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C2EA99-FB90-47EE-B0DC-8BE5F507093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503178-AC8F-453C-8708-88C4F5DF5C1A}">
      <dgm:prSet phldrT="[Text]"/>
      <dgm:spPr/>
      <dgm:t>
        <a:bodyPr/>
        <a:lstStyle/>
        <a:p>
          <a:r>
            <a:rPr lang="en-US" dirty="0" smtClean="0"/>
            <a:t>Home Behavior Analysis [2]</a:t>
          </a:r>
          <a:endParaRPr lang="en-US" dirty="0"/>
        </a:p>
      </dgm:t>
    </dgm:pt>
    <dgm:pt modelId="{E6FD2C12-C1BD-4928-BA2A-DB23A894DA9B}" type="parTrans" cxnId="{3CD6DEF2-2C2C-453E-A1FA-B81CFF7D4AAE}">
      <dgm:prSet/>
      <dgm:spPr/>
      <dgm:t>
        <a:bodyPr/>
        <a:lstStyle/>
        <a:p>
          <a:endParaRPr lang="en-US"/>
        </a:p>
      </dgm:t>
    </dgm:pt>
    <dgm:pt modelId="{944AF1E6-9568-48AB-B3DD-87E6BE62C949}" type="sibTrans" cxnId="{3CD6DEF2-2C2C-453E-A1FA-B81CFF7D4AAE}">
      <dgm:prSet/>
      <dgm:spPr/>
      <dgm:t>
        <a:bodyPr/>
        <a:lstStyle/>
        <a:p>
          <a:endParaRPr lang="en-US"/>
        </a:p>
      </dgm:t>
    </dgm:pt>
    <dgm:pt modelId="{5F2C5496-AF80-4FCC-8EA6-93E1F84546DF}">
      <dgm:prSet phldrT="[Text]"/>
      <dgm:spPr/>
      <dgm:t>
        <a:bodyPr/>
        <a:lstStyle/>
        <a:p>
          <a:r>
            <a:rPr lang="en-US" dirty="0" smtClean="0"/>
            <a:t>Gait Analysis [4]</a:t>
          </a:r>
          <a:endParaRPr lang="en-US" dirty="0"/>
        </a:p>
      </dgm:t>
    </dgm:pt>
    <dgm:pt modelId="{1EE60378-D656-4F1C-B364-8E3B8BD07C4C}" type="parTrans" cxnId="{4A7B2411-300A-4871-A5F1-8AB03E25719E}">
      <dgm:prSet/>
      <dgm:spPr/>
      <dgm:t>
        <a:bodyPr/>
        <a:lstStyle/>
        <a:p>
          <a:endParaRPr lang="en-US"/>
        </a:p>
      </dgm:t>
    </dgm:pt>
    <dgm:pt modelId="{E5D4C224-DB0B-4038-8DE4-6AF070AED580}" type="sibTrans" cxnId="{4A7B2411-300A-4871-A5F1-8AB03E25719E}">
      <dgm:prSet/>
      <dgm:spPr/>
      <dgm:t>
        <a:bodyPr/>
        <a:lstStyle/>
        <a:p>
          <a:endParaRPr lang="en-US"/>
        </a:p>
      </dgm:t>
    </dgm:pt>
    <dgm:pt modelId="{E0FBC726-149E-40FD-96FB-78B589021AB0}">
      <dgm:prSet phldrT="[Text]"/>
      <dgm:spPr/>
      <dgm:t>
        <a:bodyPr/>
        <a:lstStyle/>
        <a:p>
          <a:r>
            <a:rPr lang="en-US" dirty="0" smtClean="0"/>
            <a:t>Gesture Recognition [5]</a:t>
          </a:r>
          <a:endParaRPr lang="en-US" dirty="0"/>
        </a:p>
      </dgm:t>
    </dgm:pt>
    <dgm:pt modelId="{E37DD83F-3DD5-45A8-BF12-B32D865F9933}" type="parTrans" cxnId="{43042596-CDDF-49CC-B9FA-4A5CBC3D7168}">
      <dgm:prSet/>
      <dgm:spPr/>
      <dgm:t>
        <a:bodyPr/>
        <a:lstStyle/>
        <a:p>
          <a:endParaRPr lang="en-US"/>
        </a:p>
      </dgm:t>
    </dgm:pt>
    <dgm:pt modelId="{28F9E4E1-DCF0-4B5E-8A31-27EF3C4D0C2F}" type="sibTrans" cxnId="{43042596-CDDF-49CC-B9FA-4A5CBC3D7168}">
      <dgm:prSet/>
      <dgm:spPr/>
      <dgm:t>
        <a:bodyPr/>
        <a:lstStyle/>
        <a:p>
          <a:endParaRPr lang="en-US"/>
        </a:p>
      </dgm:t>
    </dgm:pt>
    <dgm:pt modelId="{6BD8BDF6-684C-4CA6-AF3E-CE186517ED7F}">
      <dgm:prSet phldrT="[Text]"/>
      <dgm:spPr/>
      <dgm:t>
        <a:bodyPr/>
        <a:lstStyle/>
        <a:p>
          <a:r>
            <a:rPr lang="en-US" dirty="0" smtClean="0"/>
            <a:t>Video Surveillance [3]</a:t>
          </a:r>
          <a:endParaRPr lang="en-US" dirty="0"/>
        </a:p>
      </dgm:t>
    </dgm:pt>
    <dgm:pt modelId="{747BB385-AB8C-4280-85D5-8EB6C1DBC213}" type="parTrans" cxnId="{C6B3BB1C-2CCE-47EA-ADB5-AB50F5AF41B8}">
      <dgm:prSet/>
      <dgm:spPr/>
      <dgm:t>
        <a:bodyPr/>
        <a:lstStyle/>
        <a:p>
          <a:endParaRPr lang="en-US"/>
        </a:p>
      </dgm:t>
    </dgm:pt>
    <dgm:pt modelId="{B755EFF8-5855-4DCE-A89B-04C917DD8B74}" type="sibTrans" cxnId="{C6B3BB1C-2CCE-47EA-ADB5-AB50F5AF41B8}">
      <dgm:prSet/>
      <dgm:spPr/>
      <dgm:t>
        <a:bodyPr/>
        <a:lstStyle/>
        <a:p>
          <a:endParaRPr lang="en-US"/>
        </a:p>
      </dgm:t>
    </dgm:pt>
    <dgm:pt modelId="{69E7A8A4-285B-4855-AD4B-6045010603B7}" type="pres">
      <dgm:prSet presAssocID="{C7C2EA99-FB90-47EE-B0DC-8BE5F507093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49616FD-0BAD-4B6C-B045-E14787B65B77}" type="pres">
      <dgm:prSet presAssocID="{C7C2EA99-FB90-47EE-B0DC-8BE5F5070938}" presName="Name1" presStyleCnt="0"/>
      <dgm:spPr/>
    </dgm:pt>
    <dgm:pt modelId="{C585B536-EA32-4B15-9B44-37FC92FCA076}" type="pres">
      <dgm:prSet presAssocID="{C7C2EA99-FB90-47EE-B0DC-8BE5F5070938}" presName="cycle" presStyleCnt="0"/>
      <dgm:spPr/>
    </dgm:pt>
    <dgm:pt modelId="{537B099F-3A95-4D74-BA86-336EBBDAD8B4}" type="pres">
      <dgm:prSet presAssocID="{C7C2EA99-FB90-47EE-B0DC-8BE5F5070938}" presName="srcNode" presStyleLbl="node1" presStyleIdx="0" presStyleCnt="4"/>
      <dgm:spPr/>
    </dgm:pt>
    <dgm:pt modelId="{F522D8E4-B3EC-4648-A9F2-E56742A8B71B}" type="pres">
      <dgm:prSet presAssocID="{C7C2EA99-FB90-47EE-B0DC-8BE5F5070938}" presName="conn" presStyleLbl="parChTrans1D2" presStyleIdx="0" presStyleCnt="1"/>
      <dgm:spPr/>
      <dgm:t>
        <a:bodyPr/>
        <a:lstStyle/>
        <a:p>
          <a:endParaRPr lang="en-US"/>
        </a:p>
      </dgm:t>
    </dgm:pt>
    <dgm:pt modelId="{0452581E-5418-4349-8D90-FEB024EAF8E6}" type="pres">
      <dgm:prSet presAssocID="{C7C2EA99-FB90-47EE-B0DC-8BE5F5070938}" presName="extraNode" presStyleLbl="node1" presStyleIdx="0" presStyleCnt="4"/>
      <dgm:spPr/>
    </dgm:pt>
    <dgm:pt modelId="{7DB23047-6F0F-4054-ADB3-19D05B57716E}" type="pres">
      <dgm:prSet presAssocID="{C7C2EA99-FB90-47EE-B0DC-8BE5F5070938}" presName="dstNode" presStyleLbl="node1" presStyleIdx="0" presStyleCnt="4"/>
      <dgm:spPr/>
    </dgm:pt>
    <dgm:pt modelId="{3747AF26-B4AB-48CC-8784-352D8A4A04D0}" type="pres">
      <dgm:prSet presAssocID="{74503178-AC8F-453C-8708-88C4F5DF5C1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740B3-570A-4045-A113-7C97B71519DE}" type="pres">
      <dgm:prSet presAssocID="{74503178-AC8F-453C-8708-88C4F5DF5C1A}" presName="accent_1" presStyleCnt="0"/>
      <dgm:spPr/>
    </dgm:pt>
    <dgm:pt modelId="{BAF3C608-D574-4E8E-98EE-7268C4B0CA66}" type="pres">
      <dgm:prSet presAssocID="{74503178-AC8F-453C-8708-88C4F5DF5C1A}" presName="accentRepeatNode" presStyleLbl="solidFgAcc1" presStyleIdx="0" presStyleCnt="4"/>
      <dgm:spPr/>
    </dgm:pt>
    <dgm:pt modelId="{5704AF4E-E5B3-46DF-B637-0C5006642D0B}" type="pres">
      <dgm:prSet presAssocID="{6BD8BDF6-684C-4CA6-AF3E-CE186517ED7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AF525-6D9A-4B9D-9E31-0898B6C553B8}" type="pres">
      <dgm:prSet presAssocID="{6BD8BDF6-684C-4CA6-AF3E-CE186517ED7F}" presName="accent_2" presStyleCnt="0"/>
      <dgm:spPr/>
    </dgm:pt>
    <dgm:pt modelId="{423A93CC-F24B-44CF-840F-86DD7E7EF8CC}" type="pres">
      <dgm:prSet presAssocID="{6BD8BDF6-684C-4CA6-AF3E-CE186517ED7F}" presName="accentRepeatNode" presStyleLbl="solidFgAcc1" presStyleIdx="1" presStyleCnt="4"/>
      <dgm:spPr/>
    </dgm:pt>
    <dgm:pt modelId="{6C1932AC-5C40-4850-B136-9798492C4960}" type="pres">
      <dgm:prSet presAssocID="{5F2C5496-AF80-4FCC-8EA6-93E1F84546D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269E2-D18D-4579-80D8-77773EBAA511}" type="pres">
      <dgm:prSet presAssocID="{5F2C5496-AF80-4FCC-8EA6-93E1F84546DF}" presName="accent_3" presStyleCnt="0"/>
      <dgm:spPr/>
    </dgm:pt>
    <dgm:pt modelId="{FCD2F1F4-C8F4-4FD1-A3DC-370A1356E9C0}" type="pres">
      <dgm:prSet presAssocID="{5F2C5496-AF80-4FCC-8EA6-93E1F84546DF}" presName="accentRepeatNode" presStyleLbl="solidFgAcc1" presStyleIdx="2" presStyleCnt="4"/>
      <dgm:spPr/>
    </dgm:pt>
    <dgm:pt modelId="{50789D7E-F132-46E9-835F-E2C1684DE8CA}" type="pres">
      <dgm:prSet presAssocID="{E0FBC726-149E-40FD-96FB-78B589021AB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14FC8-33EE-466D-93BE-D02C41682C57}" type="pres">
      <dgm:prSet presAssocID="{E0FBC726-149E-40FD-96FB-78B589021AB0}" presName="accent_4" presStyleCnt="0"/>
      <dgm:spPr/>
    </dgm:pt>
    <dgm:pt modelId="{11F3B14B-BD7A-437B-8F12-14B2E8444526}" type="pres">
      <dgm:prSet presAssocID="{E0FBC726-149E-40FD-96FB-78B589021AB0}" presName="accentRepeatNode" presStyleLbl="solidFgAcc1" presStyleIdx="3" presStyleCnt="4"/>
      <dgm:spPr/>
    </dgm:pt>
  </dgm:ptLst>
  <dgm:cxnLst>
    <dgm:cxn modelId="{A20403A8-125A-4769-A5CE-974C872D1237}" type="presOf" srcId="{C7C2EA99-FB90-47EE-B0DC-8BE5F5070938}" destId="{69E7A8A4-285B-4855-AD4B-6045010603B7}" srcOrd="0" destOrd="0" presId="urn:microsoft.com/office/officeart/2008/layout/VerticalCurvedList"/>
    <dgm:cxn modelId="{3CD6DEF2-2C2C-453E-A1FA-B81CFF7D4AAE}" srcId="{C7C2EA99-FB90-47EE-B0DC-8BE5F5070938}" destId="{74503178-AC8F-453C-8708-88C4F5DF5C1A}" srcOrd="0" destOrd="0" parTransId="{E6FD2C12-C1BD-4928-BA2A-DB23A894DA9B}" sibTransId="{944AF1E6-9568-48AB-B3DD-87E6BE62C949}"/>
    <dgm:cxn modelId="{FC29C8F3-8A9D-4828-B42D-A510BB6EBFC4}" type="presOf" srcId="{E0FBC726-149E-40FD-96FB-78B589021AB0}" destId="{50789D7E-F132-46E9-835F-E2C1684DE8CA}" srcOrd="0" destOrd="0" presId="urn:microsoft.com/office/officeart/2008/layout/VerticalCurvedList"/>
    <dgm:cxn modelId="{80F71EC6-C5D2-45B5-8E6C-22EDF3060E20}" type="presOf" srcId="{5F2C5496-AF80-4FCC-8EA6-93E1F84546DF}" destId="{6C1932AC-5C40-4850-B136-9798492C4960}" srcOrd="0" destOrd="0" presId="urn:microsoft.com/office/officeart/2008/layout/VerticalCurvedList"/>
    <dgm:cxn modelId="{4A7B2411-300A-4871-A5F1-8AB03E25719E}" srcId="{C7C2EA99-FB90-47EE-B0DC-8BE5F5070938}" destId="{5F2C5496-AF80-4FCC-8EA6-93E1F84546DF}" srcOrd="2" destOrd="0" parTransId="{1EE60378-D656-4F1C-B364-8E3B8BD07C4C}" sibTransId="{E5D4C224-DB0B-4038-8DE4-6AF070AED580}"/>
    <dgm:cxn modelId="{D917C21F-A88D-44F8-8E1A-A282B2A968AF}" type="presOf" srcId="{6BD8BDF6-684C-4CA6-AF3E-CE186517ED7F}" destId="{5704AF4E-E5B3-46DF-B637-0C5006642D0B}" srcOrd="0" destOrd="0" presId="urn:microsoft.com/office/officeart/2008/layout/VerticalCurvedList"/>
    <dgm:cxn modelId="{3E06240D-1790-44D8-8198-61E3C14DB1E9}" type="presOf" srcId="{74503178-AC8F-453C-8708-88C4F5DF5C1A}" destId="{3747AF26-B4AB-48CC-8784-352D8A4A04D0}" srcOrd="0" destOrd="0" presId="urn:microsoft.com/office/officeart/2008/layout/VerticalCurvedList"/>
    <dgm:cxn modelId="{43042596-CDDF-49CC-B9FA-4A5CBC3D7168}" srcId="{C7C2EA99-FB90-47EE-B0DC-8BE5F5070938}" destId="{E0FBC726-149E-40FD-96FB-78B589021AB0}" srcOrd="3" destOrd="0" parTransId="{E37DD83F-3DD5-45A8-BF12-B32D865F9933}" sibTransId="{28F9E4E1-DCF0-4B5E-8A31-27EF3C4D0C2F}"/>
    <dgm:cxn modelId="{C6B3BB1C-2CCE-47EA-ADB5-AB50F5AF41B8}" srcId="{C7C2EA99-FB90-47EE-B0DC-8BE5F5070938}" destId="{6BD8BDF6-684C-4CA6-AF3E-CE186517ED7F}" srcOrd="1" destOrd="0" parTransId="{747BB385-AB8C-4280-85D5-8EB6C1DBC213}" sibTransId="{B755EFF8-5855-4DCE-A89B-04C917DD8B74}"/>
    <dgm:cxn modelId="{B3B77FB3-7A14-4BC4-A581-5CB352E31D25}" type="presOf" srcId="{944AF1E6-9568-48AB-B3DD-87E6BE62C949}" destId="{F522D8E4-B3EC-4648-A9F2-E56742A8B71B}" srcOrd="0" destOrd="0" presId="urn:microsoft.com/office/officeart/2008/layout/VerticalCurvedList"/>
    <dgm:cxn modelId="{C90BFA7B-B7DA-4D90-921C-4682A9578A75}" type="presParOf" srcId="{69E7A8A4-285B-4855-AD4B-6045010603B7}" destId="{049616FD-0BAD-4B6C-B045-E14787B65B77}" srcOrd="0" destOrd="0" presId="urn:microsoft.com/office/officeart/2008/layout/VerticalCurvedList"/>
    <dgm:cxn modelId="{AE245622-14DF-4A35-BD9B-A62C30A3A223}" type="presParOf" srcId="{049616FD-0BAD-4B6C-B045-E14787B65B77}" destId="{C585B536-EA32-4B15-9B44-37FC92FCA076}" srcOrd="0" destOrd="0" presId="urn:microsoft.com/office/officeart/2008/layout/VerticalCurvedList"/>
    <dgm:cxn modelId="{DE3F3EB3-2738-4EF7-A388-EB1854A33F8F}" type="presParOf" srcId="{C585B536-EA32-4B15-9B44-37FC92FCA076}" destId="{537B099F-3A95-4D74-BA86-336EBBDAD8B4}" srcOrd="0" destOrd="0" presId="urn:microsoft.com/office/officeart/2008/layout/VerticalCurvedList"/>
    <dgm:cxn modelId="{65787ED6-E1B9-41EF-B975-6F600D9510AF}" type="presParOf" srcId="{C585B536-EA32-4B15-9B44-37FC92FCA076}" destId="{F522D8E4-B3EC-4648-A9F2-E56742A8B71B}" srcOrd="1" destOrd="0" presId="urn:microsoft.com/office/officeart/2008/layout/VerticalCurvedList"/>
    <dgm:cxn modelId="{BA462E39-EDFE-40AD-BABD-5DB1EF6EAFE6}" type="presParOf" srcId="{C585B536-EA32-4B15-9B44-37FC92FCA076}" destId="{0452581E-5418-4349-8D90-FEB024EAF8E6}" srcOrd="2" destOrd="0" presId="urn:microsoft.com/office/officeart/2008/layout/VerticalCurvedList"/>
    <dgm:cxn modelId="{8A57B89B-E2AF-4777-AF58-46572A5EBFCA}" type="presParOf" srcId="{C585B536-EA32-4B15-9B44-37FC92FCA076}" destId="{7DB23047-6F0F-4054-ADB3-19D05B57716E}" srcOrd="3" destOrd="0" presId="urn:microsoft.com/office/officeart/2008/layout/VerticalCurvedList"/>
    <dgm:cxn modelId="{4E54CFDB-0A6E-412A-B077-55C969402680}" type="presParOf" srcId="{049616FD-0BAD-4B6C-B045-E14787B65B77}" destId="{3747AF26-B4AB-48CC-8784-352D8A4A04D0}" srcOrd="1" destOrd="0" presId="urn:microsoft.com/office/officeart/2008/layout/VerticalCurvedList"/>
    <dgm:cxn modelId="{3D6ED905-B821-4B39-AB2B-C53A23F34917}" type="presParOf" srcId="{049616FD-0BAD-4B6C-B045-E14787B65B77}" destId="{87F740B3-570A-4045-A113-7C97B71519DE}" srcOrd="2" destOrd="0" presId="urn:microsoft.com/office/officeart/2008/layout/VerticalCurvedList"/>
    <dgm:cxn modelId="{B4FB7A13-1BB2-41A1-9EBE-F464B6D22F64}" type="presParOf" srcId="{87F740B3-570A-4045-A113-7C97B71519DE}" destId="{BAF3C608-D574-4E8E-98EE-7268C4B0CA66}" srcOrd="0" destOrd="0" presId="urn:microsoft.com/office/officeart/2008/layout/VerticalCurvedList"/>
    <dgm:cxn modelId="{28F34885-96B5-46B7-97C8-62F45784EE9F}" type="presParOf" srcId="{049616FD-0BAD-4B6C-B045-E14787B65B77}" destId="{5704AF4E-E5B3-46DF-B637-0C5006642D0B}" srcOrd="3" destOrd="0" presId="urn:microsoft.com/office/officeart/2008/layout/VerticalCurvedList"/>
    <dgm:cxn modelId="{D47982F8-DB05-4B29-8F0B-98204A7FC711}" type="presParOf" srcId="{049616FD-0BAD-4B6C-B045-E14787B65B77}" destId="{74AAF525-6D9A-4B9D-9E31-0898B6C553B8}" srcOrd="4" destOrd="0" presId="urn:microsoft.com/office/officeart/2008/layout/VerticalCurvedList"/>
    <dgm:cxn modelId="{433F217F-343D-4559-8095-4EBA000FF73A}" type="presParOf" srcId="{74AAF525-6D9A-4B9D-9E31-0898B6C553B8}" destId="{423A93CC-F24B-44CF-840F-86DD7E7EF8CC}" srcOrd="0" destOrd="0" presId="urn:microsoft.com/office/officeart/2008/layout/VerticalCurvedList"/>
    <dgm:cxn modelId="{F72E2FFC-6E81-494F-A3A8-6F2C53E7DFE1}" type="presParOf" srcId="{049616FD-0BAD-4B6C-B045-E14787B65B77}" destId="{6C1932AC-5C40-4850-B136-9798492C4960}" srcOrd="5" destOrd="0" presId="urn:microsoft.com/office/officeart/2008/layout/VerticalCurvedList"/>
    <dgm:cxn modelId="{D8AEF651-45B2-4F8E-832C-73D1AB067E02}" type="presParOf" srcId="{049616FD-0BAD-4B6C-B045-E14787B65B77}" destId="{4FE269E2-D18D-4579-80D8-77773EBAA511}" srcOrd="6" destOrd="0" presId="urn:microsoft.com/office/officeart/2008/layout/VerticalCurvedList"/>
    <dgm:cxn modelId="{7A17CC08-D8E0-4C13-AF58-4E37BDCD3014}" type="presParOf" srcId="{4FE269E2-D18D-4579-80D8-77773EBAA511}" destId="{FCD2F1F4-C8F4-4FD1-A3DC-370A1356E9C0}" srcOrd="0" destOrd="0" presId="urn:microsoft.com/office/officeart/2008/layout/VerticalCurvedList"/>
    <dgm:cxn modelId="{93441410-6F27-4F2E-B762-2E889D48B288}" type="presParOf" srcId="{049616FD-0BAD-4B6C-B045-E14787B65B77}" destId="{50789D7E-F132-46E9-835F-E2C1684DE8CA}" srcOrd="7" destOrd="0" presId="urn:microsoft.com/office/officeart/2008/layout/VerticalCurvedList"/>
    <dgm:cxn modelId="{05ECF9FD-1D07-438B-9A14-A944FF2636F5}" type="presParOf" srcId="{049616FD-0BAD-4B6C-B045-E14787B65B77}" destId="{0B214FC8-33EE-466D-93BE-D02C41682C57}" srcOrd="8" destOrd="0" presId="urn:microsoft.com/office/officeart/2008/layout/VerticalCurvedList"/>
    <dgm:cxn modelId="{99B9423F-CEC6-4981-8360-1753856BFD20}" type="presParOf" srcId="{0B214FC8-33EE-466D-93BE-D02C41682C57}" destId="{11F3B14B-BD7A-437B-8F12-14B2E84445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2D8E4-B3EC-4648-A9F2-E56742A8B71B}">
      <dsp:nvSpPr>
        <dsp:cNvPr id="0" name=""/>
        <dsp:cNvSpPr/>
      </dsp:nvSpPr>
      <dsp:spPr>
        <a:xfrm>
          <a:off x="-3121154" y="-480445"/>
          <a:ext cx="3722782" cy="3722782"/>
        </a:xfrm>
        <a:prstGeom prst="blockArc">
          <a:avLst>
            <a:gd name="adj1" fmla="val 18900000"/>
            <a:gd name="adj2" fmla="val 2700000"/>
            <a:gd name="adj3" fmla="val 58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7AF26-B4AB-48CC-8784-352D8A4A04D0}">
      <dsp:nvSpPr>
        <dsp:cNvPr id="0" name=""/>
        <dsp:cNvSpPr/>
      </dsp:nvSpPr>
      <dsp:spPr>
        <a:xfrm>
          <a:off x="315586" y="212334"/>
          <a:ext cx="7777792" cy="424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72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Home Behavior Analysis [2]</a:t>
          </a:r>
          <a:endParaRPr lang="en-US" sz="2200" kern="1200" dirty="0"/>
        </a:p>
      </dsp:txBody>
      <dsp:txXfrm>
        <a:off x="315586" y="212334"/>
        <a:ext cx="7777792" cy="424889"/>
      </dsp:txXfrm>
    </dsp:sp>
    <dsp:sp modelId="{BAF3C608-D574-4E8E-98EE-7268C4B0CA66}">
      <dsp:nvSpPr>
        <dsp:cNvPr id="0" name=""/>
        <dsp:cNvSpPr/>
      </dsp:nvSpPr>
      <dsp:spPr>
        <a:xfrm>
          <a:off x="50030" y="159223"/>
          <a:ext cx="531111" cy="5311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4AF4E-E5B3-46DF-B637-0C5006642D0B}">
      <dsp:nvSpPr>
        <dsp:cNvPr id="0" name=""/>
        <dsp:cNvSpPr/>
      </dsp:nvSpPr>
      <dsp:spPr>
        <a:xfrm>
          <a:off x="559185" y="849778"/>
          <a:ext cx="7534193" cy="424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72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Video Surveillance [3]</a:t>
          </a:r>
          <a:endParaRPr lang="en-US" sz="2200" kern="1200" dirty="0"/>
        </a:p>
      </dsp:txBody>
      <dsp:txXfrm>
        <a:off x="559185" y="849778"/>
        <a:ext cx="7534193" cy="424889"/>
      </dsp:txXfrm>
    </dsp:sp>
    <dsp:sp modelId="{423A93CC-F24B-44CF-840F-86DD7E7EF8CC}">
      <dsp:nvSpPr>
        <dsp:cNvPr id="0" name=""/>
        <dsp:cNvSpPr/>
      </dsp:nvSpPr>
      <dsp:spPr>
        <a:xfrm>
          <a:off x="293629" y="796667"/>
          <a:ext cx="531111" cy="5311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932AC-5C40-4850-B136-9798492C4960}">
      <dsp:nvSpPr>
        <dsp:cNvPr id="0" name=""/>
        <dsp:cNvSpPr/>
      </dsp:nvSpPr>
      <dsp:spPr>
        <a:xfrm>
          <a:off x="559185" y="1487223"/>
          <a:ext cx="7534193" cy="424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72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Gait Analysis [4]</a:t>
          </a:r>
          <a:endParaRPr lang="en-US" sz="2200" kern="1200" dirty="0"/>
        </a:p>
      </dsp:txBody>
      <dsp:txXfrm>
        <a:off x="559185" y="1487223"/>
        <a:ext cx="7534193" cy="424889"/>
      </dsp:txXfrm>
    </dsp:sp>
    <dsp:sp modelId="{FCD2F1F4-C8F4-4FD1-A3DC-370A1356E9C0}">
      <dsp:nvSpPr>
        <dsp:cNvPr id="0" name=""/>
        <dsp:cNvSpPr/>
      </dsp:nvSpPr>
      <dsp:spPr>
        <a:xfrm>
          <a:off x="293629" y="1434112"/>
          <a:ext cx="531111" cy="5311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89D7E-F132-46E9-835F-E2C1684DE8CA}">
      <dsp:nvSpPr>
        <dsp:cNvPr id="0" name=""/>
        <dsp:cNvSpPr/>
      </dsp:nvSpPr>
      <dsp:spPr>
        <a:xfrm>
          <a:off x="315586" y="2124668"/>
          <a:ext cx="7777792" cy="424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72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Gesture Recognition [5]</a:t>
          </a:r>
          <a:endParaRPr lang="en-US" sz="2200" kern="1200" dirty="0"/>
        </a:p>
      </dsp:txBody>
      <dsp:txXfrm>
        <a:off x="315586" y="2124668"/>
        <a:ext cx="7777792" cy="424889"/>
      </dsp:txXfrm>
    </dsp:sp>
    <dsp:sp modelId="{11F3B14B-BD7A-437B-8F12-14B2E8444526}">
      <dsp:nvSpPr>
        <dsp:cNvPr id="0" name=""/>
        <dsp:cNvSpPr/>
      </dsp:nvSpPr>
      <dsp:spPr>
        <a:xfrm>
          <a:off x="50030" y="2071557"/>
          <a:ext cx="531111" cy="5311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AE51-93D0-4AB7-B25C-DEF44A0FC48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4FEF-49F0-4809-A13F-69DAE0E092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AE51-93D0-4AB7-B25C-DEF44A0FC48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4FEF-49F0-4809-A13F-69DAE0E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AE51-93D0-4AB7-B25C-DEF44A0FC48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4FEF-49F0-4809-A13F-69DAE0E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9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AE51-93D0-4AB7-B25C-DEF44A0FC48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4FEF-49F0-4809-A13F-69DAE0E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AE51-93D0-4AB7-B25C-DEF44A0FC48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4FEF-49F0-4809-A13F-69DAE0E092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AE51-93D0-4AB7-B25C-DEF44A0FC48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4FEF-49F0-4809-A13F-69DAE0E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AE51-93D0-4AB7-B25C-DEF44A0FC48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4FEF-49F0-4809-A13F-69DAE0E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AE51-93D0-4AB7-B25C-DEF44A0FC48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4FEF-49F0-4809-A13F-69DAE0E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7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AE51-93D0-4AB7-B25C-DEF44A0FC48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4FEF-49F0-4809-A13F-69DAE0E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0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7EAE51-93D0-4AB7-B25C-DEF44A0FC48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C64FEF-49F0-4809-A13F-69DAE0E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AE51-93D0-4AB7-B25C-DEF44A0FC48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4FEF-49F0-4809-A13F-69DAE0E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7EAE51-93D0-4AB7-B25C-DEF44A0FC48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C64FEF-49F0-4809-A13F-69DAE0E092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8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Classification for Human Activity Recognition using Smart Phone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1800" dirty="0" smtClean="0"/>
              <a:t>Group Members- </a:t>
            </a:r>
            <a:r>
              <a:rPr lang="en-US" sz="1800" b="1" dirty="0" smtClean="0">
                <a:solidFill>
                  <a:schemeClr val="accent2"/>
                </a:solidFill>
              </a:rPr>
              <a:t>Sourish </a:t>
            </a:r>
            <a:r>
              <a:rPr lang="en-US" sz="1800" b="1" dirty="0" smtClean="0">
                <a:solidFill>
                  <a:schemeClr val="accent2"/>
                </a:solidFill>
              </a:rPr>
              <a:t>Dhekane </a:t>
            </a:r>
            <a:r>
              <a:rPr lang="en-US" sz="1800" dirty="0" smtClean="0"/>
              <a:t>(1601020</a:t>
            </a:r>
            <a:r>
              <a:rPr lang="en-US" sz="1800" dirty="0" smtClean="0"/>
              <a:t>) </a:t>
            </a:r>
            <a:r>
              <a:rPr lang="en-US" sz="1800" b="1" dirty="0">
                <a:solidFill>
                  <a:schemeClr val="accent2"/>
                </a:solidFill>
              </a:rPr>
              <a:t>G. Dillesh Kumar </a:t>
            </a:r>
            <a:r>
              <a:rPr lang="en-US" sz="1800" dirty="0"/>
              <a:t>(1601023)</a:t>
            </a:r>
            <a:endParaRPr lang="en-US" sz="1800" dirty="0" smtClean="0"/>
          </a:p>
          <a:p>
            <a:pPr algn="ctr"/>
            <a:r>
              <a:rPr lang="en-US" sz="1800" dirty="0" smtClean="0"/>
              <a:t>Guide- </a:t>
            </a:r>
            <a:r>
              <a:rPr lang="en-US" sz="1800" b="1" dirty="0" smtClean="0">
                <a:solidFill>
                  <a:schemeClr val="accent2"/>
                </a:solidFill>
              </a:rPr>
              <a:t>Shounak Chakraborty </a:t>
            </a:r>
            <a:r>
              <a:rPr lang="en-US" sz="1800" dirty="0" smtClean="0"/>
              <a:t>&amp; </a:t>
            </a:r>
            <a:r>
              <a:rPr lang="en-US" sz="1800" b="1" dirty="0" smtClean="0">
                <a:solidFill>
                  <a:schemeClr val="accent2"/>
                </a:solidFill>
              </a:rPr>
              <a:t>MOUMITA ROY</a:t>
            </a:r>
            <a:endParaRPr lang="en-US" sz="1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8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Effect of Dynamic Feature for Human </a:t>
            </a:r>
            <a:r>
              <a:rPr lang="en-US" b="1" u="sng" dirty="0" smtClean="0">
                <a:solidFill>
                  <a:schemeClr val="accent2"/>
                </a:solidFill>
              </a:rPr>
              <a:t>Activity Recognition </a:t>
            </a:r>
            <a:r>
              <a:rPr lang="en-US" b="1" u="sng" dirty="0">
                <a:solidFill>
                  <a:schemeClr val="accent2"/>
                </a:solidFill>
              </a:rPr>
              <a:t>using Smartphone </a:t>
            </a:r>
            <a:r>
              <a:rPr lang="en-US" b="1" u="sng" dirty="0" smtClean="0">
                <a:solidFill>
                  <a:schemeClr val="accent2"/>
                </a:solidFill>
              </a:rPr>
              <a:t>Sensors [8]</a:t>
            </a:r>
          </a:p>
          <a:p>
            <a:pPr algn="ctr"/>
            <a:r>
              <a:rPr lang="en-US" dirty="0" smtClean="0"/>
              <a:t>Dynamic feature extraction</a:t>
            </a:r>
          </a:p>
          <a:p>
            <a:pPr algn="ctr"/>
            <a:r>
              <a:rPr lang="en-US" dirty="0" smtClean="0"/>
              <a:t>Time series signal embedded as a sequence of time-delay coordinate vectors</a:t>
            </a:r>
          </a:p>
          <a:p>
            <a:pPr algn="ctr"/>
            <a:r>
              <a:rPr lang="en-US" dirty="0" smtClean="0"/>
              <a:t>Stacking of 9 available time series vectors</a:t>
            </a:r>
          </a:p>
          <a:p>
            <a:pPr algn="ctr"/>
            <a:r>
              <a:rPr lang="en-US" dirty="0" smtClean="0"/>
              <a:t>CNNs used for classification</a:t>
            </a:r>
          </a:p>
          <a:p>
            <a:pPr algn="ctr"/>
            <a:r>
              <a:rPr lang="en-US" dirty="0" smtClean="0"/>
              <a:t>Results compared with static feature plus traditional ML approaches</a:t>
            </a:r>
          </a:p>
          <a:p>
            <a:pPr algn="ctr"/>
            <a:endParaRPr lang="en-US" dirty="0" smtClean="0"/>
          </a:p>
          <a:p>
            <a:pPr algn="ctr"/>
            <a:r>
              <a:rPr lang="en-US" sz="1000" dirty="0" smtClean="0"/>
              <a:t>[8]- </a:t>
            </a:r>
            <a:r>
              <a:rPr lang="en-US" sz="1000" dirty="0"/>
              <a:t>K. Nakano and B. Chakraborty, "Effect of dynamic feature for human activity recognition using smartphone sensors," </a:t>
            </a:r>
            <a:r>
              <a:rPr lang="en-US" sz="1000" i="1" dirty="0"/>
              <a:t>2017 IEEE 8th International Conference on Awareness Science and Technology (</a:t>
            </a:r>
            <a:r>
              <a:rPr lang="en-US" sz="1000" i="1" dirty="0" err="1"/>
              <a:t>iCAST</a:t>
            </a:r>
            <a:r>
              <a:rPr lang="en-US" sz="1000" i="1" dirty="0"/>
              <a:t>)</a:t>
            </a:r>
            <a:r>
              <a:rPr lang="en-US" sz="1000" dirty="0"/>
              <a:t>, Taichung, 2017, pp. 539-543.</a:t>
            </a:r>
          </a:p>
          <a:p>
            <a:pPr algn="ctr"/>
            <a:endParaRPr lang="en-US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  Proposed CNN Architecture                     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46" y="2224667"/>
            <a:ext cx="4096867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3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Literature Survey (Implementation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Human Activity Recognition </a:t>
            </a:r>
            <a:r>
              <a:rPr lang="en-US" b="1" u="sng" dirty="0" smtClean="0">
                <a:solidFill>
                  <a:schemeClr val="accent2"/>
                </a:solidFill>
              </a:rPr>
              <a:t>using </a:t>
            </a:r>
            <a:r>
              <a:rPr lang="en-US" b="1" u="sng" dirty="0">
                <a:solidFill>
                  <a:schemeClr val="accent2"/>
                </a:solidFill>
              </a:rPr>
              <a:t>Sensors </a:t>
            </a:r>
            <a:r>
              <a:rPr lang="en-US" b="1" u="sng" dirty="0" smtClean="0">
                <a:solidFill>
                  <a:schemeClr val="accent2"/>
                </a:solidFill>
              </a:rPr>
              <a:t>by Deep </a:t>
            </a:r>
            <a:r>
              <a:rPr lang="en-US" b="1" u="sng" dirty="0">
                <a:solidFill>
                  <a:schemeClr val="accent2"/>
                </a:solidFill>
              </a:rPr>
              <a:t>Convolutional Neural </a:t>
            </a:r>
            <a:r>
              <a:rPr lang="en-US" b="1" u="sng" dirty="0" smtClean="0">
                <a:solidFill>
                  <a:schemeClr val="accent2"/>
                </a:solidFill>
              </a:rPr>
              <a:t>Networks [9]</a:t>
            </a:r>
          </a:p>
          <a:p>
            <a:pPr algn="ctr"/>
            <a:r>
              <a:rPr lang="en-US" dirty="0" smtClean="0"/>
              <a:t>DCNN used for classification</a:t>
            </a:r>
          </a:p>
          <a:p>
            <a:pPr algn="ctr"/>
            <a:r>
              <a:rPr lang="en-US" dirty="0" smtClean="0"/>
              <a:t>All 3 types of sensor information is used</a:t>
            </a:r>
          </a:p>
          <a:p>
            <a:pPr algn="ctr"/>
            <a:r>
              <a:rPr lang="en-US" dirty="0" smtClean="0"/>
              <a:t>Conversion of 9 signal channels to Signal Image (SI)</a:t>
            </a:r>
          </a:p>
          <a:p>
            <a:pPr algn="ctr"/>
            <a:r>
              <a:rPr lang="en-US" dirty="0" smtClean="0"/>
              <a:t>Conversion of SI to Activity Image (AI)</a:t>
            </a:r>
          </a:p>
          <a:p>
            <a:pPr algn="ctr"/>
            <a:r>
              <a:rPr lang="en-US" dirty="0" smtClean="0"/>
              <a:t>DCNN applied on AI of every reading</a:t>
            </a:r>
          </a:p>
          <a:p>
            <a:pPr algn="ctr"/>
            <a:r>
              <a:rPr lang="en-US" dirty="0" smtClean="0"/>
              <a:t>OVA-SVM applied where confusion in DCNN</a:t>
            </a:r>
          </a:p>
          <a:p>
            <a:pPr algn="ctr"/>
            <a:endParaRPr lang="en-US" dirty="0" smtClean="0"/>
          </a:p>
          <a:p>
            <a:pPr algn="ctr"/>
            <a:r>
              <a:rPr lang="en-US" sz="1000" dirty="0" smtClean="0"/>
              <a:t>[9]- </a:t>
            </a:r>
            <a:r>
              <a:rPr lang="en-US" sz="1000" dirty="0" err="1"/>
              <a:t>Wenchao</a:t>
            </a:r>
            <a:r>
              <a:rPr lang="en-US" sz="1000" dirty="0"/>
              <a:t> Jiang and </a:t>
            </a:r>
            <a:r>
              <a:rPr lang="en-US" sz="1000" dirty="0" err="1"/>
              <a:t>Zhaozheng</a:t>
            </a:r>
            <a:r>
              <a:rPr lang="en-US" sz="1000" dirty="0"/>
              <a:t> Yin. 2015. Human Activity Recognition Using Wearable Sensors by Deep Convolutional Neural Networks. In Proceedings of the 23rd ACM international conference on Multimedia (MM '15). ACM, New York, NY, USA, 1307-1310. DOI: https://doi.org/10.1145/2733373.2806333</a:t>
            </a:r>
          </a:p>
          <a:p>
            <a:pPr algn="ctr"/>
            <a:endParaRPr lang="en-US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2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Survey (Implementation 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69" y="1879864"/>
            <a:ext cx="7316221" cy="18385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3860949"/>
            <a:ext cx="10193173" cy="21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Survey (Implementation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/>
                </a:solidFill>
              </a:rPr>
              <a:t>Results</a:t>
            </a:r>
          </a:p>
          <a:p>
            <a:pPr algn="ctr"/>
            <a:r>
              <a:rPr lang="en-US" dirty="0" smtClean="0"/>
              <a:t>Without OVA-SVM – </a:t>
            </a:r>
            <a:r>
              <a:rPr lang="en-US" b="1" u="sng" dirty="0" smtClean="0">
                <a:solidFill>
                  <a:schemeClr val="accent2"/>
                </a:solidFill>
              </a:rPr>
              <a:t>88.62%</a:t>
            </a:r>
          </a:p>
          <a:p>
            <a:pPr algn="ctr"/>
            <a:r>
              <a:rPr lang="en-US" dirty="0" smtClean="0"/>
              <a:t>With </a:t>
            </a:r>
            <a:r>
              <a:rPr lang="en-US" dirty="0"/>
              <a:t>OVA-SVM </a:t>
            </a:r>
            <a:r>
              <a:rPr lang="en-US" dirty="0" smtClean="0"/>
              <a:t>(proposed) – </a:t>
            </a:r>
            <a:r>
              <a:rPr lang="en-US" b="1" u="sng" dirty="0" smtClean="0">
                <a:solidFill>
                  <a:schemeClr val="accent2"/>
                </a:solidFill>
              </a:rPr>
              <a:t>95.18%</a:t>
            </a:r>
          </a:p>
          <a:p>
            <a:pPr algn="ctr"/>
            <a:r>
              <a:rPr lang="en-US" b="1" u="sng" dirty="0" smtClean="0">
                <a:solidFill>
                  <a:schemeClr val="accent2"/>
                </a:solidFill>
              </a:rPr>
              <a:t>Analysis</a:t>
            </a:r>
          </a:p>
          <a:p>
            <a:pPr algn="ctr"/>
            <a:r>
              <a:rPr lang="en-US" dirty="0" smtClean="0"/>
              <a:t>Lower Accuracy compared to traditional models (without OVA-SVM)</a:t>
            </a:r>
          </a:p>
          <a:p>
            <a:pPr algn="ctr"/>
            <a:r>
              <a:rPr lang="en-US" dirty="0" smtClean="0"/>
              <a:t>Not judicious to use OVA-SVM</a:t>
            </a:r>
          </a:p>
          <a:p>
            <a:pPr algn="ctr"/>
            <a:r>
              <a:rPr lang="en-US" dirty="0" smtClean="0"/>
              <a:t>Idea to construct Activity Image good but improvement needed</a:t>
            </a:r>
          </a:p>
          <a:p>
            <a:pPr algn="ctr"/>
            <a:r>
              <a:rPr lang="en-US" dirty="0" smtClean="0"/>
              <a:t>Proper use of CNN as spatial dependence considered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endParaRPr lang="en-US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4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Survey (Implementation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/>
                </a:solidFill>
              </a:rPr>
              <a:t>Future Work</a:t>
            </a:r>
          </a:p>
          <a:p>
            <a:pPr algn="ctr"/>
            <a:r>
              <a:rPr lang="en-US" dirty="0" smtClean="0"/>
              <a:t>Merging of x-y-z components in magnitude calculation</a:t>
            </a:r>
          </a:p>
          <a:p>
            <a:pPr algn="ctr"/>
            <a:r>
              <a:rPr lang="en-US" dirty="0" smtClean="0"/>
              <a:t>Use of this magnitude vector in Activity Image</a:t>
            </a:r>
          </a:p>
          <a:p>
            <a:pPr algn="ctr"/>
            <a:r>
              <a:rPr lang="en-US" dirty="0" smtClean="0"/>
              <a:t>Reversing the directions of signals while calculating the SI</a:t>
            </a:r>
          </a:p>
          <a:p>
            <a:pPr algn="ctr"/>
            <a:r>
              <a:rPr lang="en-US" dirty="0" smtClean="0"/>
              <a:t>Not much attention to accuracy improvement (coming slides) </a:t>
            </a:r>
          </a:p>
          <a:p>
            <a:pPr algn="ctr"/>
            <a:r>
              <a:rPr lang="en-US" dirty="0" smtClean="0"/>
              <a:t>Focus on real time results (SI must be compact as well as spatially mixed) </a:t>
            </a:r>
            <a:endParaRPr lang="en-US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2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Literature Survey (Implementation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Deep Learning for Sensor-based Activity Recognition: A </a:t>
            </a:r>
            <a:r>
              <a:rPr lang="en-US" b="1" u="sng" dirty="0" smtClean="0">
                <a:solidFill>
                  <a:schemeClr val="accent2"/>
                </a:solidFill>
              </a:rPr>
              <a:t>Survey [1]</a:t>
            </a:r>
          </a:p>
          <a:p>
            <a:pPr algn="ctr"/>
            <a:r>
              <a:rPr lang="en-US" dirty="0" smtClean="0"/>
              <a:t>Transaction and </a:t>
            </a:r>
            <a:r>
              <a:rPr lang="en-US" dirty="0"/>
              <a:t>S</a:t>
            </a:r>
            <a:r>
              <a:rPr lang="en-US" dirty="0" smtClean="0"/>
              <a:t>urvey paper</a:t>
            </a:r>
          </a:p>
          <a:p>
            <a:pPr algn="ctr"/>
            <a:r>
              <a:rPr lang="en-US" dirty="0" smtClean="0"/>
              <a:t>Problem definition</a:t>
            </a:r>
          </a:p>
          <a:p>
            <a:pPr algn="ctr"/>
            <a:r>
              <a:rPr lang="en-US" dirty="0" smtClean="0"/>
              <a:t>Why Deep Learning</a:t>
            </a:r>
          </a:p>
          <a:p>
            <a:pPr lvl="1" algn="ctr"/>
            <a:r>
              <a:rPr lang="en-US" dirty="0" smtClean="0"/>
              <a:t>Hand-crafted vs. Automatic features</a:t>
            </a:r>
          </a:p>
          <a:p>
            <a:pPr lvl="1" algn="ctr"/>
            <a:r>
              <a:rPr lang="en-US" dirty="0" smtClean="0"/>
              <a:t>Shallow features not good for high-level (complicated) activities</a:t>
            </a:r>
          </a:p>
          <a:p>
            <a:pPr lvl="1" algn="ctr"/>
            <a:r>
              <a:rPr lang="en-US" dirty="0" smtClean="0"/>
              <a:t>Static data vs. </a:t>
            </a:r>
            <a:r>
              <a:rPr lang="en-US" smtClean="0"/>
              <a:t>Streaming data </a:t>
            </a:r>
            <a:endParaRPr lang="en-US" dirty="0" smtClean="0"/>
          </a:p>
          <a:p>
            <a:pPr lvl="1" algn="ctr"/>
            <a:endParaRPr lang="en-US" dirty="0" smtClean="0"/>
          </a:p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[1]- Wang, Jindong et al. “Deep Learning for Sensor-Based Activity Recognition: A Survey.” Pattern Recognition Letters 119 (2019): 3–11. Crossref. Web.</a:t>
            </a:r>
          </a:p>
          <a:p>
            <a:pPr algn="ctr"/>
            <a:endParaRPr lang="en-US" b="1" u="sng" dirty="0">
              <a:solidFill>
                <a:schemeClr val="accent2"/>
              </a:solidFill>
            </a:endParaRPr>
          </a:p>
          <a:p>
            <a:pPr algn="ctr"/>
            <a:endParaRPr lang="en-US" b="1" u="sng" dirty="0" smtClean="0">
              <a:solidFill>
                <a:schemeClr val="accent2"/>
              </a:solidFill>
            </a:endParaRPr>
          </a:p>
          <a:p>
            <a:pPr algn="ctr"/>
            <a:endParaRPr lang="en-US" b="1" u="sng" dirty="0">
              <a:solidFill>
                <a:schemeClr val="accent2"/>
              </a:solidFill>
            </a:endParaRPr>
          </a:p>
          <a:p>
            <a:pPr algn="ctr"/>
            <a:endParaRPr lang="en-US" b="1" u="sng" dirty="0" smtClean="0">
              <a:solidFill>
                <a:schemeClr val="accent2"/>
              </a:solidFill>
            </a:endParaRPr>
          </a:p>
          <a:p>
            <a:pPr algn="ctr"/>
            <a:endParaRPr lang="en-US" b="1" u="sng" dirty="0">
              <a:solidFill>
                <a:schemeClr val="accent2"/>
              </a:solidFill>
            </a:endParaRPr>
          </a:p>
          <a:p>
            <a:pPr algn="ctr"/>
            <a:endParaRPr lang="en-US" b="1" u="sng" dirty="0" smtClean="0">
              <a:solidFill>
                <a:schemeClr val="accent2"/>
              </a:solidFill>
            </a:endParaRPr>
          </a:p>
          <a:p>
            <a:pPr algn="ctr"/>
            <a:endParaRPr lang="en-US" b="1" u="sng" dirty="0" smtClean="0">
              <a:solidFill>
                <a:schemeClr val="accent2"/>
              </a:solidFill>
            </a:endParaRPr>
          </a:p>
          <a:p>
            <a:pPr algn="ctr"/>
            <a:endParaRPr lang="en-US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5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Survey (Implementation 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42" y="2347702"/>
            <a:ext cx="7287642" cy="3019846"/>
          </a:xfrm>
        </p:spPr>
      </p:pic>
    </p:spTree>
    <p:extLst>
      <p:ext uri="{BB962C8B-B14F-4D97-AF65-F5344CB8AC3E}">
        <p14:creationId xmlns:p14="http://schemas.microsoft.com/office/powerpoint/2010/main" val="3793394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Survey (Implementation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/>
                </a:solidFill>
              </a:rPr>
              <a:t>RNNs</a:t>
            </a:r>
          </a:p>
          <a:p>
            <a:pPr algn="ctr"/>
            <a:endParaRPr lang="en-US" b="1" u="sng" dirty="0" smtClean="0">
              <a:solidFill>
                <a:schemeClr val="accent2"/>
              </a:solidFill>
            </a:endParaRPr>
          </a:p>
          <a:p>
            <a:pPr algn="ctr"/>
            <a:endParaRPr lang="en-US" b="1" u="sng" dirty="0" smtClean="0">
              <a:solidFill>
                <a:schemeClr val="accent2"/>
              </a:solidFill>
            </a:endParaRPr>
          </a:p>
          <a:p>
            <a:pPr algn="ctr"/>
            <a:endParaRPr lang="en-US" b="1" u="sng" dirty="0">
              <a:solidFill>
                <a:schemeClr val="accent2"/>
              </a:solidFill>
            </a:endParaRPr>
          </a:p>
          <a:p>
            <a:pPr algn="ctr"/>
            <a:endParaRPr lang="en-US" b="1" u="sng" dirty="0" smtClean="0">
              <a:solidFill>
                <a:schemeClr val="accent2"/>
              </a:solidFill>
            </a:endParaRPr>
          </a:p>
          <a:p>
            <a:pPr algn="ctr"/>
            <a:endParaRPr lang="en-US" b="1" u="sng" dirty="0">
              <a:solidFill>
                <a:schemeClr val="accent2"/>
              </a:solidFill>
            </a:endParaRPr>
          </a:p>
          <a:p>
            <a:pPr algn="ctr"/>
            <a:endParaRPr lang="en-US" b="1" u="sng" dirty="0" smtClean="0">
              <a:solidFill>
                <a:schemeClr val="accent2"/>
              </a:solidFill>
            </a:endParaRPr>
          </a:p>
          <a:p>
            <a:pPr algn="ctr"/>
            <a:endParaRPr lang="en-US" b="1" u="sng" dirty="0">
              <a:solidFill>
                <a:schemeClr val="accent2"/>
              </a:solidFill>
            </a:endParaRPr>
          </a:p>
          <a:p>
            <a:pPr algn="ctr"/>
            <a:r>
              <a:rPr lang="en-US" dirty="0"/>
              <a:t>Problem of Vanishing/Exploding Gradient (Error Function Derivatives very large or zero)</a:t>
            </a:r>
          </a:p>
          <a:p>
            <a:pPr algn="ctr"/>
            <a:endParaRPr lang="en-US" b="1" u="sng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20" y="2392574"/>
            <a:ext cx="6198919" cy="29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5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Survey (Implementation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/>
                </a:solidFill>
              </a:rPr>
              <a:t>LSTMs</a:t>
            </a:r>
          </a:p>
          <a:p>
            <a:pPr algn="ctr"/>
            <a:endParaRPr lang="en-US" b="1" u="sng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39" y="2410293"/>
            <a:ext cx="7172681" cy="37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Activity Recognition (HAR) based on data obtained by Sensors in Smartphone (Samsung Galaxy S-II)</a:t>
            </a:r>
          </a:p>
          <a:p>
            <a:r>
              <a:rPr lang="en-US" dirty="0" smtClean="0"/>
              <a:t>Time-Series Data</a:t>
            </a:r>
          </a:p>
          <a:p>
            <a:r>
              <a:rPr lang="en-US" dirty="0" smtClean="0"/>
              <a:t>Dataset Description</a:t>
            </a:r>
          </a:p>
          <a:p>
            <a:pPr lvl="1"/>
            <a:r>
              <a:rPr lang="en-US" dirty="0" smtClean="0"/>
              <a:t>30 Volunteers (19-48 age)</a:t>
            </a:r>
          </a:p>
          <a:p>
            <a:pPr lvl="1"/>
            <a:r>
              <a:rPr lang="en-US" dirty="0" smtClean="0"/>
              <a:t>6 Activities (Walking / Walking-Upstairs / Walking-Downstairs / Sitting / Standing / Laying)</a:t>
            </a:r>
          </a:p>
          <a:p>
            <a:pPr lvl="1"/>
            <a:r>
              <a:rPr lang="en-US" dirty="0" smtClean="0"/>
              <a:t>3 Signals (Body Acceleration / Body Gyroscope / Total Acceleration)</a:t>
            </a:r>
          </a:p>
          <a:p>
            <a:pPr lvl="1"/>
            <a:r>
              <a:rPr lang="en-US" dirty="0" smtClean="0"/>
              <a:t>70% Volunteers for Training Data </a:t>
            </a:r>
            <a:r>
              <a:rPr lang="en-US" dirty="0"/>
              <a:t>&amp;</a:t>
            </a:r>
            <a:r>
              <a:rPr lang="en-US" dirty="0" smtClean="0"/>
              <a:t> 30% Volunteers for Testing Data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raining Data- 7352 rows and Testing Data- 2947 rows with each row </a:t>
            </a:r>
            <a:r>
              <a:rPr lang="en-US" dirty="0"/>
              <a:t>has 128 observations</a:t>
            </a:r>
            <a:endParaRPr lang="en-US" dirty="0" smtClean="0"/>
          </a:p>
          <a:p>
            <a:pPr lvl="1"/>
            <a:r>
              <a:rPr lang="en-US" dirty="0" smtClean="0"/>
              <a:t>Sensor signal preprocessed using Noise Filter and then sampled in sliding window of 2.56s</a:t>
            </a:r>
          </a:p>
          <a:p>
            <a:pPr lvl="1"/>
            <a:r>
              <a:rPr lang="en-US" dirty="0" smtClean="0"/>
              <a:t>Identifier of subject also provided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5815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Survey (Implementation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/>
                </a:solidFill>
              </a:rPr>
              <a:t>Results</a:t>
            </a:r>
          </a:p>
          <a:p>
            <a:pPr algn="ctr"/>
            <a:endParaRPr lang="en-US" b="1" u="sng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39439"/>
            <a:ext cx="10058400" cy="351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67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Survey (Implementation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/>
                </a:solidFill>
              </a:rPr>
              <a:t>Analysis</a:t>
            </a:r>
          </a:p>
          <a:p>
            <a:pPr algn="ctr"/>
            <a:r>
              <a:rPr lang="en-US" dirty="0" smtClean="0"/>
              <a:t>Not much to look at accuracy improvement</a:t>
            </a:r>
          </a:p>
          <a:p>
            <a:pPr algn="ctr"/>
            <a:r>
              <a:rPr lang="en-US" dirty="0" smtClean="0"/>
              <a:t>LSTMs seem to capture time-series relation very well</a:t>
            </a:r>
          </a:p>
          <a:p>
            <a:pPr algn="ctr"/>
            <a:r>
              <a:rPr lang="en-US" dirty="0" smtClean="0"/>
              <a:t>Computationally very expensive</a:t>
            </a:r>
          </a:p>
          <a:p>
            <a:pPr algn="ctr"/>
            <a:r>
              <a:rPr lang="en-US" b="1" u="sng" dirty="0" smtClean="0">
                <a:solidFill>
                  <a:schemeClr val="accent2"/>
                </a:solidFill>
              </a:rPr>
              <a:t>Future Work</a:t>
            </a:r>
          </a:p>
          <a:p>
            <a:pPr algn="ctr"/>
            <a:r>
              <a:rPr lang="en-US" dirty="0" smtClean="0"/>
              <a:t>Making the model real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98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Work (Implemented as failed_model.m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Combination of x-y-z directions into a single magnitude vectors</a:t>
            </a:r>
          </a:p>
          <a:p>
            <a:pPr algn="ctr"/>
            <a:r>
              <a:rPr lang="en-US" dirty="0" smtClean="0"/>
              <a:t>Such 3 magnitude vectors</a:t>
            </a:r>
          </a:p>
          <a:p>
            <a:pPr algn="ctr"/>
            <a:r>
              <a:rPr lang="en-US" dirty="0" smtClean="0"/>
              <a:t>Concatenation into a single 384x1 input vector or 128x3 vector</a:t>
            </a:r>
          </a:p>
          <a:p>
            <a:pPr algn="ctr"/>
            <a:r>
              <a:rPr lang="en-US" dirty="0" smtClean="0"/>
              <a:t>LSTM as classifier</a:t>
            </a:r>
          </a:p>
          <a:p>
            <a:pPr algn="ctr"/>
            <a:r>
              <a:rPr lang="en-US" dirty="0" smtClean="0"/>
              <a:t>Focus on reducing the size and dimensionality of input matrix to LSTM</a:t>
            </a:r>
          </a:p>
          <a:p>
            <a:pPr algn="ctr"/>
            <a:r>
              <a:rPr lang="en-US" dirty="0" smtClean="0"/>
              <a:t>Accuracy Improvement needed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Person Recognition (As information about the subject also provided but never used in any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9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[1]- Wang, Jindong et al. “Deep Learning for Sensor-Based Activity Recognition: A Survey.” Pattern Recognition Letters 119 (2019): 3–11. Crossref. Web.</a:t>
            </a:r>
          </a:p>
          <a:p>
            <a:pPr marL="0" indent="0">
              <a:buNone/>
            </a:pPr>
            <a:r>
              <a:rPr lang="en-US" dirty="0" smtClean="0"/>
              <a:t>[2]- </a:t>
            </a:r>
            <a:r>
              <a:rPr lang="en-US" dirty="0" err="1" smtClean="0"/>
              <a:t>Vepakomma</a:t>
            </a:r>
            <a:r>
              <a:rPr lang="en-US" dirty="0" smtClean="0"/>
              <a:t>, P., De, D., Das, S.K., </a:t>
            </a:r>
            <a:r>
              <a:rPr lang="en-US" dirty="0" err="1" smtClean="0"/>
              <a:t>Bhansali</a:t>
            </a:r>
            <a:r>
              <a:rPr lang="en-US" dirty="0" smtClean="0"/>
              <a:t>, S., 2015. A-</a:t>
            </a:r>
            <a:r>
              <a:rPr lang="en-US" dirty="0" err="1" smtClean="0"/>
              <a:t>wristocracy</a:t>
            </a:r>
            <a:r>
              <a:rPr lang="en-US" dirty="0" smtClean="0"/>
              <a:t>: Deep learning on wrist-worn sensing for recognition of user complex activities, in: 2015 IEEE 12th International Conference on Wearable and Implantable Body Sensor Networks (BSN), IEEE. pp. 1–6.</a:t>
            </a:r>
          </a:p>
          <a:p>
            <a:pPr marL="0" indent="0">
              <a:buNone/>
            </a:pPr>
            <a:r>
              <a:rPr lang="en-US" dirty="0" smtClean="0"/>
              <a:t>[3]- Qin, J., Liu, L., Zhang, Z., Wang, Y., Shao, L., 2016. Compressive sequential learning for action similarity labeling. IEEE Transactions on Image Processing 25, 756–769.</a:t>
            </a:r>
          </a:p>
          <a:p>
            <a:pPr marL="0" indent="0">
              <a:buNone/>
            </a:pPr>
            <a:r>
              <a:rPr lang="en-US" dirty="0" smtClean="0"/>
              <a:t>[4]- </a:t>
            </a:r>
            <a:r>
              <a:rPr lang="en-US" dirty="0" err="1" smtClean="0"/>
              <a:t>Hammerla</a:t>
            </a:r>
            <a:r>
              <a:rPr lang="en-US" dirty="0" smtClean="0"/>
              <a:t>, N.Y., Halloran, S., </a:t>
            </a:r>
            <a:r>
              <a:rPr lang="en-US" dirty="0" err="1" smtClean="0"/>
              <a:t>Ploetz</a:t>
            </a:r>
            <a:r>
              <a:rPr lang="en-US" dirty="0" smtClean="0"/>
              <a:t>, T., 2016. Deep, convolutional, and recurrent models for human activity recognition using </a:t>
            </a:r>
            <a:r>
              <a:rPr lang="en-US" dirty="0" err="1" smtClean="0"/>
              <a:t>wearables</a:t>
            </a:r>
            <a:r>
              <a:rPr lang="en-US" dirty="0" smtClean="0"/>
              <a:t>, in: IJCAI.</a:t>
            </a:r>
          </a:p>
          <a:p>
            <a:pPr marL="0" indent="0">
              <a:buNone/>
            </a:pPr>
            <a:r>
              <a:rPr lang="en-US" dirty="0" smtClean="0"/>
              <a:t>[5]- Kim, Y., </a:t>
            </a:r>
            <a:r>
              <a:rPr lang="en-US" dirty="0" err="1" smtClean="0"/>
              <a:t>Toomajian</a:t>
            </a:r>
            <a:r>
              <a:rPr lang="en-US" dirty="0" smtClean="0"/>
              <a:t>, B., 2016. Hand gesture recognition using micro-Doppler signatures with convolutional neural network. IEEE Access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29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[6]- </a:t>
            </a:r>
            <a:r>
              <a:rPr lang="en-US" dirty="0" err="1"/>
              <a:t>Davide</a:t>
            </a:r>
            <a:r>
              <a:rPr lang="en-US" dirty="0"/>
              <a:t> </a:t>
            </a:r>
            <a:r>
              <a:rPr lang="en-US" dirty="0" err="1"/>
              <a:t>Anguita</a:t>
            </a:r>
            <a:r>
              <a:rPr lang="en-US" dirty="0"/>
              <a:t>, Alessandro </a:t>
            </a:r>
            <a:r>
              <a:rPr lang="en-US" dirty="0" err="1"/>
              <a:t>Ghio</a:t>
            </a:r>
            <a:r>
              <a:rPr lang="en-US" dirty="0"/>
              <a:t>, Luca </a:t>
            </a:r>
            <a:r>
              <a:rPr lang="en-US" dirty="0" err="1"/>
              <a:t>Oneto</a:t>
            </a:r>
            <a:r>
              <a:rPr lang="en-US" dirty="0"/>
              <a:t>, Xavier Parra and Jorge L. Reyes-Ortiz. Human Activity Recognition on Smartphones using a Multiclass Hardware-Friendly Support Vector Machine. International Workshop of Ambient Assisted Living (IWAAL 2012). Vitoria-</a:t>
            </a:r>
            <a:r>
              <a:rPr lang="en-US" dirty="0" err="1"/>
              <a:t>Gasteiz</a:t>
            </a:r>
            <a:r>
              <a:rPr lang="en-US" dirty="0"/>
              <a:t>, Spain. Dec 2012 </a:t>
            </a:r>
          </a:p>
          <a:p>
            <a:r>
              <a:rPr lang="en-US" dirty="0" smtClean="0"/>
              <a:t>[</a:t>
            </a:r>
            <a:r>
              <a:rPr lang="en-US" dirty="0"/>
              <a:t>7]- Yan, Na &amp; Chen, </a:t>
            </a:r>
            <a:r>
              <a:rPr lang="en-US" dirty="0" err="1"/>
              <a:t>Jianxin</a:t>
            </a:r>
            <a:r>
              <a:rPr lang="en-US" dirty="0"/>
              <a:t> &amp; Yu, Tao. (2018). A Feature Set for the Similar Activity Recognition Using Smartphone. 1-6. 10.1109/WCSP.2018.8555704</a:t>
            </a:r>
            <a:r>
              <a:rPr lang="en-US" dirty="0" smtClean="0"/>
              <a:t>.</a:t>
            </a:r>
          </a:p>
          <a:p>
            <a:r>
              <a:rPr lang="en-US" dirty="0"/>
              <a:t>[8]- K. Nakano and B. Chakraborty, "Effect of dynamic feature for human activity recognition using smartphone sensors," </a:t>
            </a:r>
            <a:r>
              <a:rPr lang="en-US" i="1" dirty="0"/>
              <a:t>2017 IEEE 8th International Conference on Awareness Science and Technology (</a:t>
            </a:r>
            <a:r>
              <a:rPr lang="en-US" i="1" dirty="0" err="1"/>
              <a:t>iCAST</a:t>
            </a:r>
            <a:r>
              <a:rPr lang="en-US" i="1" dirty="0"/>
              <a:t>)</a:t>
            </a:r>
            <a:r>
              <a:rPr lang="en-US" dirty="0"/>
              <a:t>, Taichung, 2017, pp. 539-543</a:t>
            </a:r>
            <a:r>
              <a:rPr lang="en-US" dirty="0" smtClean="0"/>
              <a:t>.</a:t>
            </a:r>
          </a:p>
          <a:p>
            <a:r>
              <a:rPr lang="en-US" dirty="0"/>
              <a:t>[9]- </a:t>
            </a:r>
            <a:r>
              <a:rPr lang="en-US" dirty="0" err="1"/>
              <a:t>Wenchao</a:t>
            </a:r>
            <a:r>
              <a:rPr lang="en-US" dirty="0"/>
              <a:t> Jiang and </a:t>
            </a:r>
            <a:r>
              <a:rPr lang="en-US" dirty="0" err="1"/>
              <a:t>Zhaozheng</a:t>
            </a:r>
            <a:r>
              <a:rPr lang="en-US" dirty="0"/>
              <a:t> Yin. 2015. Human Activity Recognition Using Wearable Sensors by Deep Convolutional Neural Networks. In Proceedings of the 23rd ACM international conference on Multimedia (MM '15). ACM, New York, NY, USA, 1307-1310. DOI: https://doi.org/10.1145/2733373.2806333</a:t>
            </a:r>
          </a:p>
          <a:p>
            <a:endParaRPr lang="en-US" b="1" u="sng" dirty="0">
              <a:solidFill>
                <a:schemeClr val="accent2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9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Insight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946974"/>
              </p:ext>
            </p:extLst>
          </p:nvPr>
        </p:nvGraphicFramePr>
        <p:xfrm>
          <a:off x="1096963" y="1846263"/>
          <a:ext cx="100584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1226 (Train) </a:t>
                      </a:r>
                    </a:p>
                    <a:p>
                      <a:r>
                        <a:rPr lang="en-US" dirty="0" smtClean="0"/>
                        <a:t>496 (Test)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16.6</a:t>
                      </a:r>
                    </a:p>
                    <a:p>
                      <a:r>
                        <a:rPr lang="en-US" dirty="0" smtClean="0"/>
                        <a:t>16.8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1073 (Train)</a:t>
                      </a:r>
                    </a:p>
                    <a:p>
                      <a:r>
                        <a:rPr lang="en-US" dirty="0" smtClean="0"/>
                        <a:t>471 (Test)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</a:p>
                    <a:p>
                      <a:r>
                        <a:rPr lang="en-US" dirty="0" smtClean="0"/>
                        <a:t>15.9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986 (Train) </a:t>
                      </a:r>
                    </a:p>
                    <a:p>
                      <a:r>
                        <a:rPr lang="en-US" dirty="0" smtClean="0"/>
                        <a:t>420 (Test)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13.4</a:t>
                      </a:r>
                    </a:p>
                    <a:p>
                      <a:r>
                        <a:rPr lang="en-US" dirty="0" smtClean="0"/>
                        <a:t>14.2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1286 (Train)</a:t>
                      </a:r>
                    </a:p>
                    <a:p>
                      <a:r>
                        <a:rPr lang="en-US" dirty="0" smtClean="0"/>
                        <a:t>491 (Test)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17.4</a:t>
                      </a:r>
                    </a:p>
                    <a:p>
                      <a:r>
                        <a:rPr lang="en-US" dirty="0" smtClean="0"/>
                        <a:t>16.6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1374 (Train)</a:t>
                      </a:r>
                    </a:p>
                    <a:p>
                      <a:r>
                        <a:rPr lang="en-US" dirty="0" smtClean="0"/>
                        <a:t>532 (Test)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18.6</a:t>
                      </a:r>
                    </a:p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1407 (Train)</a:t>
                      </a:r>
                    </a:p>
                    <a:p>
                      <a:r>
                        <a:rPr lang="en-US" dirty="0" smtClean="0"/>
                        <a:t>537 (Test)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19.1</a:t>
                      </a:r>
                    </a:p>
                    <a:p>
                      <a:r>
                        <a:rPr lang="en-US" dirty="0" smtClean="0"/>
                        <a:t>18.22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05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chemeClr val="accent2"/>
                </a:solidFill>
              </a:rPr>
              <a:t>Sensor-based activity </a:t>
            </a:r>
            <a:r>
              <a:rPr lang="en-US" sz="1900" b="1" dirty="0" smtClean="0">
                <a:solidFill>
                  <a:schemeClr val="accent2"/>
                </a:solidFill>
              </a:rPr>
              <a:t>recognition</a:t>
            </a:r>
            <a:r>
              <a:rPr lang="en-US" sz="1900" b="1" dirty="0" smtClean="0"/>
              <a:t>:- </a:t>
            </a:r>
            <a:r>
              <a:rPr lang="en-US" sz="1900" dirty="0" smtClean="0"/>
              <a:t>high-level </a:t>
            </a:r>
            <a:r>
              <a:rPr lang="en-US" sz="1900" dirty="0"/>
              <a:t>knowledge about human activities from multitudes of low-level sensor </a:t>
            </a:r>
            <a:r>
              <a:rPr lang="en-US" sz="1900" dirty="0" smtClean="0"/>
              <a:t>readings [1].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chemeClr val="accent2"/>
                </a:solidFill>
              </a:rPr>
              <a:t>Conventional</a:t>
            </a:r>
            <a:r>
              <a:rPr lang="en-US" sz="1900" dirty="0" smtClean="0"/>
              <a:t> Approaches:- </a:t>
            </a:r>
            <a:r>
              <a:rPr lang="en-US" sz="1900" b="1" dirty="0" smtClean="0">
                <a:solidFill>
                  <a:schemeClr val="accent2"/>
                </a:solidFill>
              </a:rPr>
              <a:t>heuristic hand-crafted feature extraction </a:t>
            </a:r>
            <a:r>
              <a:rPr lang="en-US" sz="1900" dirty="0" smtClean="0"/>
              <a:t>(hinders performance)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chemeClr val="accent2"/>
                </a:solidFill>
              </a:rPr>
              <a:t>Deep learning </a:t>
            </a:r>
            <a:r>
              <a:rPr lang="en-US" sz="1900" dirty="0"/>
              <a:t>Approaches:- </a:t>
            </a:r>
            <a:r>
              <a:rPr lang="en-US" sz="1900" b="1" dirty="0" smtClean="0">
                <a:solidFill>
                  <a:schemeClr val="accent2"/>
                </a:solidFill>
              </a:rPr>
              <a:t>automatic high-level feature </a:t>
            </a:r>
            <a:r>
              <a:rPr lang="en-US" sz="1900" b="1" dirty="0">
                <a:solidFill>
                  <a:schemeClr val="accent2"/>
                </a:solidFill>
              </a:rPr>
              <a:t>extraction</a:t>
            </a:r>
            <a:r>
              <a:rPr lang="en-US" sz="1900" dirty="0"/>
              <a:t> </a:t>
            </a:r>
            <a:r>
              <a:rPr lang="en-US" sz="1900" dirty="0" smtClean="0"/>
              <a:t>(improves performance) [1].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ctr"/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r>
              <a:rPr lang="en-US" sz="1100" dirty="0" smtClean="0"/>
              <a:t>[1</a:t>
            </a:r>
            <a:r>
              <a:rPr lang="en-US" sz="1100" dirty="0"/>
              <a:t>]- Wang, Jindong et al. “Deep Learning for Sensor-Based Activity Recognition: A Survey.” Pattern Recognition Letters 119 (2019): 3–11. Crossref. Web.</a:t>
            </a:r>
          </a:p>
          <a:p>
            <a:pPr algn="ctr"/>
            <a:endParaRPr lang="en-US" sz="11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04" y="3111335"/>
            <a:ext cx="6443551" cy="22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6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 of HAR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r>
              <a:rPr lang="en-US" sz="800" dirty="0" smtClean="0"/>
              <a:t>[2]- </a:t>
            </a:r>
            <a:r>
              <a:rPr lang="en-US" sz="800" dirty="0" err="1"/>
              <a:t>Vepakomma</a:t>
            </a:r>
            <a:r>
              <a:rPr lang="en-US" sz="800" dirty="0"/>
              <a:t>, P., De, D., Das, S.K., </a:t>
            </a:r>
            <a:r>
              <a:rPr lang="en-US" sz="800" dirty="0" err="1"/>
              <a:t>Bhansali</a:t>
            </a:r>
            <a:r>
              <a:rPr lang="en-US" sz="800" dirty="0"/>
              <a:t>, S., 2015. A-</a:t>
            </a:r>
            <a:r>
              <a:rPr lang="en-US" sz="800" dirty="0" err="1"/>
              <a:t>wristocracy</a:t>
            </a:r>
            <a:r>
              <a:rPr lang="en-US" sz="800" dirty="0"/>
              <a:t>: </a:t>
            </a:r>
            <a:r>
              <a:rPr lang="en-US" sz="800" dirty="0" smtClean="0"/>
              <a:t>Deep learning </a:t>
            </a:r>
            <a:r>
              <a:rPr lang="en-US" sz="800" dirty="0"/>
              <a:t>on wrist-worn sensing for recognition of user complex </a:t>
            </a:r>
            <a:r>
              <a:rPr lang="en-US" sz="800" dirty="0" smtClean="0"/>
              <a:t>activities, in</a:t>
            </a:r>
            <a:r>
              <a:rPr lang="en-US" sz="800" dirty="0"/>
              <a:t>: 2015 IEEE 12th International Conference on Wearable and </a:t>
            </a:r>
            <a:r>
              <a:rPr lang="en-US" sz="800" dirty="0" smtClean="0"/>
              <a:t>Implantable Body </a:t>
            </a:r>
            <a:r>
              <a:rPr lang="en-US" sz="800" dirty="0"/>
              <a:t>Sensor Networks (BSN), IEEE. pp. 1–6</a:t>
            </a:r>
            <a:r>
              <a:rPr lang="en-US" sz="800" dirty="0" smtClean="0"/>
              <a:t>.</a:t>
            </a:r>
          </a:p>
          <a:p>
            <a:pPr algn="ctr"/>
            <a:r>
              <a:rPr lang="en-US" sz="800" dirty="0" smtClean="0"/>
              <a:t>[3]- </a:t>
            </a:r>
            <a:r>
              <a:rPr lang="en-US" sz="800" dirty="0"/>
              <a:t>Qin, J., Liu, L., Zhang, Z., Wang, Y., Shao, L., 2016. Compressive </a:t>
            </a:r>
            <a:r>
              <a:rPr lang="en-US" sz="800" dirty="0" smtClean="0"/>
              <a:t>sequential learning </a:t>
            </a:r>
            <a:r>
              <a:rPr lang="en-US" sz="800" dirty="0"/>
              <a:t>for action similarity labeling. IEEE Transactions on Image </a:t>
            </a:r>
            <a:r>
              <a:rPr lang="en-US" sz="800" dirty="0" smtClean="0"/>
              <a:t>Processing 25</a:t>
            </a:r>
            <a:r>
              <a:rPr lang="en-US" sz="800" dirty="0"/>
              <a:t>, 756–769</a:t>
            </a:r>
            <a:r>
              <a:rPr lang="en-US" sz="800" dirty="0" smtClean="0"/>
              <a:t>.</a:t>
            </a:r>
          </a:p>
          <a:p>
            <a:pPr algn="ctr"/>
            <a:r>
              <a:rPr lang="en-US" sz="800" dirty="0" smtClean="0"/>
              <a:t>[4]- </a:t>
            </a:r>
            <a:r>
              <a:rPr lang="en-US" sz="800" dirty="0" err="1"/>
              <a:t>Hammerla</a:t>
            </a:r>
            <a:r>
              <a:rPr lang="en-US" sz="800" dirty="0"/>
              <a:t>, N.Y., Halloran, S., </a:t>
            </a:r>
            <a:r>
              <a:rPr lang="en-US" sz="800" dirty="0" err="1"/>
              <a:t>Ploetz</a:t>
            </a:r>
            <a:r>
              <a:rPr lang="en-US" sz="800" dirty="0"/>
              <a:t>, T., 2016. Deep, convolutional, and </a:t>
            </a:r>
            <a:r>
              <a:rPr lang="en-US" sz="800" dirty="0" smtClean="0"/>
              <a:t>recurrent models </a:t>
            </a:r>
            <a:r>
              <a:rPr lang="en-US" sz="800" dirty="0"/>
              <a:t>for human activity recognition using </a:t>
            </a:r>
            <a:r>
              <a:rPr lang="en-US" sz="800" dirty="0" err="1"/>
              <a:t>wearables</a:t>
            </a:r>
            <a:r>
              <a:rPr lang="en-US" sz="800" dirty="0"/>
              <a:t>, in: IJCAI</a:t>
            </a:r>
            <a:r>
              <a:rPr lang="en-US" sz="800" dirty="0" smtClean="0"/>
              <a:t>.</a:t>
            </a:r>
          </a:p>
          <a:p>
            <a:pPr algn="ctr"/>
            <a:r>
              <a:rPr lang="en-US" sz="800" dirty="0" smtClean="0"/>
              <a:t>[5]- </a:t>
            </a:r>
            <a:r>
              <a:rPr lang="en-US" sz="800" dirty="0"/>
              <a:t>Kim, Y., </a:t>
            </a:r>
            <a:r>
              <a:rPr lang="en-US" sz="800" dirty="0" err="1"/>
              <a:t>Toomajian</a:t>
            </a:r>
            <a:r>
              <a:rPr lang="en-US" sz="800" dirty="0"/>
              <a:t>, B., 2016. Hand gesture recognition using </a:t>
            </a:r>
            <a:r>
              <a:rPr lang="en-US" sz="800" dirty="0" smtClean="0"/>
              <a:t>micro-Doppler signatures </a:t>
            </a:r>
            <a:r>
              <a:rPr lang="en-US" sz="800" dirty="0"/>
              <a:t>with convolutional neural network. IEEE Access .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37145959"/>
              </p:ext>
            </p:extLst>
          </p:nvPr>
        </p:nvGraphicFramePr>
        <p:xfrm>
          <a:off x="2032000" y="1845734"/>
          <a:ext cx="8128000" cy="2761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9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Literature Survey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Human Activity Recognition on </a:t>
            </a:r>
            <a:r>
              <a:rPr lang="en-US" b="1" u="sng" dirty="0" smtClean="0">
                <a:solidFill>
                  <a:schemeClr val="accent2"/>
                </a:solidFill>
              </a:rPr>
              <a:t>Smartphones Using </a:t>
            </a:r>
            <a:r>
              <a:rPr lang="en-US" b="1" u="sng" dirty="0">
                <a:solidFill>
                  <a:schemeClr val="accent2"/>
                </a:solidFill>
              </a:rPr>
              <a:t>a Multiclass Hardware-Friendly </a:t>
            </a:r>
            <a:r>
              <a:rPr lang="en-US" b="1" u="sng" dirty="0" smtClean="0">
                <a:solidFill>
                  <a:schemeClr val="accent2"/>
                </a:solidFill>
              </a:rPr>
              <a:t>Support Vector Machine [6]</a:t>
            </a:r>
          </a:p>
          <a:p>
            <a:pPr algn="ctr"/>
            <a:r>
              <a:rPr lang="en-US" dirty="0" smtClean="0"/>
              <a:t>OVA Strategy used in SVM to extend to multi-class problem</a:t>
            </a:r>
          </a:p>
          <a:p>
            <a:pPr algn="ctr"/>
            <a:r>
              <a:rPr lang="en-US" dirty="0" smtClean="0"/>
              <a:t>Normalization procedure before output</a:t>
            </a:r>
          </a:p>
          <a:p>
            <a:pPr algn="ctr"/>
            <a:r>
              <a:rPr lang="el-GR" dirty="0" smtClean="0"/>
              <a:t>β</a:t>
            </a:r>
            <a:r>
              <a:rPr lang="en-US" dirty="0" smtClean="0"/>
              <a:t> vector introduced in SVM framework for fixed-point arithmetic</a:t>
            </a:r>
          </a:p>
          <a:p>
            <a:pPr algn="ctr"/>
            <a:r>
              <a:rPr lang="en-US" dirty="0" smtClean="0"/>
              <a:t>Laplacian kernel instead of Gaussian kernel</a:t>
            </a:r>
          </a:p>
          <a:p>
            <a:pPr algn="ctr"/>
            <a:r>
              <a:rPr lang="en-US" dirty="0" smtClean="0"/>
              <a:t>Output of SVM passed through sigmoid function</a:t>
            </a:r>
          </a:p>
          <a:p>
            <a:pPr algn="ctr"/>
            <a:r>
              <a:rPr lang="en-US" dirty="0" smtClean="0"/>
              <a:t>Due to </a:t>
            </a:r>
            <a:r>
              <a:rPr lang="en-US" dirty="0"/>
              <a:t>fixed-point </a:t>
            </a:r>
            <a:r>
              <a:rPr lang="en-US" dirty="0" smtClean="0"/>
              <a:t>arithmetic approach Look-up Table used for sigmoid function</a:t>
            </a:r>
          </a:p>
          <a:p>
            <a:pPr algn="ctr"/>
            <a:r>
              <a:rPr lang="en-US" sz="1100" dirty="0"/>
              <a:t>[6]- </a:t>
            </a:r>
            <a:r>
              <a:rPr lang="en-US" sz="1100" dirty="0" err="1"/>
              <a:t>Davide</a:t>
            </a:r>
            <a:r>
              <a:rPr lang="en-US" sz="1100" dirty="0"/>
              <a:t> </a:t>
            </a:r>
            <a:r>
              <a:rPr lang="en-US" sz="1100" dirty="0" err="1"/>
              <a:t>Anguita</a:t>
            </a:r>
            <a:r>
              <a:rPr lang="en-US" sz="1100" dirty="0"/>
              <a:t>, Alessandro </a:t>
            </a:r>
            <a:r>
              <a:rPr lang="en-US" sz="1100" dirty="0" err="1"/>
              <a:t>Ghio</a:t>
            </a:r>
            <a:r>
              <a:rPr lang="en-US" sz="1100" dirty="0"/>
              <a:t>, Luca </a:t>
            </a:r>
            <a:r>
              <a:rPr lang="en-US" sz="1100" dirty="0" err="1"/>
              <a:t>Oneto</a:t>
            </a:r>
            <a:r>
              <a:rPr lang="en-US" sz="1100" dirty="0"/>
              <a:t>, Xavier Parra and Jorge L. Reyes-Ortiz. Human Activity Recognition on Smartphones using a Multiclass Hardware-Friendly Support Vector Machine. International Workshop of Ambient Assisted Living (IWAAL 2012). Vitoria-</a:t>
            </a:r>
            <a:r>
              <a:rPr lang="en-US" sz="1100" dirty="0" err="1"/>
              <a:t>Gasteiz</a:t>
            </a:r>
            <a:r>
              <a:rPr lang="en-US" sz="1100" dirty="0"/>
              <a:t>, Spain. Dec 2012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3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Focus on making the algorithm Hardware Friendly</a:t>
            </a:r>
          </a:p>
          <a:p>
            <a:pPr algn="ctr"/>
            <a:r>
              <a:rPr lang="en-US" dirty="0" smtClean="0"/>
              <a:t>Comparable results with standard SVM</a:t>
            </a:r>
          </a:p>
          <a:p>
            <a:pPr algn="ctr"/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90" y="2737173"/>
            <a:ext cx="7554379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4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A Feature Set for the Similar Activity </a:t>
            </a:r>
            <a:r>
              <a:rPr lang="en-US" b="1" u="sng" dirty="0" smtClean="0">
                <a:solidFill>
                  <a:schemeClr val="accent2"/>
                </a:solidFill>
              </a:rPr>
              <a:t>Recognition Using Smartphone</a:t>
            </a:r>
            <a:r>
              <a:rPr lang="en-US" b="1" u="sng" dirty="0">
                <a:solidFill>
                  <a:schemeClr val="accent2"/>
                </a:solidFill>
              </a:rPr>
              <a:t> </a:t>
            </a:r>
            <a:r>
              <a:rPr lang="en-US" b="1" u="sng" dirty="0" smtClean="0">
                <a:solidFill>
                  <a:schemeClr val="accent2"/>
                </a:solidFill>
              </a:rPr>
              <a:t>[7]</a:t>
            </a:r>
          </a:p>
          <a:p>
            <a:pPr algn="ctr"/>
            <a:r>
              <a:rPr lang="en-US" dirty="0" smtClean="0"/>
              <a:t>5 element feature vector construction</a:t>
            </a:r>
          </a:p>
          <a:p>
            <a:pPr algn="ctr"/>
            <a:r>
              <a:rPr lang="en-US" dirty="0" smtClean="0"/>
              <a:t>MLP is used as classifier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[7]- Yan, Na &amp; Chen, </a:t>
            </a:r>
            <a:r>
              <a:rPr lang="en-US" sz="1000" dirty="0" err="1"/>
              <a:t>Jianxin</a:t>
            </a:r>
            <a:r>
              <a:rPr lang="en-US" sz="1000" dirty="0"/>
              <a:t> &amp; Yu, Tao. (2018). A Feature Set for the Similar Activity Recognition Using Smartphone. 1-6. 10.1109/WCSP.2018.8555704.</a:t>
            </a:r>
            <a:endParaRPr lang="en-US" sz="1000" dirty="0" smtClean="0"/>
          </a:p>
          <a:p>
            <a:pPr algn="ctr"/>
            <a:endParaRPr lang="en-US" dirty="0"/>
          </a:p>
          <a:p>
            <a:pPr algn="ctr"/>
            <a:endParaRPr lang="en-US" b="1" u="sng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34" y="3295895"/>
            <a:ext cx="567769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7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Relief algorithm to evaluate candidate features</a:t>
            </a:r>
          </a:p>
          <a:p>
            <a:pPr algn="ctr"/>
            <a:r>
              <a:rPr lang="en-US" dirty="0" smtClean="0"/>
              <a:t>SFFS algorithm to construct feature inclusion matrix</a:t>
            </a:r>
          </a:p>
          <a:p>
            <a:pPr algn="ctr"/>
            <a:r>
              <a:rPr lang="en-US" dirty="0" smtClean="0"/>
              <a:t>KNN classifier to evaluate the quality of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944" y="3194461"/>
            <a:ext cx="4382112" cy="269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91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</TotalTime>
  <Words>1453</Words>
  <Application>Microsoft Office PowerPoint</Application>
  <PresentationFormat>Widescreen</PresentationFormat>
  <Paragraphs>207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Calibri Light</vt:lpstr>
      <vt:lpstr>Retrospect</vt:lpstr>
      <vt:lpstr>Classification for Human Activity Recognition using Smart Phone Dataset</vt:lpstr>
      <vt:lpstr>Problem Definition</vt:lpstr>
      <vt:lpstr>Data Insight</vt:lpstr>
      <vt:lpstr>Problem Overview</vt:lpstr>
      <vt:lpstr>Applications of HAR</vt:lpstr>
      <vt:lpstr>Literature Survey </vt:lpstr>
      <vt:lpstr>Literature Survey</vt:lpstr>
      <vt:lpstr>Literature Survey</vt:lpstr>
      <vt:lpstr>Literature Survey</vt:lpstr>
      <vt:lpstr>Literature Survey</vt:lpstr>
      <vt:lpstr>Literature Survey</vt:lpstr>
      <vt:lpstr>Literature Survey (Implementation 1)</vt:lpstr>
      <vt:lpstr>Literature Survey (Implementation 1)</vt:lpstr>
      <vt:lpstr>Literature Survey (Implementation 1)</vt:lpstr>
      <vt:lpstr>Literature Survey (Implementation 1)</vt:lpstr>
      <vt:lpstr>Literature Survey (Implementation 2)</vt:lpstr>
      <vt:lpstr>Literature Survey (Implementation 2)</vt:lpstr>
      <vt:lpstr>Literature Survey (Implementation 2)</vt:lpstr>
      <vt:lpstr>Literature Survey (Implementation 2)</vt:lpstr>
      <vt:lpstr>Literature Survey (Implementation 2)</vt:lpstr>
      <vt:lpstr>Literature Survey (Implementation 2)</vt:lpstr>
      <vt:lpstr>Proposed Work (Implemented as failed_model.m )</vt:lpstr>
      <vt:lpstr>References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126</cp:revision>
  <dcterms:created xsi:type="dcterms:W3CDTF">2019-04-07T12:56:42Z</dcterms:created>
  <dcterms:modified xsi:type="dcterms:W3CDTF">2019-11-29T18:33:32Z</dcterms:modified>
</cp:coreProperties>
</file>