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0" autoAdjust="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C778A-FC68-4397-9520-B277F0A4061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D239-64BD-4B6A-BF0C-62410A65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7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63831-4817-404E-9F22-6EE7E337D3C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063E3-93C0-4F74-BA92-3946B6B8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92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3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231FAA0-1003-6E46-586D-454923A4FCF6}"/>
              </a:ext>
            </a:extLst>
          </p:cNvPr>
          <p:cNvSpPr/>
          <p:nvPr userDrawn="1"/>
        </p:nvSpPr>
        <p:spPr>
          <a:xfrm>
            <a:off x="0" y="6406551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6DF9B-949C-61DE-5A4F-2CD380E066B0}"/>
              </a:ext>
            </a:extLst>
          </p:cNvPr>
          <p:cNvSpPr/>
          <p:nvPr userDrawn="1"/>
        </p:nvSpPr>
        <p:spPr>
          <a:xfrm>
            <a:off x="0" y="131948"/>
            <a:ext cx="12192000" cy="15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92EE7-E6C8-45AC-9A12-C1D2706AE13D}"/>
              </a:ext>
            </a:extLst>
          </p:cNvPr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8" y="1882337"/>
            <a:ext cx="10598935" cy="3413510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1694839" y="5415000"/>
            <a:ext cx="3286974" cy="12892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EFAA89C-E94D-9EA6-F191-2773FDE374E2}"/>
              </a:ext>
            </a:extLst>
          </p:cNvPr>
          <p:cNvSpPr/>
          <p:nvPr userDrawn="1"/>
        </p:nvSpPr>
        <p:spPr>
          <a:xfrm>
            <a:off x="8759687" y="6195824"/>
            <a:ext cx="3432312" cy="664342"/>
          </a:xfrm>
          <a:custGeom>
            <a:avLst/>
            <a:gdLst>
              <a:gd name="connsiteX0" fmla="*/ 0 w 5102086"/>
              <a:gd name="connsiteY0" fmla="*/ 0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0 w 5102086"/>
              <a:gd name="connsiteY4" fmla="*/ 0 h 966938"/>
              <a:gd name="connsiteX0" fmla="*/ 450574 w 5102086"/>
              <a:gd name="connsiteY0" fmla="*/ 13252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450574 w 5102086"/>
              <a:gd name="connsiteY4" fmla="*/ 13252 h 9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2086" h="966938">
                <a:moveTo>
                  <a:pt x="450574" y="13252"/>
                </a:moveTo>
                <a:lnTo>
                  <a:pt x="5102086" y="0"/>
                </a:lnTo>
                <a:lnTo>
                  <a:pt x="5102086" y="966938"/>
                </a:lnTo>
                <a:lnTo>
                  <a:pt x="0" y="966938"/>
                </a:lnTo>
                <a:lnTo>
                  <a:pt x="450574" y="13252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6A7CC-DAE9-B1BC-C39F-5E4930656F75}"/>
              </a:ext>
            </a:extLst>
          </p:cNvPr>
          <p:cNvSpPr txBox="1"/>
          <p:nvPr userDrawn="1"/>
        </p:nvSpPr>
        <p:spPr>
          <a:xfrm>
            <a:off x="9051608" y="6252501"/>
            <a:ext cx="26159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55" dirty="0">
                <a:solidFill>
                  <a:schemeClr val="bg1"/>
                </a:solidFill>
              </a:rPr>
              <a:t>www.rpitssr.edu.kh</a:t>
            </a:r>
          </a:p>
          <a:p>
            <a:pPr>
              <a:lnSpc>
                <a:spcPct val="100000"/>
              </a:lnSpc>
            </a:pPr>
            <a:r>
              <a:rPr lang="en-US" sz="1365" dirty="0">
                <a:solidFill>
                  <a:schemeClr val="bg1"/>
                </a:solidFill>
              </a:rPr>
              <a:t>092771244 / 093 771244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64D16-FA63-13B1-5E93-2AD1E82DCE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908" y="6490909"/>
            <a:ext cx="7717810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ca-E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រក្សា​សិទ្ធិ​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 © ២០</a:t>
            </a:r>
            <a:r>
              <a:rPr lang="km-KH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២២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​ SENG Sourng Technology. All rights reserved.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948134" y="3308510"/>
            <a:ext cx="270981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F7AE1-A598-6C41-691D-533E318B0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259" y="131948"/>
            <a:ext cx="10565284" cy="1322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22CD5-6442-41E0-6340-B4D9AF093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2405" t="11841" r="12493" b="12172"/>
          <a:stretch/>
        </p:blipFill>
        <p:spPr>
          <a:xfrm>
            <a:off x="178819" y="5120774"/>
            <a:ext cx="1370626" cy="1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B9934-BEC8-F63C-4AD7-4B66802F5AB2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91CD6-353F-8470-D7C9-7249EAE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A8F4-1418-B022-8358-B77637542EA3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6F52B1-323C-B299-C831-FEA05A120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39E447-D0F3-EEF7-3061-8054DC1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526915" cy="10075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ED3B1-EF0E-6F45-29C0-3784561597E3}"/>
              </a:ext>
            </a:extLst>
          </p:cNvPr>
          <p:cNvSpPr/>
          <p:nvPr userDrawn="1"/>
        </p:nvSpPr>
        <p:spPr>
          <a:xfrm>
            <a:off x="0" y="1465174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DDBD4-9212-91AF-F1EB-F63648C3C1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AFFD1-8550-FAC8-0493-69F61729CD35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416A-9B94-3081-DE91-2275F70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460A-A14E-9D01-A639-3C0E196F195E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26469-D682-FAB9-2698-76DD7C68D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796D08-27C5-615C-CA0E-70C094EEF8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B21-C078-E957-8C2E-317645B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57200"/>
            <a:ext cx="4473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53D4-B727-FFF4-1273-93E59CB8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4" y="457201"/>
            <a:ext cx="6774196" cy="5775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B707-864A-1141-DDA1-D2AE8C5F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580" y="2057399"/>
            <a:ext cx="4473445" cy="41754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33FD-3F10-ADE7-3C93-928F98BB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580" y="6356349"/>
            <a:ext cx="2998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F67C-8E48-AC97-43AA-D9E0E86C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9955" y="6356350"/>
            <a:ext cx="51281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B5B3-CCCE-8DB5-1FF3-E78D073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F8A-41D6-B1EA-574B-CB2E5C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0" y="457200"/>
            <a:ext cx="4299445" cy="14089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A8A34-92B3-69D4-C93B-AB48ECED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536232" cy="57010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951E-A17C-540F-F160-F5C6FE4B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580" y="2057399"/>
            <a:ext cx="4299445" cy="4100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7151-62ED-5A31-1834-9F6163E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580" y="6356349"/>
            <a:ext cx="2824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3AC3-9B24-E2B5-8B2C-D902E02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27C-AF93-9703-2AA8-BE55B36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144-6FF3-E538-4B69-372AE78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9549-AC0F-6CFA-B6CC-98243599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F01B-4C04-8163-8822-2C9177D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B6A5-6985-E7FC-C921-F9E83F5D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51D2-17F4-EEA5-90D8-0D86E9C6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6533-0BAF-6BD1-EDE7-99FEA33FE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5E7B-9E44-56C5-4E36-B30CBE4F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D8CC-9C5C-FA2C-9408-3374B86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CE0D-99E0-D6CF-B201-47AE63D7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37D-6D96-6F6C-CEF2-540406E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988A2-064D-662E-9442-7BD41B9DD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4768" y="-6838"/>
            <a:ext cx="7167231" cy="64262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0 w 10000"/>
              <a:gd name="connsiteY4" fmla="*/ 10000 h 10010"/>
              <a:gd name="connsiteX5" fmla="*/ 0 w 10000"/>
              <a:gd name="connsiteY5" fmla="*/ 2000 h 1001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4867 w 10000"/>
              <a:gd name="connsiteY4" fmla="*/ 9980 h 10010"/>
              <a:gd name="connsiteX5" fmla="*/ 0 w 10000"/>
              <a:gd name="connsiteY5" fmla="*/ 10000 h 10010"/>
              <a:gd name="connsiteX6" fmla="*/ 0 w 10000"/>
              <a:gd name="connsiteY6" fmla="*/ 2000 h 10010"/>
              <a:gd name="connsiteX0" fmla="*/ 0 w 10000"/>
              <a:gd name="connsiteY0" fmla="*/ 2000 h 10325"/>
              <a:gd name="connsiteX1" fmla="*/ 10000 w 10000"/>
              <a:gd name="connsiteY1" fmla="*/ 0 h 10325"/>
              <a:gd name="connsiteX2" fmla="*/ 10000 w 10000"/>
              <a:gd name="connsiteY2" fmla="*/ 10000 h 10325"/>
              <a:gd name="connsiteX3" fmla="*/ 5474 w 10000"/>
              <a:gd name="connsiteY3" fmla="*/ 10010 h 10325"/>
              <a:gd name="connsiteX4" fmla="*/ 5422 w 10000"/>
              <a:gd name="connsiteY4" fmla="*/ 10325 h 10325"/>
              <a:gd name="connsiteX5" fmla="*/ 0 w 10000"/>
              <a:gd name="connsiteY5" fmla="*/ 10000 h 10325"/>
              <a:gd name="connsiteX6" fmla="*/ 0 w 10000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487 w 10013"/>
              <a:gd name="connsiteY3" fmla="*/ 1001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5" h="10336">
                <a:moveTo>
                  <a:pt x="0" y="0"/>
                </a:moveTo>
                <a:lnTo>
                  <a:pt x="10145" y="11"/>
                </a:lnTo>
                <a:lnTo>
                  <a:pt x="10145" y="9981"/>
                </a:lnTo>
                <a:lnTo>
                  <a:pt x="5711" y="9991"/>
                </a:lnTo>
                <a:cubicBezTo>
                  <a:pt x="5694" y="10096"/>
                  <a:pt x="5584" y="10231"/>
                  <a:pt x="5567" y="10336"/>
                </a:cubicBezTo>
                <a:lnTo>
                  <a:pt x="132" y="10311"/>
                </a:lnTo>
                <a:cubicBezTo>
                  <a:pt x="136" y="7544"/>
                  <a:pt x="5543" y="2602"/>
                  <a:pt x="0" y="0"/>
                </a:cubicBezTo>
                <a:close/>
              </a:path>
            </a:pathLst>
          </a:custGeom>
          <a:ln w="762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7149357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F64E9F-8F18-59B2-67AC-BE79056CAFCD}"/>
              </a:ext>
            </a:extLst>
          </p:cNvPr>
          <p:cNvSpPr/>
          <p:nvPr userDrawn="1"/>
        </p:nvSpPr>
        <p:spPr>
          <a:xfrm>
            <a:off x="5038529" y="59314"/>
            <a:ext cx="1754158" cy="6275691"/>
          </a:xfrm>
          <a:custGeom>
            <a:avLst/>
            <a:gdLst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65315 w 1774048"/>
              <a:gd name="connsiteY5" fmla="*/ 6428792 h 6428792"/>
              <a:gd name="connsiteX6" fmla="*/ 65315 w 1774048"/>
              <a:gd name="connsiteY6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167951 w 1774048"/>
              <a:gd name="connsiteY5" fmla="*/ 5873033 h 6428792"/>
              <a:gd name="connsiteX6" fmla="*/ 65315 w 1774048"/>
              <a:gd name="connsiteY6" fmla="*/ 6428792 h 6428792"/>
              <a:gd name="connsiteX7" fmla="*/ 65315 w 1774048"/>
              <a:gd name="connsiteY7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923731 w 1774048"/>
              <a:gd name="connsiteY4" fmla="*/ 4381469 h 6428792"/>
              <a:gd name="connsiteX5" fmla="*/ 494523 w 1774048"/>
              <a:gd name="connsiteY5" fmla="*/ 5122506 h 6428792"/>
              <a:gd name="connsiteX6" fmla="*/ 167951 w 1774048"/>
              <a:gd name="connsiteY6" fmla="*/ 5873033 h 6428792"/>
              <a:gd name="connsiteX7" fmla="*/ 65315 w 1774048"/>
              <a:gd name="connsiteY7" fmla="*/ 6428792 h 6428792"/>
              <a:gd name="connsiteX8" fmla="*/ 65315 w 1774048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23731 w 1765245"/>
              <a:gd name="connsiteY4" fmla="*/ 4381469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61053 w 1765245"/>
              <a:gd name="connsiteY4" fmla="*/ 43441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04594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4113"/>
              <a:gd name="connsiteY0" fmla="*/ 0 h 6428792"/>
              <a:gd name="connsiteX1" fmla="*/ 1408923 w 1764113"/>
              <a:gd name="connsiteY1" fmla="*/ 1044987 h 6428792"/>
              <a:gd name="connsiteX2" fmla="*/ 1754155 w 1764113"/>
              <a:gd name="connsiteY2" fmla="*/ 2304594 h 6428792"/>
              <a:gd name="connsiteX3" fmla="*/ 1147666 w 1764113"/>
              <a:gd name="connsiteY3" fmla="*/ 3928188 h 6428792"/>
              <a:gd name="connsiteX4" fmla="*/ 998375 w 1764113"/>
              <a:gd name="connsiteY4" fmla="*/ 4260280 h 6428792"/>
              <a:gd name="connsiteX5" fmla="*/ 494523 w 1764113"/>
              <a:gd name="connsiteY5" fmla="*/ 5122506 h 6428792"/>
              <a:gd name="connsiteX6" fmla="*/ 167951 w 1764113"/>
              <a:gd name="connsiteY6" fmla="*/ 5873033 h 6428792"/>
              <a:gd name="connsiteX7" fmla="*/ 65315 w 1764113"/>
              <a:gd name="connsiteY7" fmla="*/ 6428792 h 6428792"/>
              <a:gd name="connsiteX8" fmla="*/ 65315 w 1764113"/>
              <a:gd name="connsiteY8" fmla="*/ 6428792 h 6428792"/>
              <a:gd name="connsiteX0" fmla="*/ 0 w 1760492"/>
              <a:gd name="connsiteY0" fmla="*/ 0 h 6428792"/>
              <a:gd name="connsiteX1" fmla="*/ 1371601 w 1760492"/>
              <a:gd name="connsiteY1" fmla="*/ 979732 h 6428792"/>
              <a:gd name="connsiteX2" fmla="*/ 1754155 w 1760492"/>
              <a:gd name="connsiteY2" fmla="*/ 2304594 h 6428792"/>
              <a:gd name="connsiteX3" fmla="*/ 1147666 w 1760492"/>
              <a:gd name="connsiteY3" fmla="*/ 3928188 h 6428792"/>
              <a:gd name="connsiteX4" fmla="*/ 998375 w 1760492"/>
              <a:gd name="connsiteY4" fmla="*/ 4260280 h 6428792"/>
              <a:gd name="connsiteX5" fmla="*/ 494523 w 1760492"/>
              <a:gd name="connsiteY5" fmla="*/ 5122506 h 6428792"/>
              <a:gd name="connsiteX6" fmla="*/ 167951 w 1760492"/>
              <a:gd name="connsiteY6" fmla="*/ 5873033 h 6428792"/>
              <a:gd name="connsiteX7" fmla="*/ 65315 w 1760492"/>
              <a:gd name="connsiteY7" fmla="*/ 6428792 h 6428792"/>
              <a:gd name="connsiteX8" fmla="*/ 65315 w 1760492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998375 w 1733451"/>
              <a:gd name="connsiteY4" fmla="*/ 4260280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1007706 w 1733451"/>
              <a:gd name="connsiteY4" fmla="*/ 4176379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2"/>
              <a:gd name="connsiteY0" fmla="*/ 0 h 6428792"/>
              <a:gd name="connsiteX1" fmla="*/ 1371601 w 1733452"/>
              <a:gd name="connsiteY1" fmla="*/ 951765 h 6428792"/>
              <a:gd name="connsiteX2" fmla="*/ 1726163 w 1733452"/>
              <a:gd name="connsiteY2" fmla="*/ 2239339 h 6428792"/>
              <a:gd name="connsiteX3" fmla="*/ 1147666 w 1733452"/>
              <a:gd name="connsiteY3" fmla="*/ 3928188 h 6428792"/>
              <a:gd name="connsiteX4" fmla="*/ 1007706 w 1733452"/>
              <a:gd name="connsiteY4" fmla="*/ 4176379 h 6428792"/>
              <a:gd name="connsiteX5" fmla="*/ 494523 w 1733452"/>
              <a:gd name="connsiteY5" fmla="*/ 5122506 h 6428792"/>
              <a:gd name="connsiteX6" fmla="*/ 167951 w 1733452"/>
              <a:gd name="connsiteY6" fmla="*/ 5873033 h 6428792"/>
              <a:gd name="connsiteX7" fmla="*/ 65315 w 1733452"/>
              <a:gd name="connsiteY7" fmla="*/ 6428792 h 6428792"/>
              <a:gd name="connsiteX8" fmla="*/ 65315 w 1733452"/>
              <a:gd name="connsiteY8" fmla="*/ 6428792 h 6428792"/>
              <a:gd name="connsiteX0" fmla="*/ 0 w 1728946"/>
              <a:gd name="connsiteY0" fmla="*/ 0 h 6428792"/>
              <a:gd name="connsiteX1" fmla="*/ 1371601 w 1728946"/>
              <a:gd name="connsiteY1" fmla="*/ 951765 h 6428792"/>
              <a:gd name="connsiteX2" fmla="*/ 1726163 w 1728946"/>
              <a:gd name="connsiteY2" fmla="*/ 2239339 h 6428792"/>
              <a:gd name="connsiteX3" fmla="*/ 1250303 w 1728946"/>
              <a:gd name="connsiteY3" fmla="*/ 3797677 h 6428792"/>
              <a:gd name="connsiteX4" fmla="*/ 1007706 w 1728946"/>
              <a:gd name="connsiteY4" fmla="*/ 4176379 h 6428792"/>
              <a:gd name="connsiteX5" fmla="*/ 494523 w 1728946"/>
              <a:gd name="connsiteY5" fmla="*/ 5122506 h 6428792"/>
              <a:gd name="connsiteX6" fmla="*/ 167951 w 1728946"/>
              <a:gd name="connsiteY6" fmla="*/ 5873033 h 6428792"/>
              <a:gd name="connsiteX7" fmla="*/ 65315 w 1728946"/>
              <a:gd name="connsiteY7" fmla="*/ 6428792 h 6428792"/>
              <a:gd name="connsiteX8" fmla="*/ 65315 w 1728946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611232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564621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35" h="6428792">
                <a:moveTo>
                  <a:pt x="0" y="0"/>
                </a:moveTo>
                <a:cubicBezTo>
                  <a:pt x="562169" y="313353"/>
                  <a:pt x="1079242" y="584757"/>
                  <a:pt x="1371601" y="951765"/>
                </a:cubicBezTo>
                <a:cubicBezTo>
                  <a:pt x="1663960" y="1318773"/>
                  <a:pt x="1760375" y="1771235"/>
                  <a:pt x="1754155" y="2202050"/>
                </a:cubicBezTo>
                <a:cubicBezTo>
                  <a:pt x="1747935" y="2632865"/>
                  <a:pt x="1449356" y="3310145"/>
                  <a:pt x="1334279" y="3536655"/>
                </a:cubicBezTo>
                <a:cubicBezTo>
                  <a:pt x="1219202" y="3763165"/>
                  <a:pt x="1125893" y="3968003"/>
                  <a:pt x="1007706" y="4176379"/>
                </a:cubicBezTo>
                <a:cubicBezTo>
                  <a:pt x="898849" y="4375432"/>
                  <a:pt x="634482" y="4839730"/>
                  <a:pt x="494523" y="5122506"/>
                </a:cubicBezTo>
                <a:cubicBezTo>
                  <a:pt x="354564" y="5405282"/>
                  <a:pt x="239486" y="5655319"/>
                  <a:pt x="167951" y="5873033"/>
                </a:cubicBezTo>
                <a:cubicBezTo>
                  <a:pt x="96416" y="6090747"/>
                  <a:pt x="93307" y="6336166"/>
                  <a:pt x="65315" y="6428792"/>
                </a:cubicBezTo>
                <a:lnTo>
                  <a:pt x="65315" y="6428792"/>
                </a:lnTo>
              </a:path>
            </a:pathLst>
          </a:custGeom>
          <a:noFill/>
          <a:ln w="184150" cap="rnd" cmpd="thickThin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1129004"/>
            <a:ext cx="6090785" cy="4166842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87EC88-AC46-3C09-A19F-D3455F2380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9" y="200110"/>
            <a:ext cx="3230936" cy="9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0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04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2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EB2-3ED8-8221-99CC-6F79E874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9133-9E99-E43D-7F75-DB67A37D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5E5-DCC1-7FD6-B5C6-1A416BF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AC-EE18-AD2F-21D3-8B69BB96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DE27-D4EA-757A-AC01-5CB5FA3E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C27-D00B-27DC-084C-ADFDAF3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0F-24C4-58E9-27F2-6EA9DD42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5D04-333F-EDBC-72C8-E02C12A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C5CC-B5A9-123F-270C-A377EC6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BA-B4FB-6336-EE52-687D89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C05F-E8BC-E139-D348-F6C97CF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DF8-7A5A-676F-5473-2418961B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D8B-B264-E688-C47A-BE49029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440C-11F2-0FEC-FE9A-13F14F6E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B5BC-596B-46F4-5826-314B7BF4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C849-AF86-3F0D-1C27-71456DBA8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9F628-228A-FC26-9D5E-6A7D4F3F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94D3-143E-1C7D-6960-547441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C0F2-0519-7A57-FEA9-79284C5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360E-FAC7-2620-0CB1-C6C85598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2227-DA25-A7CA-C8FC-A12EB3CF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73" y="1825625"/>
            <a:ext cx="11165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2D89-199D-8E47-5F8A-46814FF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367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5E76-1B11-49B5-9F21-469EEDB4347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B520-D6CE-1491-F082-D15BDC32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5AB5-CDE3-5D06-24AB-048E91F04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22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Khmer OS Battambang" panose="02000500000000020004" pitchFamily="2" charset="0"/>
          <a:ea typeface="+mj-ea"/>
          <a:cs typeface="Khmer OS Battambang" panose="02000500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57414B-CAAF-B989-42BD-035C565A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550" y="2071395"/>
            <a:ext cx="6090785" cy="26571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</a:t>
            </a:r>
            <a:r>
              <a:rPr lang="km-K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សិក្សាអំពី</a:t>
            </a:r>
          </a:p>
          <a:p>
            <a:r>
              <a:rPr lang="en-US" dirty="0" smtClean="0"/>
              <a:t> </a:t>
            </a:r>
            <a:r>
              <a:rPr lang="km-KH" dirty="0" smtClean="0"/>
              <a:t>	ប្រមាណវិធីគណិត</a:t>
            </a:r>
          </a:p>
          <a:p>
            <a:r>
              <a:rPr lang="en-US" dirty="0" smtClean="0"/>
              <a:t>   </a:t>
            </a:r>
            <a:r>
              <a:rPr lang="km-KH" dirty="0" smtClean="0"/>
              <a:t>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Math Operations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8654D8-A56A-85BE-3191-5D379AFE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មេរៀនទី</a:t>
            </a:r>
            <a:r>
              <a:rPr lang="km-KH" dirty="0" smtClean="0"/>
              <a:t>១២</a:t>
            </a:r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1A5E7D0-3FD8-7F40-76D2-A4423FDC5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r="96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54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31A6-117A-4936-E637-43945621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15698"/>
            <a:ext cx="11165747" cy="1007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1.Performing Math Operations (</a:t>
            </a:r>
            <a:r>
              <a:rPr lang="km-KH" dirty="0" smtClean="0"/>
              <a:t>អនុវត្តប្រតិបត្តិការគណិតវិទ្យា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46E92-89A3-5F9B-59EA-68E978CC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PHP</a:t>
            </a:r>
            <a:r>
              <a:rPr lang="en-US" sz="1400" dirty="0" smtClean="0"/>
              <a:t> </a:t>
            </a:r>
            <a:r>
              <a:rPr lang="km-KH" sz="1400" dirty="0" smtClean="0"/>
              <a:t>មានមុខងារដែរភ្ជាប់មកជាច្រើនដែលបានជួយអ្នកធ្វើអ្វីៗពីការបូកឬដកសាមញ្ញរហូតដល់ការគណនាកម្រិតខ្ពស់។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So example:</a:t>
            </a:r>
            <a:endParaRPr lang="km-KH" sz="1400" dirty="0" smtClean="0"/>
          </a:p>
          <a:p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m-KH" sz="1400" dirty="0">
                <a:solidFill>
                  <a:srgbClr val="88846F"/>
                </a:solidFill>
                <a:latin typeface="Courier New" panose="02070309020205020404" pitchFamily="49" charset="0"/>
              </a:rPr>
              <a:t>ការប្រើប្រាស់​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9 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1 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20 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1.25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1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625 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6374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1.Performing Math Operations (</a:t>
            </a:r>
            <a:r>
              <a:rPr lang="km-KH" dirty="0"/>
              <a:t>អនុវត្តប្រតិបត្តិការគណិតវិទ្យា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400" dirty="0" smtClean="0"/>
              <a:t>ប្រមាណវិធីដែរមានអទិភាពលើពេជ្រគណិត</a:t>
            </a:r>
            <a:endParaRPr lang="en-US" sz="1400" dirty="0" smtClean="0"/>
          </a:p>
          <a:p>
            <a:r>
              <a:rPr lang="km-KH" sz="1400" dirty="0" smtClean="0"/>
              <a:t>គ្រប់ប្រមាណវិធីគណិតទាំងអស់ត្រូវបានឲអទិភាពទៅឲលេខដែលនៅក្នុងកន្សោមជាមុន</a:t>
            </a:r>
          </a:p>
          <a:p>
            <a:pPr marL="0" indent="0">
              <a:buNone/>
            </a:pPr>
            <a:r>
              <a:rPr lang="km-KH" sz="1400" dirty="0"/>
              <a:t> </a:t>
            </a:r>
            <a:r>
              <a:rPr lang="km-KH" sz="1400" dirty="0" smtClean="0"/>
              <a:t>    </a:t>
            </a:r>
            <a:r>
              <a:rPr lang="en-US" sz="1400" dirty="0" smtClean="0"/>
              <a:t>so example:</a:t>
            </a:r>
          </a:p>
          <a:p>
            <a:r>
              <a:rPr lang="km-KH" sz="1400" dirty="0">
                <a:solidFill>
                  <a:srgbClr val="88846F"/>
                </a:solidFill>
                <a:latin typeface="Consolas" panose="020B0609020204030204" pitchFamily="49" charset="0"/>
              </a:rPr>
              <a:t>//ការប្រើប្រាស់​ </a:t>
            </a: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Operator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18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2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  <a:r>
              <a:rPr lang="en-US" sz="1400" dirty="0">
                <a:solidFill>
                  <a:srgbClr val="8884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//Outputs: 4.5</a:t>
            </a:r>
            <a:endParaRPr lang="en-US" sz="14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976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dirty="0" smtClean="0"/>
              <a:t>២</a:t>
            </a:r>
            <a:r>
              <a:rPr lang="en-US" dirty="0" smtClean="0"/>
              <a:t>, </a:t>
            </a:r>
            <a:r>
              <a:rPr lang="km-KH" dirty="0" smtClean="0"/>
              <a:t>ស្វែងរកតម្លៃដាច់ខាត (</a:t>
            </a:r>
            <a:r>
              <a:rPr lang="en-US" dirty="0" smtClean="0"/>
              <a:t>Find the </a:t>
            </a:r>
            <a:r>
              <a:rPr lang="en-US" dirty="0" err="1" smtClean="0"/>
              <a:t>Adsolute</a:t>
            </a:r>
            <a:r>
              <a:rPr lang="en-US" dirty="0" smtClean="0"/>
              <a:t> value of a number)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400" dirty="0" smtClean="0"/>
              <a:t>តម្លៃដាច់ខាតនៃ </a:t>
            </a:r>
            <a:r>
              <a:rPr lang="en-US" sz="1400" dirty="0" smtClean="0"/>
              <a:t>integer (INT) and float </a:t>
            </a:r>
            <a:r>
              <a:rPr lang="km-KH" sz="1400" dirty="0" smtClean="0"/>
              <a:t>អាចត្រូវបានរកឃើញជាមួយ </a:t>
            </a:r>
            <a:r>
              <a:rPr lang="en-US" sz="1400" dirty="0"/>
              <a:t> </a:t>
            </a:r>
            <a:r>
              <a:rPr lang="en-US" sz="1400" dirty="0" smtClean="0"/>
              <a:t>Function </a:t>
            </a:r>
            <a:r>
              <a:rPr lang="en-US" sz="1400" dirty="0" smtClean="0">
                <a:solidFill>
                  <a:srgbClr val="FF0000"/>
                </a:solidFill>
              </a:rPr>
              <a:t>abs()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So </a:t>
            </a:r>
            <a:r>
              <a:rPr lang="en-US" sz="1400" dirty="0" err="1" smtClean="0">
                <a:solidFill>
                  <a:srgbClr val="FF0000"/>
                </a:solidFill>
              </a:rPr>
              <a:t>ecample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of abs() function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5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5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2.3 float/ double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2.3 float/ double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m-KH" sz="1400" dirty="0" smtClean="0">
                <a:solidFill>
                  <a:srgbClr val="FF0000"/>
                </a:solidFill>
              </a:rPr>
              <a:t>   </a:t>
            </a:r>
            <a:r>
              <a:rPr lang="km-KH" sz="1400" dirty="0" smtClean="0"/>
              <a:t>ដូចដែលអ្នកបានមើលឃើញខាងលើប្រសិនបើអ្នកបញ្ចូលតម្លៃវិជ្ជាមានអ្នកនិងទទួលបានមកវិញជាចំនួនវិជ្ជាមានដ៏ដែរតែបើអ្នកបញ្ចូលវាជាចំនួនអវិជ្ជា </a:t>
            </a:r>
            <a:r>
              <a:rPr lang="en-US" sz="1400" dirty="0" smtClean="0"/>
              <a:t>function </a:t>
            </a:r>
            <a:r>
              <a:rPr lang="km-KH" sz="1400" dirty="0" smtClean="0"/>
              <a:t>នេះនិងត្រឡប់មកជាតម្លៃវិជ្ជាមានវិញ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273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dirty="0" smtClean="0"/>
              <a:t>៣ ការបង្គតតម្លៃ ឡើង ឬ ចុះ (</a:t>
            </a:r>
            <a:r>
              <a:rPr lang="en-US" dirty="0" smtClean="0"/>
              <a:t>Round a fractional value up or 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m-KH" sz="1800" dirty="0" smtClean="0"/>
              <a:t>កាបង្គតតម្លៃទាំងនោះគេប្រើប្រាស់ </a:t>
            </a:r>
            <a:r>
              <a:rPr lang="en-US" sz="1800" dirty="0" smtClean="0"/>
              <a:t>function 2</a:t>
            </a:r>
            <a:r>
              <a:rPr lang="km-KH" sz="1800" dirty="0" smtClean="0"/>
              <a:t> គឺ</a:t>
            </a:r>
            <a:r>
              <a:rPr lang="en-US" sz="1800" dirty="0" smtClean="0"/>
              <a:t> </a:t>
            </a:r>
            <a:endParaRPr lang="km-KH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ceil()  </a:t>
            </a:r>
            <a:r>
              <a:rPr lang="km-KH" sz="1800" dirty="0" smtClean="0"/>
              <a:t>សម្រាប់បង្គត់ឡើងជានិច្ចក្នុង​</a:t>
            </a:r>
            <a:r>
              <a:rPr lang="en-US" sz="1800" dirty="0" smtClean="0"/>
              <a:t>PHP</a:t>
            </a:r>
          </a:p>
          <a:p>
            <a:r>
              <a:rPr lang="en-US" sz="1800" dirty="0" smtClean="0"/>
              <a:t>So example:</a:t>
            </a:r>
            <a: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endParaRPr lang="pt-BR" sz="18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pt-BR" sz="1800" b="1" dirty="0" smtClean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pt-BR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6</a:t>
            </a:r>
            <a:endParaRPr lang="pt-BR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18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pt-BR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pt-BR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-6</a:t>
            </a:r>
            <a:endParaRPr lang="pt-BR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Floor() </a:t>
            </a:r>
            <a:r>
              <a:rPr lang="km-KH" sz="1800" dirty="0" smtClean="0"/>
              <a:t>សម្រាប់បង្គត់ចុះជានិច្ច​ក្នុង </a:t>
            </a:r>
            <a:r>
              <a:rPr lang="en-US" sz="1800" dirty="0" smtClean="0"/>
              <a:t>PHP</a:t>
            </a:r>
          </a:p>
          <a:p>
            <a:r>
              <a:rPr lang="en-US" sz="1800" dirty="0" smtClean="0"/>
              <a:t>So example: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en-US" sz="18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5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-7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978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dirty="0" smtClean="0"/>
              <a:t>៤​ កាបម្លែងលេខចេញពីឬសការ៉េ(</a:t>
            </a:r>
            <a:r>
              <a:rPr lang="en-US" dirty="0" smtClean="0"/>
              <a:t>Find the square Root a Number)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400" dirty="0" smtClean="0"/>
              <a:t>ការប្រើប្រាស់ </a:t>
            </a:r>
            <a:r>
              <a:rPr lang="en-US" sz="1400" dirty="0"/>
              <a:t> </a:t>
            </a:r>
            <a:r>
              <a:rPr lang="en-US" sz="1400" dirty="0" smtClean="0"/>
              <a:t>   function </a:t>
            </a:r>
            <a:r>
              <a:rPr lang="en-US" sz="1400" b="1" dirty="0" err="1" smtClean="0">
                <a:solidFill>
                  <a:srgbClr val="FF0000"/>
                </a:solidFill>
              </a:rPr>
              <a:t>sqrt</a:t>
            </a:r>
            <a:r>
              <a:rPr lang="en-US" sz="1400" b="1" dirty="0" smtClean="0">
                <a:solidFill>
                  <a:srgbClr val="FF0000"/>
                </a:solidFill>
              </a:rPr>
              <a:t>()  </a:t>
            </a:r>
            <a:r>
              <a:rPr lang="km-KH" sz="1400" dirty="0" smtClean="0"/>
              <a:t>ក្នុងការបម្លែងលេខចេញពីឬសការ៉េនៅក្នុង​</a:t>
            </a:r>
            <a:r>
              <a:rPr lang="en-US" sz="1400" dirty="0"/>
              <a:t> </a:t>
            </a:r>
            <a:r>
              <a:rPr lang="en-US" sz="1400" dirty="0" smtClean="0"/>
              <a:t>(PHP8)</a:t>
            </a:r>
            <a:r>
              <a:rPr lang="km-KH" sz="1400" dirty="0" smtClean="0"/>
              <a:t>​ចំពោះតម្លៃ អវិជ្ជមាន</a:t>
            </a:r>
            <a:r>
              <a:rPr lang="en-US" sz="1400" dirty="0" smtClean="0"/>
              <a:t> Result  NAN a number  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   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of </a:t>
            </a:r>
            <a:r>
              <a:rPr lang="en-US" sz="1400" i="1" dirty="0" err="1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2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4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//output3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//NAN </a:t>
            </a:r>
            <a:r>
              <a:rPr 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km-KH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កាប្រើប្រាស់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function pow() </a:t>
            </a:r>
            <a:r>
              <a:rPr lang="km-KH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ក្នុងការបញ្ចេញលេខដែរមានឬសគូបមកក្រៅ</a:t>
            </a:r>
            <a:endParaRPr lang="en-US" sz="14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2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4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//output3</a:t>
            </a:r>
            <a:endParaRPr 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៥​ បង្កើតលេខចៃដន្យ (</a:t>
            </a:r>
            <a:r>
              <a:rPr lang="en-US" dirty="0" smtClean="0"/>
              <a:t>Generate a Random a number</a:t>
            </a:r>
            <a:r>
              <a:rPr lang="km-K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អនុគមន៏ </a:t>
            </a:r>
            <a:r>
              <a:rPr lang="en-US" dirty="0" smtClean="0"/>
              <a:t>rand()</a:t>
            </a:r>
            <a:r>
              <a:rPr lang="km-KH" dirty="0" smtClean="0"/>
              <a:t> ប្រើដើម្បីបង្កើតចំនួនចៃដន្យ។</a:t>
            </a:r>
          </a:p>
          <a:p>
            <a:pPr marL="0" indent="0">
              <a:buNone/>
            </a:pPr>
            <a:r>
              <a:rPr lang="km-KH" dirty="0"/>
              <a:t> </a:t>
            </a:r>
            <a:r>
              <a:rPr lang="km-KH" dirty="0" smtClean="0"/>
              <a:t>      ​</a:t>
            </a: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s-E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s-E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s-ES" b="1" dirty="0" smtClean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s-E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s-E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s-ES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s-E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E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s-E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s-ES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518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737</Words>
  <Application>Microsoft Office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Ang DaunTeav</vt:lpstr>
      <vt:lpstr>Arial</vt:lpstr>
      <vt:lpstr>Calibri</vt:lpstr>
      <vt:lpstr>Consolas</vt:lpstr>
      <vt:lpstr>Courier New</vt:lpstr>
      <vt:lpstr>Khmer OS Battambang</vt:lpstr>
      <vt:lpstr>Times New Roman</vt:lpstr>
      <vt:lpstr>Wingdings</vt:lpstr>
      <vt:lpstr>1_Office Theme</vt:lpstr>
      <vt:lpstr>មេរៀនទី១២</vt:lpstr>
      <vt:lpstr>1.Performing Math Operations (អនុវត្តប្រតិបត្តិការគណិតវិទ្យា)</vt:lpstr>
      <vt:lpstr>1.Performing Math Operations (អនុវត្តប្រតិបត្តិការគណិតវិទ្យា)</vt:lpstr>
      <vt:lpstr>២, ស្វែងរកតម្លៃដាច់ខាត (Find the Adsolute value of a number)</vt:lpstr>
      <vt:lpstr>៣ ការបង្គតតម្លៃ ឡើង ឬ ចុះ (Round a fractional value up or down)</vt:lpstr>
      <vt:lpstr>៤​ កាបម្លែងលេខចេញពីឬសការ៉េ(Find the square Root a Number)</vt:lpstr>
      <vt:lpstr>៥​ បង្កើតលេខចៃដន្យ (Generate a Random a number)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2023-01-17T08:22:33Z</dcterms:created>
  <dcterms:modified xsi:type="dcterms:W3CDTF">2023-01-19T08:39:57Z</dcterms:modified>
</cp:coreProperties>
</file>