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7"/>
  </p:notesMasterIdLst>
  <p:sldIdLst>
    <p:sldId id="296" r:id="rId3"/>
    <p:sldId id="300" r:id="rId4"/>
    <p:sldId id="301" r:id="rId5"/>
    <p:sldId id="302" r:id="rId6"/>
    <p:sldId id="303" r:id="rId7"/>
    <p:sldId id="304" r:id="rId8"/>
    <p:sldId id="306" r:id="rId9"/>
    <p:sldId id="305" r:id="rId10"/>
    <p:sldId id="307" r:id="rId11"/>
    <p:sldId id="309" r:id="rId12"/>
    <p:sldId id="310" r:id="rId13"/>
    <p:sldId id="311" r:id="rId14"/>
    <p:sldId id="312" r:id="rId15"/>
    <p:sldId id="308" r:id="rId16"/>
    <p:sldId id="313" r:id="rId17"/>
    <p:sldId id="316" r:id="rId18"/>
    <p:sldId id="315" r:id="rId19"/>
    <p:sldId id="314" r:id="rId20"/>
    <p:sldId id="318" r:id="rId21"/>
    <p:sldId id="317" r:id="rId22"/>
    <p:sldId id="321" r:id="rId23"/>
    <p:sldId id="320" r:id="rId24"/>
    <p:sldId id="324" r:id="rId25"/>
    <p:sldId id="323" r:id="rId26"/>
    <p:sldId id="322" r:id="rId27"/>
    <p:sldId id="326" r:id="rId28"/>
    <p:sldId id="328" r:id="rId29"/>
    <p:sldId id="327" r:id="rId30"/>
    <p:sldId id="325" r:id="rId31"/>
    <p:sldId id="319" r:id="rId32"/>
    <p:sldId id="329" r:id="rId33"/>
    <p:sldId id="332" r:id="rId34"/>
    <p:sldId id="331" r:id="rId35"/>
    <p:sldId id="336" r:id="rId36"/>
    <p:sldId id="335" r:id="rId37"/>
    <p:sldId id="334" r:id="rId38"/>
    <p:sldId id="333" r:id="rId39"/>
    <p:sldId id="330" r:id="rId40"/>
    <p:sldId id="340" r:id="rId41"/>
    <p:sldId id="339" r:id="rId42"/>
    <p:sldId id="344" r:id="rId43"/>
    <p:sldId id="343" r:id="rId44"/>
    <p:sldId id="342" r:id="rId45"/>
    <p:sldId id="341" r:id="rId46"/>
    <p:sldId id="347" r:id="rId47"/>
    <p:sldId id="345" r:id="rId48"/>
    <p:sldId id="346" r:id="rId49"/>
    <p:sldId id="337" r:id="rId50"/>
    <p:sldId id="348" r:id="rId51"/>
    <p:sldId id="351" r:id="rId52"/>
    <p:sldId id="350" r:id="rId53"/>
    <p:sldId id="349" r:id="rId54"/>
    <p:sldId id="354" r:id="rId55"/>
    <p:sldId id="357" r:id="rId56"/>
    <p:sldId id="358" r:id="rId57"/>
    <p:sldId id="359" r:id="rId58"/>
    <p:sldId id="353" r:id="rId59"/>
    <p:sldId id="360" r:id="rId60"/>
    <p:sldId id="352" r:id="rId61"/>
    <p:sldId id="361" r:id="rId62"/>
    <p:sldId id="355" r:id="rId63"/>
    <p:sldId id="362" r:id="rId64"/>
    <p:sldId id="356" r:id="rId65"/>
    <p:sldId id="36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0FF5-369B-4BD8-AEF5-5B60581AAF6C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CA6D-9A18-4D31-8341-2BB574F24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2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7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7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EB062F-BE53-4C3F-AD68-2E48673C70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49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6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75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ACA6D-9A18-4D31-8341-2BB574F241B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9C81-A5D8-B6AF-F3C3-203B2F82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9E886-7BC4-13BF-2577-F3573E289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9EEA-3077-CC5D-73F9-0C169E5A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0347-C1D2-2257-733E-C133FE1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21D3-DC1E-D6A8-D9B0-2E1A2DF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81C2-4569-2B59-337F-761BEE2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3BAD9-325C-CFFB-5894-37C3E09E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19DD-A24C-07CB-B4CA-F3C7E8B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C7EF-791E-FD38-72B5-E8831EA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93F6-B8C4-CB65-AFC7-82D8024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29DEF-A7EC-7654-DE91-A5845007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E6A5-3806-A075-00C9-9F6C36B77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A220-9A5D-1718-DC77-42420659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F36A-698E-97E6-24BC-E802551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D0F-A65F-2AB7-6449-A875ADF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2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0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4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34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4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9AFA-EAF5-414A-14D5-3B9B98BA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C7E6-56C2-486C-ABCE-018FF43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15BE-DE91-B55E-3459-7A17456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22ED-8239-4FC7-A2B6-C92769A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0E8A-8E14-B8AF-7B53-7CBA081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3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7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1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DDBD4-9212-91AF-F1EB-F63648C3C1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5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460A-A14E-9D01-A639-3C0E196F195E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96D08-27C5-615C-CA0E-70C094EEF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5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9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C9C6-7910-3FA1-D87C-8E0B29A4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8FC4C-494D-8DFF-9A1F-90F32340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EE52-E74C-6686-3535-36ADCC71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1953-A4BA-DA8A-D720-6AF3069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9919-FBC4-FCB5-2CA6-DC25B8C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8F3-EA81-2834-EECD-C4776E9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BDA1-E09F-3E9D-8EE9-1A536D17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8BFA-4290-1963-2AA0-ABC2E90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42F6-D371-E4C5-2D1A-F8347210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E908-949A-0D16-8877-69795E5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C149-D08C-AF15-230D-C410DA9B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42F4-400F-7462-9F2C-108C5EB8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595E-7F8F-879F-51A2-C050A515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DBCE-1BDE-0A4E-9EB5-055B83B4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38C5-1038-C75D-E222-175A66B8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A1487-EE0B-D62F-BCCD-B09B1963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B1999-6C70-AE83-163D-80D8BCB4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B11EE-55C7-BA55-773B-A75D9C3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02B9-7771-C6DF-01CA-79C25B3B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365-A845-ED77-A7B6-81DB321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95009-C00D-65F3-180E-3A4FAB3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B2DA4-DFA0-33FC-2D44-B3D4FAA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B9DF-7C1B-6EE4-7A0D-7D6969CB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6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56A6-176C-5D46-AEF6-972FB9A4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CA36-FCDA-5F25-53F5-4C5F614A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05DA-8374-E39B-88AE-8FD805A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A5F-35E9-95FE-E690-339BB655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BD9-8844-96C2-7EB7-969C6216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5990-5AC5-0F0F-C624-1D14208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C3D2-8C3D-A0A1-1383-4D8E2D07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F5F1-CEEC-C043-519C-2136D7C7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CAA92-814B-FF1C-7FD2-AC4443F6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3AD6-379F-D050-A584-2D55459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2EE18-C752-864F-3A13-C5A2014BE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682AF-8211-3EDA-650E-F4EE0179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CA6E-796F-A816-5763-DB7F2395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2176-FF72-6AFB-DA4A-A9E27599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86B3-A775-8371-2D23-1B88C5F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03CB8-B413-9528-84EF-D49C35E2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093CD-E393-1589-C838-16A0B553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4D91-F01A-A2A5-CECE-F7DAE8B71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5E3C-D362-460D-8782-42330E9F4EB1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7A0-63D1-CCD5-50E4-FB866F4C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6B78-1C11-C7EA-54BB-AEC96543C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BC82-1070-4B23-B07A-B28EA0754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B7049A9-AECC-85C3-7475-ABB74A94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370" y="1184368"/>
            <a:ext cx="6090785" cy="4489263"/>
          </a:xfrm>
        </p:spPr>
        <p:txBody>
          <a:bodyPr anchor="ctr">
            <a:normAutofit/>
          </a:bodyPr>
          <a:lstStyle/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សិក្សាពី</a:t>
            </a:r>
            <a:r>
              <a:rPr lang="en-US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សេរីទិន្នន័យ</a:t>
            </a:r>
            <a:endParaRPr lang="en-US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km-KH" sz="5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(​</a:t>
            </a:r>
            <a:r>
              <a:rPr lang="en-US" sz="5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Array</a:t>
            </a:r>
            <a:r>
              <a:rPr lang="km-KH" sz="36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36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2FA188-6207-F9AC-F1B8-3E4C890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</a:t>
            </a:r>
            <a:r>
              <a:rPr lang="en-ZW" dirty="0"/>
              <a:t>9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2EA249-38BF-E05F-7CB8-A34EAF6AAD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r="23090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365469-AB94-026D-5E61-EDF36DACA34B}"/>
              </a:ext>
            </a:extLst>
          </p:cNvPr>
          <p:cNvSpPr/>
          <p:nvPr/>
        </p:nvSpPr>
        <p:spPr>
          <a:xfrm>
            <a:off x="1124771" y="5281684"/>
            <a:ext cx="3840480" cy="101227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រៀបរៀងដោយ៖​ ក្រុមទី១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1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DCA-C014-4E5D-3A49-ACC3FD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 . អនុគមន៍​ នៃអារេ </a:t>
            </a:r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PHP Array Functions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1F5A-B6BD-E435-42E8-64AF0071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00B0F0"/>
                </a:solidFill>
                <a:latin typeface="+mj-lt"/>
              </a:rPr>
              <a:t>Array _ chunk ()</a:t>
            </a:r>
            <a:r>
              <a:rPr lang="en-GB" sz="24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បំបែក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ទៅជាកំណ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ត់នៅក្ន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ុ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03BE4-9AF4-313D-AF45-27371F9ADB8A}"/>
              </a:ext>
            </a:extLst>
          </p:cNvPr>
          <p:cNvSpPr txBox="1"/>
          <p:nvPr/>
        </p:nvSpPr>
        <p:spPr>
          <a:xfrm>
            <a:off x="1239818" y="2795521"/>
            <a:ext cx="78719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  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Split colors array into chunks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array_ chunk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19429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E793-FB04-A733-E1DF-8067FC85F1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6364" y="79151"/>
            <a:ext cx="11164887" cy="4516438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Array _ column​</a:t>
            </a:r>
            <a:r>
              <a:rPr lang="en-ZW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() </a:t>
            </a:r>
            <a:r>
              <a:rPr lang="en-GB" sz="2000" dirty="0"/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ត្រឡប់ តម្លៃ ពី ជួរ ឈរ តែ មួយ ក្នុង បញ្ចូល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sz="2000" u="sng" dirty="0"/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81E23-D601-2642-46C7-05A8B4A81215}"/>
              </a:ext>
            </a:extLst>
          </p:cNvPr>
          <p:cNvSpPr txBox="1"/>
          <p:nvPr/>
        </p:nvSpPr>
        <p:spPr>
          <a:xfrm>
            <a:off x="3900544" y="890757"/>
            <a:ext cx="71403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$movies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"1"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"Titanic"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"Drama"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"2"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"Justice League"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"Action"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"3"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"Joker"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   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"genre"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=&gt;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"Thriller"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   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6A9955"/>
                </a:solidFill>
                <a:effectLst/>
                <a:latin typeface="+mj-lt"/>
              </a:rPr>
              <a:t>// Getting the column of names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$names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array _ column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$movies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"name"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400" b="0" dirty="0">
                <a:solidFill>
                  <a:srgbClr val="CE9178"/>
                </a:solidFill>
                <a:effectLst/>
                <a:latin typeface="+mj-lt"/>
              </a:rPr>
              <a:t>"id"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GB" sz="1400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+mj-lt"/>
              </a:rPr>
              <a:t>$names</a:t>
            </a:r>
            <a:r>
              <a:rPr lang="en-GB" sz="1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4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B54E4-0BCF-BB09-1D25-969475E3ED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457" y="0"/>
            <a:ext cx="11164887" cy="5776856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combine​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() </a:t>
            </a:r>
            <a:r>
              <a:rPr lang="en-GB" sz="3200" b="1" dirty="0">
                <a:solidFill>
                  <a:srgbClr val="00B0F0"/>
                </a:solidFill>
                <a:latin typeface="+mj-lt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ប្រើ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សម្រាប់ គន្លឹះ និង មួយ ទៀត សម្រាប់ តម្លៃ របស់ វា ។</a:t>
            </a:r>
            <a:r>
              <a:rPr lang="en-GB" sz="2000" dirty="0">
                <a:latin typeface="+mj-lt"/>
              </a:rPr>
              <a:t> Ex: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000" b="1" i="1" dirty="0">
                <a:solidFill>
                  <a:srgbClr val="00B0F0"/>
                </a:solidFill>
                <a:latin typeface="+mj-lt"/>
              </a:rPr>
              <a:t>Array _ count  _ values () </a:t>
            </a:r>
            <a:r>
              <a:rPr lang="en-GB" sz="2000" dirty="0">
                <a:latin typeface="+mj-lt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រាប់តម្លៃផ្សេងគ្នាទាំងអស់នៃអារេមួយ។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u="sng" dirty="0"/>
              <a:t>Ex:</a:t>
            </a:r>
            <a:endParaRPr lang="en-ZW" sz="20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7566E-387F-A7A1-4CCC-156B7865A96F}"/>
              </a:ext>
            </a:extLst>
          </p:cNvPr>
          <p:cNvSpPr txBox="1"/>
          <p:nvPr/>
        </p:nvSpPr>
        <p:spPr>
          <a:xfrm>
            <a:off x="1282849" y="843677"/>
            <a:ext cx="60942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Combining both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 combine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1D72A-9E0E-A6F4-9BF9-556E6E52CA22}"/>
              </a:ext>
            </a:extLst>
          </p:cNvPr>
          <p:cNvSpPr txBox="1"/>
          <p:nvPr/>
        </p:nvSpPr>
        <p:spPr>
          <a:xfrm>
            <a:off x="2509221" y="4272677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$letters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Counting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 count_ 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$letters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023A-2EA7-EB47-6ADC-58E48C37E5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1"/>
            <a:ext cx="11164887" cy="62501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diff () 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ប្រៀបធៀបតម្លៃអារេ ហើយ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u="sng" dirty="0"/>
              <a:t>Ex:</a:t>
            </a:r>
            <a:endParaRPr lang="en-ZW" sz="20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diff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</a:t>
            </a:r>
            <a:r>
              <a:rPr lang="en-GB" sz="2000" dirty="0"/>
              <a:t>: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ប្រៀបធៀបតម្លៃអារេ ដោយមានការត្រួតពិនិត្យ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 key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 និង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ភាពខុសគ្នា។</a:t>
            </a:r>
            <a:endParaRPr lang="en-GB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sz="2000" u="sng" dirty="0"/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F7559-BBAB-AA70-A699-46346E9713B5}"/>
              </a:ext>
            </a:extLst>
          </p:cNvPr>
          <p:cNvSpPr txBox="1"/>
          <p:nvPr/>
        </p:nvSpPr>
        <p:spPr>
          <a:xfrm>
            <a:off x="1532965" y="700202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"alligator"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_diff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C7E9B-FEA8-DF0D-7C12-506BFF544546}"/>
              </a:ext>
            </a:extLst>
          </p:cNvPr>
          <p:cNvSpPr txBox="1"/>
          <p:nvPr/>
        </p:nvSpPr>
        <p:spPr>
          <a:xfrm>
            <a:off x="2521893" y="3854541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"papaya"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diff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83791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5C3A-2257-BD9A-F041-D11381CC8E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-1"/>
            <a:ext cx="11164887" cy="6379285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diff_ key (): </a:t>
            </a:r>
            <a:r>
              <a:rPr lang="km-KH" sz="2000" dirty="0"/>
              <a:t>ប្រៀបធៀប</a:t>
            </a:r>
            <a:r>
              <a:rPr lang="en-ZW" sz="2000" dirty="0"/>
              <a:t> Key</a:t>
            </a:r>
            <a:r>
              <a:rPr lang="km-KH" sz="2000" dirty="0"/>
              <a:t> </a:t>
            </a:r>
            <a:r>
              <a:rPr lang="en-GB" sz="2000" dirty="0"/>
              <a:t>arrays </a:t>
            </a:r>
            <a:r>
              <a:rPr lang="km-KH" sz="2000" dirty="0"/>
              <a:t>ហើយត្រឡប់មកវិញនូវ</a:t>
            </a:r>
            <a:r>
              <a:rPr lang="en-ZW" sz="2000" dirty="0"/>
              <a:t>difference</a:t>
            </a:r>
            <a:r>
              <a:rPr lang="ca-ES" sz="2000" dirty="0"/>
              <a:t>។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u="sng" dirty="0"/>
              <a:t>Ex:</a:t>
            </a: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pPr marL="0" indent="0">
              <a:buNone/>
            </a:pPr>
            <a:endParaRPr lang="km-KH" sz="2000" u="sng" dirty="0"/>
          </a:p>
          <a:p>
            <a:endParaRPr lang="km-K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7DF35-5FAB-9EBE-C061-5E344A9E7E25}"/>
              </a:ext>
            </a:extLst>
          </p:cNvPr>
          <p:cNvSpPr txBox="1"/>
          <p:nvPr/>
        </p:nvSpPr>
        <p:spPr>
          <a:xfrm>
            <a:off x="1027113" y="1184297"/>
            <a:ext cx="84824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"apricot"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 _diff _ key 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print _r 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0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F324-7CEA-34CF-CE62-DCDE05A8A8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" y="247426"/>
            <a:ext cx="11779624" cy="5927462"/>
          </a:xfrm>
        </p:spPr>
        <p:txBody>
          <a:bodyPr/>
          <a:lstStyle/>
          <a:p>
            <a:endParaRPr lang="en-GB" sz="2000" b="1" dirty="0">
              <a:solidFill>
                <a:srgbClr val="00B0F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_ d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iff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​​​​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  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_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uassoc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b="1" dirty="0">
                <a:solidFill>
                  <a:srgbClr val="00B0F0"/>
                </a:solidFill>
                <a:latin typeface="+mj-lt"/>
              </a:rPr>
              <a:t>​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():</a:t>
            </a:r>
            <a:r>
              <a:rPr lang="km-KH" sz="2000" dirty="0"/>
              <a:t>ប្រៀបធៀបតម្លៃអារេ ជាមួយនឹងការពិនិត្យមើល</a:t>
            </a:r>
            <a:r>
              <a:rPr lang="en-GB" sz="2000" dirty="0"/>
              <a:t>key</a:t>
            </a:r>
            <a:r>
              <a:rPr lang="km-KH" sz="2000" dirty="0"/>
              <a:t>បន្ថែមដោយប្រើ មុខងារ ប្រៀបធៀប គន្លឹះ ដែល កំណត់ ដោយ អ្នក ប្រើ ហើយ បង្ហាញ លទ្ធផល</a:t>
            </a:r>
            <a:r>
              <a:rPr lang="en-ZW" sz="2000" dirty="0"/>
              <a:t> difference</a:t>
            </a:r>
            <a:r>
              <a:rPr lang="ca-ES" sz="2000" dirty="0"/>
              <a:t>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>
                <a:latin typeface="+mj-lt"/>
              </a:rPr>
              <a:t>	Ex:</a:t>
            </a:r>
            <a:endParaRPr lang="km-KH" sz="2000" dirty="0">
              <a:latin typeface="+mj-lt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CD15E-BEBA-DA9B-58D2-64D4BF4BE7B0}"/>
              </a:ext>
            </a:extLst>
          </p:cNvPr>
          <p:cNvSpPr txBox="1"/>
          <p:nvPr/>
        </p:nvSpPr>
        <p:spPr>
          <a:xfrm>
            <a:off x="1575995" y="1997839"/>
            <a:ext cx="84286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 _ diff _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+mj-lt"/>
              </a:rPr>
              <a:t>uassoc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0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412-5A17-8937-361B-0C8FD32977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122" y="91181"/>
            <a:ext cx="11811897" cy="6142617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diff _ </a:t>
            </a:r>
            <a:r>
              <a:rPr lang="en-GB" sz="2000" b="1" dirty="0" err="1">
                <a:solidFill>
                  <a:srgbClr val="00B0F0"/>
                </a:solidFill>
                <a:latin typeface="+mj-lt"/>
              </a:rPr>
              <a:t>ukey</a:t>
            </a:r>
            <a:r>
              <a:rPr lang="en-GB" sz="2000" b="1" dirty="0">
                <a:solidFill>
                  <a:srgbClr val="00B0F0"/>
                </a:solidFill>
                <a:latin typeface="+mj-lt"/>
              </a:rPr>
              <a:t> () 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: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ប្រៀបធៀប </a:t>
            </a:r>
            <a:r>
              <a:rPr lang="en-ZW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ប្រើ </a:t>
            </a:r>
            <a:r>
              <a:rPr lang="en-ZW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បាន កំណត់ ដោយ អ្នក ប្រើ អនុគមន៍ប្រៀបធៀប, ហើយត្រឡប់មកវិញ</a:t>
            </a:r>
            <a:r>
              <a:rPr lang="en-ZW" sz="1800" dirty="0"/>
              <a:t> difference </a:t>
            </a:r>
            <a:r>
              <a:rPr lang="ca-ES" sz="1800" dirty="0"/>
              <a:t>។</a:t>
            </a:r>
            <a:r>
              <a:rPr lang="en-GB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fill () :</a:t>
            </a:r>
            <a:r>
              <a:rPr lang="km-KH" sz="2000" dirty="0"/>
              <a:t>បំពេញ </a:t>
            </a:r>
            <a:r>
              <a:rPr lang="en-GB" sz="2000" dirty="0"/>
              <a:t>array </a:t>
            </a:r>
            <a:r>
              <a:rPr lang="km-KH" sz="2000" dirty="0"/>
              <a:t>ជាមួយតម្លៃ។</a:t>
            </a:r>
            <a:r>
              <a:rPr lang="en-ZW" sz="2000" u="sng" dirty="0"/>
              <a:t>Ex:</a:t>
            </a:r>
            <a:endParaRPr lang="en-GB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5899D-CA8A-64F1-AB82-54B612E2942C}"/>
              </a:ext>
            </a:extLst>
          </p:cNvPr>
          <p:cNvSpPr txBox="1"/>
          <p:nvPr/>
        </p:nvSpPr>
        <p:spPr>
          <a:xfrm>
            <a:off x="3254191" y="843677"/>
            <a:ext cx="8611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"zebra"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diff _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ukey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EAC9E-59B7-DC4F-BAB1-5570D643F765}"/>
              </a:ext>
            </a:extLst>
          </p:cNvPr>
          <p:cNvSpPr txBox="1"/>
          <p:nvPr/>
        </p:nvSpPr>
        <p:spPr>
          <a:xfrm>
            <a:off x="4900110" y="3758212"/>
            <a:ext cx="6121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Filling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fill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Printing the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0953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D7BB-C9BA-1287-D4E4-6A1C78F9A4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804" y="154453"/>
            <a:ext cx="11720700" cy="6110880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fill _ keys ()​</a:t>
            </a:r>
            <a:r>
              <a:rPr lang="en-ZW" sz="2000" b="1" dirty="0">
                <a:solidFill>
                  <a:srgbClr val="00B0F0"/>
                </a:solidFill>
                <a:latin typeface="+mj-lt"/>
              </a:rPr>
              <a:t>:</a:t>
            </a:r>
            <a:r>
              <a:rPr lang="km-KH" sz="2000" dirty="0"/>
              <a:t>បំពេញអារេជាមួយតម្លៃ បញ្ជាក់</a:t>
            </a:r>
            <a:r>
              <a:rPr lang="en-ZW" sz="2000" dirty="0"/>
              <a:t>keys</a:t>
            </a:r>
            <a:r>
              <a:rPr lang="ca-ES" sz="2000" dirty="0"/>
              <a:t>។</a:t>
            </a:r>
          </a:p>
          <a:p>
            <a:pPr marL="0" indent="0">
              <a:buNone/>
            </a:pPr>
            <a:r>
              <a:rPr lang="ca-ES" sz="2000" u="sng" dirty="0">
                <a:latin typeface="+mj-lt"/>
              </a:rPr>
              <a:t>Ex:</a:t>
            </a:r>
          </a:p>
          <a:p>
            <a:endParaRPr lang="ca-ES" sz="2000" u="sng" dirty="0">
              <a:latin typeface="+mj-lt"/>
            </a:endParaRPr>
          </a:p>
          <a:p>
            <a:endParaRPr lang="ca-ES" sz="2000" u="sng" dirty="0">
              <a:latin typeface="+mj-lt"/>
            </a:endParaRPr>
          </a:p>
          <a:p>
            <a:pPr marL="0" indent="0">
              <a:buNone/>
            </a:pPr>
            <a:endParaRPr lang="en-GB" sz="1400" dirty="0"/>
          </a:p>
          <a:p>
            <a:r>
              <a:rPr lang="en-GB" sz="2000" b="1" dirty="0">
                <a:solidFill>
                  <a:srgbClr val="00B0F0"/>
                </a:solidFill>
                <a:latin typeface="+mj-lt"/>
              </a:rPr>
              <a:t>Array _ filter () :</a:t>
            </a:r>
            <a:r>
              <a:rPr lang="km-KH" sz="2000" dirty="0"/>
              <a:t>ត្រងធាតុនៃអារេដោយប្រើ </a:t>
            </a:r>
            <a:r>
              <a:rPr lang="en-GB" sz="2000" dirty="0"/>
              <a:t>user defined function</a:t>
            </a:r>
            <a:r>
              <a:rPr lang="km-KH" sz="2000" dirty="0"/>
              <a:t>។</a:t>
            </a:r>
            <a:endParaRPr lang="ca-ES" sz="2000" dirty="0"/>
          </a:p>
          <a:p>
            <a:pPr marL="457200" lvl="1" indent="0">
              <a:buNone/>
            </a:pPr>
            <a:r>
              <a:rPr lang="en-ZW" sz="1600" u="sng" dirty="0"/>
              <a:t>Ex:</a:t>
            </a:r>
            <a:endParaRPr lang="ca-ES" sz="1600" u="sng" dirty="0"/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  <a:p>
            <a:pPr marL="457200" lvl="1" indent="0">
              <a:buNone/>
            </a:pPr>
            <a:endParaRPr lang="ca-ES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87EB-17E1-A0F0-6602-796BB828936B}"/>
              </a:ext>
            </a:extLst>
          </p:cNvPr>
          <p:cNvSpPr txBox="1"/>
          <p:nvPr/>
        </p:nvSpPr>
        <p:spPr>
          <a:xfrm>
            <a:off x="669891" y="843677"/>
            <a:ext cx="6956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keys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Filling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_f ill _ 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517D-C6E3-02D7-3F0C-84D2DEA94633}"/>
              </a:ext>
            </a:extLst>
          </p:cNvPr>
          <p:cNvSpPr txBox="1"/>
          <p:nvPr/>
        </p:nvSpPr>
        <p:spPr>
          <a:xfrm>
            <a:off x="1400212" y="3505200"/>
            <a:ext cx="7818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Filtering numbers array using key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filter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$key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+mj-lt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$key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&gt;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}, ARRAY_FILTER_USE_KEY);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0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4FC1-012F-CB78-ECC6-7AC1C9B38D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321" y="97943"/>
            <a:ext cx="11921925" cy="624984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flip () :</a:t>
            </a:r>
            <a:r>
              <a:rPr lang="km-KH" sz="2000" dirty="0"/>
              <a:t>ត្រឡប់ ឬផ្លាស់ប្តូរ</a:t>
            </a:r>
            <a:r>
              <a:rPr lang="en-GB" sz="2000" dirty="0"/>
              <a:t>key</a:t>
            </a:r>
            <a:r>
              <a:rPr lang="km-KH" sz="2000" dirty="0"/>
              <a:t>ទាំងអស់ជាមួយនឹងតម្លៃដែលពាក់ព័ន្ធរបស់វានៅក្នុងអារេមួយ។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/>
              <a:t>   </a:t>
            </a:r>
            <a:r>
              <a:rPr lang="en-ZW" sz="2000" u="sng" dirty="0">
                <a:latin typeface="+mj-lt"/>
              </a:rPr>
              <a:t>Ex :</a:t>
            </a:r>
          </a:p>
          <a:p>
            <a:endParaRPr lang="en-ZW" sz="2000" dirty="0"/>
          </a:p>
          <a:p>
            <a:endParaRPr lang="en-ZW" sz="2000" dirty="0"/>
          </a:p>
          <a:p>
            <a:pPr marL="0" indent="0">
              <a:buNone/>
            </a:pPr>
            <a:endParaRPr lang="en-ZW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_intersect 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km-KH" sz="2000" dirty="0"/>
              <a:t>អារេ ហើយ</a:t>
            </a:r>
            <a:r>
              <a:rPr lang="en-GB" sz="2000" dirty="0"/>
              <a:t>return matches</a:t>
            </a:r>
            <a:r>
              <a:rPr lang="km-KH" sz="2000" dirty="0"/>
              <a:t>។</a:t>
            </a:r>
            <a:endParaRPr lang="en-ZW" sz="2000" dirty="0"/>
          </a:p>
          <a:p>
            <a:pPr marL="0" indent="0">
              <a:buNone/>
            </a:pPr>
            <a:r>
              <a:rPr lang="en-ZW" sz="2000" dirty="0">
                <a:latin typeface="+mj-lt"/>
              </a:rPr>
              <a:t>   Ex:</a:t>
            </a:r>
            <a:endParaRPr lang="en-GB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1C800-F631-C8AB-40EE-2BE701451936}"/>
              </a:ext>
            </a:extLst>
          </p:cNvPr>
          <p:cNvSpPr txBox="1"/>
          <p:nvPr/>
        </p:nvSpPr>
        <p:spPr>
          <a:xfrm>
            <a:off x="940904" y="869497"/>
            <a:ext cx="8083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Defining array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Flipping alphabets array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_f lip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A90A-EE7C-3B84-F2A5-0607A1D6B69B}"/>
              </a:ext>
            </a:extLst>
          </p:cNvPr>
          <p:cNvSpPr txBox="1"/>
          <p:nvPr/>
        </p:nvSpPr>
        <p:spPr>
          <a:xfrm>
            <a:off x="1246415" y="3745246"/>
            <a:ext cx="82020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"alligator"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"lion"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intersect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0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802-968C-8679-C578-83E259F770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97484"/>
            <a:ext cx="11735298" cy="60204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:</a:t>
            </a:r>
            <a:r>
              <a:rPr lang="km-KH" sz="2000" dirty="0"/>
              <a:t>ប្រៀបធៀបតម្លៃ</a:t>
            </a:r>
            <a:r>
              <a:rPr lang="en-ZW" sz="2000" dirty="0"/>
              <a:t> array </a:t>
            </a:r>
            <a:r>
              <a:rPr lang="km-KH" sz="2000" dirty="0"/>
              <a:t>ជាមួយនឹងការពិនិត្យមើល</a:t>
            </a:r>
            <a:r>
              <a:rPr lang="en-GB" sz="2000" dirty="0"/>
              <a:t>key</a:t>
            </a:r>
            <a:r>
              <a:rPr lang="km-KH" sz="2000" dirty="0"/>
              <a:t>បន្ថែមដោយប្រើមុខងារ។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 Ex 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_intersect _key ():</a:t>
            </a:r>
            <a:r>
              <a:rPr lang="km-KH" sz="2000" dirty="0">
                <a:solidFill>
                  <a:schemeClr val="tx2"/>
                </a:solidFill>
              </a:rPr>
              <a:t>រៀបធៀប</a:t>
            </a:r>
            <a:r>
              <a:rPr lang="en-GB" sz="2000" dirty="0">
                <a:solidFill>
                  <a:schemeClr val="tx2"/>
                </a:solidFill>
              </a:rPr>
              <a:t>key</a:t>
            </a:r>
            <a:r>
              <a:rPr lang="km-KH" sz="2000" dirty="0">
                <a:solidFill>
                  <a:schemeClr val="tx2"/>
                </a:solidFill>
              </a:rPr>
              <a:t>ដែលកំណត់ដោយអ្នកប្រើប្រាស់ ហើយ</a:t>
            </a:r>
            <a:r>
              <a:rPr lang="en-GB" sz="2000" dirty="0">
                <a:solidFill>
                  <a:schemeClr val="tx2"/>
                </a:solidFill>
              </a:rPr>
              <a:t>return matches</a:t>
            </a:r>
            <a:r>
              <a:rPr lang="km-KH" sz="2000" dirty="0">
                <a:solidFill>
                  <a:schemeClr val="tx2"/>
                </a:solidFill>
              </a:rPr>
              <a:t>។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u="sng" dirty="0">
                <a:solidFill>
                  <a:schemeClr val="tx2"/>
                </a:solidFill>
                <a:latin typeface="+mj-lt"/>
              </a:rPr>
              <a:t>Ex:</a:t>
            </a:r>
            <a:endParaRPr lang="km-KH" sz="2000" u="sng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km-KH" sz="2000" dirty="0"/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56C56-BD29-5E8B-D07B-61993263379B}"/>
              </a:ext>
            </a:extLst>
          </p:cNvPr>
          <p:cNvSpPr txBox="1"/>
          <p:nvPr/>
        </p:nvSpPr>
        <p:spPr>
          <a:xfrm>
            <a:off x="904602" y="622378"/>
            <a:ext cx="73511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"00"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"05"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 _ </a:t>
            </a:r>
            <a:r>
              <a:rPr lang="en-US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assoc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4810D-6FF3-81E1-07D1-23CA5B9A3AEE}"/>
              </a:ext>
            </a:extLst>
          </p:cNvPr>
          <p:cNvSpPr txBox="1"/>
          <p:nvPr/>
        </p:nvSpPr>
        <p:spPr>
          <a:xfrm>
            <a:off x="1271994" y="3650300"/>
            <a:ext cx="66163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"4"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intersect _ key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6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១.តើសេរីទិន្នន័យក្នុង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PHP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endParaRPr lang="en-US" sz="3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ថេរស្មុគស្មាញដែលអនុញ្ញាតឲ្យយើងរក្សាទុកតម្លៃច្រើនជាងមួយឬក្រុមនៃតម្លៃក្រោមឈ្មោះអថេរតែមួយ។ការរក្សាទុកពណ៌ម្ដងក្នុងមួយអថេរអាចមើលខាង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D49A0-0D9D-421E-9DFC-B2B4AEA26AF3}"/>
              </a:ext>
            </a:extLst>
          </p:cNvPr>
          <p:cNvSpPr txBox="1"/>
          <p:nvPr/>
        </p:nvSpPr>
        <p:spPr>
          <a:xfrm>
            <a:off x="1889760" y="3429000"/>
            <a:ext cx="3611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$color1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$color2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+mj-lt"/>
              </a:rPr>
              <a:t>$color3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8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3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7624-346A-715C-F9A5-D21FE8B9A5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13" y="132169"/>
            <a:ext cx="11905116" cy="6124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en-US" sz="2000" dirty="0"/>
              <a:t> array</a:t>
            </a:r>
            <a:r>
              <a:rPr lang="km-KH" sz="2000" dirty="0"/>
              <a:t>ដោយប្រើមុខងារ។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intersect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ukey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() :</a:t>
            </a:r>
            <a:r>
              <a:rPr lang="km-KH" sz="2000" dirty="0"/>
              <a:t>ប្រៀបធៀប</a:t>
            </a:r>
            <a:r>
              <a:rPr lang="en-GB" sz="2000" dirty="0"/>
              <a:t>key</a:t>
            </a:r>
            <a:r>
              <a:rPr lang="km-KH" sz="2000" dirty="0"/>
              <a:t>ដែលកំណត់ដោយអ្នកប្រើប្រាស់ ហើយត្រឡប់ការផ្គូផ្គង។</a:t>
            </a:r>
            <a:endParaRPr lang="en-US" sz="2000" dirty="0"/>
          </a:p>
          <a:p>
            <a:pPr marL="0" indent="0">
              <a:buNone/>
            </a:pP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GB" sz="2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9B571-930B-924F-DEDB-528CED7C7B6D}"/>
              </a:ext>
            </a:extLst>
          </p:cNvPr>
          <p:cNvSpPr txBox="1"/>
          <p:nvPr/>
        </p:nvSpPr>
        <p:spPr>
          <a:xfrm>
            <a:off x="818060" y="532464"/>
            <a:ext cx="101073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"ant"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"camel"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"airplane"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intersection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intersect_ </a:t>
            </a:r>
            <a:r>
              <a:rPr lang="en-GB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uassoc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80B8E-C45C-827B-83FE-29ED22297C55}"/>
              </a:ext>
            </a:extLst>
          </p:cNvPr>
          <p:cNvSpPr txBox="1"/>
          <p:nvPr/>
        </p:nvSpPr>
        <p:spPr>
          <a:xfrm>
            <a:off x="1256211" y="3603793"/>
            <a:ext cx="96795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"apricot"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"alligator"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"balloon"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Computing the difference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intersect _ </a:t>
            </a:r>
            <a:r>
              <a:rPr lang="en-GB" b="0" dirty="0" err="1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ukey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2732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6584-BB11-7C52-BAF3-B158ACC0A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13" y="132171"/>
            <a:ext cx="11865927" cy="612493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 _ exists():</a:t>
            </a:r>
            <a:r>
              <a:rPr lang="km-KH" sz="2000" dirty="0"/>
              <a:t>ពិនិត្យមើល</a:t>
            </a:r>
            <a:r>
              <a:rPr lang="en-GB" sz="2000" dirty="0"/>
              <a:t>key</a:t>
            </a:r>
            <a:r>
              <a:rPr lang="km-KH" sz="2000" dirty="0"/>
              <a:t>ដែលបានបញ្ជាក់នៅក្នុង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 _ first() :</a:t>
            </a:r>
            <a:r>
              <a:rPr lang="km-KH" sz="2000" dirty="0"/>
              <a:t>ទទួលយក</a:t>
            </a:r>
            <a:r>
              <a:rPr lang="en-GB" sz="2000" dirty="0"/>
              <a:t>key</a:t>
            </a:r>
            <a:r>
              <a:rPr lang="km-KH" sz="2000" dirty="0"/>
              <a:t>ដំបូងនៃអារេ។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B5781-1D02-84CF-1337-4BDC215D62FB}"/>
              </a:ext>
            </a:extLst>
          </p:cNvPr>
          <p:cNvSpPr txBox="1"/>
          <p:nvPr/>
        </p:nvSpPr>
        <p:spPr>
          <a:xfrm>
            <a:off x="930729" y="721531"/>
            <a:ext cx="8409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$lang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"English"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"French"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"Arabic"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// Test if key exists in the array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key _ exists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$lang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"Key exists!"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} </a:t>
            </a:r>
            <a:r>
              <a:rPr lang="en-US" b="0" dirty="0">
                <a:solidFill>
                  <a:srgbClr val="C586C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    </a:t>
            </a:r>
            <a:r>
              <a:rPr lang="en-US" b="0" dirty="0">
                <a:solidFill>
                  <a:srgbClr val="DCDCAA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"Key does not exist!"</a:t>
            </a:r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 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3C24B-EAAC-8722-17C1-CB18372AFAB3}"/>
              </a:ext>
            </a:extLst>
          </p:cNvPr>
          <p:cNvSpPr txBox="1"/>
          <p:nvPr/>
        </p:nvSpPr>
        <p:spPr>
          <a:xfrm>
            <a:off x="1335678" y="4225784"/>
            <a:ext cx="8004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first key from the persons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key _ first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Harry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4C92-AE7E-36B5-9FA3-55E2361DE7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19108"/>
            <a:ext cx="11878989" cy="609881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key_ last():</a:t>
            </a:r>
            <a:r>
              <a:rPr lang="km-KH" sz="2000" dirty="0"/>
              <a:t>ទទួលយក</a:t>
            </a:r>
            <a:r>
              <a:rPr lang="en-GB" sz="2000" dirty="0"/>
              <a:t>key</a:t>
            </a:r>
            <a:r>
              <a:rPr lang="km-KH" sz="2000" dirty="0"/>
              <a:t>ចុងក្រោយនៃ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keys():</a:t>
            </a:r>
            <a:r>
              <a:rPr lang="en-GB" sz="2000" dirty="0"/>
              <a:t>Return key</a:t>
            </a:r>
            <a:r>
              <a:rPr lang="km-KH" sz="2000" dirty="0"/>
              <a:t>ទាំងអស់ ឬសំណុំរងនៃ</a:t>
            </a:r>
            <a:r>
              <a:rPr lang="en-GB" sz="2000" dirty="0"/>
              <a:t>key</a:t>
            </a:r>
            <a:r>
              <a:rPr lang="km-KH" sz="2000" dirty="0"/>
              <a:t>នៃ</a:t>
            </a:r>
            <a:r>
              <a:rPr lang="en-US" sz="2000" dirty="0"/>
              <a:t> array </a:t>
            </a:r>
            <a:r>
              <a:rPr lang="km-KH" sz="2000" dirty="0"/>
              <a:t>មួយ។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50471-1DB4-162A-1D4B-66757F651A36}"/>
              </a:ext>
            </a:extLst>
          </p:cNvPr>
          <p:cNvSpPr txBox="1"/>
          <p:nvPr/>
        </p:nvSpPr>
        <p:spPr>
          <a:xfrm>
            <a:off x="787037" y="763398"/>
            <a:ext cx="7416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the last key from the persons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key_ last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John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1B770-495F-8F7C-807A-E2EAB189B31E}"/>
              </a:ext>
            </a:extLst>
          </p:cNvPr>
          <p:cNvSpPr txBox="1"/>
          <p:nvPr/>
        </p:nvSpPr>
        <p:spPr>
          <a:xfrm>
            <a:off x="1061357" y="3755520"/>
            <a:ext cx="7142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18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"32"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all the keys from the persons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keys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33606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C033-00E4-689F-5613-F418C77A9C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8" y="158296"/>
            <a:ext cx="11878991" cy="6059623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map():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បញ្ចូន</a:t>
            </a:r>
            <a:r>
              <a:rPr lang="en-ZW" sz="2000" b="0" i="0" dirty="0">
                <a:effectLst/>
              </a:rPr>
              <a:t>element</a:t>
            </a:r>
            <a:r>
              <a:rPr lang="km-KH" sz="2000" b="0" i="0" dirty="0">
                <a:effectLst/>
              </a:rPr>
              <a:t>នៃ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ដែលបានផ្តល់ឱ្យទៅ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ដែលអាចប្រើវាដើម្បី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តម្លៃថ្មី។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US" sz="2000" b="0" i="0" u="sng" dirty="0">
              <a:effectLst/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merge():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បញ្ចូល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 ឬច្រើនទៅក្នុង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96DE3-A4DD-01D1-1416-18DC8AB86FBF}"/>
              </a:ext>
            </a:extLst>
          </p:cNvPr>
          <p:cNvSpPr txBox="1"/>
          <p:nvPr/>
        </p:nvSpPr>
        <p:spPr>
          <a:xfrm>
            <a:off x="1009107" y="879783"/>
            <a:ext cx="7285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Applying callback function to each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48E8D-F19E-B594-7F89-75603F511C55}"/>
              </a:ext>
            </a:extLst>
          </p:cNvPr>
          <p:cNvSpPr txBox="1"/>
          <p:nvPr/>
        </p:nvSpPr>
        <p:spPr>
          <a:xfrm>
            <a:off x="1187089" y="3669894"/>
            <a:ext cx="64334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Merging the two indexed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merge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3233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900E-C505-C2A9-CDCB-75B8419F63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97484"/>
            <a:ext cx="11813675" cy="6111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merge _ recursive():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បញ្ចូល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មួយឬច្រើនទៅក្នុង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មួយដដែលៗ។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i="0" dirty="0">
              <a:solidFill>
                <a:srgbClr val="00B0F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multisort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(): </a:t>
            </a:r>
            <a:r>
              <a:rPr lang="km-KH" sz="2000" b="0" i="0" dirty="0">
                <a:effectLst/>
              </a:rPr>
              <a:t>តម្រៀប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ច្រើន ឬច្រើនវិមាត្រ។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6FDC0-DB86-4FF8-7EE1-BF823A907FF8}"/>
              </a:ext>
            </a:extLst>
          </p:cNvPr>
          <p:cNvSpPr txBox="1"/>
          <p:nvPr/>
        </p:nvSpPr>
        <p:spPr>
          <a:xfrm>
            <a:off x="747849" y="668099"/>
            <a:ext cx="86182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"fruits"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"fruits"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"apricot"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Merging the two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merge _ recursive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7960F-F554-C030-952B-3AEB563A855E}"/>
              </a:ext>
            </a:extLst>
          </p:cNvPr>
          <p:cNvSpPr txBox="1"/>
          <p:nvPr/>
        </p:nvSpPr>
        <p:spPr>
          <a:xfrm>
            <a:off x="1499506" y="3571913"/>
            <a:ext cx="5502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multiple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multisort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91A9-35AF-277E-2397-531C3633E7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7" y="171357"/>
            <a:ext cx="11800613" cy="6059625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pad():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បញ្ចូលចំនួនធាតុដែលបានបញ្ជាក់ដោយ</a:t>
            </a:r>
            <a:r>
              <a:rPr lang="en-GB" sz="2000" b="0" i="0" dirty="0">
                <a:effectLst/>
                <a:latin typeface="+mj-lt"/>
              </a:rPr>
              <a:t>item</a:t>
            </a:r>
            <a:r>
              <a:rPr lang="km-KH" sz="2000" b="0" i="0" dirty="0">
                <a:effectLst/>
                <a:latin typeface="+mj-lt"/>
              </a:rPr>
              <a:t>ដោយតម្លៃដែលបានបញ្ជាក់ទៅ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 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Array_ pop():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លុបធាតុចុងក្រោយនៃ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មួយ 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តម្លៃនៃ</a:t>
            </a:r>
            <a:r>
              <a:rPr lang="en-ZW" sz="2000" dirty="0"/>
              <a:t>element</a:t>
            </a:r>
            <a:r>
              <a:rPr lang="km-KH" sz="2000" b="0" i="0" dirty="0">
                <a:effectLst/>
              </a:rPr>
              <a:t>ដែលបានដកចេញ។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  <a:endParaRPr lang="en-GB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DBC7-9579-DDF3-8E3F-D3874B26604F}"/>
              </a:ext>
            </a:extLst>
          </p:cNvPr>
          <p:cNvSpPr txBox="1"/>
          <p:nvPr/>
        </p:nvSpPr>
        <p:spPr>
          <a:xfrm>
            <a:off x="1152798" y="904017"/>
            <a:ext cx="6093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Padding numbers array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A6A77-8E60-5A94-0CB1-2C7E7E083109}"/>
              </a:ext>
            </a:extLst>
          </p:cNvPr>
          <p:cNvSpPr txBox="1"/>
          <p:nvPr/>
        </p:nvSpPr>
        <p:spPr>
          <a:xfrm>
            <a:off x="1322614" y="3818156"/>
            <a:ext cx="7886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"Sydney"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and get the last value from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Sydney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09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D136-85EF-7666-84AA-80F9FD056F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776" y="171359"/>
            <a:ext cx="11878990" cy="605962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product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គណនាលទ្ធិផលនៃតម្លៃក្នុង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GB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push():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m-KH" sz="2000" b="0" i="0" dirty="0">
                <a:effectLst/>
              </a:rPr>
              <a:t>បញ្ចូល</a:t>
            </a:r>
            <a:r>
              <a:rPr lang="en-ZW" sz="2000" dirty="0"/>
              <a:t>element</a:t>
            </a:r>
            <a:r>
              <a:rPr lang="km-KH" sz="2000" b="0" i="0" dirty="0">
                <a:effectLst/>
              </a:rPr>
              <a:t>មួយ ឬច្រើនទៅចុងបញ្ចប់នៃ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F4A47-1DBE-D1DD-02D9-007AF048221F}"/>
              </a:ext>
            </a:extLst>
          </p:cNvPr>
          <p:cNvSpPr txBox="1"/>
          <p:nvPr/>
        </p:nvSpPr>
        <p:spPr>
          <a:xfrm>
            <a:off x="734785" y="916096"/>
            <a:ext cx="6750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product of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product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12000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282DA-F86D-1C14-8860-0FB1CD50774B}"/>
              </a:ext>
            </a:extLst>
          </p:cNvPr>
          <p:cNvSpPr txBox="1"/>
          <p:nvPr/>
        </p:nvSpPr>
        <p:spPr>
          <a:xfrm>
            <a:off x="1219743" y="3692158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Pushing values to the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48391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3D72-EE90-7E45-F3CB-03DF16E483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97485"/>
            <a:ext cx="11761424" cy="600737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rand(): </a:t>
            </a:r>
            <a:r>
              <a:rPr lang="en-GB" sz="2000" b="0" i="0" dirty="0">
                <a:effectLst/>
              </a:rPr>
              <a:t>Return key</a:t>
            </a:r>
            <a:r>
              <a:rPr lang="km-KH" sz="2000" b="0" i="0" dirty="0">
                <a:effectLst/>
              </a:rPr>
              <a:t>មួយ ឬច្រើនពី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 Ex:</a:t>
            </a:r>
            <a:endParaRPr lang="en-GB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0ACA0-B08F-11C7-9E60-7D06B5C85039}"/>
              </a:ext>
            </a:extLst>
          </p:cNvPr>
          <p:cNvSpPr txBox="1"/>
          <p:nvPr/>
        </p:nvSpPr>
        <p:spPr>
          <a:xfrm>
            <a:off x="1675313" y="1536174"/>
            <a:ext cx="81218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Getting two random keys from the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array _ rand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// Printing corresponding values from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6A9955"/>
                </a:solidFill>
                <a:effectLst/>
                <a:latin typeface="+mj-lt"/>
              </a:rPr>
              <a:t> array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0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]] . 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"&lt;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+mj-lt"/>
              </a:rPr>
              <a:t>br</a:t>
            </a:r>
            <a:r>
              <a:rPr lang="en-GB" sz="2000" b="0" dirty="0">
                <a:solidFill>
                  <a:srgbClr val="CE9178"/>
                </a:solidFill>
                <a:effectLst/>
                <a:latin typeface="+mj-lt"/>
              </a:rPr>
              <a:t>&gt;"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20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9CDCFE"/>
                </a:solidFill>
                <a:effectLst/>
                <a:latin typeface="+mj-lt"/>
              </a:rPr>
              <a:t>$rand _ keys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[</a:t>
            </a:r>
            <a:r>
              <a:rPr lang="en-GB" sz="20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+mj-lt"/>
              </a:rPr>
              <a:t>]];</a:t>
            </a:r>
          </a:p>
          <a:p>
            <a:r>
              <a:rPr lang="en-GB" sz="2000" b="0" dirty="0">
                <a:solidFill>
                  <a:srgbClr val="569CD6"/>
                </a:solidFill>
                <a:effectLst/>
                <a:latin typeface="+mj-lt"/>
              </a:rPr>
              <a:t>?&gt; </a:t>
            </a:r>
            <a:endParaRPr lang="en-GB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2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BDA7-B628-484C-2A96-0F478D1D35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84422"/>
            <a:ext cx="11826738" cy="603349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Array _ reduce() </a:t>
            </a:r>
            <a:r>
              <a:rPr lang="km-KH" sz="2000" b="0" i="0" dirty="0">
                <a:effectLst/>
              </a:rPr>
              <a:t>កាត់បន្ថយ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ទៅជាតម្លៃតែមួយដោយ</a:t>
            </a:r>
            <a:r>
              <a:rPr lang="en-ZW" sz="2000" b="0" i="0" dirty="0">
                <a:effectLst/>
              </a:rPr>
              <a:t>function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</a:t>
            </a:r>
            <a:r>
              <a:rPr lang="km-KH" sz="2000" b="0" i="0" dirty="0">
                <a:effectLst/>
              </a:rPr>
              <a:t>ដែលកំណត់ដោយអ្នកប្រើប្រាស់។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b="0" i="0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2000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rray _replace() :</a:t>
            </a:r>
            <a:r>
              <a:rPr lang="km-KH" sz="2000" b="0" i="0" dirty="0">
                <a:effectLst/>
              </a:rPr>
              <a:t>ជំនួសតម្លៃនៃ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ទីមួយជាមួយនឹងតម្លៃពី</a:t>
            </a:r>
            <a:r>
              <a:rPr lang="en-US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ខាងក្រោម។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+mj-lt"/>
              </a:rPr>
              <a:t>Ex:</a:t>
            </a:r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7946D-070C-0470-FCB9-831530672B3B}"/>
              </a:ext>
            </a:extLst>
          </p:cNvPr>
          <p:cNvSpPr txBox="1"/>
          <p:nvPr/>
        </p:nvSpPr>
        <p:spPr>
          <a:xfrm>
            <a:off x="1505495" y="640080"/>
            <a:ext cx="80434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Defining a callback function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sum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+=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$carry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+mj-lt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va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 r_ dump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 _ reduce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"sum"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));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int(15)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BFFAB-304B-0E7C-68F7-ABB49CC6A209}"/>
              </a:ext>
            </a:extLst>
          </p:cNvPr>
          <p:cNvSpPr txBox="1"/>
          <p:nvPr/>
        </p:nvSpPr>
        <p:spPr>
          <a:xfrm>
            <a:off x="1727564" y="3624165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"coffee"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"chips"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Replace the values of array1 with the values of array2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1802-86FA-AA29-76D8-F07909DE9D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158297"/>
            <a:ext cx="11813676" cy="609881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+mj-lt"/>
              </a:rPr>
              <a:t>A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rray _replace _ recursive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ជំនួសតម្លៃនៃអារេទីមួយជាមួយនឹងតម្លៃពីអារេបន្តបន្ទាប់គ្នាឡើងវិញ។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reverse():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en-GB" sz="2000" b="0" i="0" dirty="0">
                <a:effectLst/>
              </a:rPr>
              <a:t>Return array</a:t>
            </a:r>
            <a:r>
              <a:rPr lang="km-KH" sz="2000" b="0" i="0" dirty="0">
                <a:effectLst/>
              </a:rPr>
              <a:t>ជាមួយធាតុក្នុងលំដាប់បញ្ច្រាស។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BFEAE-6B81-E395-C18F-4D2AF336AC0F}"/>
              </a:ext>
            </a:extLst>
          </p:cNvPr>
          <p:cNvSpPr txBox="1"/>
          <p:nvPr/>
        </p:nvSpPr>
        <p:spPr>
          <a:xfrm>
            <a:off x="1113609" y="3778993"/>
            <a:ext cx="74948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Reversing the order of the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reverse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D9B9-392F-FD6F-DF9E-A9D4F026189E}"/>
              </a:ext>
            </a:extLst>
          </p:cNvPr>
          <p:cNvSpPr txBox="1"/>
          <p:nvPr/>
        </p:nvSpPr>
        <p:spPr>
          <a:xfrm>
            <a:off x="904603" y="746879"/>
            <a:ext cx="99636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"wolf"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"horse"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"tiger"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Performing array replacement recursively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replace _recursive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692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២.ប្រភេទនៃ​ អារេ ក្នុង </a:t>
            </a:r>
            <a:r>
              <a:rPr lang="en-US" sz="3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PHP – Types of Array in PHP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​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 </a:t>
            </a:r>
            <a:r>
              <a:rPr lang="en-US" b="1" dirty="0">
                <a:latin typeface="+mj-lt"/>
              </a:rPr>
              <a:t>Array</a:t>
            </a:r>
            <a:r>
              <a:rPr lang="en-ZW" dirty="0">
                <a:latin typeface="+mj-lt"/>
              </a:rPr>
              <a:t> </a:t>
            </a:r>
            <a:r>
              <a:rPr lang="en-ZW" dirty="0"/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បានបីយ៉ាង។​ ខាងក្រោមគឺជាប្រភេទនៃ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/>
              <a:t>Array</a:t>
            </a:r>
            <a:r>
              <a:rPr lang="km-KH" b="1" dirty="0"/>
              <a:t>​</a:t>
            </a:r>
            <a:r>
              <a:rPr lang="km-KH" dirty="0"/>
              <a:t> ៖</a:t>
            </a:r>
          </a:p>
          <a:p>
            <a:r>
              <a:rPr lang="km-KH" dirty="0">
                <a:latin typeface="+mj-lt"/>
              </a:rPr>
              <a:t>​​​​​​ </a:t>
            </a:r>
            <a:r>
              <a:rPr lang="en-US" b="1" dirty="0">
                <a:latin typeface="+mj-lt"/>
              </a:rPr>
              <a:t>  Indexed array _ </a:t>
            </a:r>
            <a:r>
              <a:rPr lang="en-US" dirty="0">
                <a:latin typeface="+mj-lt"/>
              </a:rPr>
              <a:t>An array with a numeric key.</a:t>
            </a:r>
          </a:p>
          <a:p>
            <a:r>
              <a:rPr lang="en-US" b="1" dirty="0">
                <a:latin typeface="+mj-lt"/>
              </a:rPr>
              <a:t>Associative array _ </a:t>
            </a:r>
            <a:r>
              <a:rPr lang="en-US" dirty="0">
                <a:latin typeface="+mj-lt"/>
              </a:rPr>
              <a:t>An array where each key has its own specific value.</a:t>
            </a:r>
          </a:p>
          <a:p>
            <a:r>
              <a:rPr lang="en-US" b="1" dirty="0">
                <a:latin typeface="+mj-lt"/>
              </a:rPr>
              <a:t>Multidimensional array _ </a:t>
            </a:r>
            <a:r>
              <a:rPr lang="en-US" dirty="0">
                <a:latin typeface="+mj-lt"/>
              </a:rPr>
              <a:t>An array containing one or more arrays within itself.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24CC-07F0-56A1-F69F-69CF6AED62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32169"/>
            <a:ext cx="11748361" cy="6046561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search():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ស្វែងរក</a:t>
            </a:r>
            <a:r>
              <a:rPr lang="en-GB" sz="2000" b="0" i="0" dirty="0">
                <a:effectLst/>
              </a:rPr>
              <a:t>array</a:t>
            </a:r>
            <a:r>
              <a:rPr lang="km-KH" sz="2000" b="0" i="0" dirty="0">
                <a:effectLst/>
              </a:rPr>
              <a:t>សម្រាប់តម្លៃដែលបានផ្តល់ឱ្យ ហើយ</a:t>
            </a:r>
            <a:r>
              <a:rPr lang="en-GB" sz="2000" b="0" i="0" dirty="0">
                <a:effectLst/>
              </a:rPr>
              <a:t>return key</a:t>
            </a:r>
            <a:r>
              <a:rPr lang="km-KH" sz="2000" b="0" i="0" dirty="0">
                <a:effectLst/>
              </a:rPr>
              <a:t>ដែលត្រូវគ្នាប្រសិនបើជោគជ័យ។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shift():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យក</a:t>
            </a:r>
            <a:r>
              <a:rPr lang="en-ZW" sz="2000" dirty="0"/>
              <a:t>element</a:t>
            </a:r>
            <a:r>
              <a:rPr lang="km-KH" sz="2000" b="0" i="0" dirty="0">
                <a:effectLst/>
              </a:rPr>
              <a:t>ទីមួយចេញពី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មួយ 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តម្លៃនៃធាតុដែលបានដកចេញ។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60759-02E8-35AF-E3C7-DFCC77226779}"/>
              </a:ext>
            </a:extLst>
          </p:cNvPr>
          <p:cNvSpPr txBox="1"/>
          <p:nvPr/>
        </p:nvSpPr>
        <p:spPr>
          <a:xfrm>
            <a:off x="819695" y="833904"/>
            <a:ext cx="9545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Searching array for a 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search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search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7852E-AAEF-B42D-98A5-6C1E8BA1F534}"/>
              </a:ext>
            </a:extLst>
          </p:cNvPr>
          <p:cNvSpPr txBox="1"/>
          <p:nvPr/>
        </p:nvSpPr>
        <p:spPr>
          <a:xfrm>
            <a:off x="1205049" y="3715773"/>
            <a:ext cx="7729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and get the first value from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shift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apple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5E1-D432-DB02-8733-5584657853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0278" y="197484"/>
            <a:ext cx="11748362" cy="604656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slice():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ដក </a:t>
            </a:r>
            <a:r>
              <a:rPr lang="en-ZW" sz="2000" dirty="0">
                <a:latin typeface="+mj-lt"/>
              </a:rPr>
              <a:t>element</a:t>
            </a:r>
            <a:r>
              <a:rPr lang="km-KH" sz="2000" b="0" i="0" dirty="0">
                <a:effectLst/>
                <a:latin typeface="+mj-lt"/>
              </a:rPr>
              <a:t>មួយចេញពី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US" sz="2000" b="0" i="0" u="sng" dirty="0"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splice():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ដក</a:t>
            </a:r>
            <a:r>
              <a:rPr lang="en-ZW" sz="2000" dirty="0">
                <a:latin typeface="+mj-lt"/>
              </a:rPr>
              <a:t>element</a:t>
            </a:r>
            <a:r>
              <a:rPr lang="km-KH" sz="2000" b="0" i="0" dirty="0">
                <a:effectLst/>
                <a:latin typeface="+mj-lt"/>
              </a:rPr>
              <a:t>មួយនៃ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ហើយជំនួសវាដោយអី្វផ្សេងទៀត។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26D2E-8A49-A557-2846-97254B247A10}"/>
              </a:ext>
            </a:extLst>
          </p:cNvPr>
          <p:cNvSpPr txBox="1"/>
          <p:nvPr/>
        </p:nvSpPr>
        <p:spPr>
          <a:xfrm>
            <a:off x="1152797" y="843677"/>
            <a:ext cx="9584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Slicing the fruits array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slice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F613-E7B9-6AD4-470F-582D2514873F}"/>
              </a:ext>
            </a:extLst>
          </p:cNvPr>
          <p:cNvSpPr txBox="1"/>
          <p:nvPr/>
        </p:nvSpPr>
        <p:spPr>
          <a:xfrm>
            <a:off x="1335678" y="3678317"/>
            <a:ext cx="9401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Performing array splice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splice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D219-324E-D62C-C9EB-E64A0A4D64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566" y="171359"/>
            <a:ext cx="11978640" cy="605962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_sum():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គណនាផលបូកនៃតម្លៃក្នុង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latin typeface="+mj-lt"/>
              </a:rPr>
              <a:t>udiff</a:t>
            </a:r>
            <a:r>
              <a:rPr lang="en-GB" sz="2000" b="0" i="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b="0" i="0" dirty="0"/>
              <a:t>រៀបធៀបតម្លៃអារេដោយប្រើ </a:t>
            </a:r>
            <a:r>
              <a:rPr lang="en-GB" sz="2000" b="0" i="0" dirty="0"/>
              <a:t>user defined </a:t>
            </a:r>
            <a:r>
              <a:rPr lang="km-KH" sz="2000" b="0" i="0" dirty="0"/>
              <a:t>ប្រៀបធៀប </a:t>
            </a:r>
            <a:r>
              <a:rPr lang="en-GB" sz="2000" b="0" i="0" dirty="0" err="1"/>
              <a:t>callback</a:t>
            </a:r>
            <a:r>
              <a:rPr lang="en-GB" sz="2000" b="0" i="0" dirty="0"/>
              <a:t> function </a:t>
            </a:r>
            <a:r>
              <a:rPr lang="km-KH" sz="2000" b="0" i="0" dirty="0"/>
              <a:t>ហើយ</a:t>
            </a:r>
            <a:r>
              <a:rPr lang="en-GB" sz="2000" b="0" i="0" dirty="0"/>
              <a:t>return </a:t>
            </a:r>
            <a:r>
              <a:rPr lang="en-ZW" sz="2000" dirty="0"/>
              <a:t>difference </a:t>
            </a:r>
            <a:r>
              <a:rPr lang="km-KH" sz="2000" b="0" i="0" dirty="0"/>
              <a:t>។</a:t>
            </a:r>
            <a:r>
              <a:rPr lang="en-US" sz="2000" b="0" i="0" u="sng" dirty="0">
                <a:latin typeface="+mj-lt"/>
              </a:rPr>
              <a:t>Ex</a:t>
            </a:r>
            <a:r>
              <a:rPr lang="en-US" sz="2000" b="0" i="0" dirty="0"/>
              <a:t>: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7519-8D58-CDCB-2B29-4E581678D459}"/>
              </a:ext>
            </a:extLst>
          </p:cNvPr>
          <p:cNvSpPr txBox="1"/>
          <p:nvPr/>
        </p:nvSpPr>
        <p:spPr>
          <a:xfrm>
            <a:off x="1061357" y="800075"/>
            <a:ext cx="6093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sum of array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0AA2F-1E96-494F-39B6-A8428FDD5603}"/>
              </a:ext>
            </a:extLst>
          </p:cNvPr>
          <p:cNvSpPr txBox="1"/>
          <p:nvPr/>
        </p:nvSpPr>
        <p:spPr>
          <a:xfrm>
            <a:off x="1596935" y="3201171"/>
            <a:ext cx="79258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Computing the difference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5237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272B-3416-A9BC-D457-1F9514481B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45232"/>
            <a:ext cx="11761424" cy="60073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00B0F0"/>
                </a:solidFill>
                <a:latin typeface="+mj-lt"/>
              </a:rPr>
              <a:t>Array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udiff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_ </a:t>
            </a:r>
            <a:r>
              <a:rPr lang="en-GB" sz="2000" dirty="0" err="1">
                <a:solidFill>
                  <a:srgbClr val="00B0F0"/>
                </a:solidFill>
                <a:latin typeface="+mj-lt"/>
              </a:rPr>
              <a:t>assoc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dirty="0"/>
              <a:t>ប្រៀបធៀបតម្លៃអារេដោយប្រើ </a:t>
            </a:r>
            <a:r>
              <a:rPr lang="en-GB" sz="2000" dirty="0"/>
              <a:t>user defined function </a:t>
            </a:r>
            <a:r>
              <a:rPr lang="km-KH" sz="2000" dirty="0"/>
              <a:t>ប្រៀបធៀប </a:t>
            </a:r>
            <a:r>
              <a:rPr lang="en-GB" sz="2000" dirty="0" err="1"/>
              <a:t>callback</a:t>
            </a:r>
            <a:r>
              <a:rPr lang="en-GB" sz="2000" dirty="0"/>
              <a:t> function </a:t>
            </a:r>
            <a:r>
              <a:rPr lang="km-KH" sz="2000" dirty="0"/>
              <a:t>ជាមួយនឹងការពិនិត្យមើល</a:t>
            </a:r>
            <a:r>
              <a:rPr lang="en-GB" sz="2000" dirty="0"/>
              <a:t>key</a:t>
            </a:r>
            <a:r>
              <a:rPr lang="km-KH" sz="2000" dirty="0"/>
              <a:t>បន្ថែម និង </a:t>
            </a:r>
            <a:r>
              <a:rPr lang="en-GB" sz="2000" dirty="0"/>
              <a:t>return</a:t>
            </a:r>
            <a:r>
              <a:rPr lang="km-KH" sz="2000" dirty="0"/>
              <a:t>ភាពខុសគ្នា។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km-KH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km-KH" sz="2000" dirty="0"/>
          </a:p>
          <a:p>
            <a:pPr>
              <a:lnSpc>
                <a:spcPct val="100000"/>
              </a:lnSpc>
            </a:pPr>
            <a:endParaRPr lang="km-KH" sz="2000" dirty="0"/>
          </a:p>
          <a:p>
            <a:pPr>
              <a:lnSpc>
                <a:spcPct val="100000"/>
              </a:lnSpc>
            </a:pPr>
            <a:endParaRPr lang="ca-ES" sz="2000" dirty="0"/>
          </a:p>
          <a:p>
            <a:pPr marL="0" indent="0">
              <a:lnSpc>
                <a:spcPct val="100000"/>
              </a:lnSpc>
              <a:buNone/>
            </a:pPr>
            <a:endParaRPr lang="km-KH" sz="2000" dirty="0"/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udiff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():</a:t>
            </a:r>
            <a:r>
              <a:rPr lang="ca-ES" sz="2000" b="0" i="0" dirty="0">
                <a:effectLst/>
              </a:rPr>
              <a:t>ប្រៀប</a:t>
            </a:r>
            <a:r>
              <a:rPr lang="km-KH" sz="2000" b="0" i="0" dirty="0">
                <a:effectLst/>
              </a:rPr>
              <a:t>ធៀប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និងតម្លៃនៃអារេដោយប្រើ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ដែលកំណត់ដោយអ្នកប្រើប្រាស់ពីរដាច់ដោយឡែក និងប្រៀបធៀបតម្លៃ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 </a:t>
            </a:r>
            <a:r>
              <a:rPr lang="km-KH" sz="2000" b="0" i="0" dirty="0">
                <a:effectLst/>
              </a:rPr>
              <a:t>ហើយ 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ភាពខុសគ្នា។</a:t>
            </a:r>
            <a:endParaRPr lang="ca-E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u="sng" dirty="0">
                <a:latin typeface="+mj-lt"/>
              </a:rPr>
              <a:t>Ex:</a:t>
            </a:r>
            <a:endParaRPr lang="km-KH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1D5F8-FE75-481B-354B-F232EE6531AD}"/>
              </a:ext>
            </a:extLst>
          </p:cNvPr>
          <p:cNvSpPr txBox="1"/>
          <p:nvPr/>
        </p:nvSpPr>
        <p:spPr>
          <a:xfrm>
            <a:off x="1205593" y="705395"/>
            <a:ext cx="95195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udiff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print</a:t>
            </a:r>
            <a:r>
              <a:rPr lang="km-KH" sz="1600" b="0" dirty="0">
                <a:solidFill>
                  <a:srgbClr val="DCDCAA"/>
                </a:solidFill>
                <a:effectLst/>
                <a:latin typeface="+mj-lt"/>
              </a:rPr>
              <a:t>​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_r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4967B-9EEB-2144-424F-E05FE3153E97}"/>
              </a:ext>
            </a:extLst>
          </p:cNvPr>
          <p:cNvSpPr txBox="1"/>
          <p:nvPr/>
        </p:nvSpPr>
        <p:spPr>
          <a:xfrm>
            <a:off x="1466850" y="3598061"/>
            <a:ext cx="11260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+mj-lt"/>
              </a:rPr>
              <a:t>// Computing the difference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array​_​</a:t>
            </a:r>
            <a:r>
              <a:rPr lang="en-GB" b="0" dirty="0" err="1">
                <a:solidFill>
                  <a:srgbClr val="DCDCAA"/>
                </a:solidFill>
                <a:effectLst/>
                <a:latin typeface="+mj-lt"/>
              </a:rPr>
              <a:t>udiff_uassoc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+mj-lt"/>
              </a:rPr>
              <a:t>print​_r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9A3E-799D-4288-F7E3-2FC464C46C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9" y="197484"/>
            <a:ext cx="11787550" cy="60204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ប្រៀបធៀបតម្លៃអារេដោយប្រើ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ប្រៀបធៀប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</a:t>
            </a:r>
            <a:r>
              <a:rPr lang="km-KH" sz="2000" b="0" i="0" dirty="0">
                <a:effectLst/>
              </a:rPr>
              <a:t>ហើយ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ការផ្គូផ្គង(</a:t>
            </a:r>
            <a:r>
              <a:rPr lang="en-GB" sz="2000" b="0" i="0" dirty="0">
                <a:effectLst/>
              </a:rPr>
              <a:t>matches)</a:t>
            </a:r>
            <a:r>
              <a:rPr lang="km-KH" sz="2000" b="0" i="0" dirty="0">
                <a:effectLst/>
              </a:rPr>
              <a:t>។</a:t>
            </a:r>
            <a:r>
              <a:rPr lang="en-US" sz="2000" b="0" i="0" u="sng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</a:p>
          <a:p>
            <a:pPr>
              <a:lnSpc>
                <a:spcPct val="100000"/>
              </a:lnSpc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i="0" u="sng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_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():</a:t>
            </a:r>
            <a:r>
              <a:rPr lang="km-KH" sz="2000" b="0" i="0" dirty="0">
                <a:effectLst/>
              </a:rPr>
              <a:t>ប្រៀបធៀបតម្លៃអារេដោយប្រើ </a:t>
            </a:r>
            <a:r>
              <a:rPr lang="en-GB" sz="2000" b="0" i="0" dirty="0">
                <a:effectLst/>
              </a:rPr>
              <a:t>user defined function </a:t>
            </a:r>
            <a:r>
              <a:rPr lang="km-KH" sz="2000" b="0" i="0" dirty="0">
                <a:effectLst/>
              </a:rPr>
              <a:t>ប្រៀបធៀប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 </a:t>
            </a:r>
            <a:r>
              <a:rPr lang="km-KH" sz="2000" b="0" i="0" dirty="0">
                <a:effectLst/>
              </a:rPr>
              <a:t>ជាមួយនឹងការពិនិត្យ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បន្ថែម និង</a:t>
            </a:r>
            <a:r>
              <a:rPr lang="en-GB" sz="2000" b="0" i="0" dirty="0">
                <a:effectLst/>
              </a:rPr>
              <a:t>return matches</a:t>
            </a:r>
            <a:r>
              <a:rPr lang="km-KH" sz="2000" b="0" i="0" dirty="0">
                <a:effectLst/>
              </a:rPr>
              <a:t>។</a:t>
            </a:r>
          </a:p>
          <a:p>
            <a:pPr marL="0" indent="0">
              <a:buNone/>
            </a:pPr>
            <a:r>
              <a:rPr lang="en-US" sz="2000" b="0" i="0" u="sng" dirty="0">
                <a:effectLst/>
                <a:latin typeface="+mj-lt"/>
              </a:rPr>
              <a:t>  Ex:</a:t>
            </a:r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CD09E-8F02-4EB6-4847-FF6BE483787F}"/>
              </a:ext>
            </a:extLst>
          </p:cNvPr>
          <p:cNvSpPr txBox="1"/>
          <p:nvPr/>
        </p:nvSpPr>
        <p:spPr>
          <a:xfrm>
            <a:off x="3944393" y="512525"/>
            <a:ext cx="81087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"z"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FCBE-EF26-F9D6-12A2-63ADC52F3BE7}"/>
              </a:ext>
            </a:extLst>
          </p:cNvPr>
          <p:cNvSpPr txBox="1"/>
          <p:nvPr/>
        </p:nvSpPr>
        <p:spPr>
          <a:xfrm>
            <a:off x="1519149" y="3790930"/>
            <a:ext cx="98063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 _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_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assoc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78628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054F-AEF5-4199-6D7D-BA366D44DC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650" y="145233"/>
            <a:ext cx="11883344" cy="6059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uintersect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_</a:t>
            </a: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uassoc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ប្រៀបធៀប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និងតម្លៃនៃអារេដោយប្រើ </a:t>
            </a:r>
            <a:r>
              <a:rPr lang="en-GB" sz="2000" b="0" i="0" dirty="0">
                <a:effectLst/>
              </a:rPr>
              <a:t>two separate user defined key </a:t>
            </a:r>
            <a:r>
              <a:rPr lang="km-KH" sz="2000" b="0" i="0" dirty="0">
                <a:effectLst/>
              </a:rPr>
              <a:t>និងប្រៀបធៀបតម្លៃ </a:t>
            </a:r>
            <a:r>
              <a:rPr lang="en-GB" sz="2000" b="0" i="0" dirty="0" err="1">
                <a:effectLst/>
              </a:rPr>
              <a:t>callback</a:t>
            </a:r>
            <a:r>
              <a:rPr lang="en-GB" sz="2000" b="0" i="0" dirty="0">
                <a:effectLst/>
              </a:rPr>
              <a:t> function</a:t>
            </a:r>
            <a:r>
              <a:rPr lang="km-KH" sz="2000" b="0" i="0" dirty="0">
                <a:effectLst/>
              </a:rPr>
              <a:t>ហើយនិង </a:t>
            </a:r>
            <a:r>
              <a:rPr lang="en-GB" sz="2000" b="0" i="0" dirty="0">
                <a:effectLst/>
              </a:rPr>
              <a:t>return matches</a:t>
            </a:r>
            <a:r>
              <a:rPr lang="km-KH" sz="2000" b="0" i="0" dirty="0">
                <a:effectLst/>
              </a:rPr>
              <a:t>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i="0" u="sng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unique ():</a:t>
            </a:r>
            <a:r>
              <a:rPr lang="km-KH" sz="2000" b="0" i="0" dirty="0">
                <a:effectLst/>
                <a:latin typeface="+mj-lt"/>
              </a:rPr>
              <a:t>យកតម្លៃស្ទួនចេញពីអារេមួយ។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km-KH" sz="2000" b="0" i="0" u="sng" dirty="0">
              <a:solidFill>
                <a:srgbClr val="00B0F0"/>
              </a:solidFill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01888-50BA-482E-2F33-09703B6F5ED3}"/>
              </a:ext>
            </a:extLst>
          </p:cNvPr>
          <p:cNvSpPr txBox="1"/>
          <p:nvPr/>
        </p:nvSpPr>
        <p:spPr>
          <a:xfrm>
            <a:off x="783771" y="961854"/>
            <a:ext cx="65967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arrays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"cat"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"dog"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"BALL"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"CAMEL"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"Banana"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Computing the intersection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 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uintersect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_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uassoc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$array1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$array2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$array3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</a:p>
          <a:p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+mj-lt"/>
              </a:rPr>
              <a:t>strcasecmp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F1D5F-4830-8FDB-BE3C-E9E6CBF2A6DB}"/>
              </a:ext>
            </a:extLst>
          </p:cNvPr>
          <p:cNvSpPr txBox="1"/>
          <p:nvPr/>
        </p:nvSpPr>
        <p:spPr>
          <a:xfrm>
            <a:off x="2250077" y="4015740"/>
            <a:ext cx="7272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Removing the duplicate values from numbers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array_unique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3772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F42-B02E-756F-67C9-B80F16A660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838" y="210548"/>
            <a:ext cx="11813676" cy="603349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unshift ():</a:t>
            </a:r>
            <a:r>
              <a:rPr lang="km-KH" sz="2000" b="0" i="0" dirty="0">
                <a:effectLst/>
                <a:latin typeface="+mj-lt"/>
              </a:rPr>
              <a:t>បន្ថែមធាតុមួយ ឬច្រើនទៅអារេដំបូង។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values ():</a:t>
            </a:r>
            <a:r>
              <a:rPr lang="en-GB" sz="2000" b="0" i="0" dirty="0">
                <a:effectLst/>
              </a:rPr>
              <a:t>Return</a:t>
            </a:r>
            <a:r>
              <a:rPr lang="km-KH" sz="2000" b="0" i="0" dirty="0">
                <a:effectLst/>
              </a:rPr>
              <a:t>តម្លៃទាំងអស់នៃអារេមួយ។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94332-00F7-89EE-3A60-3B2515302BD7}"/>
              </a:ext>
            </a:extLst>
          </p:cNvPr>
          <p:cNvSpPr txBox="1"/>
          <p:nvPr/>
        </p:nvSpPr>
        <p:spPr>
          <a:xfrm>
            <a:off x="904604" y="918973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Prepending two values to the colors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unshift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98D9A-63D8-B512-BC7A-B2F593441FE7}"/>
              </a:ext>
            </a:extLst>
          </p:cNvPr>
          <p:cNvSpPr txBox="1"/>
          <p:nvPr/>
        </p:nvSpPr>
        <p:spPr>
          <a:xfrm>
            <a:off x="1271950" y="3935722"/>
            <a:ext cx="10350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all the values from alphabets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4702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2404-A840-3FD9-C9CC-53F3C539DB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210547"/>
            <a:ext cx="11839802" cy="6151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walk ():</a:t>
            </a:r>
            <a:r>
              <a:rPr lang="km-KH" sz="2000" b="0" i="0" dirty="0">
                <a:effectLst/>
              </a:rPr>
              <a:t>អនុវត្ត </a:t>
            </a:r>
            <a:r>
              <a:rPr lang="en-GB" sz="2000" b="0" i="0" dirty="0">
                <a:effectLst/>
              </a:rPr>
              <a:t>user defined function</a:t>
            </a:r>
            <a:r>
              <a:rPr lang="km-KH" sz="2000" b="0" i="0" dirty="0">
                <a:effectLst/>
              </a:rPr>
              <a:t>ទៅធាតុនីមួយៗនៃអារេមួយ។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rgbClr val="00B0F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_ walk_ recursive():</a:t>
            </a:r>
            <a:r>
              <a:rPr lang="km-KH" sz="2000" b="0" i="0" dirty="0">
                <a:effectLst/>
              </a:rPr>
              <a:t>អនុវត្ត </a:t>
            </a:r>
            <a:r>
              <a:rPr lang="en-GB" sz="2000" b="0" i="0" dirty="0">
                <a:effectLst/>
              </a:rPr>
              <a:t>user defined function</a:t>
            </a:r>
            <a:r>
              <a:rPr lang="km-KH" sz="2000" b="0" i="0" dirty="0">
                <a:effectLst/>
              </a:rPr>
              <a:t>ម្តងទៀតចំពោះធាតុនីមួយៗនៃអារេមួយ។</a:t>
            </a:r>
            <a:endParaRPr lang="en-US" sz="20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4890F-D5BF-628F-F0BB-95C27194D20E}"/>
              </a:ext>
            </a:extLst>
          </p:cNvPr>
          <p:cNvSpPr txBox="1"/>
          <p:nvPr/>
        </p:nvSpPr>
        <p:spPr>
          <a:xfrm>
            <a:off x="1048294" y="679270"/>
            <a:ext cx="83438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a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_walk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CDD93-ADA6-DCD1-99E1-B562F3EA189C}"/>
              </a:ext>
            </a:extLst>
          </p:cNvPr>
          <p:cNvSpPr txBox="1"/>
          <p:nvPr/>
        </p:nvSpPr>
        <p:spPr>
          <a:xfrm>
            <a:off x="1492432" y="3593408"/>
            <a:ext cx="7115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Defining a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holds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"tiger"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walk_ recursive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2581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3551-5790-6D6A-153F-015687D848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8" y="106045"/>
            <a:ext cx="11839801" cy="6190252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Array ():</a:t>
            </a:r>
            <a:r>
              <a:rPr lang="km-KH" sz="2000" b="0" i="0" dirty="0">
                <a:effectLst/>
              </a:rPr>
              <a:t>បង្កើត</a:t>
            </a:r>
            <a:r>
              <a:rPr lang="en-US" sz="2000" dirty="0"/>
              <a:t>array</a:t>
            </a:r>
            <a:r>
              <a:rPr lang="km-KH" sz="2000" dirty="0"/>
              <a:t>។</a:t>
            </a:r>
            <a:r>
              <a:rPr lang="en-US" sz="2000" dirty="0"/>
              <a:t> </a:t>
            </a:r>
            <a:r>
              <a:rPr lang="en-US" sz="2000" u="sng" dirty="0">
                <a:latin typeface="+mj-lt"/>
              </a:rPr>
              <a:t>Ex</a:t>
            </a:r>
            <a:r>
              <a:rPr lang="en-US" sz="2000" u="sng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Arsort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  <a:latin typeface="+mj-lt"/>
              </a:rPr>
              <a:t>តម្រៀបអារេដែលពាក់ព័ន្ធតាមតម្លៃ ក្នុងលំដាប់បញ្ច្រាស ឬតាមលំដាប់ចុះ។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688C8-E258-A245-123D-E592ABC26326}"/>
              </a:ext>
            </a:extLst>
          </p:cNvPr>
          <p:cNvSpPr txBox="1"/>
          <p:nvPr/>
        </p:nvSpPr>
        <p:spPr>
          <a:xfrm>
            <a:off x="3401787" y="249736"/>
            <a:ext cx="60938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Creating an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pPr lvl="1"/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A12E-57FD-94F0-F3BD-6C8DD1D671A1}"/>
              </a:ext>
            </a:extLst>
          </p:cNvPr>
          <p:cNvSpPr txBox="1"/>
          <p:nvPr/>
        </p:nvSpPr>
        <p:spPr>
          <a:xfrm>
            <a:off x="1218656" y="2609324"/>
            <a:ext cx="9754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2838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8BE9-485F-7920-1DA5-E97774E183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1" y="158295"/>
            <a:ext cx="11800613" cy="611187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Asort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effectLst/>
              </a:rPr>
              <a:t>តម្រៀប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</a:rPr>
              <a:t>ពាក់ព័ន្ធតាមតម្លៃនិង តាមលំដាប់ឡើង។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compact():</a:t>
            </a:r>
            <a:r>
              <a:rPr lang="km-KH" sz="2000" b="0" i="0" dirty="0">
                <a:effectLst/>
                <a:latin typeface="+mj-lt"/>
              </a:rPr>
              <a:t>បង្កើត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ដែលមានអថេរ និងតម្លៃរបស់វា។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DA3D7-BC65-4954-7CE3-4796B407FA8A}"/>
              </a:ext>
            </a:extLst>
          </p:cNvPr>
          <p:cNvSpPr txBox="1"/>
          <p:nvPr/>
        </p:nvSpPr>
        <p:spPr>
          <a:xfrm>
            <a:off x="1240177" y="905908"/>
            <a:ext cx="9624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asor 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 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F3FBB-E9ED-BAD3-1F67-9A187C18603E}"/>
              </a:ext>
            </a:extLst>
          </p:cNvPr>
          <p:cNvSpPr txBox="1"/>
          <p:nvPr/>
        </p:nvSpPr>
        <p:spPr>
          <a:xfrm>
            <a:off x="1240177" y="3504656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variables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"iPhone"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Creating array 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compact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"brand"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"color"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$result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831A6-117A-4936-E637-4394562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២.១​ </a:t>
            </a:r>
            <a:r>
              <a:rPr lang="en-US" dirty="0">
                <a:solidFill>
                  <a:srgbClr val="FF0000"/>
                </a:solidFill>
              </a:rPr>
              <a:t>Indexed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46E92-89A3-5F9B-59EA-68E978CC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16000">
              <a:buFont typeface="Wingdings" panose="05000000000000000000" pitchFamily="2" charset="2"/>
              <a:buChar char="v"/>
            </a:pPr>
            <a:r>
              <a:rPr lang="km-KH" dirty="0"/>
              <a:t>​ </a:t>
            </a:r>
            <a:r>
              <a:rPr lang="en-US" b="1" dirty="0"/>
              <a:t>Indexed Arrays</a:t>
            </a:r>
            <a:r>
              <a:rPr lang="en-US" dirty="0"/>
              <a:t>: indexed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ជាលេខរក្សាទុកធាតុអារេនីមួយៗជាមួយនឹងសន្ទស្សន៍ជាលេខ។តាម គំរូ ខាង ក្រោម បង្ហាញ ពី វិធី ពីរ យ៉ាង នៃ ការ បង្កើត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 ងាយ ស្រួល បំផុត គឺ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</a:p>
          <a:p>
            <a:pPr indent="-216000">
              <a:buFont typeface="Wingdings" panose="05000000000000000000" pitchFamily="2" charset="2"/>
              <a:buChar char="v"/>
            </a:pP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indent="-216000">
              <a:buFont typeface="Wingdings" panose="05000000000000000000" pitchFamily="2" charset="2"/>
              <a:buChar char="v"/>
            </a:pP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260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5964A-88FC-5E1A-9C89-0B918773E17E}"/>
              </a:ext>
            </a:extLst>
          </p:cNvPr>
          <p:cNvSpPr txBox="1"/>
          <p:nvPr/>
        </p:nvSpPr>
        <p:spPr>
          <a:xfrm>
            <a:off x="1396953" y="2736502"/>
            <a:ext cx="64973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an indexed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​​​    </a:t>
            </a:r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C1DCB-0811-54C1-A3F7-C7C32826AD1F}"/>
              </a:ext>
            </a:extLst>
          </p:cNvPr>
          <p:cNvSpPr txBox="1"/>
          <p:nvPr/>
        </p:nvSpPr>
        <p:spPr>
          <a:xfrm>
            <a:off x="1570785" y="4545747"/>
            <a:ext cx="4026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] = </a:t>
            </a:r>
            <a:r>
              <a:rPr lang="en-US" sz="2000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04191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E073-390A-2CC5-2EC9-8BA267F6A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902" y="145233"/>
            <a:ext cx="11826738" cy="6085749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count():</a:t>
            </a:r>
            <a:r>
              <a:rPr lang="km-KH" sz="2000" b="0" i="0" dirty="0">
                <a:effectLst/>
                <a:latin typeface="+mj-lt"/>
              </a:rPr>
              <a:t>ត្រឡប់ចំនួនធាតុនៅក្នុង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u="sng" dirty="0">
                <a:effectLst/>
                <a:latin typeface="+mj-lt"/>
              </a:rPr>
              <a:t>Ex:</a:t>
            </a:r>
          </a:p>
          <a:p>
            <a:endParaRPr lang="en-US" sz="2000" u="sng" dirty="0">
              <a:latin typeface="+mj-lt"/>
            </a:endParaRPr>
          </a:p>
          <a:p>
            <a:endParaRPr lang="en-US" sz="2000" b="0" i="0" u="sng" dirty="0">
              <a:effectLst/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current():</a:t>
            </a:r>
            <a:r>
              <a:rPr lang="km-KH" sz="2000" b="0" i="0" dirty="0">
                <a:effectLst/>
                <a:latin typeface="+mj-lt"/>
              </a:rPr>
              <a:t>ត្រឡប់ធាតុបច្ចុប្បន្ននៅក្នុង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 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</a:t>
            </a:r>
            <a:r>
              <a:rPr lang="en-US" sz="2000" u="sng" dirty="0">
                <a:latin typeface="+mj-lt"/>
              </a:rPr>
              <a:t>Ex:</a:t>
            </a:r>
            <a:endParaRPr lang="km-KH" sz="2000" b="0" i="0" u="sng" dirty="0">
              <a:effectLst/>
              <a:latin typeface="+mj-lt"/>
            </a:endParaRPr>
          </a:p>
          <a:p>
            <a:endParaRPr lang="en-GB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A295D-9C21-B8A7-8E3C-13FC8064B059}"/>
              </a:ext>
            </a:extLst>
          </p:cNvPr>
          <p:cNvSpPr txBox="1"/>
          <p:nvPr/>
        </p:nvSpPr>
        <p:spPr>
          <a:xfrm>
            <a:off x="5319850" y="328113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array elements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294D0-32C1-0984-12DC-C95EC9223BB5}"/>
              </a:ext>
            </a:extLst>
          </p:cNvPr>
          <p:cNvSpPr txBox="1"/>
          <p:nvPr/>
        </p:nvSpPr>
        <p:spPr>
          <a:xfrm>
            <a:off x="1583872" y="3548466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current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7910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C6A-9205-A1B4-784C-2FDFB0A9FD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210547"/>
            <a:ext cx="11761424" cy="5968184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end():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កំណត់ទ្រនិចខាងក្នុងនៃ</a:t>
            </a:r>
            <a:r>
              <a:rPr lang="en-US" sz="2000" b="0" i="0" dirty="0">
                <a:effectLst/>
                <a:latin typeface="+mj-lt"/>
              </a:rPr>
              <a:t> array </a:t>
            </a:r>
            <a:r>
              <a:rPr lang="km-KH" sz="2000" b="0" i="0" dirty="0">
                <a:effectLst/>
                <a:latin typeface="+mj-lt"/>
              </a:rPr>
              <a:t>ទៅធាតុចុងក្រោយរបស់វា។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Extract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នាំចូលអថេរទៅក្នុងតារាងនិមិត្តសញ្ញាបច្ចុប្បន្នពី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AB20D-DA8E-DCFC-0526-7608EDCAC3C6}"/>
              </a:ext>
            </a:extLst>
          </p:cNvPr>
          <p:cNvSpPr txBox="1"/>
          <p:nvPr/>
        </p:nvSpPr>
        <p:spPr>
          <a:xfrm>
            <a:off x="1048295" y="1005840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last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black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5036F-CCE5-26C3-9F27-5D1B3D22D14C}"/>
              </a:ext>
            </a:extLst>
          </p:cNvPr>
          <p:cNvSpPr txBox="1"/>
          <p:nvPr/>
        </p:nvSpPr>
        <p:spPr>
          <a:xfrm>
            <a:off x="1246709" y="3870407"/>
            <a:ext cx="9127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associative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"Porsche"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"911"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Extracting variables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"Brand: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$brand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$model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Color: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02B9-E068-EBCB-C808-9694481254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97485"/>
            <a:ext cx="11774487" cy="6059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In _array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ពិនិត្យមើលថាតើតម្លៃមាននៅក្នុង</a:t>
            </a:r>
            <a:r>
              <a:rPr lang="en-US" sz="2000" b="0" i="0" dirty="0">
                <a:effectLst/>
                <a:latin typeface="+mj-lt"/>
              </a:rPr>
              <a:t>array</a:t>
            </a:r>
            <a:r>
              <a:rPr lang="km-KH" sz="2000" b="0" i="0" dirty="0">
                <a:effectLst/>
                <a:latin typeface="+mj-lt"/>
              </a:rPr>
              <a:t>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2000" b="0" i="0" dirty="0">
              <a:solidFill>
                <a:srgbClr val="00B0F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key():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ទាញយក</a:t>
            </a:r>
            <a:r>
              <a:rPr lang="en-GB" sz="2000" b="0" i="0" dirty="0">
                <a:effectLst/>
              </a:rPr>
              <a:t>key</a:t>
            </a:r>
            <a:r>
              <a:rPr lang="km-KH" sz="2000" b="0" i="0" dirty="0">
                <a:effectLst/>
              </a:rPr>
              <a:t>ពី</a:t>
            </a:r>
            <a:r>
              <a:rPr lang="en-US" sz="2000" b="0" i="0" dirty="0">
                <a:effectLst/>
              </a:rPr>
              <a:t> array </a:t>
            </a:r>
            <a:r>
              <a:rPr lang="km-KH" sz="2000" b="0" i="0" dirty="0">
                <a:effectLst/>
              </a:rPr>
              <a:t>មួយ។</a:t>
            </a:r>
            <a:r>
              <a:rPr lang="en-US" sz="2000" b="0" i="0" dirty="0">
                <a:effectLst/>
              </a:rPr>
              <a:t>   </a:t>
            </a:r>
            <a:r>
              <a:rPr lang="en-US" sz="2000" b="0" i="0" u="sng" dirty="0">
                <a:effectLst/>
                <a:latin typeface="+mj-lt"/>
              </a:rPr>
              <a:t>Ex:</a:t>
            </a:r>
            <a:endParaRPr lang="en-US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29344-9FB9-26E8-25FA-0DE59EF42F00}"/>
              </a:ext>
            </a:extLst>
          </p:cNvPr>
          <p:cNvSpPr txBox="1"/>
          <p:nvPr/>
        </p:nvSpPr>
        <p:spPr>
          <a:xfrm>
            <a:off x="778873" y="641295"/>
            <a:ext cx="50863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+mj-lt"/>
              </a:rPr>
              <a:t>// Searching value inside colors array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+mj-lt"/>
              </a:rPr>
              <a:t>in_array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)){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"Match found!"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+mj-lt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+mj-lt"/>
              </a:rPr>
              <a:t>"No match found!"</a:t>
            </a:r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+mj-lt"/>
              </a:rPr>
              <a:t>  }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8E19B-7A1F-CA76-2212-A9344EAAD348}"/>
              </a:ext>
            </a:extLst>
          </p:cNvPr>
          <p:cNvSpPr txBox="1"/>
          <p:nvPr/>
        </p:nvSpPr>
        <p:spPr>
          <a:xfrm>
            <a:off x="5241471" y="1863422"/>
            <a:ext cx="7089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pPr lvl="1"/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Getting the values 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end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prev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yellow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yellow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next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black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reset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red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Getting the current element's key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pPr lvl="1"/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key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+mj-lt"/>
              </a:rPr>
              <a:t>colors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      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Prints: 0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2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B6E6-4F79-6AB6-B7A4-BE3C6F119F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090" y="158295"/>
            <a:ext cx="11787550" cy="6098813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Krsort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 អារេ សហការ ដោយ </a:t>
            </a:r>
            <a:r>
              <a:rPr lang="en-GB" sz="2000" b="0" i="0" dirty="0">
                <a:effectLst/>
                <a:latin typeface="+mj-lt"/>
              </a:rPr>
              <a:t>key</a:t>
            </a:r>
            <a:r>
              <a:rPr lang="km-KH" sz="2000" b="0" i="0" dirty="0">
                <a:effectLst/>
                <a:latin typeface="+mj-lt"/>
              </a:rPr>
              <a:t>ក្នុង លំដាប់ បញ្ច្រាស ឬ ចុះ។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Ksort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តម្រៀបអារេដែលពាក់ព័ន្ធដោយ</a:t>
            </a:r>
            <a:r>
              <a:rPr lang="en-GB" sz="2000" b="0" i="0" dirty="0">
                <a:effectLst/>
              </a:rPr>
              <a:t>key </a:t>
            </a:r>
            <a:r>
              <a:rPr lang="km-KH" sz="2000" b="0" i="0" dirty="0">
                <a:effectLst/>
              </a:rPr>
              <a:t>តាមលំដាប់ឡើង។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AB68F-76D0-6AC5-46C8-90DA96A1B57F}"/>
              </a:ext>
            </a:extLst>
          </p:cNvPr>
          <p:cNvSpPr txBox="1"/>
          <p:nvPr/>
        </p:nvSpPr>
        <p:spPr>
          <a:xfrm>
            <a:off x="1074421" y="843677"/>
            <a:ext cx="9428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8A178-781C-F806-9CB1-1410355FB57B}"/>
              </a:ext>
            </a:extLst>
          </p:cNvPr>
          <p:cNvSpPr txBox="1"/>
          <p:nvPr/>
        </p:nvSpPr>
        <p:spPr>
          <a:xfrm>
            <a:off x="1414055" y="3671785"/>
            <a:ext cx="60938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alphabets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ksort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$alphabets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233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26A4-7045-177F-9B0D-19F10DF611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216" y="249736"/>
            <a:ext cx="11722235" cy="6185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list():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កំណត់អថេរដូចជាប្រសិនបើវាជាអារេ។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u="sng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Natcasesort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តម្រៀបអារេដោយប្រើក្បួនដោះស្រាយ "លំដាប់ធម្មជាតិ" ដែលមិនប្រកាន់អក្សរតូចធំ។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0565E-D15F-2F0F-E265-480201694C09}"/>
              </a:ext>
            </a:extLst>
          </p:cNvPr>
          <p:cNvSpPr txBox="1"/>
          <p:nvPr/>
        </p:nvSpPr>
        <p:spPr>
          <a:xfrm>
            <a:off x="852352" y="705394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$phone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"Apple"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"iPhone"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"128GB"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Listing all the variables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$rom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 =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$phone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"This is an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$brand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$model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with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$rom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 internal storage."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58C01-DFFD-AEDF-D0FB-C4AEA740EDA0}"/>
              </a:ext>
            </a:extLst>
          </p:cNvPr>
          <p:cNvSpPr txBox="1"/>
          <p:nvPr/>
        </p:nvSpPr>
        <p:spPr>
          <a:xfrm>
            <a:off x="1348741" y="3201171"/>
            <a:ext cx="9145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"IMG5.png"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"img10.png"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"IMG2.png"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Standard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Natural order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natcasesort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53457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A342-B47A-5F33-70E3-4659BA185A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158296"/>
            <a:ext cx="11865927" cy="6151063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Natsort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 "ក្បួនដោះស្រាយលំដាប់ធម្មជាតិ។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next():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ជំរុញទ្រនិចអារេខាងក្នុងនៃអារេមួយ។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A7E7E-DBE0-CCA6-73AA-2753D8A4E185}"/>
              </a:ext>
            </a:extLst>
          </p:cNvPr>
          <p:cNvSpPr txBox="1"/>
          <p:nvPr/>
        </p:nvSpPr>
        <p:spPr>
          <a:xfrm>
            <a:off x="953588" y="844288"/>
            <a:ext cx="8634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"img5.png"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"img10.png"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"img2.png"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+mj-lt"/>
              </a:rPr>
              <a:t>"img1.png"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Standard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6A9955"/>
                </a:solidFill>
                <a:effectLst/>
                <a:latin typeface="+mj-lt"/>
              </a:rPr>
              <a:t>// Natural order sorting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+mj-lt"/>
              </a:rPr>
              <a:t>natsort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GB" sz="16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+mj-lt"/>
              </a:rPr>
              <a:t>$images</a:t>
            </a:r>
            <a:r>
              <a:rPr lang="en-GB" sz="16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GB" sz="16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47997-AB40-AB4B-2A0D-858E089FD46E}"/>
              </a:ext>
            </a:extLst>
          </p:cNvPr>
          <p:cNvSpPr txBox="1"/>
          <p:nvPr/>
        </p:nvSpPr>
        <p:spPr>
          <a:xfrm>
            <a:off x="1440182" y="4160417"/>
            <a:ext cx="9114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Prints: green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068933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0680-1C91-59B2-34B5-EDB057BB44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210547"/>
            <a:ext cx="11813676" cy="5994309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Pos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ត្រឡប់ធាតុបច្ចុប្បន្ននៅក្នុងអារេមួយ។ ឈ្មោះក្លែងក្លាយនៃចរន្ត) មុខងារ។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GB" sz="2000" u="sng" dirty="0">
              <a:latin typeface="+mj-lt"/>
            </a:endParaRPr>
          </a:p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Prev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ថយក្រោយទ្រនិចអារេខាងក្នុង។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u="sng" dirty="0">
                <a:latin typeface="+mj-lt"/>
              </a:rPr>
              <a:t>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CEAB-D9B5-7316-F5B7-AF9924757629}"/>
              </a:ext>
            </a:extLst>
          </p:cNvPr>
          <p:cNvSpPr txBox="1"/>
          <p:nvPr/>
        </p:nvSpPr>
        <p:spPr>
          <a:xfrm>
            <a:off x="1139735" y="899377"/>
            <a:ext cx="9610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current element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CC830-FE0A-A9F5-7603-A873EBCA4870}"/>
              </a:ext>
            </a:extLst>
          </p:cNvPr>
          <p:cNvSpPr txBox="1"/>
          <p:nvPr/>
        </p:nvSpPr>
        <p:spPr>
          <a:xfrm>
            <a:off x="1727564" y="3715604"/>
            <a:ext cx="92713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green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867-8979-3F22-7278-7261CD9098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3341" y="119108"/>
            <a:ext cx="11735299" cy="6124938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range():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បង្កើតអារេដែលមានជួរនៃធាតុ។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Ex: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reset():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កំណត់ទ្រនិចខាងក្នុងនៃអារេទៅធាតុទីមួយរបស់វា។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3D348-7C2D-FD81-7E61-0DD125AB599E}"/>
              </a:ext>
            </a:extLst>
          </p:cNvPr>
          <p:cNvSpPr txBox="1"/>
          <p:nvPr/>
        </p:nvSpPr>
        <p:spPr>
          <a:xfrm>
            <a:off x="1139735" y="920319"/>
            <a:ext cx="6093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Creating range of numbers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3F4BB-E106-4CF6-9D24-EE2A9E74191B}"/>
              </a:ext>
            </a:extLst>
          </p:cNvPr>
          <p:cNvSpPr txBox="1"/>
          <p:nvPr/>
        </p:nvSpPr>
        <p:spPr>
          <a:xfrm>
            <a:off x="1139735" y="3198858"/>
            <a:ext cx="94411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Getting the 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green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Prints: red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4547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A4A7-E6DE-8FEE-1D54-91C8436DC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5593" y="223610"/>
            <a:ext cx="11656921" cy="602043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rsort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តម្រៀបអារេក្នុងលំដាប់បញ្ច្រាស ឬពីក្រោម។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shuffle():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9A07-F221-5FA1-D8A7-9F24123B83D7}"/>
              </a:ext>
            </a:extLst>
          </p:cNvPr>
          <p:cNvSpPr txBox="1"/>
          <p:nvPr/>
        </p:nvSpPr>
        <p:spPr>
          <a:xfrm>
            <a:off x="996042" y="1024657"/>
            <a:ext cx="92844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the fruits array alphabetically in descending order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rsort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4233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9FCE-8FD1-BFA8-CE2B-57697A637A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964" y="106044"/>
            <a:ext cx="11800613" cy="6138001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Sizeof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</a:rPr>
              <a:t>ត្រឡប់ចំនួនធាតុនៅក្នុងអារេមួយ។ឈ្មោះក្លែងក្លាយនៃមុខងារ </a:t>
            </a:r>
            <a:r>
              <a:rPr lang="en-GB" sz="2000" b="0" i="0" dirty="0">
                <a:effectLst/>
              </a:rPr>
              <a:t>count() </a:t>
            </a:r>
            <a:r>
              <a:rPr lang="km-KH" sz="2000" b="0" i="0" dirty="0">
                <a:effectLst/>
              </a:rPr>
              <a:t>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u="sng" dirty="0"/>
              <a:t> </a:t>
            </a:r>
            <a:r>
              <a:rPr lang="en-US" sz="2000" u="sng" dirty="0">
                <a:latin typeface="+mj-lt"/>
              </a:rPr>
              <a:t>Ex:</a:t>
            </a: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pPr marL="0" indent="0">
              <a:buNone/>
            </a:pPr>
            <a:endParaRPr lang="en-US" sz="2000" u="sng" dirty="0">
              <a:latin typeface="+mj-lt"/>
            </a:endParaRPr>
          </a:p>
          <a:p>
            <a:endParaRPr lang="en-GB" sz="2000" b="0" i="0" dirty="0">
              <a:solidFill>
                <a:srgbClr val="00B0F0"/>
              </a:solidFill>
              <a:effectLst/>
              <a:latin typeface="+mj-lt"/>
            </a:endParaRPr>
          </a:p>
          <a:p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sort():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តម្រៀបអារេតាមលំដាប់ឡើង។ 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86EDF-770A-D971-3CB5-7D33246F2A80}"/>
              </a:ext>
            </a:extLst>
          </p:cNvPr>
          <p:cNvSpPr txBox="1"/>
          <p:nvPr/>
        </p:nvSpPr>
        <p:spPr>
          <a:xfrm>
            <a:off x="1113609" y="713826"/>
            <a:ext cx="68939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array elements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01882-1AA4-729F-6111-61A84E41E1AB}"/>
              </a:ext>
            </a:extLst>
          </p:cNvPr>
          <p:cNvSpPr txBox="1"/>
          <p:nvPr/>
        </p:nvSpPr>
        <p:spPr>
          <a:xfrm>
            <a:off x="1348740" y="3744410"/>
            <a:ext cx="8565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the fruits array alphabetically in ascending order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$fruits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4233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C91C-20B6-ECC8-64A3-56665B3F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២.២​​</a:t>
            </a:r>
            <a:r>
              <a:rPr lang="en-US" dirty="0">
                <a:solidFill>
                  <a:srgbClr val="FF0000"/>
                </a:solidFill>
              </a:rPr>
              <a:t>  Associative Arrays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C0DE-63B1-A1AE-1D74-A54341D2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	 </a:t>
            </a:r>
            <a:r>
              <a:rPr lang="en-US" sz="3600" b="1" dirty="0">
                <a:latin typeface="+mj-lt"/>
              </a:rPr>
              <a:t>Associative Arrays </a:t>
            </a:r>
            <a:r>
              <a:rPr lang="en-US" b="1" dirty="0"/>
              <a:t>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នៅក្នុងអារេដែលជាប់ទំនាក់ទំនងគ្នា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​ដែលត្រូវបានកំណត់ទៅតម្លៃអាចត្រូវបានកំណត់ដោយអ្នកប្រើ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defined string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។នៅក្នុងឧទាហរណ៍ ខាងក្រោមនេះ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ប្រើគន្លឹះជំនួសឲ្យលេខ</a:t>
            </a:r>
            <a:r>
              <a:rPr lang="en-ZW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numbers :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2BA78-2FE6-74B5-F162-B496FB6A09E2}"/>
              </a:ext>
            </a:extLst>
          </p:cNvPr>
          <p:cNvSpPr txBox="1"/>
          <p:nvPr/>
        </p:nvSpPr>
        <p:spPr>
          <a:xfrm>
            <a:off x="708659" y="3772074"/>
            <a:ext cx="73772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+mj-lt"/>
              </a:rPr>
              <a:t>// Define an associative array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+mj-lt"/>
              </a:rPr>
              <a:t>$ages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22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32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sz="2400" b="0" dirty="0">
                <a:solidFill>
                  <a:srgbClr val="B5CEA8"/>
                </a:solidFill>
                <a:effectLst/>
                <a:latin typeface="+mj-lt"/>
              </a:rPr>
              <a:t>28</a:t>
            </a:r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4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0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F35C-60AF-5BE6-E419-36FB580910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027" y="132170"/>
            <a:ext cx="11787550" cy="6111875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Uasort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():</a:t>
            </a:r>
            <a:r>
              <a:rPr lang="km-KH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km-KH" sz="2000" b="0" i="0" dirty="0">
                <a:effectLst/>
                <a:latin typeface="+mj-lt"/>
              </a:rPr>
              <a:t>តម្រៀបអារេដោយប្រើមុខងារប្រៀបធៀបដែលកំណត់ដោយអ្នកប្រើប្រាស់ និងរក្សាការភ្ជាប់លិបិក្រម។</a:t>
            </a:r>
            <a:endParaRPr lang="en-US" sz="20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5F76F-F7F5-DC58-CEAB-7DCF2786CEF6}"/>
              </a:ext>
            </a:extLst>
          </p:cNvPr>
          <p:cNvSpPr txBox="1"/>
          <p:nvPr/>
        </p:nvSpPr>
        <p:spPr>
          <a:xfrm>
            <a:off x="2028009" y="1139377"/>
            <a:ext cx="85659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uasort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6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FB9D-6B72-9F74-81A8-2198FA27E2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153" y="236673"/>
            <a:ext cx="11683047" cy="5968184"/>
          </a:xfrm>
        </p:spPr>
        <p:txBody>
          <a:bodyPr>
            <a:normAutofit/>
          </a:bodyPr>
          <a:lstStyle/>
          <a:p>
            <a:r>
              <a:rPr lang="en-GB" sz="2000" dirty="0" err="1">
                <a:solidFill>
                  <a:srgbClr val="00B0F0"/>
                </a:solidFill>
                <a:latin typeface="+mj-lt"/>
              </a:rPr>
              <a:t>Uksort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 ():</a:t>
            </a:r>
            <a:r>
              <a:rPr lang="km-KH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km-KH" sz="2000" dirty="0">
                <a:latin typeface="+mj-lt"/>
              </a:rPr>
              <a:t>តម្រៀបអារេដោយគ្រាប់ចុចដោយប្រើមុខងារប្រៀបធៀបដែលកំណត់ដោយអ្នកប្រើប្រាស់។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05C9-B33A-7046-431A-620E04820EED}"/>
              </a:ext>
            </a:extLst>
          </p:cNvPr>
          <p:cNvSpPr txBox="1"/>
          <p:nvPr/>
        </p:nvSpPr>
        <p:spPr>
          <a:xfrm>
            <a:off x="1589315" y="958607"/>
            <a:ext cx="86214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uksort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623C-2622-DF23-D782-6718C66A75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6404" y="158297"/>
            <a:ext cx="11696110" cy="6007372"/>
          </a:xfrm>
        </p:spPr>
        <p:txBody>
          <a:bodyPr>
            <a:normAutofit/>
          </a:bodyPr>
          <a:lstStyle/>
          <a:p>
            <a:r>
              <a:rPr lang="en-GB" sz="2000" b="0" i="0" dirty="0" err="1">
                <a:solidFill>
                  <a:srgbClr val="00B0F0"/>
                </a:solidFill>
                <a:effectLst/>
                <a:latin typeface="+mj-lt"/>
              </a:rPr>
              <a:t>Usort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lang="en-GB" sz="2000" b="0" i="0" dirty="0">
                <a:effectLst/>
              </a:rPr>
              <a:t>():</a:t>
            </a:r>
            <a:r>
              <a:rPr lang="km-KH" sz="2000" b="0" i="0" dirty="0">
                <a:effectLst/>
              </a:rPr>
              <a:t> តម្រៀបអារេតាមតម្លៃដោយប្រើមុខងារប្រៀបធៀបដែលកំណត់ដោយអ្នកប្រើប្រាស់។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u="sng" dirty="0">
                <a:latin typeface="+mj-lt"/>
              </a:rPr>
              <a:t>Ex:</a:t>
            </a:r>
            <a:endParaRPr lang="en-GB" sz="2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15AE8-BAB8-59B1-5260-8E5A839EE4CD}"/>
              </a:ext>
            </a:extLst>
          </p:cNvPr>
          <p:cNvSpPr txBox="1"/>
          <p:nvPr/>
        </p:nvSpPr>
        <p:spPr>
          <a:xfrm>
            <a:off x="1619795" y="899825"/>
            <a:ext cx="6531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comparison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numbers array using compare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049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A536-7FFE-0392-623F-5490B604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 .១</a:t>
            </a:r>
            <a:r>
              <a:rPr lang="en-US" sz="3200" dirty="0">
                <a:solidFill>
                  <a:srgbClr val="FF0000"/>
                </a:solidFill>
                <a:latin typeface="+mj-lt"/>
              </a:rPr>
              <a:t> PHP array _ change _ key _case () Function</a:t>
            </a:r>
            <a:endParaRPr lang="en-GB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14AF-FA98-23A0-67D6-3576A1E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អនុគមន៍ </a:t>
            </a:r>
            <a:r>
              <a:rPr lang="en-GB" dirty="0"/>
              <a:t>array _ change  key _case () </a:t>
            </a:r>
            <a:r>
              <a:rPr lang="km-KH" dirty="0"/>
              <a:t>ត្រូវបានប្រើដើម្បីផ្លាស់ប្តូរករណីនៃគ្រាប់ចុចទាំងអស់នៅក្នុងអារេទៅជាអក្សរតូច ឬអក្សរធំ។</a:t>
            </a:r>
            <a:r>
              <a:rPr lang="en-GB" dirty="0"/>
              <a:t>numbered </a:t>
            </a:r>
            <a:r>
              <a:rPr lang="km-KH" dirty="0"/>
              <a:t>ត្រូវ បាន ទុក ដូច នេះ។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Return Value </a:t>
            </a:r>
            <a:r>
              <a:rPr lang="km-KH" b="1" dirty="0"/>
              <a:t>៖ </a:t>
            </a:r>
            <a:r>
              <a:rPr lang="km-KH" dirty="0"/>
              <a:t>ត្រឡប់អារេមួយដោយ </a:t>
            </a:r>
            <a:r>
              <a:rPr lang="en-GB" dirty="0"/>
              <a:t>lower key </a:t>
            </a:r>
            <a:r>
              <a:rPr lang="km-KH" dirty="0"/>
              <a:t>ឬ </a:t>
            </a:r>
            <a:r>
              <a:rPr lang="en-GB" dirty="0"/>
              <a:t>uppercased </a:t>
            </a:r>
            <a:r>
              <a:rPr lang="km-KH" dirty="0"/>
              <a:t>ឬ </a:t>
            </a:r>
            <a:r>
              <a:rPr lang="en-GB" dirty="0"/>
              <a:t>FALSE </a:t>
            </a:r>
            <a:r>
              <a:rPr lang="km-KH" dirty="0"/>
              <a:t>ប្រសិនបើអារេមិនមែនជាអារេ។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Version</a:t>
            </a:r>
            <a:r>
              <a:rPr lang="km-KH" b="1" dirty="0"/>
              <a:t>៖</a:t>
            </a:r>
            <a:r>
              <a:rPr lang="en-GB" dirty="0"/>
              <a:t>PHP 4.2+</a:t>
            </a:r>
          </a:p>
        </p:txBody>
      </p:sp>
    </p:spTree>
    <p:extLst>
      <p:ext uri="{BB962C8B-B14F-4D97-AF65-F5344CB8AC3E}">
        <p14:creationId xmlns:p14="http://schemas.microsoft.com/office/powerpoint/2010/main" val="32752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41B1-9880-0D1F-269B-837D7D4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៤​ .២.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PHP array _chunk() </a:t>
            </a:r>
            <a:r>
              <a:rPr lang="en-GB" sz="3200" dirty="0" err="1">
                <a:solidFill>
                  <a:srgbClr val="FF0000"/>
                </a:solidFill>
                <a:latin typeface="+mj-lt"/>
              </a:rPr>
              <a:t>Functlon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km-KH" sz="3200" dirty="0">
                <a:solidFill>
                  <a:srgbClr val="FF0000"/>
                </a:solidFill>
                <a:latin typeface="+mj-lt"/>
              </a:rPr>
              <a:t>បំបែកអារេមួយទៅជាកំណាត់។</a:t>
            </a:r>
            <a:endParaRPr lang="en-GB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616D-C00B-3390-61F5-602ECFA7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06378"/>
            <a:ext cx="11165747" cy="4570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array_chunk</a:t>
            </a:r>
            <a:r>
              <a:rPr lang="en-GB" dirty="0"/>
              <a:t>() </a:t>
            </a:r>
            <a:r>
              <a:rPr lang="km-KH" dirty="0"/>
              <a:t>បំបែកអារេមួយទៅជាកំណាត់។</a:t>
            </a:r>
            <a:endParaRPr lang="en-ZW" dirty="0"/>
          </a:p>
          <a:p>
            <a:pPr marL="0" indent="0">
              <a:buNone/>
            </a:pPr>
            <a:r>
              <a:rPr lang="km-KH" dirty="0"/>
              <a:t>តារាងខាងក្រោមសង្ខេបលម្អិតបច្ចេកទេសនៃមុខងារនេះ 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+mj-lt"/>
              </a:rPr>
              <a:t>Return Value</a:t>
            </a:r>
            <a:r>
              <a:rPr lang="km-KH" b="1" dirty="0">
                <a:latin typeface="+mj-lt"/>
              </a:rPr>
              <a:t>៖ </a:t>
            </a:r>
            <a:r>
              <a:rPr lang="km-KH" dirty="0"/>
              <a:t>ត្រឡប់អារេដែលបានធ្វើលិបិក្រមជាលេខពហុវិមាត្រ ចាប់ផ្តើមដោយលេខសូន្យ ដោយវិមាត្រនីមួយៗមានធាតុទំហំ។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+mj-lt"/>
              </a:rPr>
              <a:t>Version</a:t>
            </a:r>
            <a:r>
              <a:rPr lang="km-KH" b="1" dirty="0">
                <a:latin typeface="+mj-lt"/>
              </a:rPr>
              <a:t>៖</a:t>
            </a:r>
            <a:r>
              <a:rPr lang="en-GB" dirty="0"/>
              <a:t>PHP 4.2+</a:t>
            </a:r>
          </a:p>
        </p:txBody>
      </p:sp>
    </p:spTree>
    <p:extLst>
      <p:ext uri="{BB962C8B-B14F-4D97-AF65-F5344CB8AC3E}">
        <p14:creationId xmlns:p14="http://schemas.microsoft.com/office/powerpoint/2010/main" val="3882005237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DFC8-F73E-AECF-6DFD-4C00E228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៤.៣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PHP array _ combine()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F6D4-F486-6A4D-6AD2-05B11546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m-KH" dirty="0"/>
              <a:t>អនុគមន៍ </a:t>
            </a:r>
            <a:r>
              <a:rPr lang="en-GB" dirty="0"/>
              <a:t>array _ combine() </a:t>
            </a:r>
            <a:r>
              <a:rPr lang="km-KH" dirty="0"/>
              <a:t>បង្កើតអារេមួយដោយប្រើអារេមួយសម្រាប់ </a:t>
            </a:r>
            <a:r>
              <a:rPr lang="en-GB" dirty="0"/>
              <a:t>key </a:t>
            </a:r>
            <a:r>
              <a:rPr lang="km-KH" dirty="0"/>
              <a:t>និងមួយទៀតសម្រាប់</a:t>
            </a:r>
            <a:r>
              <a:rPr lang="en-GB" dirty="0"/>
              <a:t>Value </a:t>
            </a:r>
            <a:r>
              <a:rPr lang="km-KH" dirty="0"/>
              <a:t>របស់វា។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Return Value</a:t>
            </a:r>
            <a:r>
              <a:rPr lang="km-KH" sz="3200" b="1" dirty="0">
                <a:latin typeface="+mj-lt"/>
              </a:rPr>
              <a:t>៖ </a:t>
            </a:r>
            <a:r>
              <a:rPr lang="km-KH" dirty="0"/>
              <a:t>ត្រឡប់អារេរួមបញ្ចូលគ្នា </a:t>
            </a:r>
            <a:r>
              <a:rPr lang="en-GB" dirty="0"/>
              <a:t>FALSE </a:t>
            </a:r>
            <a:r>
              <a:rPr lang="km-KH" dirty="0"/>
              <a:t>ប្រសិនបើចំនួនធាតុសម្រាប់អារេនីមួយៗមិនស្មើគ្នា។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Changelog</a:t>
            </a:r>
            <a:r>
              <a:rPr lang="km-KH" dirty="0"/>
              <a:t>៖ កំណែមុន </a:t>
            </a:r>
            <a:r>
              <a:rPr lang="en-GB" dirty="0"/>
              <a:t>PHP 5.4.0 </a:t>
            </a:r>
            <a:r>
              <a:rPr lang="km-KH" dirty="0"/>
              <a:t>ចេញ </a:t>
            </a:r>
            <a:r>
              <a:rPr lang="en-GB" dirty="0"/>
              <a:t>E_ WARNING </a:t>
            </a:r>
            <a:r>
              <a:rPr lang="km-KH" dirty="0"/>
              <a:t>ហើយត្រឡប់ </a:t>
            </a:r>
            <a:r>
              <a:rPr lang="en-GB" dirty="0"/>
              <a:t>FALSE </a:t>
            </a:r>
            <a:r>
              <a:rPr lang="km-KH" dirty="0"/>
              <a:t>សម្រាប់អារេទទេ។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b="1" dirty="0">
                <a:latin typeface="+mj-lt"/>
              </a:rPr>
              <a:t>Version</a:t>
            </a:r>
            <a:r>
              <a:rPr lang="km-KH" sz="3200" b="1" dirty="0">
                <a:latin typeface="+mj-lt"/>
              </a:rPr>
              <a:t>៖</a:t>
            </a:r>
            <a:r>
              <a:rPr lang="en-GB" dirty="0"/>
              <a:t>PHP 5+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AA9B-2732-5531-9FE9-F94B7BE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FF0000"/>
                </a:solidFill>
                <a:latin typeface="+mj-lt"/>
              </a:rPr>
              <a:t>៤.៤</a:t>
            </a:r>
            <a:r>
              <a:rPr lang="en-GB" sz="3200" dirty="0">
                <a:solidFill>
                  <a:srgbClr val="FF0000"/>
                </a:solidFill>
                <a:latin typeface="+mj-lt"/>
              </a:rPr>
              <a:t>PHP array _ merge()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2D50-B9F8-F5BC-D438-E168FE15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m-KH" dirty="0"/>
              <a:t>បញ្ចូលអារេមួយ ឬច្រើនទៅក្នុងអារេមួយ។ </a:t>
            </a:r>
            <a:r>
              <a:rPr lang="ca-ES" dirty="0"/>
              <a:t>function</a:t>
            </a:r>
            <a:r>
              <a:rPr lang="km-KH" dirty="0"/>
              <a:t>នេះរួមបញ្ចូលគ្នានូវធាតុនៃអារេមួយ ឬច្រើនជាមួយគ្នាតាមរបៀបដែល</a:t>
            </a:r>
            <a:r>
              <a:rPr lang="ca-ES" dirty="0"/>
              <a:t>Value</a:t>
            </a:r>
            <a:r>
              <a:rPr lang="km-KH" dirty="0"/>
              <a:t>នៃមួយត្រូវបានបន្ថែមទៅចុងបញ្ចប់នៃមុន។ វាត្រឡប់ថ្មីមួយ។ អារេជាមួយធាតុរួមបញ្ចូលគ្នា។</a:t>
            </a:r>
          </a:p>
          <a:p>
            <a:r>
              <a:rPr lang="km-KH" dirty="0"/>
              <a:t>តារាងខាងក្រោមសង្ខេបលម្អិតបច្ចេកទេសនៃមុខងារនេះ។</a:t>
            </a:r>
          </a:p>
          <a:p>
            <a:endParaRPr lang="km-KH" dirty="0"/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Return Value</a:t>
            </a:r>
            <a:r>
              <a:rPr lang="km-KH" dirty="0"/>
              <a:t>៖ត្រឡប់ អារេ ដែល បាន បញ្ចូល គ្នា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Changelog </a:t>
            </a:r>
            <a:r>
              <a:rPr lang="km-KH" dirty="0"/>
              <a:t>៖ ចាប់តាំងពី </a:t>
            </a:r>
            <a:r>
              <a:rPr lang="ca-ES" dirty="0"/>
              <a:t>PHP 5.0 </a:t>
            </a:r>
            <a:r>
              <a:rPr lang="km-KH" dirty="0"/>
              <a:t>មុខងារនេះទទួលយកតែប៉ារ៉ាម៉ែត្រនៃប្រភេទអារេប៉ុណ្ណោះ។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ca-ES" dirty="0"/>
              <a:t>Version</a:t>
            </a:r>
            <a:r>
              <a:rPr lang="km-KH" dirty="0"/>
              <a:t>៖</a:t>
            </a:r>
            <a:r>
              <a:rPr lang="ca-ES" dirty="0"/>
              <a:t>PHP 4+</a:t>
            </a:r>
          </a:p>
        </p:txBody>
      </p:sp>
    </p:spTree>
    <p:extLst>
      <p:ext uri="{BB962C8B-B14F-4D97-AF65-F5344CB8AC3E}">
        <p14:creationId xmlns:p14="http://schemas.microsoft.com/office/powerpoint/2010/main" val="8669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603-7C3C-7556-1287-F4F206AC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04566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៥.តំរៀប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PHP Sorting Arrays </a:t>
            </a:r>
            <a:b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៥.១ </a:t>
            </a:r>
            <a:r>
              <a:rPr lang="en-GB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PHP Functions For Sorting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C7F9-7C41-516A-74BC-F5F6B8B8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នៅក្នុងជំពូកមុន អ្នកបានសិក្សាពីសារៈសំខាន់នៃអារេរបស់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ពោលគឺអារេជាអ្វី របៀបបង្កើត របៀបមើលរចនាសម្ព័ន្ធរបស់វា របៀបចូលប្រើធាតុរបស់វា ។ អ្នកអាចធ្វើសកម្មភាពជាច្រើនទៀតដូចជាការតម្រៀបអារេតាមអ្នកចង់។</a:t>
            </a:r>
          </a:p>
          <a:p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ភ្ជាប់មកជាមួយនូវ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built-in functions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ដែលត្រូវបានរចនាឡើងជាពិសេសសម្រាប់ការតម្រៀបធាតុអារេក្នុងវិធីផ្សេងៗគ្នាដូចជាតាមអក្ខរក្រម ឬជាលេខតាមលំដាប់ឡើង ឬ តាមលំដាប់ចុះ។ នៅទីនេះយើងនឹងស្វែងយល់ពីមុខងារទាំងនេះមួយចំនួនដែលប្រើជាទូទៅសម្រាប់ការតម្រៀបអារេ។</a:t>
            </a:r>
          </a:p>
          <a:p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--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 array</a:t>
            </a:r>
          </a:p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ZW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-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សម្រាប់តម្រៀបអារេពាក់ព័ន្ធតាមតម្លៃ </a:t>
            </a:r>
          </a:p>
          <a:p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-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សម្រាប់តម្រៀបអារេពាក់ព័ន្ធតាមរយៈ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9979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D77-FFB5-D9FC-41F8-F538808081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755" y="2377441"/>
            <a:ext cx="11795760" cy="3944982"/>
          </a:xfrm>
        </p:spPr>
        <p:txBody>
          <a:bodyPr>
            <a:normAutofit/>
          </a:bodyPr>
          <a:lstStyle/>
          <a:p>
            <a:r>
              <a:rPr lang="en-US" sz="2000" dirty="0"/>
              <a:t>This print _r() statement gives the following output: </a:t>
            </a:r>
          </a:p>
          <a:p>
            <a:pPr marL="0" indent="0">
              <a:buNone/>
            </a:pPr>
            <a:r>
              <a:rPr lang="en-US" sz="2000" dirty="0"/>
              <a:t>  Array ( [0] =&gt; Blue [1] =&gt; Green [2] =&gt; Red [3] =&gt; Yellow 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ED13F-4B4F-F72B-BDC6-417DDEEA701E}"/>
              </a:ext>
            </a:extLst>
          </p:cNvPr>
          <p:cNvSpPr txBox="1"/>
          <p:nvPr/>
        </p:nvSpPr>
        <p:spPr>
          <a:xfrm>
            <a:off x="333103" y="191312"/>
            <a:ext cx="56599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 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347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3C6D-5B2C-5495-F73A-0997E0E9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៥.២ </a:t>
            </a:r>
            <a:r>
              <a:rPr lang="en-GB" dirty="0">
                <a:solidFill>
                  <a:srgbClr val="FF0000"/>
                </a:solidFill>
              </a:rPr>
              <a:t>Sorting Indexed Arrays in Ascending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AF92-DD75-DE91-AB34-CF40565C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438030" cy="4687700"/>
          </a:xfrm>
        </p:spPr>
        <p:txBody>
          <a:bodyPr>
            <a:normAutofit fontScale="47500" lnSpcReduction="20000"/>
          </a:bodyPr>
          <a:lstStyle/>
          <a:p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 function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ត្រូវបានប្រើសម្រាប់តម្រៀបធាតុនៃ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indexed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អារេ តាមលំដាប់ឡើង (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alphabetically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សម្រាប់អក្សរ និង  </a:t>
            </a:r>
            <a:r>
              <a:rPr lang="en-GB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numerically</a:t>
            </a:r>
            <a:r>
              <a:rPr lang="km-KH" sz="3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សម្រាប់លេខ)។</a:t>
            </a:r>
            <a:endParaRPr lang="en-ZW" sz="3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2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3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 </a:t>
            </a:r>
          </a:p>
          <a:p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( [0] =&gt; Blue [1] =&gt; Green [2] =&gt; Red [3] =&gt; Yellow </a:t>
            </a:r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ZW" sz="3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ZW" sz="36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AF347-67B3-2038-8797-71F5E8584858}"/>
              </a:ext>
            </a:extLst>
          </p:cNvPr>
          <p:cNvSpPr txBox="1"/>
          <p:nvPr/>
        </p:nvSpPr>
        <p:spPr>
          <a:xfrm>
            <a:off x="1009107" y="2487745"/>
            <a:ext cx="60938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"Red"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"Green"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"Blue"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"Yellow"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sort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$colors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516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EB1-4F1D-0116-0C41-DE48CA4C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solidFill>
                  <a:srgbClr val="FF0000"/>
                </a:solidFill>
              </a:rPr>
              <a:t>២.៣​  </a:t>
            </a:r>
            <a:r>
              <a:rPr lang="en-ZW" dirty="0">
                <a:solidFill>
                  <a:srgbClr val="FF0000"/>
                </a:solidFill>
              </a:rPr>
              <a:t>Multidimensional Arrays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93B8-7F7E-946C-7FF9-74552034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" y="1904689"/>
            <a:ext cx="11165747" cy="4516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W" b="1" dirty="0"/>
              <a:t>Multidimensional Arrays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ដែលរក្សាទុក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មួយផ្សេងទៀតនៅ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នីមួយៗជំនួសឱ្យធាតុ។ ម្យ៉ាងវិញទៀត កំណត់អារេពហុវិមាត្រជាអារេនៃអារេ។ឧទាហរណ៍មួយនៃ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នឹងមើលទៅដូចជា៖</a:t>
            </a:r>
            <a:endParaRPr lang="en-GB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253-19AF-699E-BDBE-A3A48006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៥.៣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Indexed Arrays in Descending Order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E11E-7655-6FA7-2413-3D4BD5B5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 បត្រូវបានប្រើសម្រាប់តម្រៀបធាតុនៃ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 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 (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alphabetically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សម្រាប់អក្សរ និង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numerically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សម្រាប់លេខ)។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/>
              <a:t> This </a:t>
            </a:r>
            <a:r>
              <a:rPr lang="en-US" sz="2000" dirty="0" err="1"/>
              <a:t>print_r</a:t>
            </a:r>
            <a:r>
              <a:rPr lang="en-US" sz="2000" dirty="0"/>
              <a:t>() statement gives the following output:  </a:t>
            </a:r>
          </a:p>
          <a:p>
            <a:pPr marL="0" indent="0">
              <a:buNone/>
            </a:pPr>
            <a:r>
              <a:rPr lang="en-US" sz="2000" dirty="0"/>
              <a:t>           Array ( [0] =&gt; 10 [1] =&gt; 7 [2] =&gt; 4 [3] =&gt; 2.5 [4] =&gt; 2 [5] =&gt; 1 )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E215A-9C79-2592-607F-4A894D26C25D}"/>
              </a:ext>
            </a:extLst>
          </p:cNvPr>
          <p:cNvSpPr txBox="1"/>
          <p:nvPr/>
        </p:nvSpPr>
        <p:spPr>
          <a:xfrm>
            <a:off x="1097280" y="2757997"/>
            <a:ext cx="871292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2.5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7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+mj-lt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6A9955"/>
                </a:solidFill>
                <a:effectLst/>
                <a:latin typeface="+mj-lt"/>
              </a:rPr>
              <a:t>// Sorting and printing array</a:t>
            </a:r>
            <a:endParaRPr lang="en-US" sz="2000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+mj-lt"/>
              </a:rPr>
              <a:t>rsort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sz="2000" b="0" dirty="0">
                <a:solidFill>
                  <a:srgbClr val="DCDCAA"/>
                </a:solidFill>
                <a:effectLst/>
                <a:latin typeface="+mj-lt"/>
              </a:rPr>
              <a:t>print _r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+mj-lt"/>
              </a:rPr>
              <a:t>$numbers</a:t>
            </a:r>
            <a:r>
              <a:rPr lang="en-US" sz="2000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7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383B-E242-B619-2C22-1951BCF4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៥.៤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Sorting Associative Arrays in Ascending Order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5D93-716B-6A7A-E10D-A0CC67A3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438030" cy="4516114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តាមលំដាប់ឡើងទៅតាមតម្លៃ។ វាដំណើរការដូចជា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sort()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ប៉ុន្តែវារក្សាទំនាក់ទំនងរវាង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និងតម្លៃរបស់វានៅពេលតម្រៀប។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print _r() statement gives the following output: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 [Harry] =&gt; 14 [Peter] =&gt; 20 [Clark] =&gt; 35 [John] =&gt; 45 )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63E28-F2F2-A39A-4084-20B69A554D6C}"/>
              </a:ext>
            </a:extLst>
          </p:cNvPr>
          <p:cNvSpPr txBox="1"/>
          <p:nvPr/>
        </p:nvSpPr>
        <p:spPr>
          <a:xfrm>
            <a:off x="996043" y="2764744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array by value and print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F721-9AB1-3094-7D7D-2BECE37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៥.៥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Associative Arrays in Descending Order By Value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CCC0-DEAC-CCF7-9CAA-D6E3F06D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តាមលំដាប់ចុះទៅតាមតម្លៃ។ វាដំណើរការដូច </a:t>
            </a:r>
            <a:r>
              <a:rPr lang="en-GB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rsort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ប៉ុន្តែវារក្សាទំនាក់ទំនងរវាង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 ខណៈពេលតម្រៀប។</a:t>
            </a:r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( [John] =&gt; 45 [Clark] =&gt; 35 [Peter] =&gt; 20 [Harry] =&gt; 14 ) 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B109-3E75-8D89-CC6E-8F061E2EEAE8}"/>
              </a:ext>
            </a:extLst>
          </p:cNvPr>
          <p:cNvSpPr txBox="1"/>
          <p:nvPr/>
        </p:nvSpPr>
        <p:spPr>
          <a:xfrm>
            <a:off x="891540" y="2614472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Sorting array by value and print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7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EFDF-1D4E-B526-EDA1-4F63169D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  <a:latin typeface="+mj-lt"/>
              </a:rPr>
              <a:t>៥.៦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Sorting Associative Arrays in Ascending Order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D5B0-4DAA-DAE7-A5F9-D2ACC921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398841" cy="4516114"/>
          </a:xfrm>
        </p:spPr>
        <p:txBody>
          <a:bodyPr>
            <a:normAutofit/>
          </a:bodyPr>
          <a:lstStyle/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តាមលំដាប់ឡើងតាមរយៈ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វារក្សាការផ្សារភ្ជាប់គ្នារវាង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និងតម្លៃរបស់វានៅពេលតម្រៀប ដូចគ្នានឹងមុខងារ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ZW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This </a:t>
            </a:r>
            <a:r>
              <a:rPr lang="en-US" sz="1800" dirty="0" err="1">
                <a:latin typeface="+mj-lt"/>
              </a:rPr>
              <a:t>print_r</a:t>
            </a:r>
            <a:r>
              <a:rPr lang="en-US" sz="1800" dirty="0">
                <a:latin typeface="+mj-lt"/>
              </a:rPr>
              <a:t>() statement gives the following output: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Array ( [Clark] =&gt; 35 [Harry] =&gt; 14 [John] =&gt; 45 [Peter] =&gt; 20 ) </a:t>
            </a:r>
            <a:endParaRPr lang="km-KH" sz="1800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E87D-F823-6FA3-93E6-054D37E56A06}"/>
              </a:ext>
            </a:extLst>
          </p:cNvPr>
          <p:cNvSpPr txBox="1"/>
          <p:nvPr/>
        </p:nvSpPr>
        <p:spPr>
          <a:xfrm>
            <a:off x="1061357" y="2555738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// Sorting array by key and print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ksort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94487"/>
      </p:ext>
    </p:extLst>
  </p:cSld>
  <p:clrMapOvr>
    <a:masterClrMapping/>
  </p:clrMapOvr>
  <p:transition spd="slow">
    <p:randomBar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0F1E-A51F-30E0-451C-5119A82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FF0000"/>
                </a:solidFill>
                <a:latin typeface="+mj-lt"/>
              </a:rPr>
              <a:t>៥.៧ </a:t>
            </a:r>
            <a:r>
              <a:rPr lang="en-GB" sz="3600" b="1" dirty="0">
                <a:solidFill>
                  <a:srgbClr val="FF0000"/>
                </a:solidFill>
                <a:latin typeface="+mj-lt"/>
              </a:rPr>
              <a:t>Sorting Associative Arrays in Descending Order By Key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B454-27B6-839F-1027-B38B0691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តម្រៀបធាតុនៃ 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associative array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តាមលំដាប់ចុះតាមរយៈ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វារក្សាទំនាក់ទំនងរវាង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និងតម្លៃរបស់វា ខណៈពេលដែលការតម្រៀប ដូចគ្នានឹង </a:t>
            </a:r>
            <a:r>
              <a:rPr lang="en-GB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arsort</a:t>
            </a:r>
            <a:r>
              <a:rPr lang="en-GB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 function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print_r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statement gives the following output: 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( [Peter] =&gt; 20 [John] =&gt; 45 [Harry] =&gt; 14 [Clark] =&gt; 35 ) </a:t>
            </a:r>
            <a:endParaRPr lang="en-GB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17AE5-E828-1560-F53C-3F85D55CD499}"/>
              </a:ext>
            </a:extLst>
          </p:cNvPr>
          <p:cNvSpPr txBox="1"/>
          <p:nvPr/>
        </p:nvSpPr>
        <p:spPr>
          <a:xfrm>
            <a:off x="1102313" y="2562221"/>
            <a:ext cx="6093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+mj-lt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+mj-lt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"Peter"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45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+mj-lt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+mj-lt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>
                <a:solidFill>
                  <a:srgbClr val="6A9955"/>
                </a:solidFill>
                <a:effectLst/>
                <a:latin typeface="+mj-lt"/>
              </a:rPr>
              <a:t>// Sorting array by key and print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krsort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+mj-lt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+mj-lt"/>
              </a:rPr>
              <a:t>$age</a:t>
            </a:r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+mj-lt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8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477CC-7AD7-5CD6-B394-B244D44BE5A6}"/>
              </a:ext>
            </a:extLst>
          </p:cNvPr>
          <p:cNvSpPr txBox="1"/>
          <p:nvPr/>
        </p:nvSpPr>
        <p:spPr>
          <a:xfrm>
            <a:off x="2814320" y="41980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 multidimensional array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$contacts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Parker"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"peterparker@mail.com"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 Kent"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"clarkkent@mail.com"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 Potter"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"harrypotter@mail.com"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 nested value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Parker's Email-id is: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	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$contacts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430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A1F8-7632-140E-E6BA-270EA36A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>
                <a:solidFill>
                  <a:srgbClr val="FF0000"/>
                </a:solidFill>
              </a:rPr>
              <a:t>៣​</a:t>
            </a:r>
            <a:r>
              <a:rPr lang="en-US" dirty="0">
                <a:solidFill>
                  <a:srgbClr val="FF0000"/>
                </a:solidFill>
              </a:rPr>
              <a:t> .</a:t>
            </a:r>
            <a:r>
              <a:rPr lang="en-US" dirty="0"/>
              <a:t>​ </a:t>
            </a:r>
            <a:r>
              <a:rPr lang="en-ZW" sz="3200" dirty="0">
                <a:solidFill>
                  <a:srgbClr val="FF0000"/>
                </a:solidFill>
                <a:latin typeface="+mn-lt"/>
              </a:rPr>
              <a:t>Viewing Array Structure and Values</a:t>
            </a:r>
            <a:endParaRPr lang="en-GB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BEA8-D971-D33B-A4B4-8CC4B863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3" y="1660849"/>
            <a:ext cx="11165747" cy="45161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W" b="1" dirty="0"/>
              <a:t> Viewing Array Structure and Values :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 អាច មើល ឃើញ រចនា សម្ព័ន្ធ និង គុណ តម្លៃ របស់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ដោយ ប្រើ សេចក្តី ថ្លែងការណ៍ មួយ ក្នុ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ចំណោម សេចក្តី ថ្លែងការណ៍ ពីរ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—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 _ dump 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print​ _​ r()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km-KH" dirty="0"/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សូម ពិចារណា អំពី គំរូ ខាង ក្រោម នេះ ៖</a:t>
            </a:r>
            <a:endParaRPr lang="en-GB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EEF14-4444-865E-90B9-CCB1B162B9E9}"/>
              </a:ext>
            </a:extLst>
          </p:cNvPr>
          <p:cNvSpPr txBox="1"/>
          <p:nvPr/>
        </p:nvSpPr>
        <p:spPr>
          <a:xfrm>
            <a:off x="1168400" y="3805258"/>
            <a:ext cx="7193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the cities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$cities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11B-3034-434C-2824-6CA38708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 . អនុគមន៍​ នៃអារេ </a:t>
            </a:r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PHP Array Functions</a:t>
            </a:r>
            <a:endParaRPr lang="en-GB" sz="2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B497-F055-10EE-6148-FF0473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    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 ជា បញ្ជី ពេញលេញ នៃ មុខងារ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ជា របស់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7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 ក្រោយ បំផុត។ ទាំងនេះ មុខងារគឺជាផ្នែកនៃស្នូល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PHP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ដូច្នេះអ្នកអាចប្រើវានៅក្នុងស្គ្រីបរបស់អ្នកដោយគ្មាន ការដំឡើងបន្ថែម៖</a:t>
            </a:r>
          </a:p>
          <a:p>
            <a:r>
              <a:rPr lang="en-GB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Array _ change_ key_ case</a:t>
            </a:r>
            <a:r>
              <a:rPr lang="en-US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GB" sz="2400" b="1" dirty="0">
                <a:solidFill>
                  <a:srgbClr val="00B0F0"/>
                </a:solidFill>
                <a:latin typeface="+mj-lt"/>
                <a:cs typeface="Khmer OS Battambang" panose="02000500000000020004" pitchFamily="2" charset="0"/>
              </a:rPr>
              <a:t>() </a:t>
            </a:r>
            <a:r>
              <a:rPr lang="en-GB" sz="2400" dirty="0"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ផ្លាស់ប្ដូរករណីនៃ</a:t>
            </a:r>
            <a:r>
              <a:rPr lang="en-ZW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ទាំងអស់ក្នុង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ដើម្បីបន្ទាប </a:t>
            </a: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ឬពីលើ។</a:t>
            </a:r>
          </a:p>
          <a:p>
            <a:pPr marL="0" indent="0">
              <a:buNone/>
            </a:pP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2FDE-8475-C176-99B1-19BBA941D6E4}"/>
              </a:ext>
            </a:extLst>
          </p:cNvPr>
          <p:cNvSpPr txBox="1"/>
          <p:nvPr/>
        </p:nvSpPr>
        <p:spPr>
          <a:xfrm>
            <a:off x="1863763" y="3557687"/>
            <a:ext cx="70328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Sample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"Harry"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Changing keys to lowercase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 _ 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 _ change _key _ 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$persons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3257</Words>
  <Application>Microsoft Office PowerPoint</Application>
  <PresentationFormat>Widescreen</PresentationFormat>
  <Paragraphs>1138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Adobe Gothic Std B</vt:lpstr>
      <vt:lpstr>Ang DaunTeav</vt:lpstr>
      <vt:lpstr>Arial</vt:lpstr>
      <vt:lpstr>Calibri</vt:lpstr>
      <vt:lpstr>Calibri Light</vt:lpstr>
      <vt:lpstr>Consolas</vt:lpstr>
      <vt:lpstr>Khmer OS Battambang</vt:lpstr>
      <vt:lpstr>Wingdings</vt:lpstr>
      <vt:lpstr>Office Theme</vt:lpstr>
      <vt:lpstr>1_Office Theme</vt:lpstr>
      <vt:lpstr>មេរៀនទី9</vt:lpstr>
      <vt:lpstr>១.តើសេរីទិន្នន័យក្នុង PHP ជាអ្វី</vt:lpstr>
      <vt:lpstr>២.ប្រភេទនៃ​ អារេ ក្នុង PHP – Types of Array in PHP</vt:lpstr>
      <vt:lpstr>២.១​ Indexed Arrays</vt:lpstr>
      <vt:lpstr>២.២​​  Associative Arrays</vt:lpstr>
      <vt:lpstr>២.៣​  Multidimensional Arrays</vt:lpstr>
      <vt:lpstr>PowerPoint Presentation</vt:lpstr>
      <vt:lpstr>៣​ .​ Viewing Array Structure and Values</vt:lpstr>
      <vt:lpstr>៤ . អនុគមន៍​ នៃអារេ - PHP Array Functions</vt:lpstr>
      <vt:lpstr>៤ . អនុគមន៍​ នៃអារេ - PHP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៤ .១ PHP array _ change _ key _case () Function</vt:lpstr>
      <vt:lpstr>៤​ .២.PHP array _chunk() Functlon  បំបែកអារេមួយទៅជាកំណាត់។</vt:lpstr>
      <vt:lpstr>៤.៣ PHP array _ combine() Function </vt:lpstr>
      <vt:lpstr>៤.៤PHP array _ merge() Function</vt:lpstr>
      <vt:lpstr>៥.តំរៀប Array PHP Sorting Arrays  ៥.១ PHP Functions For Sorting Arrays </vt:lpstr>
      <vt:lpstr>PowerPoint Presentation</vt:lpstr>
      <vt:lpstr>៥.២ Sorting Indexed Arrays in Ascending Order </vt:lpstr>
      <vt:lpstr>៥.៣ Sorting Indexed Arrays in Descending Order</vt:lpstr>
      <vt:lpstr>៥.៤ Sorting Associative Arrays in Ascending Order By Value</vt:lpstr>
      <vt:lpstr>៥.៥ Sorting Associative Arrays in Descending Order By Value</vt:lpstr>
      <vt:lpstr>៥.៦ Sorting Associative Arrays in Ascending Order By Key</vt:lpstr>
      <vt:lpstr>៥.៧ Sorting Associative Arrays in Descending Order By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មេរៀនទី9</dc:title>
  <dc:creator>MDC 168</dc:creator>
  <cp:lastModifiedBy>sreyvathvorng1@gmail.com</cp:lastModifiedBy>
  <cp:revision>45</cp:revision>
  <dcterms:created xsi:type="dcterms:W3CDTF">2023-01-16T11:03:15Z</dcterms:created>
  <dcterms:modified xsi:type="dcterms:W3CDTF">2023-01-29T14:56:01Z</dcterms:modified>
</cp:coreProperties>
</file>