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58" r:id="rId3"/>
    <p:sldId id="301" r:id="rId4"/>
    <p:sldId id="259" r:id="rId5"/>
    <p:sldId id="302" r:id="rId6"/>
    <p:sldId id="265" r:id="rId7"/>
    <p:sldId id="269" r:id="rId8"/>
    <p:sldId id="267" r:id="rId9"/>
    <p:sldId id="268" r:id="rId10"/>
    <p:sldId id="270" r:id="rId11"/>
    <p:sldId id="271" r:id="rId12"/>
    <p:sldId id="272" r:id="rId13"/>
    <p:sldId id="273" r:id="rId14"/>
    <p:sldId id="274" r:id="rId15"/>
    <p:sldId id="275" r:id="rId16"/>
    <p:sldId id="279"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0DE"/>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12-11-2021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94B35-149C-4215-893B-CC4EB1DF40C4}" type="slidenum">
              <a:rPr lang="en-IN" smtClean="0"/>
              <a:t>8</a:t>
            </a:fld>
            <a:endParaRPr lang="en-IN"/>
          </a:p>
        </p:txBody>
      </p:sp>
    </p:spTree>
    <p:extLst>
      <p:ext uri="{BB962C8B-B14F-4D97-AF65-F5344CB8AC3E}">
        <p14:creationId xmlns:p14="http://schemas.microsoft.com/office/powerpoint/2010/main" val="388771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9C55FE2-1236-43DC-92E9-E4936CE72C05}"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12-Nov-21</a:t>
            </a:fld>
            <a:endParaRPr lang="en-US"/>
          </a:p>
        </p:txBody>
      </p:sp>
      <p:sp>
        <p:nvSpPr>
          <p:cNvPr id="9" name="Slide Number Placeholder 8"/>
          <p:cNvSpPr>
            <a:spLocks noGrp="1"/>
          </p:cNvSpPr>
          <p:nvPr>
            <p:ph type="sldNum" sz="quarter" idx="11"/>
          </p:nvPr>
        </p:nvSpPr>
        <p:spPr/>
        <p:txBody>
          <a:bodyPr/>
          <a:lstStyle/>
          <a:p>
            <a:fld id="{59C55FE2-1236-43DC-92E9-E4936CE72C05}" type="slidenum">
              <a:rPr lang="en-IN" smtClean="0"/>
              <a:t>‹#›</a:t>
            </a:fld>
            <a:endParaRPr lang="en-IN" dirty="0"/>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9C55FE2-1236-43DC-92E9-E4936CE72C05}" type="slidenum">
              <a:rPr lang="en-IN" smtClean="0"/>
              <a:t>‹#›</a:t>
            </a:fld>
            <a:endParaRPr lang="en-IN"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kumimoji="0" lang="en-US">
              <a:solidFill>
                <a:schemeClr val="tx1">
                  <a:shade val="50000"/>
                </a:schemeClr>
              </a:solidFill>
            </a:endParaRP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pPr eaLnBrk="1" latinLnBrk="0" hangingPunct="1"/>
            <a:fld id="{7CB97365-EBCA-4027-87D5-99FC1D4DF0BB}" type="datetimeFigureOut">
              <a:rPr lang="en-US" smtClean="0"/>
              <a:pPr eaLnBrk="1" latinLnBrk="0" hangingPunct="1"/>
              <a:t>12-Nov-21</a:t>
            </a:fld>
            <a:endParaRPr lang="en-US">
              <a:solidFill>
                <a:schemeClr val="tx1">
                  <a:shade val="50000"/>
                </a:schemeClr>
              </a:solidFill>
            </a:endParaRPr>
          </a:p>
        </p:txBody>
      </p:sp>
      <p:sp>
        <p:nvSpPr>
          <p:cNvPr id="9" name="TextBox 8">
            <a:extLst>
              <a:ext uri="{FF2B5EF4-FFF2-40B4-BE49-F238E27FC236}">
                <a16:creationId xmlns:a16="http://schemas.microsoft.com/office/drawing/2014/main" xmlns="" id="{3ECBA129-E606-4C75-B917-BBEB4B77F5D4}"/>
              </a:ext>
            </a:extLst>
          </p:cNvPr>
          <p:cNvSpPr txBox="1"/>
          <p:nvPr userDrawn="1"/>
        </p:nvSpPr>
        <p:spPr>
          <a:xfrm rot="20569684">
            <a:off x="2995833" y="2939554"/>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thruBlk="1"/>
  </p:transition>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B5C6B1E2-02D2-4372-9165-1451C0A1D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 y="-5990"/>
            <a:ext cx="12186079" cy="6863989"/>
          </a:xfrm>
          <a:prstGeom prst="rect">
            <a:avLst/>
          </a:prstGeom>
        </p:spPr>
      </p:pic>
      <p:sp>
        <p:nvSpPr>
          <p:cNvPr id="12" name="TextBox 11">
            <a:extLst>
              <a:ext uri="{FF2B5EF4-FFF2-40B4-BE49-F238E27FC236}">
                <a16:creationId xmlns:a16="http://schemas.microsoft.com/office/drawing/2014/main" xmlns="" id="{9C8B28FC-EAD6-467D-8CA8-585ECCBBFC2D}"/>
              </a:ext>
            </a:extLst>
          </p:cNvPr>
          <p:cNvSpPr txBox="1"/>
          <p:nvPr/>
        </p:nvSpPr>
        <p:spPr>
          <a:xfrm>
            <a:off x="9080105" y="4622347"/>
            <a:ext cx="4218779" cy="954107"/>
          </a:xfrm>
          <a:prstGeom prst="rect">
            <a:avLst/>
          </a:prstGeom>
          <a:noFill/>
        </p:spPr>
        <p:txBody>
          <a:bodyPr wrap="square" rtlCol="0">
            <a:spAutoFit/>
          </a:bodyPr>
          <a:lstStyle/>
          <a:p>
            <a:r>
              <a:rPr lang="en-US" sz="2800" b="1" i="1" dirty="0" smtClean="0">
                <a:solidFill>
                  <a:schemeClr val="accent4">
                    <a:lumMod val="20000"/>
                    <a:lumOff val="80000"/>
                  </a:schemeClr>
                </a:solidFill>
              </a:rPr>
              <a:t>Submitted By</a:t>
            </a:r>
            <a:r>
              <a:rPr lang="en-US" sz="2800" b="1" i="1" dirty="0">
                <a:solidFill>
                  <a:schemeClr val="accent4">
                    <a:lumMod val="20000"/>
                    <a:lumOff val="80000"/>
                  </a:schemeClr>
                </a:solidFill>
              </a:rPr>
              <a:t>:</a:t>
            </a:r>
          </a:p>
          <a:p>
            <a:r>
              <a:rPr lang="en-US" sz="2800" b="1" i="1" dirty="0" err="1" smtClean="0">
                <a:solidFill>
                  <a:schemeClr val="accent4">
                    <a:lumMod val="20000"/>
                    <a:lumOff val="80000"/>
                  </a:schemeClr>
                </a:solidFill>
              </a:rPr>
              <a:t>Sourabh</a:t>
            </a:r>
            <a:r>
              <a:rPr lang="en-US" sz="2800" b="1" i="1" dirty="0" smtClean="0">
                <a:solidFill>
                  <a:schemeClr val="accent4">
                    <a:lumMod val="20000"/>
                    <a:lumOff val="80000"/>
                  </a:schemeClr>
                </a:solidFill>
              </a:rPr>
              <a:t> </a:t>
            </a:r>
            <a:r>
              <a:rPr lang="en-US" sz="2800" b="1" i="1" dirty="0" err="1" smtClean="0">
                <a:solidFill>
                  <a:schemeClr val="accent4">
                    <a:lumMod val="20000"/>
                    <a:lumOff val="80000"/>
                  </a:schemeClr>
                </a:solidFill>
              </a:rPr>
              <a:t>Soni</a:t>
            </a:r>
            <a:endParaRPr lang="en-IN" sz="2800" b="1" i="1" dirty="0">
              <a:solidFill>
                <a:schemeClr val="accent4">
                  <a:lumMod val="20000"/>
                  <a:lumOff val="80000"/>
                </a:schemeClr>
              </a:solidFill>
            </a:endParaRPr>
          </a:p>
        </p:txBody>
      </p:sp>
    </p:spTree>
    <p:extLst>
      <p:ext uri="{BB962C8B-B14F-4D97-AF65-F5344CB8AC3E}">
        <p14:creationId xmlns:p14="http://schemas.microsoft.com/office/powerpoint/2010/main" val="3063228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8472EB3-E628-4CBA-858E-9A7C4DBE4AAF}"/>
              </a:ext>
            </a:extLst>
          </p:cNvPr>
          <p:cNvPicPr>
            <a:picLocks noChangeAspect="1"/>
          </p:cNvPicPr>
          <p:nvPr/>
        </p:nvPicPr>
        <p:blipFill>
          <a:blip r:embed="rId2"/>
          <a:stretch>
            <a:fillRect/>
          </a:stretch>
        </p:blipFill>
        <p:spPr>
          <a:xfrm>
            <a:off x="812801" y="619760"/>
            <a:ext cx="10678160" cy="6045200"/>
          </a:xfrm>
          <a:prstGeom prst="rect">
            <a:avLst/>
          </a:prstGeom>
        </p:spPr>
      </p:pic>
    </p:spTree>
    <p:extLst>
      <p:ext uri="{BB962C8B-B14F-4D97-AF65-F5344CB8AC3E}">
        <p14:creationId xmlns:p14="http://schemas.microsoft.com/office/powerpoint/2010/main" val="14475742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FACE13-58BA-4D91-99F8-FF91E01E9C13}"/>
              </a:ext>
            </a:extLst>
          </p:cNvPr>
          <p:cNvSpPr txBox="1"/>
          <p:nvPr/>
        </p:nvSpPr>
        <p:spPr>
          <a:xfrm>
            <a:off x="739303" y="603116"/>
            <a:ext cx="7412477" cy="1077218"/>
          </a:xfrm>
          <a:prstGeom prst="rect">
            <a:avLst/>
          </a:prstGeom>
          <a:noFill/>
        </p:spPr>
        <p:txBody>
          <a:bodyPr wrap="square" rtlCol="0">
            <a:spAutoFit/>
          </a:bodyPr>
          <a:lstStyle/>
          <a:p>
            <a:r>
              <a:rPr lang="en-US" sz="3200" b="1" dirty="0" smtClean="0">
                <a:solidFill>
                  <a:srgbClr val="7030A0"/>
                </a:solidFill>
              </a:rPr>
              <a:t>Observations:</a:t>
            </a:r>
            <a:endParaRPr lang="en-IN" sz="3200" b="1" dirty="0">
              <a:solidFill>
                <a:srgbClr val="7030A0"/>
              </a:solidFill>
            </a:endParaRPr>
          </a:p>
          <a:p>
            <a:endParaRPr lang="en-IN" sz="3200" b="1" dirty="0">
              <a:solidFill>
                <a:srgbClr val="7030A0"/>
              </a:solidFill>
            </a:endParaRPr>
          </a:p>
        </p:txBody>
      </p:sp>
      <p:sp>
        <p:nvSpPr>
          <p:cNvPr id="3" name="TextBox 2">
            <a:extLst>
              <a:ext uri="{FF2B5EF4-FFF2-40B4-BE49-F238E27FC236}">
                <a16:creationId xmlns:a16="http://schemas.microsoft.com/office/drawing/2014/main" xmlns="" id="{1DE98FA4-9E43-4733-8EE3-4DE4D2155D1B}"/>
              </a:ext>
            </a:extLst>
          </p:cNvPr>
          <p:cNvSpPr txBox="1"/>
          <p:nvPr/>
        </p:nvSpPr>
        <p:spPr>
          <a:xfrm>
            <a:off x="943583" y="1400784"/>
            <a:ext cx="10865796" cy="4678204"/>
          </a:xfrm>
          <a:prstGeom prst="rect">
            <a:avLst/>
          </a:prstGeom>
          <a:noFill/>
        </p:spPr>
        <p:txBody>
          <a:bodyPr wrap="square" rtlCol="0">
            <a:spAutoFit/>
          </a:bodyPr>
          <a:lstStyle/>
          <a:p>
            <a:pPr marL="342900" indent="-342900" algn="just">
              <a:buFont typeface="Courier New" pitchFamily="49" charset="0"/>
              <a:buChar char="o"/>
            </a:pPr>
            <a:r>
              <a:rPr lang="en-US" sz="2000" dirty="0"/>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Courier New" pitchFamily="49" charset="0"/>
              <a:buChar char="o"/>
            </a:pPr>
            <a:r>
              <a:rPr lang="en-US" sz="2000" dirty="0"/>
              <a:t>Most of the customers used Smartphones 31-40 times in an year to access the ecommerce websites to shop the products.</a:t>
            </a:r>
          </a:p>
          <a:p>
            <a:pPr marL="342900" indent="-342900" algn="just">
              <a:buFont typeface="Courier New" pitchFamily="49" charset="0"/>
              <a:buChar char="o"/>
            </a:pPr>
            <a:r>
              <a:rPr lang="en-US" sz="2000" dirty="0"/>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Courier New" pitchFamily="49" charset="0"/>
              <a:buChar char="o"/>
            </a:pPr>
            <a:r>
              <a:rPr lang="en-US" sz="2000" dirty="0"/>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Courier New" pitchFamily="49" charset="0"/>
              <a:buChar char="o"/>
            </a:pPr>
            <a:r>
              <a:rPr lang="en-US" sz="2000" dirty="0"/>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65EEDE7-F954-4D72-AD0E-A6D8FB91AF85}"/>
              </a:ext>
            </a:extLst>
          </p:cNvPr>
          <p:cNvPicPr>
            <a:picLocks noChangeAspect="1"/>
          </p:cNvPicPr>
          <p:nvPr/>
        </p:nvPicPr>
        <p:blipFill>
          <a:blip r:embed="rId2"/>
          <a:stretch>
            <a:fillRect/>
          </a:stretch>
        </p:blipFill>
        <p:spPr>
          <a:xfrm>
            <a:off x="782321" y="0"/>
            <a:ext cx="10932160" cy="6858000"/>
          </a:xfrm>
          <a:prstGeom prst="rect">
            <a:avLst/>
          </a:prstGeom>
        </p:spPr>
      </p:pic>
    </p:spTree>
    <p:extLst>
      <p:ext uri="{BB962C8B-B14F-4D97-AF65-F5344CB8AC3E}">
        <p14:creationId xmlns:p14="http://schemas.microsoft.com/office/powerpoint/2010/main" val="39350541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163D98-5ADD-43C6-A917-5F7AE7F0C7B7}"/>
              </a:ext>
            </a:extLst>
          </p:cNvPr>
          <p:cNvSpPr txBox="1"/>
          <p:nvPr/>
        </p:nvSpPr>
        <p:spPr>
          <a:xfrm>
            <a:off x="865763" y="389107"/>
            <a:ext cx="7977612" cy="584775"/>
          </a:xfrm>
          <a:prstGeom prst="rect">
            <a:avLst/>
          </a:prstGeom>
          <a:noFill/>
        </p:spPr>
        <p:txBody>
          <a:bodyPr wrap="square" rtlCol="0">
            <a:spAutoFit/>
          </a:bodyPr>
          <a:lstStyle/>
          <a:p>
            <a:r>
              <a:rPr lang="en-US" sz="3200" b="1" dirty="0">
                <a:solidFill>
                  <a:srgbClr val="7030A0"/>
                </a:solidFill>
              </a:rPr>
              <a:t>Observations </a:t>
            </a:r>
            <a:r>
              <a:rPr lang="en-US" sz="3200" b="1" dirty="0" smtClean="0">
                <a:solidFill>
                  <a:srgbClr val="7030A0"/>
                </a:solidFill>
              </a:rPr>
              <a:t>:</a:t>
            </a:r>
            <a:endParaRPr lang="en-IN" sz="3200" b="1" dirty="0">
              <a:solidFill>
                <a:srgbClr val="7030A0"/>
              </a:solidFill>
            </a:endParaRPr>
          </a:p>
        </p:txBody>
      </p:sp>
      <p:sp>
        <p:nvSpPr>
          <p:cNvPr id="3" name="TextBox 2">
            <a:extLst>
              <a:ext uri="{FF2B5EF4-FFF2-40B4-BE49-F238E27FC236}">
                <a16:creationId xmlns:a16="http://schemas.microsoft.com/office/drawing/2014/main" xmlns="" id="{07E533ED-2AA9-455F-BBD5-06248034E34A}"/>
              </a:ext>
            </a:extLst>
          </p:cNvPr>
          <p:cNvSpPr txBox="1"/>
          <p:nvPr/>
        </p:nvSpPr>
        <p:spPr>
          <a:xfrm>
            <a:off x="1128410" y="1254869"/>
            <a:ext cx="10252953" cy="4478149"/>
          </a:xfrm>
          <a:prstGeom prst="rect">
            <a:avLst/>
          </a:prstGeom>
          <a:noFill/>
        </p:spPr>
        <p:txBody>
          <a:bodyPr wrap="square" rtlCol="0">
            <a:spAutoFit/>
          </a:bodyPr>
          <a:lstStyle/>
          <a:p>
            <a:pPr marL="342900" indent="-342900" algn="just">
              <a:buFont typeface="Courier New" pitchFamily="49" charset="0"/>
              <a:buChar char="o"/>
            </a:pPr>
            <a:r>
              <a:rPr lang="en-US" sz="2000" dirty="0"/>
              <a:t>Search engine is the most used channel by the customers to arrive their </a:t>
            </a:r>
            <a:r>
              <a:rPr lang="en-US" sz="2000" dirty="0" err="1"/>
              <a:t>favourite</a:t>
            </a:r>
            <a:r>
              <a:rPr lang="en-US" sz="2000" dirty="0"/>
              <a:t> store for the first time and after visit the website for the first time, most of them used the same channel to reach the online retail store to </a:t>
            </a:r>
            <a:r>
              <a:rPr lang="en-US" sz="2000" dirty="0" err="1"/>
              <a:t>reshopping</a:t>
            </a:r>
            <a:r>
              <a:rPr lang="en-US" sz="2000" dirty="0"/>
              <a:t> the products.</a:t>
            </a:r>
          </a:p>
          <a:p>
            <a:pPr marL="342900" indent="-342900" algn="just">
              <a:buFont typeface="Courier New" pitchFamily="49" charset="0"/>
              <a:buChar char="o"/>
            </a:pPr>
            <a:r>
              <a:rPr lang="en-US" sz="2000" dirty="0"/>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Courier New" pitchFamily="49" charset="0"/>
              <a:buChar char="o"/>
            </a:pPr>
            <a:r>
              <a:rPr lang="en-US" sz="2000" dirty="0"/>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Courier New" pitchFamily="49" charset="0"/>
              <a:buChar char="o"/>
            </a:pPr>
            <a:r>
              <a:rPr lang="en-US" sz="2000" dirty="0"/>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9064C13E-1F4D-44A4-9233-35C89922E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 y="0"/>
            <a:ext cx="10783571" cy="671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2A26DCA-F434-49CD-9137-08B2FD5B5CB2}"/>
              </a:ext>
            </a:extLst>
          </p:cNvPr>
          <p:cNvSpPr txBox="1"/>
          <p:nvPr/>
        </p:nvSpPr>
        <p:spPr>
          <a:xfrm>
            <a:off x="612844" y="680936"/>
            <a:ext cx="6750995" cy="584775"/>
          </a:xfrm>
          <a:prstGeom prst="rect">
            <a:avLst/>
          </a:prstGeom>
          <a:noFill/>
        </p:spPr>
        <p:txBody>
          <a:bodyPr wrap="square" rtlCol="0">
            <a:spAutoFit/>
          </a:bodyPr>
          <a:lstStyle/>
          <a:p>
            <a:r>
              <a:rPr lang="en-US" sz="3200" b="1" dirty="0">
                <a:solidFill>
                  <a:srgbClr val="7030A0"/>
                </a:solidFill>
              </a:rPr>
              <a:t>Observation </a:t>
            </a:r>
            <a:r>
              <a:rPr lang="en-US" sz="3200" b="1" dirty="0" smtClean="0">
                <a:solidFill>
                  <a:srgbClr val="7030A0"/>
                </a:solidFill>
              </a:rPr>
              <a:t>:</a:t>
            </a:r>
            <a:endParaRPr lang="en-IN" sz="3200" b="1" dirty="0">
              <a:solidFill>
                <a:srgbClr val="7030A0"/>
              </a:solidFill>
            </a:endParaRPr>
          </a:p>
        </p:txBody>
      </p:sp>
      <p:sp>
        <p:nvSpPr>
          <p:cNvPr id="3" name="TextBox 2">
            <a:extLst>
              <a:ext uri="{FF2B5EF4-FFF2-40B4-BE49-F238E27FC236}">
                <a16:creationId xmlns:a16="http://schemas.microsoft.com/office/drawing/2014/main" xmlns="" id="{90B6C376-CD15-4AF0-A6EC-D9B3D714564A}"/>
              </a:ext>
            </a:extLst>
          </p:cNvPr>
          <p:cNvSpPr txBox="1"/>
          <p:nvPr/>
        </p:nvSpPr>
        <p:spPr>
          <a:xfrm>
            <a:off x="797669" y="1741251"/>
            <a:ext cx="10476689" cy="3170099"/>
          </a:xfrm>
          <a:prstGeom prst="rect">
            <a:avLst/>
          </a:prstGeom>
          <a:noFill/>
        </p:spPr>
        <p:txBody>
          <a:bodyPr wrap="square" rtlCol="0">
            <a:spAutoFit/>
          </a:bodyPr>
          <a:lstStyle/>
          <a:p>
            <a:pPr marL="342900" indent="-342900" algn="just">
              <a:buFont typeface="Courier New" pitchFamily="49" charset="0"/>
              <a:buChar char="o"/>
            </a:pPr>
            <a:r>
              <a:rPr lang="en-US" sz="2000" dirty="0"/>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marL="342900" indent="-342900" algn="just">
              <a:buFont typeface="Courier New" pitchFamily="49" charset="0"/>
              <a:buChar char="o"/>
            </a:pPr>
            <a:endParaRPr lang="en-US" sz="2000" dirty="0"/>
          </a:p>
          <a:p>
            <a:pPr marL="342900" indent="-342900" algn="just">
              <a:buFont typeface="Courier New" pitchFamily="49" charset="0"/>
              <a:buChar char="o"/>
            </a:pPr>
            <a:r>
              <a:rPr lang="en-US" sz="2000" dirty="0"/>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6C23BF88-C2BB-4CDB-A2B2-2DB60D786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1" y="0"/>
            <a:ext cx="100177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AED600B-B87E-4988-9F7A-C29A2E6B429F}"/>
              </a:ext>
            </a:extLst>
          </p:cNvPr>
          <p:cNvSpPr txBox="1"/>
          <p:nvPr/>
        </p:nvSpPr>
        <p:spPr>
          <a:xfrm>
            <a:off x="554477" y="427542"/>
            <a:ext cx="6605080" cy="584775"/>
          </a:xfrm>
          <a:prstGeom prst="rect">
            <a:avLst/>
          </a:prstGeom>
          <a:noFill/>
        </p:spPr>
        <p:txBody>
          <a:bodyPr wrap="square" rtlCol="0">
            <a:spAutoFit/>
          </a:bodyPr>
          <a:lstStyle/>
          <a:p>
            <a:r>
              <a:rPr lang="en-US" sz="3200" b="1" dirty="0">
                <a:solidFill>
                  <a:srgbClr val="7030A0"/>
                </a:solidFill>
              </a:rPr>
              <a:t>Observations </a:t>
            </a:r>
            <a:r>
              <a:rPr lang="en-US" sz="3200" b="1" dirty="0" smtClean="0">
                <a:solidFill>
                  <a:srgbClr val="7030A0"/>
                </a:solidFill>
              </a:rPr>
              <a:t>:</a:t>
            </a:r>
            <a:endParaRPr lang="en-IN" sz="3200" b="1" dirty="0">
              <a:solidFill>
                <a:srgbClr val="7030A0"/>
              </a:solidFill>
            </a:endParaRPr>
          </a:p>
        </p:txBody>
      </p:sp>
      <p:sp>
        <p:nvSpPr>
          <p:cNvPr id="4" name="TextBox 3">
            <a:extLst>
              <a:ext uri="{FF2B5EF4-FFF2-40B4-BE49-F238E27FC236}">
                <a16:creationId xmlns:a16="http://schemas.microsoft.com/office/drawing/2014/main" xmlns="" id="{8901BF35-FAD2-4595-854D-52B0F5307129}"/>
              </a:ext>
            </a:extLst>
          </p:cNvPr>
          <p:cNvSpPr txBox="1"/>
          <p:nvPr/>
        </p:nvSpPr>
        <p:spPr>
          <a:xfrm>
            <a:off x="865762" y="1128410"/>
            <a:ext cx="10564239" cy="5632311"/>
          </a:xfrm>
          <a:prstGeom prst="rect">
            <a:avLst/>
          </a:prstGeom>
          <a:noFill/>
        </p:spPr>
        <p:txBody>
          <a:bodyPr wrap="square" rtlCol="0">
            <a:spAutoFit/>
          </a:bodyPr>
          <a:lstStyle/>
          <a:p>
            <a:pPr marL="342900" indent="-342900" algn="just">
              <a:buFont typeface="Courier New" pitchFamily="49" charset="0"/>
              <a:buChar char="o"/>
            </a:pPr>
            <a:r>
              <a:rPr lang="en-US" sz="2000" dirty="0"/>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marL="342900" indent="-342900" algn="just">
              <a:buFont typeface="Courier New" pitchFamily="49" charset="0"/>
              <a:buChar char="o"/>
            </a:pPr>
            <a:endParaRPr lang="en-US" sz="2000" dirty="0"/>
          </a:p>
          <a:p>
            <a:pPr marL="342900" indent="-342900" algn="just">
              <a:buFont typeface="Courier New" pitchFamily="49" charset="0"/>
              <a:buChar char="o"/>
            </a:pPr>
            <a:r>
              <a:rPr lang="en-US" sz="2000" dirty="0"/>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E345A4-C380-4BB8-8982-61565208E1E5}"/>
              </a:ext>
            </a:extLst>
          </p:cNvPr>
          <p:cNvSpPr txBox="1"/>
          <p:nvPr/>
        </p:nvSpPr>
        <p:spPr>
          <a:xfrm>
            <a:off x="894945" y="1050588"/>
            <a:ext cx="10428051" cy="4478149"/>
          </a:xfrm>
          <a:prstGeom prst="rect">
            <a:avLst/>
          </a:prstGeom>
          <a:noFill/>
        </p:spPr>
        <p:txBody>
          <a:bodyPr wrap="square">
            <a:spAutoFit/>
          </a:bodyPr>
          <a:lstStyle/>
          <a:p>
            <a:pPr marL="342900" indent="-342900" algn="just">
              <a:buFont typeface="Courier New" pitchFamily="49" charset="0"/>
              <a:buChar char="o"/>
            </a:pPr>
            <a:r>
              <a:rPr lang="en-US" sz="2000" dirty="0"/>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marL="342900" indent="-342900" algn="just">
              <a:buFont typeface="Courier New" pitchFamily="49" charset="0"/>
              <a:buChar char="o"/>
            </a:pPr>
            <a:endParaRPr lang="en-US" sz="2000" dirty="0"/>
          </a:p>
          <a:p>
            <a:pPr marL="342900" indent="-342900" algn="just">
              <a:buFont typeface="Courier New" pitchFamily="49" charset="0"/>
              <a:buChar char="o"/>
            </a:pPr>
            <a:r>
              <a:rPr lang="en-US" sz="2000" dirty="0"/>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8B14BD9-3AD3-4A20-9BB2-1DA0F4D258B2}"/>
              </a:ext>
            </a:extLst>
          </p:cNvPr>
          <p:cNvSpPr txBox="1"/>
          <p:nvPr/>
        </p:nvSpPr>
        <p:spPr>
          <a:xfrm>
            <a:off x="846306" y="3428999"/>
            <a:ext cx="10680971" cy="3170099"/>
          </a:xfrm>
          <a:prstGeom prst="rect">
            <a:avLst/>
          </a:prstGeom>
          <a:noFill/>
        </p:spPr>
        <p:txBody>
          <a:bodyPr wrap="square">
            <a:spAutoFit/>
          </a:bodyPr>
          <a:lstStyle/>
          <a:p>
            <a:pPr marL="342900" indent="-342900" algn="just">
              <a:buFont typeface="Courier New" pitchFamily="49" charset="0"/>
              <a:buChar char="o"/>
            </a:pPr>
            <a:r>
              <a:rPr lang="en-US" sz="2000" dirty="0"/>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marL="342900" indent="-342900" algn="just">
              <a:buFont typeface="Courier New" pitchFamily="49" charset="0"/>
              <a:buChar char="o"/>
            </a:pPr>
            <a:endParaRPr lang="en-US" sz="2000" dirty="0"/>
          </a:p>
          <a:p>
            <a:pPr marL="342900" indent="-342900" algn="just">
              <a:buFont typeface="Courier New" pitchFamily="49" charset="0"/>
              <a:buChar char="o"/>
            </a:pPr>
            <a:r>
              <a:rPr lang="en-US" sz="2000" dirty="0"/>
              <a:t>Shopping online won't affect anyone's status and the customers agreed that shopping on preferred e-tailer enhances their social status.</a:t>
            </a:r>
          </a:p>
        </p:txBody>
      </p:sp>
      <p:pic>
        <p:nvPicPr>
          <p:cNvPr id="3074" name="Picture 2">
            <a:extLst>
              <a:ext uri="{FF2B5EF4-FFF2-40B4-BE49-F238E27FC236}">
                <a16:creationId xmlns:a16="http://schemas.microsoft.com/office/drawing/2014/main" xmlns="" id="{0E8ACE62-CD6A-43EA-938D-63F4E3D7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06" y="278765"/>
            <a:ext cx="10868175" cy="294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8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Ref idx="1002">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D1FB8A-63E9-4161-8853-67905CA40DFE}"/>
              </a:ext>
            </a:extLst>
          </p:cNvPr>
          <p:cNvSpPr txBox="1"/>
          <p:nvPr/>
        </p:nvSpPr>
        <p:spPr>
          <a:xfrm>
            <a:off x="4164009" y="653143"/>
            <a:ext cx="4273421" cy="619272"/>
          </a:xfrm>
          <a:prstGeom prst="rect">
            <a:avLst/>
          </a:prstGeom>
          <a:noFill/>
        </p:spPr>
        <p:txBody>
          <a:bodyPr wrap="square" rtlCol="0">
            <a:spAutoFit/>
          </a:bodyPr>
          <a:lstStyle/>
          <a:p>
            <a:pPr>
              <a:lnSpc>
                <a:spcPct val="107000"/>
              </a:lnSpc>
              <a:spcAft>
                <a:spcPts val="800"/>
              </a:spcAft>
            </a:pPr>
            <a:r>
              <a:rPr lang="en-IN" sz="3200" b="1" dirty="0">
                <a:solidFill>
                  <a:srgbClr val="7030A0"/>
                </a:solidFill>
              </a:rPr>
              <a:t>INTRODUCTION</a:t>
            </a:r>
          </a:p>
        </p:txBody>
      </p:sp>
      <p:sp>
        <p:nvSpPr>
          <p:cNvPr id="4" name="TextBox 3">
            <a:extLst>
              <a:ext uri="{FF2B5EF4-FFF2-40B4-BE49-F238E27FC236}">
                <a16:creationId xmlns:a16="http://schemas.microsoft.com/office/drawing/2014/main" xmlns="" id="{8B54790F-4E7D-4CC2-BD34-C3C8F2C6257E}"/>
              </a:ext>
            </a:extLst>
          </p:cNvPr>
          <p:cNvSpPr txBox="1"/>
          <p:nvPr/>
        </p:nvSpPr>
        <p:spPr>
          <a:xfrm>
            <a:off x="718456" y="1558212"/>
            <a:ext cx="10860835" cy="3447098"/>
          </a:xfrm>
          <a:prstGeom prst="rect">
            <a:avLst/>
          </a:prstGeom>
          <a:noFill/>
        </p:spPr>
        <p:txBody>
          <a:bodyPr wrap="square" rtlCol="0">
            <a:spAutoFit/>
          </a:bodyPr>
          <a:lstStyle/>
          <a:p>
            <a:pPr marL="342900" indent="-342900">
              <a:buFont typeface="Courier New" pitchFamily="49" charset="0"/>
              <a:buChar char="o"/>
            </a:pPr>
            <a:r>
              <a:rPr lang="en-US" sz="2000"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a:t>
            </a:r>
            <a:endParaRPr lang="en-US" sz="2000" dirty="0" smtClean="0"/>
          </a:p>
          <a:p>
            <a:pPr marL="342900" indent="-342900">
              <a:buFont typeface="Courier New" pitchFamily="49" charset="0"/>
              <a:buChar char="o"/>
            </a:pPr>
            <a:r>
              <a:rPr lang="en-US" sz="2000" dirty="0" smtClean="0"/>
              <a:t>Five </a:t>
            </a:r>
            <a:r>
              <a:rPr lang="en-US" sz="2000" dirty="0"/>
              <a:t>major factors that contributed to the success of an e-commerce store have been identified as: service quality, system quality, information quality, trust and net benefit. The research furthermore investigated the factors that influence the online customers repeat purchase intention. </a:t>
            </a:r>
            <a:endParaRPr lang="en-US" sz="2000" dirty="0" smtClean="0"/>
          </a:p>
          <a:p>
            <a:pPr marL="342900" indent="-342900">
              <a:buFont typeface="Courier New" pitchFamily="49" charset="0"/>
              <a:buChar char="o"/>
            </a:pPr>
            <a:r>
              <a:rPr lang="en-US" sz="2000" dirty="0" smtClean="0"/>
              <a:t>The </a:t>
            </a:r>
            <a:r>
              <a:rPr lang="en-US" sz="2000" dirty="0"/>
              <a:t>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p>
          <a:p>
            <a:pPr marL="285750" indent="-285750">
              <a:buFont typeface="Courier New" pitchFamily="49" charset="0"/>
              <a:buChar char="o"/>
            </a:pPr>
            <a:endParaRPr lang="en-IN" dirty="0"/>
          </a:p>
        </p:txBody>
      </p:sp>
    </p:spTree>
    <p:extLst>
      <p:ext uri="{BB962C8B-B14F-4D97-AF65-F5344CB8AC3E}">
        <p14:creationId xmlns:p14="http://schemas.microsoft.com/office/powerpoint/2010/main" val="573265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xmlns=""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6" y="116733"/>
            <a:ext cx="10344151"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6113CE5-9679-4F4E-BEFA-E8AD977CB98C}"/>
              </a:ext>
            </a:extLst>
          </p:cNvPr>
          <p:cNvSpPr txBox="1"/>
          <p:nvPr/>
        </p:nvSpPr>
        <p:spPr>
          <a:xfrm>
            <a:off x="525295" y="3044758"/>
            <a:ext cx="10972800" cy="3600986"/>
          </a:xfrm>
          <a:prstGeom prst="rect">
            <a:avLst/>
          </a:prstGeom>
          <a:noFill/>
        </p:spPr>
        <p:txBody>
          <a:bodyPr wrap="square">
            <a:spAutoFit/>
          </a:bodyPr>
          <a:lstStyle/>
          <a:p>
            <a:pPr marL="342900" indent="-342900" algn="just">
              <a:buFont typeface="Courier New" pitchFamily="49" charset="0"/>
              <a:buChar char="o"/>
            </a:pPr>
            <a:r>
              <a:rPr lang="en-US" sz="2000" dirty="0"/>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Courier New" pitchFamily="49" charset="0"/>
              <a:buChar char="o"/>
            </a:pPr>
            <a:r>
              <a:rPr lang="en-US" sz="2000" dirty="0"/>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E75767C-3A66-444D-8D08-A2EB4AEBB96D}"/>
              </a:ext>
            </a:extLst>
          </p:cNvPr>
          <p:cNvSpPr txBox="1"/>
          <p:nvPr/>
        </p:nvSpPr>
        <p:spPr>
          <a:xfrm>
            <a:off x="1060315" y="4124529"/>
            <a:ext cx="10262681" cy="1323439"/>
          </a:xfrm>
          <a:prstGeom prst="rect">
            <a:avLst/>
          </a:prstGeom>
          <a:noFill/>
        </p:spPr>
        <p:txBody>
          <a:bodyPr wrap="square">
            <a:spAutoFit/>
          </a:bodyPr>
          <a:lstStyle/>
          <a:p>
            <a:pPr marL="342900" indent="-342900" algn="just">
              <a:buFont typeface="Courier New" pitchFamily="49" charset="0"/>
              <a:buChar char="o"/>
            </a:pPr>
            <a:r>
              <a:rPr lang="en-US" sz="2000" dirty="0"/>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pic>
        <p:nvPicPr>
          <p:cNvPr id="4098" name="Picture 2">
            <a:extLst>
              <a:ext uri="{FF2B5EF4-FFF2-40B4-BE49-F238E27FC236}">
                <a16:creationId xmlns:a16="http://schemas.microsoft.com/office/drawing/2014/main" xmlns="" id="{C180ED4B-1B18-4BDF-815F-D174EDFCA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46" y="289245"/>
            <a:ext cx="969581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04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0764734A-A1A3-499E-8DAF-0A1FB4F8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4" y="104775"/>
            <a:ext cx="10941367"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D174939-CADC-4B25-B149-BC0C80550141}"/>
              </a:ext>
            </a:extLst>
          </p:cNvPr>
          <p:cNvSpPr txBox="1"/>
          <p:nvPr/>
        </p:nvSpPr>
        <p:spPr>
          <a:xfrm>
            <a:off x="982494" y="505839"/>
            <a:ext cx="6946481" cy="584775"/>
          </a:xfrm>
          <a:prstGeom prst="rect">
            <a:avLst/>
          </a:prstGeom>
          <a:noFill/>
        </p:spPr>
        <p:txBody>
          <a:bodyPr wrap="square" rtlCol="0">
            <a:spAutoFit/>
          </a:bodyPr>
          <a:lstStyle/>
          <a:p>
            <a:r>
              <a:rPr lang="en-US" sz="3200" b="1" dirty="0" smtClean="0">
                <a:solidFill>
                  <a:srgbClr val="7030A0"/>
                </a:solidFill>
              </a:rPr>
              <a:t>Observations:</a:t>
            </a:r>
            <a:endParaRPr lang="en-IN" sz="3200" b="1" dirty="0">
              <a:solidFill>
                <a:srgbClr val="7030A0"/>
              </a:solidFill>
            </a:endParaRPr>
          </a:p>
        </p:txBody>
      </p:sp>
      <p:sp>
        <p:nvSpPr>
          <p:cNvPr id="4" name="TextBox 3">
            <a:extLst>
              <a:ext uri="{FF2B5EF4-FFF2-40B4-BE49-F238E27FC236}">
                <a16:creationId xmlns:a16="http://schemas.microsoft.com/office/drawing/2014/main" xmlns="" id="{0C5E0F19-70C3-4353-A8C8-8AC8FE3AA9C1}"/>
              </a:ext>
            </a:extLst>
          </p:cNvPr>
          <p:cNvSpPr txBox="1"/>
          <p:nvPr/>
        </p:nvSpPr>
        <p:spPr>
          <a:xfrm>
            <a:off x="982493" y="1789890"/>
            <a:ext cx="10282136" cy="3170099"/>
          </a:xfrm>
          <a:prstGeom prst="rect">
            <a:avLst/>
          </a:prstGeom>
          <a:noFill/>
        </p:spPr>
        <p:txBody>
          <a:bodyPr wrap="square">
            <a:spAutoFit/>
          </a:bodyPr>
          <a:lstStyle/>
          <a:p>
            <a:pPr marL="342900" indent="-342900" algn="just">
              <a:buFont typeface="Courier New" pitchFamily="49" charset="0"/>
              <a:buChar char="o"/>
            </a:pPr>
            <a:r>
              <a:rPr lang="en-US" sz="2000" dirty="0"/>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Courier New" pitchFamily="49" charset="0"/>
              <a:buChar char="o"/>
            </a:pPr>
            <a:endParaRPr lang="en-US" sz="2000" dirty="0"/>
          </a:p>
          <a:p>
            <a:pPr marL="342900" indent="-342900" algn="just">
              <a:buFont typeface="Courier New" pitchFamily="49" charset="0"/>
              <a:buChar char="o"/>
            </a:pPr>
            <a:r>
              <a:rPr lang="en-US" sz="2000" dirty="0"/>
              <a:t>Amazon and Flipkart have high visual appealing web-page layout compared to others that means these websites provides some colorful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9E6CBA-8156-4BE1-89C0-AC9B8F9442F8}"/>
              </a:ext>
            </a:extLst>
          </p:cNvPr>
          <p:cNvSpPr txBox="1"/>
          <p:nvPr/>
        </p:nvSpPr>
        <p:spPr>
          <a:xfrm>
            <a:off x="768485" y="4357994"/>
            <a:ext cx="10752003" cy="1938992"/>
          </a:xfrm>
          <a:prstGeom prst="rect">
            <a:avLst/>
          </a:prstGeom>
          <a:noFill/>
        </p:spPr>
        <p:txBody>
          <a:bodyPr wrap="square">
            <a:spAutoFit/>
          </a:bodyPr>
          <a:lstStyle/>
          <a:p>
            <a:pPr marL="342900" indent="-342900" algn="just">
              <a:buFont typeface="Courier New" pitchFamily="49" charset="0"/>
              <a:buChar char="o"/>
            </a:pPr>
            <a:r>
              <a:rPr lang="en-US" sz="2000" dirty="0"/>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Courier New" pitchFamily="49" charset="0"/>
              <a:buChar char="o"/>
            </a:pPr>
            <a:r>
              <a:rPr lang="en-US" sz="2000" dirty="0"/>
              <a:t>From the plot we can visualize that the amazon and flip kart websites gives complete and relevant information and these websites have no issue with the server and most of the customer liked the web speed of both amazon and flip kart.</a:t>
            </a:r>
          </a:p>
        </p:txBody>
      </p:sp>
      <p:pic>
        <p:nvPicPr>
          <p:cNvPr id="6146" name="Picture 2">
            <a:extLst>
              <a:ext uri="{FF2B5EF4-FFF2-40B4-BE49-F238E27FC236}">
                <a16:creationId xmlns:a16="http://schemas.microsoft.com/office/drawing/2014/main" xmlns="" id="{ABEB7572-1387-4716-9B48-CBF14B10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 y="493567"/>
            <a:ext cx="10848975" cy="386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81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xmlns=""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4" y="164509"/>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1BB70664-7CAD-4750-9AE3-1C6D1F458DFE}"/>
              </a:ext>
            </a:extLst>
          </p:cNvPr>
          <p:cNvSpPr txBox="1"/>
          <p:nvPr/>
        </p:nvSpPr>
        <p:spPr>
          <a:xfrm>
            <a:off x="825253" y="4551682"/>
            <a:ext cx="10330775" cy="2246769"/>
          </a:xfrm>
          <a:prstGeom prst="rect">
            <a:avLst/>
          </a:prstGeom>
          <a:noFill/>
        </p:spPr>
        <p:txBody>
          <a:bodyPr wrap="square">
            <a:spAutoFit/>
          </a:bodyPr>
          <a:lstStyle/>
          <a:p>
            <a:pPr marL="342900" indent="-342900" algn="just">
              <a:buFont typeface="Courier New" pitchFamily="49" charset="0"/>
              <a:buChar char="o"/>
            </a:pPr>
            <a:r>
              <a:rPr lang="en-US" sz="2000" dirty="0"/>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marL="342900" indent="-342900" algn="just">
              <a:buFont typeface="Courier New" pitchFamily="49" charset="0"/>
              <a:buChar char="o"/>
            </a:pPr>
            <a:r>
              <a:rPr lang="en-US" sz="2000" dirty="0"/>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xmlns=""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9"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E770B501-D719-4F0F-A04A-2083ED3411E0}"/>
              </a:ext>
            </a:extLst>
          </p:cNvPr>
          <p:cNvSpPr txBox="1"/>
          <p:nvPr/>
        </p:nvSpPr>
        <p:spPr>
          <a:xfrm>
            <a:off x="1060317" y="4990290"/>
            <a:ext cx="10282135" cy="1631216"/>
          </a:xfrm>
          <a:prstGeom prst="rect">
            <a:avLst/>
          </a:prstGeom>
          <a:noFill/>
        </p:spPr>
        <p:txBody>
          <a:bodyPr wrap="square">
            <a:spAutoFit/>
          </a:bodyPr>
          <a:lstStyle/>
          <a:p>
            <a:pPr marL="342900" indent="-342900" algn="just">
              <a:buFont typeface="Courier New" pitchFamily="49" charset="0"/>
              <a:buChar char="o"/>
            </a:pPr>
            <a:r>
              <a:rPr lang="en-US" sz="2000" dirty="0"/>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Courier New" pitchFamily="49" charset="0"/>
              <a:buChar char="o"/>
            </a:pPr>
            <a:r>
              <a:rPr lang="en-US" sz="2000" dirty="0"/>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xmlns=""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 y="168085"/>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FA2E43D8-228C-4817-B850-C67710815B2D}"/>
              </a:ext>
            </a:extLst>
          </p:cNvPr>
          <p:cNvSpPr txBox="1"/>
          <p:nvPr/>
        </p:nvSpPr>
        <p:spPr>
          <a:xfrm>
            <a:off x="301557" y="3647873"/>
            <a:ext cx="11890443" cy="3170099"/>
          </a:xfrm>
          <a:prstGeom prst="rect">
            <a:avLst/>
          </a:prstGeom>
          <a:noFill/>
        </p:spPr>
        <p:txBody>
          <a:bodyPr wrap="square">
            <a:spAutoFit/>
          </a:bodyPr>
          <a:lstStyle/>
          <a:p>
            <a:pPr marL="342900" indent="-342900" algn="just">
              <a:buFont typeface="Courier New" pitchFamily="49" charset="0"/>
              <a:buChar char="o"/>
            </a:pPr>
            <a:r>
              <a:rPr lang="en-US" sz="2000" dirty="0"/>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Courier New" pitchFamily="49" charset="0"/>
              <a:buChar char="o"/>
            </a:pPr>
            <a:r>
              <a:rPr lang="en-US" sz="2000" dirty="0"/>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xmlns=""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4" y="71440"/>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CC1590A2-DDD5-42E4-B9D2-ED64928E9052}"/>
              </a:ext>
            </a:extLst>
          </p:cNvPr>
          <p:cNvSpPr txBox="1"/>
          <p:nvPr/>
        </p:nvSpPr>
        <p:spPr>
          <a:xfrm>
            <a:off x="622569" y="4533090"/>
            <a:ext cx="10783619" cy="2185214"/>
          </a:xfrm>
          <a:prstGeom prst="rect">
            <a:avLst/>
          </a:prstGeom>
          <a:noFill/>
        </p:spPr>
        <p:txBody>
          <a:bodyPr wrap="square">
            <a:spAutoFit/>
          </a:bodyPr>
          <a:lstStyle/>
          <a:p>
            <a:pPr marL="342900" indent="-342900" algn="just" rtl="0">
              <a:buFont typeface="Courier New" pitchFamily="49" charset="0"/>
              <a:buChar char="o"/>
            </a:pPr>
            <a:r>
              <a:rPr lang="en-US" sz="2000" dirty="0"/>
              <a:t>The customers trusts that amazon and flip kart keeps their financial information private and they never share any type of information to others.</a:t>
            </a:r>
          </a:p>
          <a:p>
            <a:pPr marL="342900" indent="-342900" algn="just" rtl="0">
              <a:buFont typeface="Courier New" pitchFamily="49" charset="0"/>
              <a:buChar char="o"/>
            </a:pPr>
            <a:r>
              <a:rPr lang="en-US" sz="2000" dirty="0"/>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p>
          <a:p>
            <a:r>
              <a:rPr lang="en-US" b="0" i="0" dirty="0">
                <a:solidFill>
                  <a:srgbClr val="000000"/>
                </a:solidFill>
                <a:effectLst/>
                <a:latin typeface="Courier New" panose="02070309020205020404" pitchFamily="49" charset="0"/>
              </a:rPr>
              <a:t/>
            </a:r>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xmlns=""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9" y="204284"/>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11A21F77-5E07-4A8A-8570-DC985BB60838}"/>
              </a:ext>
            </a:extLst>
          </p:cNvPr>
          <p:cNvSpPr txBox="1"/>
          <p:nvPr/>
        </p:nvSpPr>
        <p:spPr>
          <a:xfrm>
            <a:off x="710119" y="4688733"/>
            <a:ext cx="10856068" cy="1938992"/>
          </a:xfrm>
          <a:prstGeom prst="rect">
            <a:avLst/>
          </a:prstGeom>
          <a:noFill/>
        </p:spPr>
        <p:txBody>
          <a:bodyPr wrap="square">
            <a:spAutoFit/>
          </a:bodyPr>
          <a:lstStyle/>
          <a:p>
            <a:pPr marL="342900" indent="-342900" algn="just">
              <a:buFont typeface="Courier New" pitchFamily="49" charset="0"/>
              <a:buChar char="o"/>
            </a:pPr>
            <a:r>
              <a:rPr lang="en-US" sz="2000" dirty="0"/>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Courier New" pitchFamily="49" charset="0"/>
              <a:buChar char="o"/>
            </a:pPr>
            <a:r>
              <a:rPr lang="en-US" sz="2000" dirty="0"/>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Ref idx="1002">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B54790F-4E7D-4CC2-BD34-C3C8F2C6257E}"/>
              </a:ext>
            </a:extLst>
          </p:cNvPr>
          <p:cNvSpPr txBox="1"/>
          <p:nvPr/>
        </p:nvSpPr>
        <p:spPr>
          <a:xfrm>
            <a:off x="568144" y="518552"/>
            <a:ext cx="11193796" cy="5601533"/>
          </a:xfrm>
          <a:prstGeom prst="rect">
            <a:avLst/>
          </a:prstGeom>
          <a:noFill/>
        </p:spPr>
        <p:txBody>
          <a:bodyPr wrap="square" rtlCol="0">
            <a:spAutoFit/>
          </a:bodyPr>
          <a:lstStyle/>
          <a:p>
            <a:pPr marL="342900" indent="-342900" algn="just">
              <a:buFont typeface="Courier New" pitchFamily="49" charset="0"/>
              <a:buChar char="o"/>
            </a:pPr>
            <a:r>
              <a:rPr lang="en-IN" sz="2000" dirty="0" smtClean="0"/>
              <a:t>Nowadays</a:t>
            </a:r>
            <a:r>
              <a:rPr lang="en-IN" sz="2000" dirty="0"/>
              <a:t>, online shopping is a fast-growing phenomenon. </a:t>
            </a:r>
            <a:r>
              <a:rPr lang="en-IN" sz="2000" dirty="0"/>
              <a:t>Growing numbers of consumers shop online to purchase goods and services, gather product information or even browse for enjoyment. </a:t>
            </a:r>
            <a:r>
              <a:rPr lang="en-IN" sz="2000" dirty="0"/>
              <a:t>Online shopping environments are therefore playing an increasing role in the overall relationship between marketers and their consumers. </a:t>
            </a:r>
            <a:endParaRPr lang="en-IN" sz="2000" dirty="0" smtClean="0"/>
          </a:p>
          <a:p>
            <a:pPr algn="just"/>
            <a:endParaRPr lang="en-IN" sz="2000" dirty="0"/>
          </a:p>
          <a:p>
            <a:pPr marL="342900" indent="-342900" algn="just">
              <a:buFont typeface="Courier New" pitchFamily="49" charset="0"/>
              <a:buChar char="o"/>
            </a:pPr>
            <a:r>
              <a:rPr lang="en-IN" sz="2000" dirty="0"/>
              <a:t>With the rapid global growth in electronic commerce (e-commerce), businesses are attempting to gain a competitive advantage by using e-commerce to interact with customers.</a:t>
            </a:r>
          </a:p>
          <a:p>
            <a:pPr marL="342900" indent="-342900" algn="just">
              <a:buFont typeface="Courier New" pitchFamily="49" charset="0"/>
              <a:buChar char="o"/>
            </a:pPr>
            <a:endParaRPr lang="en-IN" sz="2000" dirty="0"/>
          </a:p>
          <a:p>
            <a:pPr marL="342900" indent="-342900" algn="just">
              <a:buFont typeface="Courier New" pitchFamily="49" charset="0"/>
              <a:buChar char="o"/>
            </a:pPr>
            <a:r>
              <a:rPr lang="en-IN" sz="2000" dirty="0"/>
              <a:t>In this presentation we will be looking at the analysis made on the customer retention rate for Indian e-commerce companies.</a:t>
            </a:r>
          </a:p>
          <a:p>
            <a:pPr marL="342900" indent="-342900" algn="just">
              <a:buFont typeface="Courier New" pitchFamily="49" charset="0"/>
              <a:buChar char="o"/>
            </a:pPr>
            <a:endParaRPr lang="en-IN" sz="2000" dirty="0"/>
          </a:p>
          <a:p>
            <a:pPr marL="342900" indent="-342900" algn="just">
              <a:buFont typeface="Courier New" pitchFamily="49" charset="0"/>
              <a:buChar char="o"/>
            </a:pPr>
            <a:r>
              <a:rPr lang="en-IN" sz="2000" dirty="0"/>
              <a:t>We will be analysing the customers retention rate and e-commerce success rate with the help of a survey answered by the customers on online retail companies and the factors that influence their purchase decision.</a:t>
            </a:r>
          </a:p>
          <a:p>
            <a:pPr marL="342900" indent="-342900" algn="just">
              <a:buFont typeface="Courier New" pitchFamily="49" charset="0"/>
              <a:buChar char="o"/>
            </a:pPr>
            <a:endParaRPr lang="en-IN" sz="2000" dirty="0"/>
          </a:p>
          <a:p>
            <a:pPr marL="342900" indent="-342900" algn="just">
              <a:buFont typeface="Courier New" pitchFamily="49" charset="0"/>
              <a:buChar char="o"/>
            </a:pPr>
            <a:r>
              <a:rPr lang="en-IN" sz="2000" dirty="0"/>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762616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xmlns=""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1"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5CC7BAD6-49D0-4888-99B0-9FEA882B388C}"/>
              </a:ext>
            </a:extLst>
          </p:cNvPr>
          <p:cNvSpPr txBox="1"/>
          <p:nvPr/>
        </p:nvSpPr>
        <p:spPr>
          <a:xfrm>
            <a:off x="779835" y="4649823"/>
            <a:ext cx="10632331" cy="1631216"/>
          </a:xfrm>
          <a:prstGeom prst="rect">
            <a:avLst/>
          </a:prstGeom>
          <a:noFill/>
        </p:spPr>
        <p:txBody>
          <a:bodyPr wrap="square">
            <a:spAutoFit/>
          </a:bodyPr>
          <a:lstStyle/>
          <a:p>
            <a:pPr marL="342900" indent="-342900" algn="just">
              <a:buFont typeface="Courier New" pitchFamily="49" charset="0"/>
              <a:buChar char="o"/>
            </a:pPr>
            <a:r>
              <a:rPr lang="en-US" sz="2000" dirty="0"/>
              <a:t>When there is promotion and sales, Myntra takes time </a:t>
            </a:r>
            <a:r>
              <a:rPr lang="en-US" sz="2000" dirty="0" err="1"/>
              <a:t>ti</a:t>
            </a:r>
            <a:r>
              <a:rPr lang="en-US" sz="2000" dirty="0"/>
              <a:t> load the page and it has late declaration of price in these days.</a:t>
            </a:r>
          </a:p>
          <a:p>
            <a:pPr marL="342900" indent="-342900" algn="just">
              <a:buFont typeface="Courier New" pitchFamily="49" charset="0"/>
              <a:buChar char="o"/>
            </a:pPr>
            <a:r>
              <a:rPr lang="en-US" sz="2000" dirty="0"/>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xmlns=""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4" y="379381"/>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371A7AB-2F7B-425B-A53A-FB2C918EAA4F}"/>
              </a:ext>
            </a:extLst>
          </p:cNvPr>
          <p:cNvSpPr txBox="1"/>
          <p:nvPr/>
        </p:nvSpPr>
        <p:spPr>
          <a:xfrm>
            <a:off x="1079771" y="4922195"/>
            <a:ext cx="10097311" cy="1015663"/>
          </a:xfrm>
          <a:prstGeom prst="rect">
            <a:avLst/>
          </a:prstGeom>
          <a:noFill/>
        </p:spPr>
        <p:txBody>
          <a:bodyPr wrap="square">
            <a:spAutoFit/>
          </a:bodyPr>
          <a:lstStyle/>
          <a:p>
            <a:pPr marL="342900" indent="-342900" algn="just">
              <a:buFont typeface="Courier New" pitchFamily="49" charset="0"/>
              <a:buChar char="o"/>
            </a:pPr>
            <a:r>
              <a:rPr lang="en-US" sz="2000" dirty="0"/>
              <a:t>Snapdeal has limited mode of payment on most of the products followed by Amazon. And Paytm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CA00D9-7621-44F4-AA8A-D686EFD948AF}"/>
              </a:ext>
            </a:extLst>
          </p:cNvPr>
          <p:cNvSpPr txBox="1"/>
          <p:nvPr/>
        </p:nvSpPr>
        <p:spPr>
          <a:xfrm>
            <a:off x="535021" y="4574163"/>
            <a:ext cx="11118715" cy="2246769"/>
          </a:xfrm>
          <a:prstGeom prst="rect">
            <a:avLst/>
          </a:prstGeom>
          <a:noFill/>
        </p:spPr>
        <p:txBody>
          <a:bodyPr wrap="square">
            <a:spAutoFit/>
          </a:bodyPr>
          <a:lstStyle/>
          <a:p>
            <a:pPr marL="457200" indent="-457200" algn="just">
              <a:buFont typeface="Courier New" pitchFamily="49" charset="0"/>
              <a:buChar char="o"/>
            </a:pPr>
            <a:r>
              <a:rPr lang="en-US" sz="2000" dirty="0"/>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457200" indent="-457200" algn="just">
              <a:buFont typeface="Courier New" pitchFamily="49" charset="0"/>
              <a:buChar char="o"/>
            </a:pPr>
            <a:r>
              <a:rPr lang="en-US" sz="2000" dirty="0"/>
              <a:t>Amazon is the website which is more efficient as before and I suggest Amazon.com and Flipkart as a best Indian online retailer store for purchasing all types of products, as they provide enormous amounts of benefits.</a:t>
            </a:r>
          </a:p>
        </p:txBody>
      </p:sp>
      <p:pic>
        <p:nvPicPr>
          <p:cNvPr id="7170" name="Picture 2">
            <a:extLst>
              <a:ext uri="{FF2B5EF4-FFF2-40B4-BE49-F238E27FC236}">
                <a16:creationId xmlns:a16="http://schemas.microsoft.com/office/drawing/2014/main" xmlns="" id="{624B39C8-E52E-4CC3-B919-4099B24A0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16" y="306511"/>
            <a:ext cx="10296525" cy="42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04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ED35B93-C1AA-4BCC-AC78-2617C617D14F}"/>
              </a:ext>
            </a:extLst>
          </p:cNvPr>
          <p:cNvSpPr txBox="1"/>
          <p:nvPr/>
        </p:nvSpPr>
        <p:spPr>
          <a:xfrm>
            <a:off x="2323844" y="450404"/>
            <a:ext cx="5885235" cy="584775"/>
          </a:xfrm>
          <a:prstGeom prst="rect">
            <a:avLst/>
          </a:prstGeom>
          <a:noFill/>
        </p:spPr>
        <p:txBody>
          <a:bodyPr wrap="square" rtlCol="0">
            <a:spAutoFit/>
          </a:bodyPr>
          <a:lstStyle/>
          <a:p>
            <a:pPr algn="ctr"/>
            <a:r>
              <a:rPr lang="en-US" sz="3200" b="1" dirty="0">
                <a:solidFill>
                  <a:srgbClr val="7030A0"/>
                </a:solidFill>
              </a:rPr>
              <a:t>ASSUMPTIONS</a:t>
            </a:r>
            <a:endParaRPr lang="en-IN" sz="3200" b="1" dirty="0">
              <a:solidFill>
                <a:srgbClr val="7030A0"/>
              </a:solidFill>
            </a:endParaRPr>
          </a:p>
        </p:txBody>
      </p:sp>
      <p:sp>
        <p:nvSpPr>
          <p:cNvPr id="6" name="TextBox 5">
            <a:extLst>
              <a:ext uri="{FF2B5EF4-FFF2-40B4-BE49-F238E27FC236}">
                <a16:creationId xmlns:a16="http://schemas.microsoft.com/office/drawing/2014/main" xmlns="" id="{BF266B6D-3946-43BA-9E15-A8F1CB450681}"/>
              </a:ext>
            </a:extLst>
          </p:cNvPr>
          <p:cNvSpPr txBox="1"/>
          <p:nvPr/>
        </p:nvSpPr>
        <p:spPr>
          <a:xfrm>
            <a:off x="301558" y="1284052"/>
            <a:ext cx="7169287" cy="3323987"/>
          </a:xfrm>
          <a:prstGeom prst="rect">
            <a:avLst/>
          </a:prstGeom>
          <a:noFill/>
        </p:spPr>
        <p:txBody>
          <a:bodyPr wrap="square">
            <a:spAutoFit/>
          </a:bodyPr>
          <a:lstStyle/>
          <a:p>
            <a:pPr marL="342900" indent="-342900" algn="just">
              <a:spcBef>
                <a:spcPts val="1200"/>
              </a:spcBef>
              <a:buFont typeface="Courier New" pitchFamily="49" charset="0"/>
              <a:buChar char="o"/>
            </a:pPr>
            <a:r>
              <a:rPr lang="en-IN" sz="2000" dirty="0" smtClean="0"/>
              <a:t>Based </a:t>
            </a:r>
            <a:r>
              <a:rPr lang="en-IN" sz="2000" dirty="0"/>
              <a:t>upon the analysis, the following assumptions (recommendations to the online seller) are presented for the online sellers to make online shopping more popular, convenient, reliable and trustworthy.</a:t>
            </a:r>
          </a:p>
          <a:p>
            <a:pPr marL="342900" indent="-342900" algn="just">
              <a:spcBef>
                <a:spcPts val="1200"/>
              </a:spcBef>
              <a:buFont typeface="Courier New" pitchFamily="49" charset="0"/>
              <a:buChar char="o"/>
            </a:pPr>
            <a:r>
              <a:rPr lang="en-IN" sz="2000" dirty="0"/>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p>
        </p:txBody>
      </p:sp>
      <p:pic>
        <p:nvPicPr>
          <p:cNvPr id="11" name="Picture 10">
            <a:extLst>
              <a:ext uri="{FF2B5EF4-FFF2-40B4-BE49-F238E27FC236}">
                <a16:creationId xmlns:a16="http://schemas.microsoft.com/office/drawing/2014/main" xmlns=""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568121" y="1429966"/>
            <a:ext cx="4513633" cy="4241260"/>
          </a:xfrm>
          <a:prstGeom prst="rect">
            <a:avLst/>
          </a:prstGeom>
        </p:spPr>
      </p:pic>
      <p:sp>
        <p:nvSpPr>
          <p:cNvPr id="13" name="TextBox 12">
            <a:extLst>
              <a:ext uri="{FF2B5EF4-FFF2-40B4-BE49-F238E27FC236}">
                <a16:creationId xmlns:a16="http://schemas.microsoft.com/office/drawing/2014/main" xmlns="" id="{D6608160-972C-4AAE-87C7-0AE9A8ED9725}"/>
              </a:ext>
            </a:extLst>
          </p:cNvPr>
          <p:cNvSpPr txBox="1"/>
          <p:nvPr/>
        </p:nvSpPr>
        <p:spPr>
          <a:xfrm>
            <a:off x="301557" y="4883285"/>
            <a:ext cx="7266563" cy="1631216"/>
          </a:xfrm>
          <a:prstGeom prst="rect">
            <a:avLst/>
          </a:prstGeom>
          <a:noFill/>
        </p:spPr>
        <p:txBody>
          <a:bodyPr wrap="square" rtlCol="0">
            <a:spAutoFit/>
          </a:bodyPr>
          <a:lstStyle/>
          <a:p>
            <a:pPr marL="342900" indent="-342900" algn="just">
              <a:spcBef>
                <a:spcPts val="1200"/>
              </a:spcBef>
              <a:buFont typeface="Courier New" pitchFamily="49" charset="0"/>
              <a:buChar char="o"/>
            </a:pPr>
            <a:r>
              <a:rPr lang="en-IN" sz="2000" dirty="0"/>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6D24B6-2B4A-4B5E-8D59-9527EDD12AFA}"/>
              </a:ext>
            </a:extLst>
          </p:cNvPr>
          <p:cNvSpPr txBox="1"/>
          <p:nvPr/>
        </p:nvSpPr>
        <p:spPr>
          <a:xfrm>
            <a:off x="1050587" y="1177048"/>
            <a:ext cx="10097311" cy="5062924"/>
          </a:xfrm>
          <a:prstGeom prst="rect">
            <a:avLst/>
          </a:prstGeom>
          <a:noFill/>
        </p:spPr>
        <p:txBody>
          <a:bodyPr wrap="square">
            <a:spAutoFit/>
          </a:bodyPr>
          <a:lstStyle/>
          <a:p>
            <a:pPr marL="342900" indent="-342900" algn="just">
              <a:buFont typeface="Courier New" pitchFamily="49" charset="0"/>
              <a:buChar char="o"/>
            </a:pPr>
            <a:r>
              <a:rPr lang="en-IN" sz="2000" dirty="0"/>
              <a:t>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marL="342900" indent="-342900" algn="just">
              <a:buFont typeface="Courier New" pitchFamily="49" charset="0"/>
              <a:buChar char="o"/>
            </a:pPr>
            <a:endParaRPr lang="en-IN" sz="2000" dirty="0"/>
          </a:p>
          <a:p>
            <a:pPr marL="342900" indent="-342900" algn="just">
              <a:buFont typeface="Courier New" pitchFamily="49" charset="0"/>
              <a:buChar char="o"/>
            </a:pPr>
            <a:r>
              <a:rPr lang="en-IN" sz="2000" dirty="0"/>
              <a:t>The respondents thought that products' mixing up and find different product at delivery time which is the main inhibition of online shopping, so that the sellers must be very cautious when it comes to delivery.</a:t>
            </a:r>
          </a:p>
          <a:p>
            <a:pPr marL="342900" indent="-342900" algn="just">
              <a:buFont typeface="Courier New" pitchFamily="49" charset="0"/>
              <a:buChar char="o"/>
            </a:pPr>
            <a:endParaRPr lang="en-IN" sz="2000" dirty="0"/>
          </a:p>
          <a:p>
            <a:pPr marL="342900" indent="-342900" algn="just">
              <a:buFont typeface="Courier New" pitchFamily="49" charset="0"/>
              <a:buChar char="o"/>
            </a:pPr>
            <a:r>
              <a:rPr lang="en-IN" sz="2000" dirty="0"/>
              <a:t>Getting feedbacks from the customers is also on of the important thing to improve the sales of the company. The e-retailer wants to keep the customer happy in order to build the successful business, but they easily fall into a trap of assuming that the customers will give feedback without being prompted. If the e-retailers are doing something wrong, most of the customers won’t complain, they will just go elsewhere. So, it is important to ask customers how they really feel about their services.</a:t>
            </a:r>
          </a:p>
          <a:p>
            <a:pPr marL="342900" indent="-342900" algn="just">
              <a:buFont typeface="Courier New" pitchFamily="49" charset="0"/>
              <a:buChar char="o"/>
            </a:pPr>
            <a:endParaRPr lang="en-IN" sz="2000" dirty="0"/>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1E1DC4-7924-43DC-B94C-8BA26893F810}"/>
              </a:ext>
            </a:extLst>
          </p:cNvPr>
          <p:cNvSpPr txBox="1"/>
          <p:nvPr/>
        </p:nvSpPr>
        <p:spPr>
          <a:xfrm>
            <a:off x="3042893" y="378607"/>
            <a:ext cx="4212076" cy="584775"/>
          </a:xfrm>
          <a:prstGeom prst="rect">
            <a:avLst/>
          </a:prstGeom>
          <a:noFill/>
        </p:spPr>
        <p:txBody>
          <a:bodyPr wrap="square" rtlCol="0">
            <a:spAutoFit/>
          </a:bodyPr>
          <a:lstStyle/>
          <a:p>
            <a:pPr algn="ctr"/>
            <a:r>
              <a:rPr lang="en-US" sz="3200" b="1" dirty="0">
                <a:solidFill>
                  <a:srgbClr val="7030A0"/>
                </a:solidFill>
              </a:rPr>
              <a:t>CONCLUSION</a:t>
            </a:r>
            <a:endParaRPr lang="en-IN" sz="3200" b="1" dirty="0">
              <a:solidFill>
                <a:srgbClr val="7030A0"/>
              </a:solidFill>
            </a:endParaRPr>
          </a:p>
        </p:txBody>
      </p:sp>
      <p:sp>
        <p:nvSpPr>
          <p:cNvPr id="5" name="TextBox 4">
            <a:extLst>
              <a:ext uri="{FF2B5EF4-FFF2-40B4-BE49-F238E27FC236}">
                <a16:creationId xmlns:a16="http://schemas.microsoft.com/office/drawing/2014/main" xmlns="" id="{71718B38-8D7A-4DB4-9756-B6428FB1FABE}"/>
              </a:ext>
            </a:extLst>
          </p:cNvPr>
          <p:cNvSpPr txBox="1"/>
          <p:nvPr/>
        </p:nvSpPr>
        <p:spPr>
          <a:xfrm>
            <a:off x="1254869"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xmlns="" id="{CF076AB2-7C04-449C-9B93-61B9038CDB00}"/>
              </a:ext>
            </a:extLst>
          </p:cNvPr>
          <p:cNvSpPr txBox="1"/>
          <p:nvPr/>
        </p:nvSpPr>
        <p:spPr>
          <a:xfrm>
            <a:off x="752272" y="1031133"/>
            <a:ext cx="11076563" cy="5324535"/>
          </a:xfrm>
          <a:prstGeom prst="rect">
            <a:avLst/>
          </a:prstGeom>
          <a:noFill/>
        </p:spPr>
        <p:txBody>
          <a:bodyPr wrap="square" rtlCol="0">
            <a:spAutoFit/>
          </a:bodyPr>
          <a:lstStyle/>
          <a:p>
            <a:pPr marL="342900" indent="-342900" algn="just">
              <a:buFont typeface="Courier New" pitchFamily="49" charset="0"/>
              <a:buChar char="o"/>
            </a:pPr>
            <a:r>
              <a:rPr lang="en-IN" sz="2000" dirty="0"/>
              <a:t>The endeavour of this study is to identify the motivating factors towards online shopping and in which e-retailer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Courier New" pitchFamily="49" charset="0"/>
              <a:buChar char="o"/>
            </a:pPr>
            <a:r>
              <a:rPr lang="en-IN" sz="2000" dirty="0"/>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p>
          <a:p>
            <a:pPr marL="342900" indent="-342900" algn="just">
              <a:buFont typeface="Courier New" pitchFamily="49" charset="0"/>
              <a:buChar char="o"/>
            </a:pPr>
            <a:r>
              <a:rPr lang="en-IN" sz="2000" dirty="0"/>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p>
          <a:p>
            <a:pPr marL="342900" indent="-342900" algn="just">
              <a:buFont typeface="Courier New" pitchFamily="49" charset="0"/>
              <a:buChar char="o"/>
            </a:pPr>
            <a:r>
              <a:rPr lang="en-US" sz="2000" dirty="0"/>
              <a:t> </a:t>
            </a:r>
            <a:r>
              <a:rPr lang="en-IN" sz="2000" dirty="0"/>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342900" indent="-342900" algn="just">
              <a:buFont typeface="Courier New" pitchFamily="49" charset="0"/>
              <a:buChar char="o"/>
            </a:pPr>
            <a:r>
              <a:rPr lang="en-IN" sz="2000" dirty="0"/>
              <a:t>Customer satisfaction and customer trust appeared as the outcomes of overall e-retail factor. The results of the analysis showed that e-retail factor had a positive impact on customer satisfaction</a:t>
            </a:r>
          </a:p>
        </p:txBody>
      </p:sp>
    </p:spTree>
    <p:extLst>
      <p:ext uri="{BB962C8B-B14F-4D97-AF65-F5344CB8AC3E}">
        <p14:creationId xmlns:p14="http://schemas.microsoft.com/office/powerpoint/2010/main" val="30585228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A1E1DC4-7924-43DC-B94C-8BA26893F810}"/>
              </a:ext>
            </a:extLst>
          </p:cNvPr>
          <p:cNvSpPr txBox="1"/>
          <p:nvPr/>
        </p:nvSpPr>
        <p:spPr>
          <a:xfrm>
            <a:off x="2516799" y="2853349"/>
            <a:ext cx="6526992" cy="1015663"/>
          </a:xfrm>
          <a:prstGeom prst="rect">
            <a:avLst/>
          </a:prstGeom>
          <a:noFill/>
        </p:spPr>
        <p:txBody>
          <a:bodyPr wrap="square" rtlCol="0">
            <a:spAutoFit/>
          </a:bodyPr>
          <a:lstStyle/>
          <a:p>
            <a:pPr algn="ctr"/>
            <a:r>
              <a:rPr lang="en-US" sz="6000" b="1" dirty="0" smtClean="0">
                <a:solidFill>
                  <a:srgbClr val="7030A0"/>
                </a:solidFill>
              </a:rPr>
              <a:t>THANK YOU</a:t>
            </a:r>
            <a:endParaRPr lang="en-IN" sz="6000" b="1" dirty="0">
              <a:solidFill>
                <a:srgbClr val="7030A0"/>
              </a:solidFill>
            </a:endParaRPr>
          </a:p>
        </p:txBody>
      </p:sp>
      <p:sp>
        <p:nvSpPr>
          <p:cNvPr id="5" name="TextBox 4">
            <a:extLst>
              <a:ext uri="{FF2B5EF4-FFF2-40B4-BE49-F238E27FC236}">
                <a16:creationId xmlns:a16="http://schemas.microsoft.com/office/drawing/2014/main" xmlns="" id="{71718B38-8D7A-4DB4-9756-B6428FB1FABE}"/>
              </a:ext>
            </a:extLst>
          </p:cNvPr>
          <p:cNvSpPr txBox="1"/>
          <p:nvPr/>
        </p:nvSpPr>
        <p:spPr>
          <a:xfrm>
            <a:off x="1254869"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Tree>
    <p:extLst>
      <p:ext uri="{BB962C8B-B14F-4D97-AF65-F5344CB8AC3E}">
        <p14:creationId xmlns:p14="http://schemas.microsoft.com/office/powerpoint/2010/main" val="38275625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6061EE-DDA0-42DC-BA27-C159CD4FE408}"/>
              </a:ext>
            </a:extLst>
          </p:cNvPr>
          <p:cNvSpPr txBox="1"/>
          <p:nvPr/>
        </p:nvSpPr>
        <p:spPr>
          <a:xfrm>
            <a:off x="3321699" y="438540"/>
            <a:ext cx="5206483" cy="584775"/>
          </a:xfrm>
          <a:prstGeom prst="rect">
            <a:avLst/>
          </a:prstGeom>
          <a:noFill/>
        </p:spPr>
        <p:txBody>
          <a:bodyPr wrap="square" rtlCol="0">
            <a:spAutoFit/>
          </a:bodyPr>
          <a:lstStyle/>
          <a:p>
            <a:pPr algn="ctr"/>
            <a:r>
              <a:rPr lang="en-US" sz="3200" b="1" dirty="0">
                <a:solidFill>
                  <a:srgbClr val="7030A0"/>
                </a:solidFill>
              </a:rPr>
              <a:t>PROBLEM STATEMENT</a:t>
            </a:r>
            <a:endParaRPr lang="en-IN" sz="3200" b="1" dirty="0">
              <a:solidFill>
                <a:srgbClr val="7030A0"/>
              </a:solidFill>
            </a:endParaRPr>
          </a:p>
        </p:txBody>
      </p:sp>
      <p:sp>
        <p:nvSpPr>
          <p:cNvPr id="3" name="TextBox 2">
            <a:extLst>
              <a:ext uri="{FF2B5EF4-FFF2-40B4-BE49-F238E27FC236}">
                <a16:creationId xmlns:a16="http://schemas.microsoft.com/office/drawing/2014/main" xmlns="" id="{141A477B-529D-4EF6-8EA7-06B294A2AA35}"/>
              </a:ext>
            </a:extLst>
          </p:cNvPr>
          <p:cNvSpPr txBox="1"/>
          <p:nvPr/>
        </p:nvSpPr>
        <p:spPr>
          <a:xfrm>
            <a:off x="553618"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dirty="0"/>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2000" dirty="0"/>
          </a:p>
          <a:p>
            <a:pPr marL="285750" indent="-285750" algn="just">
              <a:buFont typeface="Wingdings" panose="05000000000000000000" pitchFamily="2" charset="2"/>
              <a:buChar char="Ø"/>
            </a:pPr>
            <a:r>
              <a:rPr lang="en-IN" sz="20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sz="2000" dirty="0"/>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7B53EC4-4205-42E3-B5D6-C939EF2805EF}"/>
              </a:ext>
            </a:extLst>
          </p:cNvPr>
          <p:cNvSpPr txBox="1"/>
          <p:nvPr/>
        </p:nvSpPr>
        <p:spPr>
          <a:xfrm>
            <a:off x="1381693" y="1340637"/>
            <a:ext cx="6407551" cy="584775"/>
          </a:xfrm>
          <a:prstGeom prst="rect">
            <a:avLst/>
          </a:prstGeom>
          <a:noFill/>
        </p:spPr>
        <p:txBody>
          <a:bodyPr wrap="square" rtlCol="0">
            <a:spAutoFit/>
          </a:bodyPr>
          <a:lstStyle/>
          <a:p>
            <a:r>
              <a:rPr lang="en-IN" sz="3200" b="1" dirty="0">
                <a:solidFill>
                  <a:srgbClr val="7030A0"/>
                </a:solidFill>
              </a:rPr>
              <a:t>About the Dataset: </a:t>
            </a:r>
          </a:p>
        </p:txBody>
      </p:sp>
      <p:sp>
        <p:nvSpPr>
          <p:cNvPr id="2" name="Rectangle 1"/>
          <p:cNvSpPr/>
          <p:nvPr/>
        </p:nvSpPr>
        <p:spPr>
          <a:xfrm>
            <a:off x="1465545" y="2079321"/>
            <a:ext cx="9244208" cy="1891287"/>
          </a:xfrm>
          <a:prstGeom prst="rect">
            <a:avLst/>
          </a:prstGeom>
        </p:spPr>
        <p:txBody>
          <a:bodyPr wrap="square">
            <a:spAutoFit/>
          </a:bodyPr>
          <a:lstStyle/>
          <a:p>
            <a:pPr marL="285750" indent="-285750">
              <a:lnSpc>
                <a:spcPct val="150000"/>
              </a:lnSpc>
              <a:buFont typeface="Courier New" pitchFamily="49" charset="0"/>
              <a:buChar char="o"/>
            </a:pPr>
            <a:r>
              <a:rPr lang="en-US" sz="2000" dirty="0"/>
              <a:t>The given dataset consists of 71 columns and 269 rows</a:t>
            </a:r>
          </a:p>
          <a:p>
            <a:pPr marL="285750" indent="-285750">
              <a:lnSpc>
                <a:spcPct val="150000"/>
              </a:lnSpc>
              <a:buFont typeface="Courier New" pitchFamily="49" charset="0"/>
              <a:buChar char="o"/>
            </a:pPr>
            <a:r>
              <a:rPr lang="en-US" sz="2000"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421945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8F48D2-8CAE-4D05-8A99-2411EC971787}"/>
              </a:ext>
            </a:extLst>
          </p:cNvPr>
          <p:cNvSpPr txBox="1"/>
          <p:nvPr/>
        </p:nvSpPr>
        <p:spPr>
          <a:xfrm>
            <a:off x="505839" y="367103"/>
            <a:ext cx="7451388" cy="584775"/>
          </a:xfrm>
          <a:prstGeom prst="rect">
            <a:avLst/>
          </a:prstGeom>
          <a:noFill/>
        </p:spPr>
        <p:txBody>
          <a:bodyPr wrap="square" rtlCol="0">
            <a:spAutoFit/>
          </a:bodyPr>
          <a:lstStyle/>
          <a:p>
            <a:pPr algn="ctr"/>
            <a:r>
              <a:rPr lang="en-US" sz="3200" b="1" dirty="0">
                <a:solidFill>
                  <a:srgbClr val="7030A0"/>
                </a:solidFill>
              </a:rPr>
              <a:t>Exploratory Data Analysis (EDA) Steps:</a:t>
            </a:r>
            <a:endParaRPr lang="en-IN" sz="3200" b="1" dirty="0">
              <a:solidFill>
                <a:srgbClr val="7030A0"/>
              </a:solidFill>
            </a:endParaRPr>
          </a:p>
        </p:txBody>
      </p:sp>
      <p:sp>
        <p:nvSpPr>
          <p:cNvPr id="6" name="TextBox 5">
            <a:extLst>
              <a:ext uri="{FF2B5EF4-FFF2-40B4-BE49-F238E27FC236}">
                <a16:creationId xmlns:a16="http://schemas.microsoft.com/office/drawing/2014/main" xmlns="" id="{ECF7E2A7-952E-4F19-9A0D-C53BAD00C856}"/>
              </a:ext>
            </a:extLst>
          </p:cNvPr>
          <p:cNvSpPr txBox="1"/>
          <p:nvPr/>
        </p:nvSpPr>
        <p:spPr>
          <a:xfrm>
            <a:off x="778214" y="1001951"/>
            <a:ext cx="10719881" cy="132343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Importing Dataset</a:t>
            </a:r>
          </a:p>
          <a:p>
            <a:pPr marL="342900" indent="-342900" algn="just">
              <a:buFont typeface="Wingdings" panose="05000000000000000000" pitchFamily="2" charset="2"/>
              <a:buChar char="Ø"/>
            </a:pPr>
            <a:r>
              <a:rPr lang="en-US" sz="2000" dirty="0"/>
              <a:t>Preparing of Dataset for better understanding</a:t>
            </a:r>
          </a:p>
          <a:p>
            <a:pPr algn="just"/>
            <a:endParaRPr lang="en-US" sz="2000" dirty="0"/>
          </a:p>
          <a:p>
            <a:endParaRPr lang="en-IN" sz="2000" dirty="0"/>
          </a:p>
        </p:txBody>
      </p:sp>
      <p:pic>
        <p:nvPicPr>
          <p:cNvPr id="17" name="Picture 16">
            <a:extLst>
              <a:ext uri="{FF2B5EF4-FFF2-40B4-BE49-F238E27FC236}">
                <a16:creationId xmlns:a16="http://schemas.microsoft.com/office/drawing/2014/main" xmlns="" id="{67E20AAD-3F93-4CF0-992E-4A9CBDFC12DD}"/>
              </a:ext>
            </a:extLst>
          </p:cNvPr>
          <p:cNvPicPr>
            <a:picLocks noChangeAspect="1"/>
          </p:cNvPicPr>
          <p:nvPr/>
        </p:nvPicPr>
        <p:blipFill rotWithShape="1">
          <a:blip r:embed="rId2">
            <a:extLst>
              <a:ext uri="{28A0092B-C50C-407E-A947-70E740481C1C}">
                <a14:useLocalDpi xmlns:a14="http://schemas.microsoft.com/office/drawing/2010/main" val="0"/>
              </a:ext>
            </a:extLst>
          </a:blip>
          <a:srcRect r="22238"/>
          <a:stretch/>
        </p:blipFill>
        <p:spPr>
          <a:xfrm>
            <a:off x="955165" y="1753645"/>
            <a:ext cx="9541646" cy="4694198"/>
          </a:xfrm>
          <a:prstGeom prst="rect">
            <a:avLst/>
          </a:prstGeom>
        </p:spPr>
      </p:pic>
    </p:spTree>
    <p:extLst>
      <p:ext uri="{BB962C8B-B14F-4D97-AF65-F5344CB8AC3E}">
        <p14:creationId xmlns:p14="http://schemas.microsoft.com/office/powerpoint/2010/main" val="4187241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E77A973-87CA-42A9-9732-684E13D04E59}"/>
              </a:ext>
            </a:extLst>
          </p:cNvPr>
          <p:cNvSpPr txBox="1"/>
          <p:nvPr/>
        </p:nvSpPr>
        <p:spPr>
          <a:xfrm>
            <a:off x="1293779" y="881087"/>
            <a:ext cx="7791855" cy="584775"/>
          </a:xfrm>
          <a:prstGeom prst="rect">
            <a:avLst/>
          </a:prstGeom>
          <a:noFill/>
        </p:spPr>
        <p:txBody>
          <a:bodyPr wrap="square" rtlCol="0">
            <a:spAutoFit/>
          </a:bodyPr>
          <a:lstStyle/>
          <a:p>
            <a:r>
              <a:rPr lang="en-US" sz="3200" b="1" dirty="0">
                <a:solidFill>
                  <a:srgbClr val="7030A0"/>
                </a:solidFill>
              </a:rPr>
              <a:t>EDA:</a:t>
            </a:r>
            <a:endParaRPr lang="en-IN" sz="3200" b="1" dirty="0">
              <a:solidFill>
                <a:srgbClr val="7030A0"/>
              </a:solidFill>
            </a:endParaRPr>
          </a:p>
        </p:txBody>
      </p:sp>
      <p:sp>
        <p:nvSpPr>
          <p:cNvPr id="4" name="TextBox 3">
            <a:extLst>
              <a:ext uri="{FF2B5EF4-FFF2-40B4-BE49-F238E27FC236}">
                <a16:creationId xmlns:a16="http://schemas.microsoft.com/office/drawing/2014/main" xmlns="" id="{A68B76C4-6028-4F01-916B-8BB6CC9F4E01}"/>
              </a:ext>
            </a:extLst>
          </p:cNvPr>
          <p:cNvSpPr txBox="1"/>
          <p:nvPr/>
        </p:nvSpPr>
        <p:spPr>
          <a:xfrm>
            <a:off x="1293779" y="1750980"/>
            <a:ext cx="10058400" cy="1631216"/>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t>Checking </a:t>
            </a:r>
            <a:r>
              <a:rPr lang="en-US" sz="2000" dirty="0"/>
              <a:t>the null values and found no null values in the dataset.</a:t>
            </a:r>
          </a:p>
          <a:p>
            <a:pPr algn="just"/>
            <a:endParaRPr lang="en-US" sz="2000" dirty="0"/>
          </a:p>
          <a:p>
            <a:pPr marL="285750" indent="-285750" algn="just">
              <a:buFont typeface="Wingdings" panose="05000000000000000000" pitchFamily="2" charset="2"/>
              <a:buChar char="Ø"/>
            </a:pPr>
            <a:r>
              <a:rPr lang="en-US" sz="2000" dirty="0"/>
              <a:t>Performed both univariate and bivariate analysis and </a:t>
            </a:r>
            <a:r>
              <a:rPr lang="en-IN" sz="2000" dirty="0"/>
              <a:t>visualized each feature using seaborn and matplotlib libraries by plotting count plot, pie plot, distribution plot, box plot and factor plot</a:t>
            </a:r>
            <a:r>
              <a:rPr lang="en-IN" sz="2000" dirty="0"/>
              <a:t>.</a:t>
            </a:r>
            <a:endParaRPr lang="en-IN" sz="2000" dirty="0"/>
          </a:p>
        </p:txBody>
      </p:sp>
    </p:spTree>
    <p:extLst>
      <p:ext uri="{BB962C8B-B14F-4D97-AF65-F5344CB8AC3E}">
        <p14:creationId xmlns:p14="http://schemas.microsoft.com/office/powerpoint/2010/main" val="8100407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A094D0-35C8-4405-9E1A-41D654AAFDDD}"/>
              </a:ext>
            </a:extLst>
          </p:cNvPr>
          <p:cNvSpPr txBox="1"/>
          <p:nvPr/>
        </p:nvSpPr>
        <p:spPr>
          <a:xfrm>
            <a:off x="1163251" y="369651"/>
            <a:ext cx="10384076" cy="861774"/>
          </a:xfrm>
          <a:prstGeom prst="rect">
            <a:avLst/>
          </a:prstGeom>
          <a:noFill/>
        </p:spPr>
        <p:txBody>
          <a:bodyPr wrap="square" rtlCol="0">
            <a:spAutoFit/>
          </a:bodyPr>
          <a:lstStyle/>
          <a:p>
            <a:r>
              <a:rPr lang="en-US" sz="3200" b="1" dirty="0" smtClean="0">
                <a:solidFill>
                  <a:srgbClr val="7030A0"/>
                </a:solidFill>
              </a:rPr>
              <a:t>EXPLORATORY DATA VISUALIZATION</a:t>
            </a:r>
            <a:endParaRPr lang="en-IN" sz="3200" b="1" dirty="0">
              <a:solidFill>
                <a:srgbClr val="7030A0"/>
              </a:solidFill>
            </a:endParaRPr>
          </a:p>
          <a:p>
            <a:endParaRPr lang="en-IN" dirty="0"/>
          </a:p>
        </p:txBody>
      </p:sp>
      <p:pic>
        <p:nvPicPr>
          <p:cNvPr id="2" name="Picture 1">
            <a:extLst>
              <a:ext uri="{FF2B5EF4-FFF2-40B4-BE49-F238E27FC236}">
                <a16:creationId xmlns:a16="http://schemas.microsoft.com/office/drawing/2014/main" xmlns="" id="{AADFD168-FA68-4C01-ACC9-BD3468436A2B}"/>
              </a:ext>
            </a:extLst>
          </p:cNvPr>
          <p:cNvPicPr>
            <a:picLocks noChangeAspect="1"/>
          </p:cNvPicPr>
          <p:nvPr/>
        </p:nvPicPr>
        <p:blipFill>
          <a:blip r:embed="rId3"/>
          <a:stretch>
            <a:fillRect/>
          </a:stretch>
        </p:blipFill>
        <p:spPr>
          <a:xfrm>
            <a:off x="965200" y="1169871"/>
            <a:ext cx="10982960" cy="5535731"/>
          </a:xfrm>
          <a:prstGeom prst="rect">
            <a:avLst/>
          </a:prstGeom>
        </p:spPr>
      </p:pic>
    </p:spTree>
    <p:extLst>
      <p:ext uri="{BB962C8B-B14F-4D97-AF65-F5344CB8AC3E}">
        <p14:creationId xmlns:p14="http://schemas.microsoft.com/office/powerpoint/2010/main" val="35252814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3A6F84-D4AE-4A39-A5CF-4C8DF88C4710}"/>
              </a:ext>
            </a:extLst>
          </p:cNvPr>
          <p:cNvSpPr txBox="1"/>
          <p:nvPr/>
        </p:nvSpPr>
        <p:spPr>
          <a:xfrm>
            <a:off x="1195837" y="623105"/>
            <a:ext cx="6926093" cy="584775"/>
          </a:xfrm>
          <a:prstGeom prst="rect">
            <a:avLst/>
          </a:prstGeom>
          <a:noFill/>
        </p:spPr>
        <p:txBody>
          <a:bodyPr wrap="square" rtlCol="0">
            <a:spAutoFit/>
          </a:bodyPr>
          <a:lstStyle/>
          <a:p>
            <a:r>
              <a:rPr lang="en-US" sz="3200" b="1" dirty="0" smtClean="0">
                <a:solidFill>
                  <a:srgbClr val="7030A0"/>
                </a:solidFill>
              </a:rPr>
              <a:t>OBSERVATIONS :</a:t>
            </a:r>
            <a:endParaRPr lang="en-IN" sz="3200" b="1" dirty="0">
              <a:solidFill>
                <a:srgbClr val="7030A0"/>
              </a:solidFill>
            </a:endParaRPr>
          </a:p>
        </p:txBody>
      </p:sp>
      <p:sp>
        <p:nvSpPr>
          <p:cNvPr id="6" name="TextBox 5">
            <a:extLst>
              <a:ext uri="{FF2B5EF4-FFF2-40B4-BE49-F238E27FC236}">
                <a16:creationId xmlns:a16="http://schemas.microsoft.com/office/drawing/2014/main" xmlns="" id="{E07F6C4C-05F1-4004-8CE1-DE6366A644B6}"/>
              </a:ext>
            </a:extLst>
          </p:cNvPr>
          <p:cNvSpPr txBox="1"/>
          <p:nvPr/>
        </p:nvSpPr>
        <p:spPr>
          <a:xfrm>
            <a:off x="1050588" y="1663429"/>
            <a:ext cx="10214043" cy="2831544"/>
          </a:xfrm>
          <a:prstGeom prst="rect">
            <a:avLst/>
          </a:prstGeom>
          <a:noFill/>
        </p:spPr>
        <p:txBody>
          <a:bodyPr wrap="square" rtlCol="0">
            <a:spAutoFit/>
          </a:bodyPr>
          <a:lstStyle/>
          <a:p>
            <a:pPr marL="342900" indent="-342900" algn="just">
              <a:buFont typeface="Courier New" pitchFamily="49" charset="0"/>
              <a:buChar char="o"/>
            </a:pPr>
            <a:r>
              <a:rPr lang="en-US" sz="2000" dirty="0"/>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just">
              <a:buFont typeface="Courier New" pitchFamily="49" charset="0"/>
              <a:buChar char="o"/>
            </a:pPr>
            <a:r>
              <a:rPr lang="en-US" sz="2000" dirty="0"/>
              <a:t>Many customers whose age between 31-40 years and 21-30 years used Smartphones followed by Laptops to access the online shopping websites.</a:t>
            </a:r>
          </a:p>
          <a:p>
            <a:pPr marL="342900" indent="-342900" algn="just">
              <a:buFont typeface="Courier New" pitchFamily="49" charset="0"/>
              <a:buChar char="o"/>
            </a:pPr>
            <a:r>
              <a:rPr lang="en-US" sz="2000" dirty="0" smtClean="0"/>
              <a:t>Most </a:t>
            </a:r>
            <a:r>
              <a:rPr lang="en-US" sz="2000" dirty="0"/>
              <a:t>of the customers used ecommerce websites less than 10 times in a year from the city Delhi to shop the products.</a:t>
            </a:r>
          </a:p>
          <a:p>
            <a:pPr marL="285750" indent="-285750">
              <a:buFont typeface="Courier New" pitchFamily="49" charset="0"/>
              <a:buChar char="o"/>
            </a:pPr>
            <a:endParaRPr lang="en-IN" dirty="0"/>
          </a:p>
        </p:txBody>
      </p:sp>
    </p:spTree>
    <p:extLst>
      <p:ext uri="{BB962C8B-B14F-4D97-AF65-F5344CB8AC3E}">
        <p14:creationId xmlns:p14="http://schemas.microsoft.com/office/powerpoint/2010/main" val="27706618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782</TotalTime>
  <Words>3531</Words>
  <Application>Microsoft Office PowerPoint</Application>
  <PresentationFormat>Custom</PresentationFormat>
  <Paragraphs>112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Soni</dc:creator>
  <cp:lastModifiedBy>sourabh soni</cp:lastModifiedBy>
  <cp:revision>50</cp:revision>
  <dcterms:created xsi:type="dcterms:W3CDTF">2021-09-16T07:00:33Z</dcterms:created>
  <dcterms:modified xsi:type="dcterms:W3CDTF">2021-11-12T16:53:59Z</dcterms:modified>
</cp:coreProperties>
</file>