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82"/>
  </p:notesMasterIdLst>
  <p:sldIdLst>
    <p:sldId id="348" r:id="rId5"/>
    <p:sldId id="350"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86" r:id="rId19"/>
    <p:sldId id="287" r:id="rId20"/>
    <p:sldId id="351" r:id="rId21"/>
    <p:sldId id="279" r:id="rId22"/>
    <p:sldId id="281" r:id="rId23"/>
    <p:sldId id="353" r:id="rId24"/>
    <p:sldId id="354" r:id="rId25"/>
    <p:sldId id="282" r:id="rId26"/>
    <p:sldId id="283" r:id="rId27"/>
    <p:sldId id="284" r:id="rId28"/>
    <p:sldId id="289" r:id="rId29"/>
    <p:sldId id="290" r:id="rId30"/>
    <p:sldId id="291" r:id="rId31"/>
    <p:sldId id="293" r:id="rId32"/>
    <p:sldId id="294" r:id="rId33"/>
    <p:sldId id="295" r:id="rId34"/>
    <p:sldId id="296" r:id="rId35"/>
    <p:sldId id="329" r:id="rId36"/>
    <p:sldId id="297" r:id="rId37"/>
    <p:sldId id="298" r:id="rId38"/>
    <p:sldId id="299" r:id="rId39"/>
    <p:sldId id="285" r:id="rId40"/>
    <p:sldId id="300" r:id="rId41"/>
    <p:sldId id="301" r:id="rId42"/>
    <p:sldId id="302" r:id="rId43"/>
    <p:sldId id="303" r:id="rId44"/>
    <p:sldId id="304" r:id="rId45"/>
    <p:sldId id="305" r:id="rId46"/>
    <p:sldId id="306" r:id="rId47"/>
    <p:sldId id="308" r:id="rId48"/>
    <p:sldId id="309" r:id="rId49"/>
    <p:sldId id="310"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5" r:id="rId63"/>
    <p:sldId id="326" r:id="rId64"/>
    <p:sldId id="327" r:id="rId65"/>
    <p:sldId id="328" r:id="rId66"/>
    <p:sldId id="330" r:id="rId67"/>
    <p:sldId id="331" r:id="rId68"/>
    <p:sldId id="340" r:id="rId69"/>
    <p:sldId id="332" r:id="rId70"/>
    <p:sldId id="333" r:id="rId71"/>
    <p:sldId id="334" r:id="rId72"/>
    <p:sldId id="335" r:id="rId73"/>
    <p:sldId id="336" r:id="rId74"/>
    <p:sldId id="338" r:id="rId75"/>
    <p:sldId id="341" r:id="rId76"/>
    <p:sldId id="342" r:id="rId77"/>
    <p:sldId id="346" r:id="rId78"/>
    <p:sldId id="343" r:id="rId79"/>
    <p:sldId id="345" r:id="rId80"/>
    <p:sldId id="35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86477" autoAdjust="0"/>
  </p:normalViewPr>
  <p:slideViewPr>
    <p:cSldViewPr snapToGrid="0">
      <p:cViewPr>
        <p:scale>
          <a:sx n="81" d="100"/>
          <a:sy n="81" d="100"/>
        </p:scale>
        <p:origin x="-438" y="222"/>
      </p:cViewPr>
      <p:guideLst>
        <p:guide orient="horz" pos="2160"/>
        <p:guide pos="3840"/>
      </p:guideLst>
    </p:cSldViewPr>
  </p:slideViewPr>
  <p:outlineViewPr>
    <p:cViewPr>
      <p:scale>
        <a:sx n="33" d="100"/>
        <a:sy n="33" d="100"/>
      </p:scale>
      <p:origin x="24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18B67-9E40-4811-98F6-9B3F5E05AF9D}" type="datetimeFigureOut">
              <a:rPr lang="en-US" smtClean="0"/>
              <a:t>28-Oct-21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6DF8C4-8439-4AD9-AA41-BE3A04431B1C}" type="slidenum">
              <a:rPr lang="en-US" smtClean="0"/>
              <a:t>‹#›</a:t>
            </a:fld>
            <a:endParaRPr lang="en-US"/>
          </a:p>
        </p:txBody>
      </p:sp>
    </p:spTree>
    <p:extLst>
      <p:ext uri="{BB962C8B-B14F-4D97-AF65-F5344CB8AC3E}">
        <p14:creationId xmlns:p14="http://schemas.microsoft.com/office/powerpoint/2010/main" val="1179536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EC1D97-F648-4939-9F5A-9F39731F5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13B5F04-F16D-40CC-867C-E3E86FF3E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7A6B865-AFE7-408D-A584-0EF3E51EE3C2}"/>
              </a:ext>
            </a:extLst>
          </p:cNvPr>
          <p:cNvSpPr>
            <a:spLocks noGrp="1"/>
          </p:cNvSpPr>
          <p:nvPr>
            <p:ph type="dt" sz="half" idx="10"/>
          </p:nvPr>
        </p:nvSpPr>
        <p:spPr/>
        <p:txBody>
          <a:bodyPr/>
          <a:lstStyle/>
          <a:p>
            <a:fld id="{EA0C0817-A112-4847-8014-A94B7D2A4EA3}" type="datetime1">
              <a:rPr lang="en-US" smtClean="0"/>
              <a:t>28-Oct-21</a:t>
            </a:fld>
            <a:endParaRPr lang="en-US" dirty="0"/>
          </a:p>
        </p:txBody>
      </p:sp>
      <p:sp>
        <p:nvSpPr>
          <p:cNvPr id="5" name="Footer Placeholder 4">
            <a:extLst>
              <a:ext uri="{FF2B5EF4-FFF2-40B4-BE49-F238E27FC236}">
                <a16:creationId xmlns="" xmlns:a16="http://schemas.microsoft.com/office/drawing/2014/main" id="{A5BA4A39-981F-47EB-865D-C9B8D6FBCA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2767E19-B13C-464C-BA45-F617D7F492B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4955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9AEE8-1135-4BBE-8D1D-5D2D610A2A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8AEC99B-FDE3-4913-8B02-257372BFE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A083347-1510-4289-8200-2263F4FA8045}"/>
              </a:ext>
            </a:extLst>
          </p:cNvPr>
          <p:cNvSpPr>
            <a:spLocks noGrp="1"/>
          </p:cNvSpPr>
          <p:nvPr>
            <p:ph type="dt" sz="half" idx="10"/>
          </p:nvPr>
        </p:nvSpPr>
        <p:spPr/>
        <p:txBody>
          <a:bodyPr/>
          <a:lstStyle/>
          <a:p>
            <a:fld id="{F6FA2B21-3FCD-4721-B95C-427943F61125}" type="datetime1">
              <a:rPr lang="en-US" smtClean="0"/>
              <a:t>28-Oct-21</a:t>
            </a:fld>
            <a:endParaRPr lang="en-US" dirty="0"/>
          </a:p>
        </p:txBody>
      </p:sp>
      <p:sp>
        <p:nvSpPr>
          <p:cNvPr id="5" name="Footer Placeholder 4">
            <a:extLst>
              <a:ext uri="{FF2B5EF4-FFF2-40B4-BE49-F238E27FC236}">
                <a16:creationId xmlns="" xmlns:a16="http://schemas.microsoft.com/office/drawing/2014/main" id="{762C1305-6381-4EF6-8DB2-4E692F6911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71CA2FE-035B-4946-B4FD-D59C03CE358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112260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734D2FF-E62F-4853-8E0A-1F6A920B12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D23B24D-0C8A-42BD-8A97-8FD062241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E74E63E-11EB-419E-96BD-7FC86B40FCC4}"/>
              </a:ext>
            </a:extLst>
          </p:cNvPr>
          <p:cNvSpPr>
            <a:spLocks noGrp="1"/>
          </p:cNvSpPr>
          <p:nvPr>
            <p:ph type="dt" sz="half" idx="10"/>
          </p:nvPr>
        </p:nvSpPr>
        <p:spPr/>
        <p:txBody>
          <a:bodyPr/>
          <a:lstStyle/>
          <a:p>
            <a:fld id="{F6FA2B21-3FCD-4721-B95C-427943F61125}" type="datetime1">
              <a:rPr lang="en-US" smtClean="0"/>
              <a:t>28-Oct-21</a:t>
            </a:fld>
            <a:endParaRPr lang="en-US" dirty="0"/>
          </a:p>
        </p:txBody>
      </p:sp>
      <p:sp>
        <p:nvSpPr>
          <p:cNvPr id="5" name="Footer Placeholder 4">
            <a:extLst>
              <a:ext uri="{FF2B5EF4-FFF2-40B4-BE49-F238E27FC236}">
                <a16:creationId xmlns="" xmlns:a16="http://schemas.microsoft.com/office/drawing/2014/main" id="{3F8F69EB-C0D6-413A-925E-BB2EF97D88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05E6AFA-6F3A-4E78-BF41-AD46D5F430E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703431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12700" y="2698767"/>
            <a:ext cx="12223767"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57115" y="2673452"/>
            <a:ext cx="12306100"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3987600" y="2863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70" name="Google Shape;70;p2"/>
          <p:cNvSpPr/>
          <p:nvPr/>
        </p:nvSpPr>
        <p:spPr>
          <a:xfrm>
            <a:off x="1447600" y="3244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71" name="Google Shape;71;p2"/>
          <p:cNvSpPr/>
          <p:nvPr/>
        </p:nvSpPr>
        <p:spPr>
          <a:xfrm>
            <a:off x="6527600" y="27701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3797300" y="4484567"/>
            <a:ext cx="7480400" cy="1546400"/>
          </a:xfrm>
          <a:prstGeom prst="rect">
            <a:avLst/>
          </a:prstGeom>
        </p:spPr>
        <p:txBody>
          <a:bodyPr spcFirstLastPara="1" wrap="square" lIns="121897" tIns="121897" rIns="121897" bIns="121897"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endParaRPr/>
          </a:p>
        </p:txBody>
      </p:sp>
    </p:spTree>
    <p:extLst>
      <p:ext uri="{BB962C8B-B14F-4D97-AF65-F5344CB8AC3E}">
        <p14:creationId xmlns:p14="http://schemas.microsoft.com/office/powerpoint/2010/main" val="331002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12700" y="5949967"/>
            <a:ext cx="12223767"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57115" y="5924651"/>
            <a:ext cx="12306100"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40" name="Google Shape;240;p6"/>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41" name="Google Shape;241;p6"/>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397000" y="845500"/>
            <a:ext cx="9328800" cy="954400"/>
          </a:xfrm>
          <a:prstGeom prst="rect">
            <a:avLst/>
          </a:prstGeom>
        </p:spPr>
        <p:txBody>
          <a:bodyPr spcFirstLastPara="1" wrap="square" lIns="121897" tIns="121897" rIns="121897" bIns="121897"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508667" y="2070600"/>
            <a:ext cx="4453200" cy="3554400"/>
          </a:xfrm>
          <a:prstGeom prst="rect">
            <a:avLst/>
          </a:prstGeom>
        </p:spPr>
        <p:txBody>
          <a:bodyPr spcFirstLastPara="1" wrap="square" lIns="121897" tIns="121897" rIns="121897" bIns="121897"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6230084" y="2070600"/>
            <a:ext cx="4453200" cy="3554400"/>
          </a:xfrm>
          <a:prstGeom prst="rect">
            <a:avLst/>
          </a:prstGeom>
        </p:spPr>
        <p:txBody>
          <a:bodyPr spcFirstLastPara="1" wrap="square" lIns="121897" tIns="121897" rIns="121897" bIns="121897"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11409033" y="6434933"/>
            <a:ext cx="731600" cy="423200"/>
          </a:xfrm>
          <a:prstGeom prst="rect">
            <a:avLst/>
          </a:prstGeom>
        </p:spPr>
        <p:txBody>
          <a:bodyPr spcFirstLastPara="1" wrap="square" lIns="121897" tIns="121897" rIns="121897" bIns="121897"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409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D9C179-C465-4244-B2BA-F6E4093CC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21BDC00-9054-4355-808C-08B5F2344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87598FE-6AE1-4499-8676-7A84AD264AB5}"/>
              </a:ext>
            </a:extLst>
          </p:cNvPr>
          <p:cNvSpPr>
            <a:spLocks noGrp="1"/>
          </p:cNvSpPr>
          <p:nvPr>
            <p:ph type="dt" sz="half" idx="10"/>
          </p:nvPr>
        </p:nvSpPr>
        <p:spPr/>
        <p:txBody>
          <a:bodyPr/>
          <a:lstStyle/>
          <a:p>
            <a:fld id="{7332B432-ACDA-4023-A761-2BAB76577B62}" type="datetime1">
              <a:rPr lang="en-US" smtClean="0"/>
              <a:t>28-Oct-21</a:t>
            </a:fld>
            <a:endParaRPr lang="en-US" dirty="0"/>
          </a:p>
        </p:txBody>
      </p:sp>
      <p:sp>
        <p:nvSpPr>
          <p:cNvPr id="5" name="Footer Placeholder 4">
            <a:extLst>
              <a:ext uri="{FF2B5EF4-FFF2-40B4-BE49-F238E27FC236}">
                <a16:creationId xmlns="" xmlns:a16="http://schemas.microsoft.com/office/drawing/2014/main" id="{D5E14D1A-5F9A-44B8-B3CA-52C6AF2F7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BB30FAF-2CDF-4A45-8EA5-AF00D4000B3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3985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E1819-F8E2-4734-AA0E-ACC41DD0A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CF48DAD-BE8F-4BA4-BC60-96486DCF5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647346D-D646-4252-A3AC-C0BA3D96825B}"/>
              </a:ext>
            </a:extLst>
          </p:cNvPr>
          <p:cNvSpPr>
            <a:spLocks noGrp="1"/>
          </p:cNvSpPr>
          <p:nvPr>
            <p:ph type="dt" sz="half" idx="10"/>
          </p:nvPr>
        </p:nvSpPr>
        <p:spPr/>
        <p:txBody>
          <a:bodyPr/>
          <a:lstStyle/>
          <a:p>
            <a:fld id="{D9C646AA-F36E-4540-911D-FFFC0A0EF24A}" type="datetime1">
              <a:rPr lang="en-US" smtClean="0"/>
              <a:t>28-Oct-21</a:t>
            </a:fld>
            <a:endParaRPr lang="en-US" dirty="0"/>
          </a:p>
        </p:txBody>
      </p:sp>
      <p:sp>
        <p:nvSpPr>
          <p:cNvPr id="5" name="Footer Placeholder 4">
            <a:extLst>
              <a:ext uri="{FF2B5EF4-FFF2-40B4-BE49-F238E27FC236}">
                <a16:creationId xmlns="" xmlns:a16="http://schemas.microsoft.com/office/drawing/2014/main" id="{A216E86C-66FC-44B3-AE3E-BD62EAB4E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6C70DAA-0F97-4304-B6EE-EF76A156D6BD}"/>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6634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5C90D2-2C30-4B07-9C05-32D9BCD26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98536E4-AACE-451A-9D81-72CE86829E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2067511-8BC9-4304-BC5C-2D7FA93B3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0986664-435C-40AF-BF8B-1786ADA7DCC6}"/>
              </a:ext>
            </a:extLst>
          </p:cNvPr>
          <p:cNvSpPr>
            <a:spLocks noGrp="1"/>
          </p:cNvSpPr>
          <p:nvPr>
            <p:ph type="dt" sz="half" idx="10"/>
          </p:nvPr>
        </p:nvSpPr>
        <p:spPr/>
        <p:txBody>
          <a:bodyPr/>
          <a:lstStyle/>
          <a:p>
            <a:fld id="{69186D26-FA5F-4637-B602-B7C2DC34CFD4}" type="datetime1">
              <a:rPr lang="en-US" smtClean="0"/>
              <a:t>28-Oct-21</a:t>
            </a:fld>
            <a:endParaRPr lang="en-US" dirty="0"/>
          </a:p>
        </p:txBody>
      </p:sp>
      <p:sp>
        <p:nvSpPr>
          <p:cNvPr id="6" name="Footer Placeholder 5">
            <a:extLst>
              <a:ext uri="{FF2B5EF4-FFF2-40B4-BE49-F238E27FC236}">
                <a16:creationId xmlns="" xmlns:a16="http://schemas.microsoft.com/office/drawing/2014/main" id="{16AE5AFF-0E51-4F7A-BA9B-072402FF5B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07303F3-B275-4D05-A372-4B07345B64F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419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E72C7D-FF8F-4966-9715-73CC13423C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622B511-7D3D-44BA-A755-698A9CFC4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90694A6-93A2-48FA-8E05-B525D930A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AAC152B-4C85-447F-BFBD-13C9C2CC6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C1A1798-07C0-40D3-BD46-942660287B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72AB4EC-F88C-4A97-93C3-FF99B91D98F4}"/>
              </a:ext>
            </a:extLst>
          </p:cNvPr>
          <p:cNvSpPr>
            <a:spLocks noGrp="1"/>
          </p:cNvSpPr>
          <p:nvPr>
            <p:ph type="dt" sz="half" idx="10"/>
          </p:nvPr>
        </p:nvSpPr>
        <p:spPr/>
        <p:txBody>
          <a:bodyPr/>
          <a:lstStyle/>
          <a:p>
            <a:fld id="{8A7F15D8-96D1-4781-BC50-CA8A088B2FE4}" type="datetime1">
              <a:rPr lang="en-US" smtClean="0"/>
              <a:t>28-Oct-21</a:t>
            </a:fld>
            <a:endParaRPr lang="en-US" dirty="0"/>
          </a:p>
        </p:txBody>
      </p:sp>
      <p:sp>
        <p:nvSpPr>
          <p:cNvPr id="8" name="Footer Placeholder 7">
            <a:extLst>
              <a:ext uri="{FF2B5EF4-FFF2-40B4-BE49-F238E27FC236}">
                <a16:creationId xmlns="" xmlns:a16="http://schemas.microsoft.com/office/drawing/2014/main" id="{6AC0C501-2AA9-464A-B480-EFAE87DB53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01FD5F2C-9F7C-411A-BBF9-6034A8B5BD5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4426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F2ECB9-8EB8-47C7-89BA-33C702E9F1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9A857A2-F74E-45DF-8242-87100BDA7A63}"/>
              </a:ext>
            </a:extLst>
          </p:cNvPr>
          <p:cNvSpPr>
            <a:spLocks noGrp="1"/>
          </p:cNvSpPr>
          <p:nvPr>
            <p:ph type="dt" sz="half" idx="10"/>
          </p:nvPr>
        </p:nvSpPr>
        <p:spPr/>
        <p:txBody>
          <a:bodyPr/>
          <a:lstStyle/>
          <a:p>
            <a:fld id="{F9A96C99-B8F8-4528-BD05-0E16E943DC09}" type="datetime1">
              <a:rPr lang="en-US" smtClean="0"/>
              <a:t>28-Oct-21</a:t>
            </a:fld>
            <a:endParaRPr lang="en-US" dirty="0"/>
          </a:p>
        </p:txBody>
      </p:sp>
      <p:sp>
        <p:nvSpPr>
          <p:cNvPr id="4" name="Footer Placeholder 3">
            <a:extLst>
              <a:ext uri="{FF2B5EF4-FFF2-40B4-BE49-F238E27FC236}">
                <a16:creationId xmlns="" xmlns:a16="http://schemas.microsoft.com/office/drawing/2014/main" id="{2C84CCBE-3A3A-4ECB-8989-8ADE98C9EA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6A7269A4-349A-490C-A54F-E2CAED969A6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277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FCFD6A2-A56F-46B7-B861-838354B6AABB}"/>
              </a:ext>
            </a:extLst>
          </p:cNvPr>
          <p:cNvSpPr>
            <a:spLocks noGrp="1"/>
          </p:cNvSpPr>
          <p:nvPr>
            <p:ph type="dt" sz="half" idx="10"/>
          </p:nvPr>
        </p:nvSpPr>
        <p:spPr/>
        <p:txBody>
          <a:bodyPr/>
          <a:lstStyle/>
          <a:p>
            <a:fld id="{03636942-C211-4B28-8DBD-C953E00AF71B}" type="datetime1">
              <a:rPr lang="en-US" smtClean="0"/>
              <a:t>28-Oct-21</a:t>
            </a:fld>
            <a:endParaRPr lang="en-US" dirty="0"/>
          </a:p>
        </p:txBody>
      </p:sp>
      <p:sp>
        <p:nvSpPr>
          <p:cNvPr id="3" name="Footer Placeholder 2">
            <a:extLst>
              <a:ext uri="{FF2B5EF4-FFF2-40B4-BE49-F238E27FC236}">
                <a16:creationId xmlns="" xmlns:a16="http://schemas.microsoft.com/office/drawing/2014/main" id="{2823195A-A672-401F-BE1D-7DA65765A21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4625481D-63C8-4620-952A-C472D842582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69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55A719-02BE-49B6-B8AE-C7A41E733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EAA7DC3-2F1D-425B-9D38-95A8265AF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F7AC829-B5FB-4EC2-BCD1-49CA5E891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B5A9854-16F1-465D-991D-8812C61BBE81}"/>
              </a:ext>
            </a:extLst>
          </p:cNvPr>
          <p:cNvSpPr>
            <a:spLocks noGrp="1"/>
          </p:cNvSpPr>
          <p:nvPr>
            <p:ph type="dt" sz="half" idx="10"/>
          </p:nvPr>
        </p:nvSpPr>
        <p:spPr/>
        <p:txBody>
          <a:bodyPr/>
          <a:lstStyle/>
          <a:p>
            <a:fld id="{7E8D12A6-918A-48BD-8CB9-CA713993B0EA}" type="datetime1">
              <a:rPr lang="en-US" smtClean="0"/>
              <a:t>28-Oct-21</a:t>
            </a:fld>
            <a:endParaRPr lang="en-US" dirty="0"/>
          </a:p>
        </p:txBody>
      </p:sp>
      <p:sp>
        <p:nvSpPr>
          <p:cNvPr id="6" name="Footer Placeholder 5">
            <a:extLst>
              <a:ext uri="{FF2B5EF4-FFF2-40B4-BE49-F238E27FC236}">
                <a16:creationId xmlns="" xmlns:a16="http://schemas.microsoft.com/office/drawing/2014/main" id="{A70D62F7-F0F3-4160-8721-2A7073CB08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64BEDAF-FE09-4F6F-B2B4-EBD8F7D636B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4413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051D8-1465-407C-BE13-83E0E447F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5096280-D114-4F74-9CAB-A5650296E8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50EAC9F-0B83-4EDB-9BC2-F821D02CA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4A05CD6-C929-49F5-AD78-3E86147C3CB3}"/>
              </a:ext>
            </a:extLst>
          </p:cNvPr>
          <p:cNvSpPr>
            <a:spLocks noGrp="1"/>
          </p:cNvSpPr>
          <p:nvPr>
            <p:ph type="dt" sz="half" idx="10"/>
          </p:nvPr>
        </p:nvSpPr>
        <p:spPr/>
        <p:txBody>
          <a:bodyPr/>
          <a:lstStyle/>
          <a:p>
            <a:fld id="{E778CE86-875F-4587-BCF6-FA054AFC0D53}" type="datetime1">
              <a:rPr lang="en-US" smtClean="0"/>
              <a:pPr/>
              <a:t>28-Oct-21</a:t>
            </a:fld>
            <a:endParaRPr lang="en-US" dirty="0"/>
          </a:p>
        </p:txBody>
      </p:sp>
      <p:sp>
        <p:nvSpPr>
          <p:cNvPr id="6" name="Footer Placeholder 5">
            <a:extLst>
              <a:ext uri="{FF2B5EF4-FFF2-40B4-BE49-F238E27FC236}">
                <a16:creationId xmlns="" xmlns:a16="http://schemas.microsoft.com/office/drawing/2014/main" id="{0080DDCD-7730-4818-993B-35DC745DF1B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 xmlns:a16="http://schemas.microsoft.com/office/drawing/2014/main" id="{ADAD6CBD-F83A-47DD-9CC3-36AE5A21727D}"/>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8556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E97ECFB-B0CD-4901-8F3A-5275EBFF2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F5412E5-FEEE-4E76-83DA-3FD14EA3E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CB6BC2A-6731-4E55-BEE5-33F04DFC0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28-Oct-21</a:t>
            </a:fld>
            <a:endParaRPr lang="en-US" dirty="0"/>
          </a:p>
        </p:txBody>
      </p:sp>
      <p:sp>
        <p:nvSpPr>
          <p:cNvPr id="5" name="Footer Placeholder 4">
            <a:extLst>
              <a:ext uri="{FF2B5EF4-FFF2-40B4-BE49-F238E27FC236}">
                <a16:creationId xmlns="" xmlns:a16="http://schemas.microsoft.com/office/drawing/2014/main" id="{1D86D9CF-91BC-4C21-B018-7E669E1C4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2C9F48F4-13B7-43FE-895C-5F5B7390C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676570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540269" y="3165231"/>
            <a:ext cx="8370376" cy="2473570"/>
          </a:xfrm>
          <a:prstGeom prst="rect">
            <a:avLst/>
          </a:prstGeom>
        </p:spPr>
        <p:txBody>
          <a:bodyPr spcFirstLastPara="1" wrap="square" lIns="121897" tIns="121897" rIns="121897" bIns="121897" anchor="ctr" anchorCtr="0">
            <a:noAutofit/>
          </a:bodyPr>
          <a:lstStyle/>
          <a:p>
            <a:r>
              <a:rPr lang="en-IN" sz="6600" b="1" dirty="0">
                <a:solidFill>
                  <a:schemeClr val="bg1"/>
                </a:solidFill>
                <a:latin typeface="Calibri" panose="020F0502020204030204" pitchFamily="34" charset="0"/>
                <a:ea typeface="Calibri" panose="020F0502020204030204" pitchFamily="34" charset="0"/>
                <a:cs typeface="Calibri" panose="020F0502020204030204" pitchFamily="34" charset="0"/>
              </a:rPr>
              <a:t>HOUSING: PRICE </a:t>
            </a:r>
            <a:r>
              <a:rPr lang="en-IN" sz="66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PREDICTION PROJECT</a:t>
            </a:r>
            <a:endParaRPr dirty="0"/>
          </a:p>
        </p:txBody>
      </p:sp>
      <p:pic>
        <p:nvPicPr>
          <p:cNvPr id="3" name="Picture 2">
            <a:extLst>
              <a:ext uri="{FF2B5EF4-FFF2-40B4-BE49-F238E27FC236}">
                <a16:creationId xmlns="" xmlns:a16="http://schemas.microsoft.com/office/drawing/2014/main" id="{2C75E13F-53C9-4D99-84DA-03531F407B0B}"/>
              </a:ext>
            </a:extLst>
          </p:cNvPr>
          <p:cNvPicPr/>
          <p:nvPr/>
        </p:nvPicPr>
        <p:blipFill rotWithShape="1">
          <a:blip r:embed="rId3">
            <a:extLst>
              <a:ext uri="{28A0092B-C50C-407E-A947-70E740481C1C}">
                <a14:useLocalDpi xmlns:a14="http://schemas.microsoft.com/office/drawing/2010/main" val="0"/>
              </a:ext>
            </a:extLst>
          </a:blip>
          <a:srcRect l="4951" t="31901" r="18303" b="31830"/>
          <a:stretch/>
        </p:blipFill>
        <p:spPr bwMode="auto">
          <a:xfrm>
            <a:off x="9003322" y="82062"/>
            <a:ext cx="2907323" cy="973015"/>
          </a:xfrm>
          <a:prstGeom prst="rect">
            <a:avLst/>
          </a:prstGeom>
          <a:noFill/>
          <a:ln>
            <a:noFill/>
          </a:ln>
        </p:spPr>
      </p:pic>
      <p:sp>
        <p:nvSpPr>
          <p:cNvPr id="4" name="TextBox 3"/>
          <p:cNvSpPr txBox="1"/>
          <p:nvPr/>
        </p:nvSpPr>
        <p:spPr>
          <a:xfrm>
            <a:off x="8698523" y="5371383"/>
            <a:ext cx="3341077" cy="523220"/>
          </a:xfrm>
          <a:prstGeom prst="rect">
            <a:avLst/>
          </a:prstGeom>
          <a:noFill/>
        </p:spPr>
        <p:txBody>
          <a:bodyPr wrap="square" rtlCol="0">
            <a:spAutoFit/>
          </a:bodyPr>
          <a:lstStyle/>
          <a:p>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By: </a:t>
            </a:r>
            <a:r>
              <a:rPr lang="en-US" sz="2800" b="1" dirty="0" err="1">
                <a:solidFill>
                  <a:schemeClr val="bg1"/>
                </a:solidFill>
                <a:latin typeface="Calibri" panose="020F0502020204030204" pitchFamily="34" charset="0"/>
                <a:ea typeface="Calibri" panose="020F0502020204030204" pitchFamily="34" charset="0"/>
                <a:cs typeface="Calibri" panose="020F0502020204030204" pitchFamily="34" charset="0"/>
              </a:rPr>
              <a:t>Sourabh</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1"/>
                </a:solidFill>
                <a:latin typeface="Calibri" panose="020F0502020204030204" pitchFamily="34" charset="0"/>
                <a:ea typeface="Calibri" panose="020F0502020204030204" pitchFamily="34" charset="0"/>
                <a:cs typeface="Calibri" panose="020F0502020204030204" pitchFamily="34" charset="0"/>
              </a:rPr>
              <a:t>Soni</a:t>
            </a: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47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8FA7CF9-DD4F-4C60-88BC-702B40781BAE}"/>
              </a:ext>
            </a:extLst>
          </p:cNvPr>
          <p:cNvSpPr>
            <a:spLocks noGrp="1"/>
          </p:cNvSpPr>
          <p:nvPr>
            <p:ph type="body" idx="1"/>
          </p:nvPr>
        </p:nvSpPr>
        <p:spPr>
          <a:xfrm>
            <a:off x="1125416" y="386862"/>
            <a:ext cx="10351476" cy="5404338"/>
          </a:xfrm>
        </p:spPr>
        <p:txBody>
          <a:bodyPr>
            <a:normAutofit/>
          </a:bodyPr>
          <a:lstStyle/>
          <a:p>
            <a:pPr indent="0">
              <a:lnSpc>
                <a:spcPct val="107000"/>
              </a:lnSpc>
              <a:spcAft>
                <a:spcPts val="800"/>
              </a:spcAft>
              <a:buNone/>
            </a:pPr>
            <a:r>
              <a:rPr lang="en-IN" b="1" u="sng" dirty="0">
                <a:effectLst/>
                <a:latin typeface="Calibri" panose="020F0502020204030204" pitchFamily="34" charset="0"/>
                <a:ea typeface="Calibri" panose="020F0502020204030204" pitchFamily="34" charset="0"/>
                <a:cs typeface="Calibri" panose="020F0502020204030204" pitchFamily="34" charset="0"/>
              </a:rPr>
              <a:t>Dataset </a:t>
            </a:r>
            <a:r>
              <a:rPr lang="en-IN" b="1" u="sng" dirty="0" smtClean="0">
                <a:effectLst/>
                <a:latin typeface="Calibri" panose="020F0502020204030204" pitchFamily="34" charset="0"/>
                <a:ea typeface="Calibri" panose="020F0502020204030204" pitchFamily="34" charset="0"/>
                <a:cs typeface="Calibri" panose="020F0502020204030204" pitchFamily="34" charset="0"/>
              </a:rPr>
              <a:t>Description</a:t>
            </a:r>
            <a:endParaRPr lang="en-IN" sz="1900" u="sng" dirty="0">
              <a:effectLst/>
              <a:latin typeface="Calibri" panose="020F0502020204030204" pitchFamily="34" charset="0"/>
              <a:ea typeface="Calibri" panose="020F0502020204030204" pitchFamily="34" charset="0"/>
              <a:cs typeface="Times New Roman" panose="02020603050405020304" pitchFamily="18" charset="0"/>
            </a:endParaRPr>
          </a:p>
          <a:p>
            <a:pPr marL="11" indent="0">
              <a:lnSpc>
                <a:spcPct val="107000"/>
              </a:lnSpc>
              <a:spcAft>
                <a:spcPts val="800"/>
              </a:spcAft>
              <a:buNone/>
            </a:pPr>
            <a:r>
              <a:rPr lang="en-IN" sz="2300" b="1" dirty="0">
                <a:latin typeface="Calibri" panose="020F0502020204030204" pitchFamily="34" charset="0"/>
                <a:ea typeface="Calibri" panose="020F0502020204030204" pitchFamily="34" charset="0"/>
                <a:cs typeface="Calibri" panose="020F0502020204030204" pitchFamily="34" charset="0"/>
              </a:rPr>
              <a:t> </a:t>
            </a:r>
            <a:r>
              <a:rPr lang="en-IN" sz="2300" b="1" dirty="0" smtClean="0">
                <a:latin typeface="Calibri" panose="020F0502020204030204" pitchFamily="34" charset="0"/>
                <a:ea typeface="Calibri" panose="020F0502020204030204" pitchFamily="34" charset="0"/>
                <a:cs typeface="Calibri" panose="020F0502020204030204" pitchFamily="34" charset="0"/>
              </a:rPr>
              <a:t>     </a:t>
            </a:r>
            <a:r>
              <a:rPr lang="en-IN" sz="2300" b="1" dirty="0" smtClean="0">
                <a:effectLst/>
                <a:latin typeface="Calibri" panose="020F0502020204030204" pitchFamily="34" charset="0"/>
                <a:ea typeface="Calibri" panose="020F0502020204030204" pitchFamily="34" charset="0"/>
                <a:cs typeface="Calibri" panose="020F0502020204030204" pitchFamily="34" charset="0"/>
              </a:rPr>
              <a:t>The </a:t>
            </a:r>
            <a:r>
              <a:rPr lang="en-IN" sz="2300" b="1" dirty="0">
                <a:effectLst/>
                <a:latin typeface="Calibri" panose="020F0502020204030204" pitchFamily="34" charset="0"/>
                <a:ea typeface="Calibri" panose="020F0502020204030204" pitchFamily="34" charset="0"/>
                <a:cs typeface="Calibri" panose="020F0502020204030204" pitchFamily="34" charset="0"/>
              </a:rPr>
              <a:t>Independent Feature columns are:</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MSSubClass</a:t>
            </a:r>
            <a:r>
              <a:rPr lang="en-IN" sz="1600" dirty="0">
                <a:effectLst/>
                <a:latin typeface="Calibri" panose="020F0502020204030204" pitchFamily="34" charset="0"/>
                <a:ea typeface="Calibri" panose="020F0502020204030204" pitchFamily="34" charset="0"/>
                <a:cs typeface="Calibri" panose="020F0502020204030204" pitchFamily="34" charset="0"/>
              </a:rPr>
              <a:t>: Identifies the type of dwelling involved in the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MSZoning</a:t>
            </a:r>
            <a:r>
              <a:rPr lang="en-IN" sz="1600" dirty="0">
                <a:effectLst/>
                <a:latin typeface="Calibri" panose="020F0502020204030204" pitchFamily="34" charset="0"/>
                <a:ea typeface="Calibri" panose="020F0502020204030204" pitchFamily="34" charset="0"/>
                <a:cs typeface="Calibri" panose="020F0502020204030204" pitchFamily="34" charset="0"/>
              </a:rPr>
              <a:t>: Identifies the general zoning classification of the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Linear feet of street connected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LotArea</a:t>
            </a:r>
            <a:r>
              <a:rPr lang="en-IN" sz="1600" dirty="0">
                <a:effectLst/>
                <a:latin typeface="Calibri" panose="020F0502020204030204" pitchFamily="34" charset="0"/>
                <a:ea typeface="Calibri" panose="020F0502020204030204" pitchFamily="34" charset="0"/>
                <a:cs typeface="Calibri" panose="020F0502020204030204" pitchFamily="34" charset="0"/>
              </a:rPr>
              <a:t>: Lot size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Street: Type of road access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Alley: Type of alley access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LotShape</a:t>
            </a:r>
            <a:r>
              <a:rPr lang="en-IN" sz="1600" dirty="0">
                <a:effectLst/>
                <a:latin typeface="Calibri" panose="020F0502020204030204" pitchFamily="34" charset="0"/>
                <a:ea typeface="Calibri" panose="020F0502020204030204" pitchFamily="34" charset="0"/>
                <a:cs typeface="Calibri" panose="020F0502020204030204" pitchFamily="34" charset="0"/>
              </a:rPr>
              <a:t>: General shape of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LandContour</a:t>
            </a:r>
            <a:r>
              <a:rPr lang="en-IN" sz="1600" dirty="0">
                <a:effectLst/>
                <a:latin typeface="Calibri" panose="020F0502020204030204" pitchFamily="34" charset="0"/>
                <a:ea typeface="Calibri" panose="020F0502020204030204" pitchFamily="34" charset="0"/>
                <a:cs typeface="Calibri" panose="020F0502020204030204" pitchFamily="34" charset="0"/>
              </a:rPr>
              <a:t>: Flatness of the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Utilities: Type of utilities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LotConfig</a:t>
            </a:r>
            <a:r>
              <a:rPr lang="en-IN" sz="1600" dirty="0">
                <a:effectLst/>
                <a:latin typeface="Calibri" panose="020F0502020204030204" pitchFamily="34" charset="0"/>
                <a:ea typeface="Calibri" panose="020F0502020204030204" pitchFamily="34" charset="0"/>
                <a:cs typeface="Calibri" panose="020F0502020204030204" pitchFamily="34" charset="0"/>
              </a:rPr>
              <a:t>: Lot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LandSlope</a:t>
            </a:r>
            <a:r>
              <a:rPr lang="en-IN" sz="1600" dirty="0">
                <a:effectLst/>
                <a:latin typeface="Calibri" panose="020F0502020204030204" pitchFamily="34" charset="0"/>
                <a:ea typeface="Calibri" panose="020F0502020204030204" pitchFamily="34" charset="0"/>
                <a:cs typeface="Calibri" panose="020F0502020204030204" pitchFamily="34" charset="0"/>
              </a:rPr>
              <a:t>: Slope of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a:t>
            </a:r>
            <a:r>
              <a:rPr lang="en-IN" sz="1600" dirty="0">
                <a:effectLst/>
                <a:latin typeface="Calibri" panose="020F0502020204030204" pitchFamily="34" charset="0"/>
                <a:ea typeface="Calibri" panose="020F0502020204030204" pitchFamily="34" charset="0"/>
                <a:cs typeface="Calibri" panose="020F0502020204030204" pitchFamily="34" charset="0"/>
              </a:rPr>
              <a:t>: Physical locations within Ames city limits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067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091187-2131-42D6-9A22-26FA3B35D01A}"/>
              </a:ext>
            </a:extLst>
          </p:cNvPr>
          <p:cNvSpPr>
            <a:spLocks noGrp="1"/>
          </p:cNvSpPr>
          <p:nvPr>
            <p:ph type="body" idx="1"/>
          </p:nvPr>
        </p:nvSpPr>
        <p:spPr>
          <a:xfrm>
            <a:off x="1051467" y="117231"/>
            <a:ext cx="9886164" cy="5732583"/>
          </a:xfrm>
        </p:spPr>
        <p:txBody>
          <a:bodyPr>
            <a:normAutofit/>
          </a:bodyPr>
          <a:lstStyle/>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Condition1: Proximity to various conditions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Condition2: Proximity to various conditions (if more than one is present)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BldgType</a:t>
            </a:r>
            <a:r>
              <a:rPr lang="en-IN" sz="1600" dirty="0">
                <a:effectLst/>
                <a:latin typeface="Calibri" panose="020F0502020204030204" pitchFamily="34" charset="0"/>
                <a:ea typeface="Calibri" panose="020F0502020204030204" pitchFamily="34" charset="0"/>
                <a:cs typeface="Calibri" panose="020F0502020204030204" pitchFamily="34" charset="0"/>
              </a:rPr>
              <a:t>: Type of dwelling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HouseStyle</a:t>
            </a:r>
            <a:r>
              <a:rPr lang="en-IN" sz="1600" dirty="0">
                <a:effectLst/>
                <a:latin typeface="Calibri" panose="020F0502020204030204" pitchFamily="34" charset="0"/>
                <a:ea typeface="Calibri" panose="020F0502020204030204" pitchFamily="34" charset="0"/>
                <a:cs typeface="Calibri" panose="020F0502020204030204" pitchFamily="34" charset="0"/>
              </a:rPr>
              <a:t>: Style of dwelling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OverallQual</a:t>
            </a:r>
            <a:r>
              <a:rPr lang="en-IN" sz="1600" dirty="0">
                <a:effectLst/>
                <a:latin typeface="Calibri" panose="020F0502020204030204" pitchFamily="34" charset="0"/>
                <a:ea typeface="Calibri" panose="020F0502020204030204" pitchFamily="34" charset="0"/>
                <a:cs typeface="Calibri" panose="020F0502020204030204" pitchFamily="34" charset="0"/>
              </a:rPr>
              <a:t>: Rates the overall material and finish of the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OverallCond</a:t>
            </a:r>
            <a:r>
              <a:rPr lang="en-IN" sz="1600" dirty="0">
                <a:effectLst/>
                <a:latin typeface="Calibri" panose="020F0502020204030204" pitchFamily="34" charset="0"/>
                <a:ea typeface="Calibri" panose="020F0502020204030204" pitchFamily="34" charset="0"/>
                <a:cs typeface="Calibri" panose="020F0502020204030204" pitchFamily="34" charset="0"/>
              </a:rPr>
              <a:t>: Rates the overall condition of the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YearBuilt</a:t>
            </a:r>
            <a:r>
              <a:rPr lang="en-IN" sz="1600" dirty="0">
                <a:effectLst/>
                <a:latin typeface="Calibri" panose="020F0502020204030204" pitchFamily="34" charset="0"/>
                <a:ea typeface="Calibri" panose="020F0502020204030204" pitchFamily="34" charset="0"/>
                <a:cs typeface="Calibri" panose="020F0502020204030204" pitchFamily="34" charset="0"/>
              </a:rPr>
              <a:t>: Original construction date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YearRemodAdd</a:t>
            </a:r>
            <a:r>
              <a:rPr lang="en-IN" sz="1600" dirty="0">
                <a:effectLst/>
                <a:latin typeface="Calibri" panose="020F0502020204030204" pitchFamily="34" charset="0"/>
                <a:ea typeface="Calibri" panose="020F0502020204030204" pitchFamily="34" charset="0"/>
                <a:cs typeface="Calibri" panose="020F0502020204030204" pitchFamily="34" charset="0"/>
              </a:rPr>
              <a:t>: Remodel date (same as construction date if no </a:t>
            </a:r>
            <a:r>
              <a:rPr lang="en-IN" sz="1600" dirty="0" err="1">
                <a:effectLst/>
                <a:latin typeface="Calibri" panose="020F0502020204030204" pitchFamily="34" charset="0"/>
                <a:ea typeface="Calibri" panose="020F0502020204030204" pitchFamily="34" charset="0"/>
                <a:cs typeface="Calibri" panose="020F0502020204030204" pitchFamily="34" charset="0"/>
              </a:rPr>
              <a:t>remodeling</a:t>
            </a:r>
            <a:r>
              <a:rPr lang="en-IN" sz="1600" dirty="0">
                <a:effectLst/>
                <a:latin typeface="Calibri" panose="020F0502020204030204" pitchFamily="34" charset="0"/>
                <a:ea typeface="Calibri" panose="020F0502020204030204" pitchFamily="34" charset="0"/>
                <a:cs typeface="Calibri" panose="020F0502020204030204" pitchFamily="34" charset="0"/>
              </a:rPr>
              <a:t> or additions)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RoofStyle</a:t>
            </a:r>
            <a:r>
              <a:rPr lang="en-IN" sz="1600" dirty="0">
                <a:effectLst/>
                <a:latin typeface="Calibri" panose="020F0502020204030204" pitchFamily="34" charset="0"/>
                <a:ea typeface="Calibri" panose="020F0502020204030204" pitchFamily="34" charset="0"/>
                <a:cs typeface="Calibri" panose="020F0502020204030204" pitchFamily="34" charset="0"/>
              </a:rPr>
              <a:t>: Type of roof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RoofMatl</a:t>
            </a:r>
            <a:r>
              <a:rPr lang="en-IN" sz="1600" dirty="0">
                <a:effectLst/>
                <a:latin typeface="Calibri" panose="020F0502020204030204" pitchFamily="34" charset="0"/>
                <a:ea typeface="Calibri" panose="020F0502020204030204" pitchFamily="34" charset="0"/>
                <a:cs typeface="Calibri" panose="020F0502020204030204" pitchFamily="34" charset="0"/>
              </a:rPr>
              <a:t>: Roof 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Exterior1st: Exterior covering on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Exterior2nd: Exterior covering on house (if more than one material</a:t>
            </a:r>
            <a:r>
              <a:rPr lang="en-IN" sz="1600" dirty="0" smtClean="0">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buFont typeface="Courier New" panose="02070309020205020404" pitchFamily="49" charset="0"/>
              <a:buChar char="o"/>
            </a:pPr>
            <a:r>
              <a:rPr lang="en-IN" sz="1600" dirty="0" err="1">
                <a:latin typeface="Calibri" panose="020F0502020204030204" pitchFamily="34" charset="0"/>
                <a:ea typeface="Calibri" panose="020F0502020204030204" pitchFamily="34" charset="0"/>
                <a:cs typeface="Calibri" panose="020F0502020204030204" pitchFamily="34" charset="0"/>
              </a:rPr>
              <a:t>MasVnrType</a:t>
            </a:r>
            <a:r>
              <a:rPr lang="en-IN" sz="1600" dirty="0">
                <a:latin typeface="Calibri" panose="020F0502020204030204" pitchFamily="34" charset="0"/>
                <a:ea typeface="Calibri" panose="020F0502020204030204" pitchFamily="34" charset="0"/>
                <a:cs typeface="Calibri" panose="020F0502020204030204" pitchFamily="34" charset="0"/>
              </a:rPr>
              <a:t>: Masonry veneer type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latin typeface="Calibri" panose="020F0502020204030204" pitchFamily="34" charset="0"/>
                <a:ea typeface="Calibri" panose="020F0502020204030204" pitchFamily="34" charset="0"/>
                <a:cs typeface="Calibri" panose="020F0502020204030204" pitchFamily="34" charset="0"/>
              </a:rPr>
              <a:t>MasVnrArea</a:t>
            </a:r>
            <a:r>
              <a:rPr lang="en-IN" sz="1600" dirty="0">
                <a:latin typeface="Calibri" panose="020F0502020204030204" pitchFamily="34" charset="0"/>
                <a:ea typeface="Calibri" panose="020F0502020204030204" pitchFamily="34" charset="0"/>
                <a:cs typeface="Calibri" panose="020F0502020204030204" pitchFamily="34" charset="0"/>
              </a:rPr>
              <a:t>: Masonry veneer area in square feet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latin typeface="Calibri" panose="020F0502020204030204" pitchFamily="34" charset="0"/>
                <a:ea typeface="Calibri" panose="020F0502020204030204" pitchFamily="34" charset="0"/>
                <a:cs typeface="Calibri" panose="020F0502020204030204" pitchFamily="34" charset="0"/>
              </a:rPr>
              <a:t>ExterQual</a:t>
            </a:r>
            <a:r>
              <a:rPr lang="en-IN" sz="1600" dirty="0">
                <a:latin typeface="Calibri" panose="020F0502020204030204" pitchFamily="34" charset="0"/>
                <a:ea typeface="Calibri" panose="020F0502020204030204" pitchFamily="34" charset="0"/>
                <a:cs typeface="Calibri" panose="020F0502020204030204" pitchFamily="34" charset="0"/>
              </a:rPr>
              <a:t>: Evaluates the quality of the material on the </a:t>
            </a:r>
            <a:r>
              <a:rPr lang="en-IN" sz="1600" dirty="0" smtClean="0">
                <a:latin typeface="Calibri" panose="020F0502020204030204" pitchFamily="34" charset="0"/>
                <a:ea typeface="Calibri" panose="020F0502020204030204" pitchFamily="34" charset="0"/>
                <a:cs typeface="Calibri" panose="020F0502020204030204" pitchFamily="34" charset="0"/>
              </a:rPr>
              <a:t>exterior</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773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C014FC-9F5B-4D03-B48D-3328E7B07463}"/>
              </a:ext>
            </a:extLst>
          </p:cNvPr>
          <p:cNvSpPr>
            <a:spLocks noGrp="1"/>
          </p:cNvSpPr>
          <p:nvPr>
            <p:ph type="body" idx="1"/>
          </p:nvPr>
        </p:nvSpPr>
        <p:spPr>
          <a:xfrm>
            <a:off x="1508666" y="668215"/>
            <a:ext cx="10179241" cy="4956785"/>
          </a:xfrm>
        </p:spPr>
        <p:txBody>
          <a:bodyPr>
            <a:normAutofit/>
          </a:bodyPr>
          <a:lstStyle/>
          <a:p>
            <a:pPr marL="742950" lvl="1" indent="-285750">
              <a:lnSpc>
                <a:spcPct val="107000"/>
              </a:lnSpc>
              <a:buFont typeface="Courier New" panose="02070309020205020404" pitchFamily="49" charset="0"/>
              <a:buChar char="o"/>
            </a:pPr>
            <a:r>
              <a:rPr lang="en-IN" sz="1900" dirty="0" err="1" smtClean="0">
                <a:effectLst/>
                <a:latin typeface="Calibri" panose="020F0502020204030204" pitchFamily="34" charset="0"/>
                <a:ea typeface="Calibri" panose="020F0502020204030204" pitchFamily="34" charset="0"/>
                <a:cs typeface="Calibri" panose="020F0502020204030204" pitchFamily="34" charset="0"/>
              </a:rPr>
              <a:t>ExterCond</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present condition of the material on the exterior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Foundation: Type of foundation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BsmtQual</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height of the basement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BsmtCond</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general condition of the basement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BsmtExposure</a:t>
            </a:r>
            <a:r>
              <a:rPr lang="en-IN" sz="1900" dirty="0">
                <a:effectLst/>
                <a:latin typeface="Calibri" panose="020F0502020204030204" pitchFamily="34" charset="0"/>
                <a:ea typeface="Calibri" panose="020F0502020204030204" pitchFamily="34" charset="0"/>
                <a:cs typeface="Calibri" panose="020F0502020204030204" pitchFamily="34" charset="0"/>
              </a:rPr>
              <a:t>: Refers to walkout or garden level walls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BsmtFinType1: Rating of basement finished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BsmtFinSF1: Type 1 finished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BsmtFinType2: Rating of basement finished area (if multiple types)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BsmtFinSF2: Type 2 finished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BsmtUnfSF</a:t>
            </a:r>
            <a:r>
              <a:rPr lang="en-IN" sz="1900" dirty="0">
                <a:effectLst/>
                <a:latin typeface="Calibri" panose="020F0502020204030204" pitchFamily="34" charset="0"/>
                <a:ea typeface="Calibri" panose="020F0502020204030204" pitchFamily="34" charset="0"/>
                <a:cs typeface="Calibri" panose="020F0502020204030204" pitchFamily="34" charset="0"/>
              </a:rPr>
              <a:t>: Unfinished square feet of basement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TotalBsmtSF</a:t>
            </a:r>
            <a:r>
              <a:rPr lang="en-IN" sz="1900" dirty="0">
                <a:effectLst/>
                <a:latin typeface="Calibri" panose="020F0502020204030204" pitchFamily="34" charset="0"/>
                <a:ea typeface="Calibri" panose="020F0502020204030204" pitchFamily="34" charset="0"/>
                <a:cs typeface="Calibri" panose="020F0502020204030204" pitchFamily="34" charset="0"/>
              </a:rPr>
              <a:t>: Total square feet of basement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Heating: Type of heating</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HeatingQC</a:t>
            </a:r>
            <a:r>
              <a:rPr lang="en-IN" sz="1900" dirty="0">
                <a:effectLst/>
                <a:latin typeface="Calibri" panose="020F0502020204030204" pitchFamily="34" charset="0"/>
                <a:ea typeface="Calibri" panose="020F0502020204030204" pitchFamily="34" charset="0"/>
                <a:cs typeface="Calibri" panose="020F0502020204030204" pitchFamily="34" charset="0"/>
              </a:rPr>
              <a:t>: Heating quality and condition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CentralAir</a:t>
            </a:r>
            <a:r>
              <a:rPr lang="en-IN" sz="1900" dirty="0">
                <a:effectLst/>
                <a:latin typeface="Calibri" panose="020F0502020204030204" pitchFamily="34" charset="0"/>
                <a:ea typeface="Calibri" panose="020F0502020204030204" pitchFamily="34" charset="0"/>
                <a:cs typeface="Calibri" panose="020F0502020204030204" pitchFamily="34" charset="0"/>
              </a:rPr>
              <a:t>: Central air conditioning</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Electrical: Electrical system</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355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F12760-E4EB-40CF-B666-80B33CABC762}"/>
              </a:ext>
            </a:extLst>
          </p:cNvPr>
          <p:cNvSpPr>
            <a:spLocks noGrp="1"/>
          </p:cNvSpPr>
          <p:nvPr>
            <p:ph type="body" idx="1"/>
          </p:nvPr>
        </p:nvSpPr>
        <p:spPr>
          <a:xfrm>
            <a:off x="1297650" y="257910"/>
            <a:ext cx="10273025" cy="5673968"/>
          </a:xfrm>
        </p:spPr>
        <p:txBody>
          <a:bodyPr>
            <a:normAutofit/>
          </a:bodyPr>
          <a:lstStyle/>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1stFlrSF: First Floor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2ndFlrSF: Second floor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LowQualFinSF</a:t>
            </a:r>
            <a:r>
              <a:rPr lang="en-IN" sz="1700" dirty="0">
                <a:effectLst/>
                <a:latin typeface="Calibri" panose="020F0502020204030204" pitchFamily="34" charset="0"/>
                <a:ea typeface="Calibri" panose="020F0502020204030204" pitchFamily="34" charset="0"/>
                <a:cs typeface="Calibri" panose="020F0502020204030204" pitchFamily="34" charset="0"/>
              </a:rPr>
              <a:t>: Low quality finished square feet (all floors)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GrLivArea</a:t>
            </a:r>
            <a:r>
              <a:rPr lang="en-IN" sz="1700" dirty="0">
                <a:effectLst/>
                <a:latin typeface="Calibri" panose="020F0502020204030204" pitchFamily="34" charset="0"/>
                <a:ea typeface="Calibri" panose="020F0502020204030204" pitchFamily="34" charset="0"/>
                <a:cs typeface="Calibri" panose="020F0502020204030204" pitchFamily="34" charset="0"/>
              </a:rPr>
              <a:t>: Above grade (ground) living area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BsmtFullBath</a:t>
            </a:r>
            <a:r>
              <a:rPr lang="en-IN" sz="1700" dirty="0">
                <a:effectLst/>
                <a:latin typeface="Calibri" panose="020F0502020204030204" pitchFamily="34" charset="0"/>
                <a:ea typeface="Calibri" panose="020F0502020204030204" pitchFamily="34" charset="0"/>
                <a:cs typeface="Calibri" panose="020F0502020204030204" pitchFamily="34" charset="0"/>
              </a:rPr>
              <a:t>: Basement full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BsmtHalfBath</a:t>
            </a:r>
            <a:r>
              <a:rPr lang="en-IN" sz="1700" dirty="0">
                <a:effectLst/>
                <a:latin typeface="Calibri" panose="020F0502020204030204" pitchFamily="34" charset="0"/>
                <a:ea typeface="Calibri" panose="020F0502020204030204" pitchFamily="34" charset="0"/>
                <a:cs typeface="Calibri" panose="020F0502020204030204" pitchFamily="34" charset="0"/>
              </a:rPr>
              <a:t>: Basement half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FullBath</a:t>
            </a:r>
            <a:r>
              <a:rPr lang="en-IN" sz="1700" dirty="0">
                <a:effectLst/>
                <a:latin typeface="Calibri" panose="020F0502020204030204" pitchFamily="34" charset="0"/>
                <a:ea typeface="Calibri" panose="020F0502020204030204" pitchFamily="34" charset="0"/>
                <a:cs typeface="Calibri" panose="020F0502020204030204" pitchFamily="34" charset="0"/>
              </a:rPr>
              <a:t>: Full bathrooms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HalfBath</a:t>
            </a:r>
            <a:r>
              <a:rPr lang="en-IN" sz="1700" dirty="0">
                <a:effectLst/>
                <a:latin typeface="Calibri" panose="020F0502020204030204" pitchFamily="34" charset="0"/>
                <a:ea typeface="Calibri" panose="020F0502020204030204" pitchFamily="34" charset="0"/>
                <a:cs typeface="Calibri" panose="020F0502020204030204" pitchFamily="34" charset="0"/>
              </a:rPr>
              <a:t>: Half baths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Bedroom: Bedrooms above grade (does NOT include basement bedrooms)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Kitchen: Kitchens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KitchenQual</a:t>
            </a:r>
            <a:r>
              <a:rPr lang="en-IN" sz="1700" dirty="0">
                <a:effectLst/>
                <a:latin typeface="Calibri" panose="020F0502020204030204" pitchFamily="34" charset="0"/>
                <a:ea typeface="Calibri" panose="020F0502020204030204" pitchFamily="34" charset="0"/>
                <a:cs typeface="Calibri" panose="020F0502020204030204" pitchFamily="34" charset="0"/>
              </a:rPr>
              <a:t>: Kitchen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TotRmsAbvGrd</a:t>
            </a:r>
            <a:r>
              <a:rPr lang="en-IN" sz="1700" dirty="0">
                <a:effectLst/>
                <a:latin typeface="Calibri" panose="020F0502020204030204" pitchFamily="34" charset="0"/>
                <a:ea typeface="Calibri" panose="020F0502020204030204" pitchFamily="34" charset="0"/>
                <a:cs typeface="Calibri" panose="020F0502020204030204" pitchFamily="34" charset="0"/>
              </a:rPr>
              <a:t>: Total rooms above grade (does not include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Functional: Home functionality (Assume typical unless deductions are warranted</a:t>
            </a:r>
            <a:r>
              <a:rPr lang="en-IN" sz="1700" dirty="0" smtClean="0">
                <a:effectLst/>
                <a:latin typeface="Calibri" panose="020F0502020204030204" pitchFamily="34" charset="0"/>
                <a:ea typeface="Calibri" panose="020F0502020204030204" pitchFamily="34" charset="0"/>
                <a:cs typeface="Calibri" panose="020F0502020204030204" pitchFamily="34"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6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3DE6F35-0313-4EEA-B4C4-4709003D28FE}"/>
              </a:ext>
            </a:extLst>
          </p:cNvPr>
          <p:cNvSpPr>
            <a:spLocks noGrp="1"/>
          </p:cNvSpPr>
          <p:nvPr>
            <p:ph type="body" idx="1"/>
          </p:nvPr>
        </p:nvSpPr>
        <p:spPr>
          <a:xfrm>
            <a:off x="1289539" y="550984"/>
            <a:ext cx="10152184" cy="5486400"/>
          </a:xfrm>
        </p:spPr>
        <p:txBody>
          <a:bodyPr>
            <a:normAutofit/>
          </a:bodyPr>
          <a:lstStyle/>
          <a:p>
            <a:pPr marL="742950" lvl="1" indent="-285750">
              <a:lnSpc>
                <a:spcPct val="150000"/>
              </a:lnSpc>
              <a:buFont typeface="Courier New" panose="02070309020205020404" pitchFamily="49" charset="0"/>
              <a:buChar char="o"/>
            </a:pPr>
            <a:r>
              <a:rPr lang="en-IN" sz="1600" dirty="0">
                <a:latin typeface="Calibri" panose="020F0502020204030204" pitchFamily="34" charset="0"/>
                <a:ea typeface="Calibri" panose="020F0502020204030204" pitchFamily="34" charset="0"/>
                <a:cs typeface="Calibri" panose="020F0502020204030204" pitchFamily="34" charset="0"/>
              </a:rPr>
              <a:t>Fireplaces: Number of fireplaces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latin typeface="Calibri" panose="020F0502020204030204" pitchFamily="34" charset="0"/>
                <a:ea typeface="Calibri" panose="020F0502020204030204" pitchFamily="34" charset="0"/>
                <a:cs typeface="Calibri" panose="020F0502020204030204" pitchFamily="34" charset="0"/>
              </a:rPr>
              <a:t>FireplaceQu</a:t>
            </a:r>
            <a:r>
              <a:rPr lang="en-IN" sz="1600" dirty="0">
                <a:latin typeface="Calibri" panose="020F0502020204030204" pitchFamily="34" charset="0"/>
                <a:ea typeface="Calibri" panose="020F0502020204030204" pitchFamily="34" charset="0"/>
                <a:cs typeface="Calibri" panose="020F0502020204030204" pitchFamily="34" charset="0"/>
              </a:rPr>
              <a:t>: Fireplace quality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smtClean="0">
                <a:effectLst/>
                <a:latin typeface="Calibri" panose="020F0502020204030204" pitchFamily="34" charset="0"/>
                <a:ea typeface="Calibri" panose="020F0502020204030204" pitchFamily="34" charset="0"/>
                <a:cs typeface="Calibri" panose="020F0502020204030204" pitchFamily="34" charset="0"/>
              </a:rPr>
              <a:t>GarageType</a:t>
            </a:r>
            <a:r>
              <a:rPr lang="en-IN" sz="1600" dirty="0">
                <a:effectLst/>
                <a:latin typeface="Calibri" panose="020F0502020204030204" pitchFamily="34" charset="0"/>
                <a:ea typeface="Calibri" panose="020F0502020204030204" pitchFamily="34" charset="0"/>
                <a:cs typeface="Calibri" panose="020F0502020204030204" pitchFamily="34" charset="0"/>
              </a:rPr>
              <a:t>: Garage location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GarageYrBlt</a:t>
            </a:r>
            <a:r>
              <a:rPr lang="en-IN" sz="1600" dirty="0">
                <a:effectLst/>
                <a:latin typeface="Calibri" panose="020F0502020204030204" pitchFamily="34" charset="0"/>
                <a:ea typeface="Calibri" panose="020F0502020204030204" pitchFamily="34" charset="0"/>
                <a:cs typeface="Calibri" panose="020F0502020204030204" pitchFamily="34" charset="0"/>
              </a:rPr>
              <a:t>: Year garage was built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GarageFinish</a:t>
            </a:r>
            <a:r>
              <a:rPr lang="en-IN" sz="1600" dirty="0">
                <a:effectLst/>
                <a:latin typeface="Calibri" panose="020F0502020204030204" pitchFamily="34" charset="0"/>
                <a:ea typeface="Calibri" panose="020F0502020204030204" pitchFamily="34" charset="0"/>
                <a:cs typeface="Calibri" panose="020F0502020204030204" pitchFamily="34" charset="0"/>
              </a:rPr>
              <a:t>: Interior finish of the garage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GarageCars</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car capacity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GarageArea</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GarageQual</a:t>
            </a:r>
            <a:r>
              <a:rPr lang="en-IN" sz="1600" dirty="0">
                <a:effectLst/>
                <a:latin typeface="Calibri" panose="020F0502020204030204" pitchFamily="34" charset="0"/>
                <a:ea typeface="Calibri" panose="020F0502020204030204" pitchFamily="34" charset="0"/>
                <a:cs typeface="Calibri" panose="020F0502020204030204" pitchFamily="34" charset="0"/>
              </a:rPr>
              <a:t>: Garage quality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GarageCond</a:t>
            </a:r>
            <a:r>
              <a:rPr lang="en-IN" sz="1600" dirty="0">
                <a:effectLst/>
                <a:latin typeface="Calibri" panose="020F0502020204030204" pitchFamily="34" charset="0"/>
                <a:ea typeface="Calibri" panose="020F0502020204030204" pitchFamily="34" charset="0"/>
                <a:cs typeface="Calibri" panose="020F0502020204030204" pitchFamily="34" charset="0"/>
              </a:rPr>
              <a:t>: Garage condition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PavedDrive</a:t>
            </a:r>
            <a:r>
              <a:rPr lang="en-IN" sz="1600" dirty="0">
                <a:effectLst/>
                <a:latin typeface="Calibri" panose="020F0502020204030204" pitchFamily="34" charset="0"/>
                <a:ea typeface="Calibri" panose="020F0502020204030204" pitchFamily="34" charset="0"/>
                <a:cs typeface="Calibri" panose="020F0502020204030204" pitchFamily="34" charset="0"/>
              </a:rPr>
              <a:t>: Paved driveway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WoodDeckSF</a:t>
            </a:r>
            <a:r>
              <a:rPr lang="en-IN" sz="1600" dirty="0">
                <a:effectLst/>
                <a:latin typeface="Calibri" panose="020F0502020204030204" pitchFamily="34" charset="0"/>
                <a:ea typeface="Calibri" panose="020F0502020204030204" pitchFamily="34" charset="0"/>
                <a:cs typeface="Calibri" panose="020F0502020204030204" pitchFamily="34" charset="0"/>
              </a:rPr>
              <a:t>: Wood deck area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OpenPorchSF</a:t>
            </a:r>
            <a:r>
              <a:rPr lang="en-IN" sz="1600" dirty="0">
                <a:effectLst/>
                <a:latin typeface="Calibri" panose="020F0502020204030204" pitchFamily="34" charset="0"/>
                <a:ea typeface="Calibri" panose="020F0502020204030204" pitchFamily="34" charset="0"/>
                <a:cs typeface="Calibri" panose="020F0502020204030204" pitchFamily="34" charset="0"/>
              </a:rPr>
              <a:t>: Open porch area in square </a:t>
            </a:r>
            <a:r>
              <a:rPr lang="en-IN" sz="1600" dirty="0" smtClean="0">
                <a:effectLst/>
                <a:latin typeface="Calibri" panose="020F0502020204030204" pitchFamily="34" charset="0"/>
                <a:ea typeface="Calibri" panose="020F0502020204030204" pitchFamily="34" charset="0"/>
                <a:cs typeface="Calibri" panose="020F0502020204030204" pitchFamily="34" charset="0"/>
              </a:rPr>
              <a:t>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13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E1A8644-05EF-439B-BD8C-C92FEEA335D7}"/>
              </a:ext>
            </a:extLst>
          </p:cNvPr>
          <p:cNvSpPr>
            <a:spLocks noGrp="1"/>
          </p:cNvSpPr>
          <p:nvPr>
            <p:ph type="body" idx="1"/>
          </p:nvPr>
        </p:nvSpPr>
        <p:spPr>
          <a:xfrm>
            <a:off x="1508666" y="422031"/>
            <a:ext cx="10179241" cy="5202969"/>
          </a:xfrm>
        </p:spPr>
        <p:txBody>
          <a:bodyPr>
            <a:normAutofit fontScale="92500" lnSpcReduction="20000"/>
          </a:bodyPr>
          <a:lstStyle/>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EnclosedPorch</a:t>
            </a:r>
            <a:r>
              <a:rPr lang="en-IN" sz="1700" dirty="0">
                <a:effectLst/>
                <a:latin typeface="Calibri" panose="020F0502020204030204" pitchFamily="34" charset="0"/>
                <a:ea typeface="Calibri" panose="020F0502020204030204" pitchFamily="34" charset="0"/>
                <a:cs typeface="Calibri" panose="020F0502020204030204" pitchFamily="34" charset="0"/>
              </a:rPr>
              <a:t>: Enclosed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3SsnPorch: Three season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ScreenPorch</a:t>
            </a:r>
            <a:r>
              <a:rPr lang="en-IN" sz="1700" dirty="0">
                <a:effectLst/>
                <a:latin typeface="Calibri" panose="020F0502020204030204" pitchFamily="34" charset="0"/>
                <a:ea typeface="Calibri" panose="020F0502020204030204" pitchFamily="34" charset="0"/>
                <a:cs typeface="Calibri" panose="020F0502020204030204" pitchFamily="34" charset="0"/>
              </a:rPr>
              <a:t>: Screen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PoolArea</a:t>
            </a:r>
            <a:r>
              <a:rPr lang="en-IN" sz="1700" dirty="0">
                <a:effectLst/>
                <a:latin typeface="Calibri" panose="020F0502020204030204" pitchFamily="34" charset="0"/>
                <a:ea typeface="Calibri" panose="020F0502020204030204" pitchFamily="34" charset="0"/>
                <a:cs typeface="Calibri" panose="020F0502020204030204" pitchFamily="34" charset="0"/>
              </a:rPr>
              <a:t>: Pool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PoolQC</a:t>
            </a:r>
            <a:r>
              <a:rPr lang="en-IN" sz="1700" dirty="0">
                <a:effectLst/>
                <a:latin typeface="Calibri" panose="020F0502020204030204" pitchFamily="34" charset="0"/>
                <a:ea typeface="Calibri" panose="020F0502020204030204" pitchFamily="34" charset="0"/>
                <a:cs typeface="Calibri" panose="020F0502020204030204" pitchFamily="34" charset="0"/>
              </a:rPr>
              <a:t>: Pool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Fence: Fence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MiscFeature</a:t>
            </a:r>
            <a:r>
              <a:rPr lang="en-IN" sz="1700" dirty="0">
                <a:effectLst/>
                <a:latin typeface="Calibri" panose="020F0502020204030204" pitchFamily="34" charset="0"/>
                <a:ea typeface="Calibri" panose="020F0502020204030204" pitchFamily="34" charset="0"/>
                <a:cs typeface="Calibri" panose="020F0502020204030204" pitchFamily="34" charset="0"/>
              </a:rPr>
              <a:t>: Miscellaneous feature not covered in other categories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MiscVal</a:t>
            </a:r>
            <a:r>
              <a:rPr lang="en-IN" sz="1700" dirty="0">
                <a:effectLst/>
                <a:latin typeface="Calibri" panose="020F0502020204030204" pitchFamily="34" charset="0"/>
                <a:ea typeface="Calibri" panose="020F0502020204030204" pitchFamily="34" charset="0"/>
                <a:cs typeface="Calibri" panose="020F0502020204030204" pitchFamily="34" charset="0"/>
              </a:rPr>
              <a:t>: $Value of miscellaneous feature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MoSold</a:t>
            </a:r>
            <a:r>
              <a:rPr lang="en-IN" sz="1700" dirty="0">
                <a:effectLst/>
                <a:latin typeface="Calibri" panose="020F0502020204030204" pitchFamily="34" charset="0"/>
                <a:ea typeface="Calibri" panose="020F0502020204030204" pitchFamily="34" charset="0"/>
                <a:cs typeface="Calibri" panose="020F0502020204030204" pitchFamily="34" charset="0"/>
              </a:rPr>
              <a:t>: Month Sold (MM)</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YrSold</a:t>
            </a:r>
            <a:r>
              <a:rPr lang="en-IN" sz="1700" dirty="0">
                <a:effectLst/>
                <a:latin typeface="Calibri" panose="020F0502020204030204" pitchFamily="34" charset="0"/>
                <a:ea typeface="Calibri" panose="020F0502020204030204" pitchFamily="34" charset="0"/>
                <a:cs typeface="Calibri" panose="020F0502020204030204" pitchFamily="34" charset="0"/>
              </a:rPr>
              <a:t>: Year Sold (YYYY)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SaleType</a:t>
            </a:r>
            <a:r>
              <a:rPr lang="en-IN" sz="1700" dirty="0">
                <a:effectLst/>
                <a:latin typeface="Calibri" panose="020F0502020204030204" pitchFamily="34" charset="0"/>
                <a:ea typeface="Calibri" panose="020F0502020204030204" pitchFamily="34" charset="0"/>
                <a:cs typeface="Calibri" panose="020F0502020204030204" pitchFamily="34" charset="0"/>
              </a:rPr>
              <a:t>: Type of sale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SaleCondition</a:t>
            </a:r>
            <a:r>
              <a:rPr lang="en-IN" sz="1700" dirty="0">
                <a:effectLst/>
                <a:latin typeface="Calibri" panose="020F0502020204030204" pitchFamily="34" charset="0"/>
                <a:ea typeface="Calibri" panose="020F0502020204030204" pitchFamily="34" charset="0"/>
                <a:cs typeface="Calibri" panose="020F0502020204030204" pitchFamily="34" charset="0"/>
              </a:rPr>
              <a:t>: Condition of sale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en-IN" sz="1700" b="1" dirty="0">
                <a:effectLst/>
                <a:latin typeface="Calibri" panose="020F0502020204030204" pitchFamily="34" charset="0"/>
                <a:ea typeface="Calibri" panose="020F0502020204030204" pitchFamily="34" charset="0"/>
                <a:cs typeface="Calibri" panose="020F0502020204030204" pitchFamily="34" charset="0"/>
              </a:rPr>
              <a:t>Target Column: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700" dirty="0" err="1">
                <a:effectLst/>
                <a:latin typeface="Calibri" panose="020F0502020204030204" pitchFamily="34" charset="0"/>
                <a:ea typeface="Calibri" panose="020F0502020204030204" pitchFamily="34" charset="0"/>
                <a:cs typeface="Calibri" panose="020F0502020204030204" pitchFamily="34" charset="0"/>
              </a:rPr>
              <a:t>SalePrice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460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EEA58-1CC7-40B6-87CF-C591552698B2}"/>
              </a:ext>
            </a:extLst>
          </p:cNvPr>
          <p:cNvSpPr>
            <a:spLocks noGrp="1"/>
          </p:cNvSpPr>
          <p:nvPr>
            <p:ph type="title"/>
          </p:nvPr>
        </p:nvSpPr>
        <p:spPr>
          <a:xfrm>
            <a:off x="1373553" y="587592"/>
            <a:ext cx="9328800" cy="954400"/>
          </a:xfrm>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 xmlns:a16="http://schemas.microsoft.com/office/drawing/2014/main" id="{40F5987A-72A3-4BF4-9CD1-57AA488D4E39}"/>
              </a:ext>
            </a:extLst>
          </p:cNvPr>
          <p:cNvSpPr>
            <a:spLocks noGrp="1"/>
          </p:cNvSpPr>
          <p:nvPr>
            <p:ph type="body" idx="1"/>
          </p:nvPr>
        </p:nvSpPr>
        <p:spPr>
          <a:xfrm>
            <a:off x="1473496" y="1566506"/>
            <a:ext cx="10284750" cy="5291493"/>
          </a:xfrm>
        </p:spPr>
        <p:txBody>
          <a:bodyPr/>
          <a:lstStyle/>
          <a:p>
            <a:pPr marL="0" indent="0">
              <a:buNone/>
            </a:pPr>
            <a:r>
              <a:rPr lang="en-IN" sz="2400" u="sng" dirty="0">
                <a:effectLst/>
                <a:latin typeface="Calibri" panose="020F0502020204030204" pitchFamily="34" charset="0"/>
                <a:ea typeface="Calibri" panose="020F0502020204030204" pitchFamily="34" charset="0"/>
                <a:cs typeface="Calibri" panose="020F0502020204030204" pitchFamily="34" charset="0"/>
              </a:rPr>
              <a:t>Data </a:t>
            </a:r>
            <a:r>
              <a:rPr lang="en-IN" sz="2400" u="sng" dirty="0" err="1">
                <a:effectLst/>
                <a:latin typeface="Calibri" panose="020F0502020204030204" pitchFamily="34" charset="0"/>
                <a:ea typeface="Calibri" panose="020F0502020204030204" pitchFamily="34" charset="0"/>
                <a:cs typeface="Calibri" panose="020F0502020204030204" pitchFamily="34" charset="0"/>
              </a:rPr>
              <a:t>Preprocessing</a:t>
            </a:r>
            <a:r>
              <a:rPr lang="en-IN" sz="2400" u="sng" dirty="0">
                <a:effectLst/>
                <a:latin typeface="Calibri" panose="020F0502020204030204" pitchFamily="34" charset="0"/>
                <a:ea typeface="Calibri" panose="020F0502020204030204" pitchFamily="34" charset="0"/>
                <a:cs typeface="Calibri" panose="020F0502020204030204" pitchFamily="34" charset="0"/>
              </a:rPr>
              <a:t> Done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Checking </a:t>
            </a:r>
            <a:r>
              <a:rPr lang="en-IN" sz="1800" b="1" dirty="0" smtClean="0">
                <a:effectLst/>
                <a:latin typeface="Calibri" panose="020F0502020204030204" pitchFamily="34" charset="0"/>
                <a:ea typeface="Calibri" panose="020F0502020204030204" pitchFamily="34" charset="0"/>
                <a:cs typeface="Calibri" panose="020F0502020204030204" pitchFamily="34" charset="0"/>
              </a:rPr>
              <a:t> for </a:t>
            </a:r>
            <a:r>
              <a:rPr lang="en-IN" sz="1800" b="1" dirty="0">
                <a:effectLst/>
                <a:latin typeface="Calibri" panose="020F0502020204030204" pitchFamily="34" charset="0"/>
                <a:ea typeface="Calibri" panose="020F0502020204030204" pitchFamily="34" charset="0"/>
                <a:cs typeface="Calibri" panose="020F0502020204030204" pitchFamily="34" charset="0"/>
              </a:rPr>
              <a:t>null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dirty="0">
                <a:effectLst/>
                <a:latin typeface="Calibri" panose="020F0502020204030204" pitchFamily="34" charset="0"/>
                <a:ea typeface="Calibri" panose="020F0502020204030204" pitchFamily="34" charset="0"/>
                <a:cs typeface="Calibri" panose="020F0502020204030204" pitchFamily="34" charset="0"/>
              </a:rPr>
              <a:t>It’s observed that there are 18 columns in train </a:t>
            </a:r>
            <a:r>
              <a:rPr lang="en-IN" sz="1600" dirty="0" err="1">
                <a:effectLst/>
                <a:latin typeface="Calibri" panose="020F0502020204030204" pitchFamily="34" charset="0"/>
                <a:ea typeface="Calibri" panose="020F0502020204030204" pitchFamily="34" charset="0"/>
                <a:cs typeface="Calibri" panose="020F0502020204030204" pitchFamily="34" charset="0"/>
              </a:rPr>
              <a:t>dataframe</a:t>
            </a:r>
            <a:r>
              <a:rPr lang="en-IN" sz="1600" dirty="0">
                <a:effectLst/>
                <a:latin typeface="Calibri" panose="020F0502020204030204" pitchFamily="34" charset="0"/>
                <a:ea typeface="Calibri" panose="020F0502020204030204" pitchFamily="34" charset="0"/>
                <a:cs typeface="Calibri" panose="020F0502020204030204" pitchFamily="34" charset="0"/>
              </a:rPr>
              <a:t> with null values and 19 columns in test </a:t>
            </a:r>
            <a:r>
              <a:rPr lang="en-IN" sz="1600" dirty="0" err="1">
                <a:effectLst/>
                <a:latin typeface="Calibri" panose="020F0502020204030204" pitchFamily="34" charset="0"/>
                <a:ea typeface="Calibri" panose="020F0502020204030204" pitchFamily="34" charset="0"/>
                <a:cs typeface="Calibri" panose="020F0502020204030204" pitchFamily="34" charset="0"/>
              </a:rPr>
              <a:t>dataframe</a:t>
            </a:r>
            <a:r>
              <a:rPr lang="en-IN" sz="1600" dirty="0">
                <a:effectLst/>
                <a:latin typeface="Calibri" panose="020F0502020204030204" pitchFamily="34" charset="0"/>
                <a:ea typeface="Calibri" panose="020F0502020204030204" pitchFamily="34" charset="0"/>
                <a:cs typeface="Calibri" panose="020F0502020204030204" pitchFamily="34" charset="0"/>
              </a:rPr>
              <a:t> with null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500" dirty="0" smtClean="0"/>
          </a:p>
          <a:p>
            <a:r>
              <a:rPr lang="en-IN" sz="1600" dirty="0">
                <a:latin typeface="Calibri" panose="020F0502020204030204" pitchFamily="34" charset="0"/>
                <a:ea typeface="Calibri" panose="020F0502020204030204" pitchFamily="34" charset="0"/>
                <a:cs typeface="Calibri" panose="020F0502020204030204" pitchFamily="34" charset="0"/>
              </a:rPr>
              <a:t>Plotting a </a:t>
            </a:r>
            <a:r>
              <a:rPr lang="en-IN" sz="1600" dirty="0" err="1">
                <a:latin typeface="Calibri" panose="020F0502020204030204" pitchFamily="34" charset="0"/>
                <a:ea typeface="Calibri" panose="020F0502020204030204" pitchFamily="34" charset="0"/>
                <a:cs typeface="Calibri" panose="020F0502020204030204" pitchFamily="34" charset="0"/>
              </a:rPr>
              <a:t>heatmap</a:t>
            </a:r>
            <a:r>
              <a:rPr lang="en-IN" sz="1600" dirty="0">
                <a:latin typeface="Calibri" panose="020F0502020204030204" pitchFamily="34" charset="0"/>
                <a:ea typeface="Calibri" panose="020F0502020204030204" pitchFamily="34" charset="0"/>
                <a:cs typeface="Calibri" panose="020F0502020204030204" pitchFamily="34" charset="0"/>
              </a:rPr>
              <a:t> of null values revealed that in both training and testing datasets, Columns titled: Alley, </a:t>
            </a:r>
            <a:r>
              <a:rPr lang="en-IN" sz="1600" dirty="0" err="1">
                <a:latin typeface="Calibri" panose="020F0502020204030204" pitchFamily="34" charset="0"/>
                <a:ea typeface="Calibri" panose="020F0502020204030204" pitchFamily="34" charset="0"/>
                <a:cs typeface="Calibri" panose="020F0502020204030204" pitchFamily="34" charset="0"/>
              </a:rPr>
              <a:t>PoolQC,MiscFeature,FireplaceQu,Fence</a:t>
            </a:r>
            <a:r>
              <a:rPr lang="en-IN" sz="1600" dirty="0">
                <a:latin typeface="Calibri" panose="020F0502020204030204" pitchFamily="34" charset="0"/>
                <a:ea typeface="Calibri" panose="020F0502020204030204" pitchFamily="34" charset="0"/>
                <a:cs typeface="Calibri" panose="020F0502020204030204" pitchFamily="34" charset="0"/>
              </a:rPr>
              <a:t> have extremely sparse data with overwhelmingly high percentage of null values and therefore must be dropped.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IN" sz="1600" dirty="0"/>
          </a:p>
          <a:p>
            <a:r>
              <a:rPr lang="en-IN" sz="1600" dirty="0">
                <a:latin typeface="Calibri" panose="020F0502020204030204" pitchFamily="34" charset="0"/>
                <a:ea typeface="Calibri" panose="020F0502020204030204" pitchFamily="34" charset="0"/>
                <a:cs typeface="Calibri" panose="020F0502020204030204" pitchFamily="34" charset="0"/>
              </a:rPr>
              <a:t>The ID columns from test and train datasets were also dropped since they don't contribute to building a good model for predicting the target variable values.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sz="1600" b="1" dirty="0">
                <a:latin typeface="Calibri" panose="020F0502020204030204" pitchFamily="34" charset="0"/>
                <a:ea typeface="Calibri" panose="020F0502020204030204" pitchFamily="34" charset="0"/>
                <a:cs typeface="Calibri" panose="020F0502020204030204" pitchFamily="34" charset="0"/>
              </a:rPr>
              <a:t>Finding the null value percentage in each of the columns in Train and Test </a:t>
            </a:r>
            <a:r>
              <a:rPr lang="en-IN" sz="1600" b="1" dirty="0" smtClean="0">
                <a:latin typeface="Calibri" panose="020F0502020204030204" pitchFamily="34" charset="0"/>
                <a:ea typeface="Calibri" panose="020F0502020204030204" pitchFamily="34" charset="0"/>
                <a:cs typeface="Calibri" panose="020F0502020204030204" pitchFamily="34" charset="0"/>
              </a:rPr>
              <a:t>datasets</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26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60" t="24248" r="4309" b="4875"/>
          <a:stretch/>
        </p:blipFill>
        <p:spPr bwMode="auto">
          <a:xfrm>
            <a:off x="1547446" y="1219200"/>
            <a:ext cx="9261231" cy="473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43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02D06B-641D-4D79-BFD2-6CAD0D5FFFCA}"/>
              </a:ext>
            </a:extLst>
          </p:cNvPr>
          <p:cNvSpPr>
            <a:spLocks noGrp="1"/>
          </p:cNvSpPr>
          <p:nvPr>
            <p:ph type="body" idx="1"/>
          </p:nvPr>
        </p:nvSpPr>
        <p:spPr>
          <a:xfrm>
            <a:off x="1219201" y="879231"/>
            <a:ext cx="10011508" cy="4935415"/>
          </a:xfrm>
        </p:spPr>
        <p:txBody>
          <a:bodyPr/>
          <a:lstStyle/>
          <a:p>
            <a:pPr marL="457200">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KNN imputation technique was used to impute values to missing data in </a:t>
            </a: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while the missing values in the rest of the columns were imputed with the most frequently occurring values of their respective columns.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Data Inputs- Logic- Output Relationships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The Datasets consist mainly of object data type variables and a few float and int data type variables. The relationships between the independent variables and dependent variable were analysed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Features like Lot area, Lot Frontage, Overall Quality, Overall Condition, Basement Finishing, Total Basement Surface Area, first and 2</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nd</a:t>
            </a:r>
            <a:r>
              <a:rPr lang="en-IN" sz="1600" dirty="0">
                <a:effectLst/>
                <a:latin typeface="Calibri" panose="020F0502020204030204" pitchFamily="34" charset="0"/>
                <a:ea typeface="Calibri" panose="020F0502020204030204" pitchFamily="34" charset="0"/>
                <a:cs typeface="Calibri" panose="020F0502020204030204" pitchFamily="34" charset="0"/>
              </a:rPr>
              <a:t> Floor square feet, Garage </a:t>
            </a:r>
            <a:r>
              <a:rPr lang="en-IN" sz="1600" dirty="0" err="1">
                <a:effectLst/>
                <a:latin typeface="Calibri" panose="020F0502020204030204" pitchFamily="34" charset="0"/>
                <a:ea typeface="Calibri" panose="020F0502020204030204" pitchFamily="34" charset="0"/>
                <a:cs typeface="Calibri" panose="020F0502020204030204" pitchFamily="34" charset="0"/>
              </a:rPr>
              <a:t>capacity,Total</a:t>
            </a:r>
            <a:r>
              <a:rPr lang="en-IN" sz="1600" dirty="0">
                <a:effectLst/>
                <a:latin typeface="Calibri" panose="020F0502020204030204" pitchFamily="34" charset="0"/>
                <a:ea typeface="Calibri" panose="020F0502020204030204" pitchFamily="34" charset="0"/>
                <a:cs typeface="Calibri" panose="020F0502020204030204" pitchFamily="34" charset="0"/>
              </a:rPr>
              <a:t> rooms have a positive linear relationship, therefore increase in their values leads to increase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Whereas Age of </a:t>
            </a:r>
            <a:r>
              <a:rPr lang="en-IN" sz="1600" dirty="0" err="1">
                <a:effectLst/>
                <a:latin typeface="Calibri" panose="020F0502020204030204" pitchFamily="34" charset="0"/>
                <a:ea typeface="Calibri" panose="020F0502020204030204" pitchFamily="34" charset="0"/>
                <a:cs typeface="Calibri" panose="020F0502020204030204" pitchFamily="34" charset="0"/>
              </a:rPr>
              <a:t>Housem</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Remodellling</a:t>
            </a:r>
            <a:r>
              <a:rPr lang="en-IN" sz="1600" dirty="0">
                <a:effectLst/>
                <a:latin typeface="Calibri" panose="020F0502020204030204" pitchFamily="34" charset="0"/>
                <a:ea typeface="Calibri" panose="020F0502020204030204" pitchFamily="34" charset="0"/>
                <a:cs typeface="Calibri" panose="020F0502020204030204" pitchFamily="34" charset="0"/>
              </a:rPr>
              <a:t> age </a:t>
            </a:r>
            <a:r>
              <a:rPr lang="en-IN" sz="1600" dirty="0" err="1">
                <a:effectLst/>
                <a:latin typeface="Calibri" panose="020F0502020204030204" pitchFamily="34" charset="0"/>
                <a:ea typeface="Calibri" panose="020F0502020204030204" pitchFamily="34" charset="0"/>
                <a:cs typeface="Calibri" panose="020F0502020204030204" pitchFamily="34" charset="0"/>
              </a:rPr>
              <a:t>Garrage</a:t>
            </a:r>
            <a:r>
              <a:rPr lang="en-IN" sz="1600" dirty="0">
                <a:effectLst/>
                <a:latin typeface="Calibri" panose="020F0502020204030204" pitchFamily="34" charset="0"/>
                <a:ea typeface="Calibri" panose="020F0502020204030204" pitchFamily="34" charset="0"/>
                <a:cs typeface="Calibri" panose="020F0502020204030204" pitchFamily="34" charset="0"/>
              </a:rPr>
              <a:t> age have a linear negative relationship and therefore increase in their values leads to a decrease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205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544EE3-52EF-40E1-A784-B0E59C36EED4}"/>
              </a:ext>
            </a:extLst>
          </p:cNvPr>
          <p:cNvSpPr>
            <a:spLocks noGrp="1"/>
          </p:cNvSpPr>
          <p:nvPr>
            <p:ph type="title"/>
          </p:nvPr>
        </p:nvSpPr>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Assumptions</a:t>
            </a:r>
          </a:p>
        </p:txBody>
      </p:sp>
      <p:sp>
        <p:nvSpPr>
          <p:cNvPr id="3" name="Content Placeholder 2">
            <a:extLst>
              <a:ext uri="{FF2B5EF4-FFF2-40B4-BE49-F238E27FC236}">
                <a16:creationId xmlns="" xmlns:a16="http://schemas.microsoft.com/office/drawing/2014/main" id="{4B74FB52-0135-43F9-8429-2DB6FDF9799F}"/>
              </a:ext>
            </a:extLst>
          </p:cNvPr>
          <p:cNvSpPr>
            <a:spLocks noGrp="1"/>
          </p:cNvSpPr>
          <p:nvPr>
            <p:ph idx="1"/>
          </p:nvPr>
        </p:nvSpPr>
        <p:spPr/>
        <p:txBody>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statistical information above, the following observations were made: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Big difference between max value and 75% in SalePrice,MSSubClass,LotFrontage,LotArea,BsmtFinSF1,BsmtFinSF2, etc indicates presence of outliers.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 higher std than mean in columns: MasVnrArea,BsmtFinSF1,BsmtFinSF2,WoodDeckSF,OpenPorchSF,EnclosedPorch,3SsnPorch etc indicates presence of skewness.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An Anomaly is displayed in the relationship between age of house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There is a general negative relationship between House age and Sale Price, </a:t>
            </a:r>
            <a:r>
              <a:rPr lang="en-IN" sz="1600" dirty="0" err="1">
                <a:effectLst/>
                <a:latin typeface="Calibri" panose="020F0502020204030204" pitchFamily="34" charset="0"/>
                <a:ea typeface="Calibri" panose="020F0502020204030204" pitchFamily="34" charset="0"/>
                <a:cs typeface="Calibri" panose="020F0502020204030204" pitchFamily="34" charset="0"/>
              </a:rPr>
              <a:t>ie</a:t>
            </a:r>
            <a:r>
              <a:rPr lang="en-IN" sz="1600" dirty="0">
                <a:effectLst/>
                <a:latin typeface="Calibri" panose="020F0502020204030204" pitchFamily="34" charset="0"/>
                <a:ea typeface="Calibri" panose="020F0502020204030204" pitchFamily="34" charset="0"/>
                <a:cs typeface="Calibri" panose="020F0502020204030204" pitchFamily="34" charset="0"/>
              </a:rPr>
              <a:t>. increase in age leads to a decrease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however,</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houses built between 1880 and 1900 sold for the highest. The assumption made in this regard is that  those houses were sold for the highest amount because of their antiquity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815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3" name="Google Shape;473;p14"/>
          <p:cNvSpPr txBox="1">
            <a:spLocks noGrp="1"/>
          </p:cNvSpPr>
          <p:nvPr>
            <p:ph type="sldNum" idx="12"/>
          </p:nvPr>
        </p:nvSpPr>
        <p:spPr>
          <a:xfrm>
            <a:off x="11409033" y="6434933"/>
            <a:ext cx="731600" cy="423200"/>
          </a:xfrm>
          <a:prstGeom prst="rect">
            <a:avLst/>
          </a:prstGeom>
        </p:spPr>
        <p:txBody>
          <a:bodyPr spcFirstLastPara="1" wrap="square" lIns="121897" tIns="121897" rIns="121897" bIns="121897" anchor="t" anchorCtr="0">
            <a:noAutofit/>
          </a:bodyPr>
          <a:lstStyle/>
          <a:p>
            <a:fld id="{00000000-1234-1234-1234-123412341234}" type="slidenum">
              <a:rPr lang="en"/>
              <a:pPr/>
              <a:t>2</a:t>
            </a:fld>
            <a:endParaRPr/>
          </a:p>
        </p:txBody>
      </p:sp>
      <p:sp>
        <p:nvSpPr>
          <p:cNvPr id="4" name="Title 1">
            <a:extLst>
              <a:ext uri="{FF2B5EF4-FFF2-40B4-BE49-F238E27FC236}">
                <a16:creationId xmlns="" xmlns:a16="http://schemas.microsoft.com/office/drawing/2014/main" id="{9B0F16FF-7BA2-4A95-BF10-29508E47EB29}"/>
              </a:ext>
            </a:extLst>
          </p:cNvPr>
          <p:cNvSpPr>
            <a:spLocks noGrp="1"/>
          </p:cNvSpPr>
          <p:nvPr>
            <p:ph type="title"/>
          </p:nvPr>
        </p:nvSpPr>
        <p:spPr>
          <a:xfrm>
            <a:off x="3194540" y="-239935"/>
            <a:ext cx="4859215" cy="1475397"/>
          </a:xfrm>
        </p:spPr>
        <p:txBody>
          <a:bodyPr>
            <a:normAutofit/>
          </a:bodyPr>
          <a:lstStyle/>
          <a:p>
            <a:pPr marL="457200">
              <a:lnSpc>
                <a:spcPct val="107000"/>
              </a:lnSpc>
              <a:spcAft>
                <a:spcPts val="800"/>
              </a:spcAft>
              <a:tabLst>
                <a:tab pos="2340610" algn="l"/>
              </a:tabLst>
            </a:pPr>
            <a:r>
              <a:rPr lang="en-IN" b="1" dirty="0" smtClean="0">
                <a:latin typeface="Calibri" panose="020F0502020204030204" pitchFamily="34" charset="0"/>
                <a:ea typeface="Calibri" panose="020F0502020204030204" pitchFamily="34" charset="0"/>
                <a:cs typeface="Calibri" panose="020F0502020204030204" pitchFamily="34" charset="0"/>
              </a:rPr>
              <a:t>I</a:t>
            </a:r>
            <a:r>
              <a:rPr lang="en-IN" sz="4400" b="1" dirty="0" smtClean="0">
                <a:effectLst/>
                <a:latin typeface="Calibri" panose="020F0502020204030204" pitchFamily="34" charset="0"/>
                <a:ea typeface="Calibri" panose="020F0502020204030204" pitchFamily="34" charset="0"/>
                <a:cs typeface="Calibri" panose="020F0502020204030204" pitchFamily="34" charset="0"/>
              </a:rPr>
              <a:t>NTRODUCTION</a:t>
            </a:r>
            <a:endParaRPr lang="en-IN" dirty="0"/>
          </a:p>
        </p:txBody>
      </p:sp>
      <p:sp>
        <p:nvSpPr>
          <p:cNvPr id="3" name="TextBox 2"/>
          <p:cNvSpPr txBox="1"/>
          <p:nvPr/>
        </p:nvSpPr>
        <p:spPr>
          <a:xfrm>
            <a:off x="750276" y="1303531"/>
            <a:ext cx="10456985" cy="4731745"/>
          </a:xfrm>
          <a:prstGeom prst="rect">
            <a:avLst/>
          </a:prstGeom>
          <a:noFill/>
        </p:spPr>
        <p:txBody>
          <a:bodyPr wrap="square" rtlCol="0">
            <a:spAutoFit/>
          </a:bodyPr>
          <a:lstStyle/>
          <a:p>
            <a:pPr algn="just">
              <a:lnSpc>
                <a:spcPct val="107000"/>
              </a:lnSpc>
              <a:spcAft>
                <a:spcPts val="800"/>
              </a:spcAft>
            </a:pPr>
            <a:r>
              <a:rPr lang="en-IN" sz="1600" u="sng" dirty="0">
                <a:latin typeface="Calibri" panose="020F0502020204030204" pitchFamily="34" charset="0"/>
                <a:ea typeface="Calibri" panose="020F0502020204030204" pitchFamily="34" charset="0"/>
                <a:cs typeface="Calibri" panose="020F0502020204030204" pitchFamily="34" charset="0"/>
              </a:rPr>
              <a:t>Business Problem Framing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7000"/>
              </a:lnSpc>
              <a:spcAft>
                <a:spcPts val="800"/>
              </a:spcAft>
              <a:buFont typeface="Courier New" pitchFamily="49" charset="0"/>
              <a:buChar char="o"/>
            </a:pPr>
            <a:r>
              <a:rPr lang="en-IN" sz="1600" dirty="0">
                <a:latin typeface="Calibri" panose="020F0502020204030204" pitchFamily="34" charset="0"/>
                <a:ea typeface="Calibri" panose="020F0502020204030204" pitchFamily="34" charset="0"/>
                <a:cs typeface="Calibri" panose="020F050202020403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r>
              <a:rPr lang="en-IN" sz="1600" dirty="0" smtClean="0">
                <a:latin typeface="Calibri" panose="020F0502020204030204" pitchFamily="34" charset="0"/>
                <a:ea typeface="Calibri" panose="020F0502020204030204" pitchFamily="34" charset="0"/>
                <a:cs typeface="Calibri" panose="020F0502020204030204" pitchFamily="34" charset="0"/>
              </a:rPr>
              <a:t>: </a:t>
            </a:r>
          </a:p>
          <a:p>
            <a:pPr marL="514350" indent="-285750">
              <a:lnSpc>
                <a:spcPct val="107000"/>
              </a:lnSpc>
              <a:spcAft>
                <a:spcPts val="800"/>
              </a:spcAft>
              <a:buFont typeface="Courier New" pitchFamily="49" charset="0"/>
              <a:buChar char="o"/>
            </a:pPr>
            <a:r>
              <a:rPr lang="en-IN" sz="1600" dirty="0" smtClean="0">
                <a:latin typeface="Calibri" panose="020F0502020204030204" pitchFamily="34" charset="0"/>
                <a:ea typeface="Calibri" panose="020F0502020204030204" pitchFamily="34" charset="0"/>
                <a:cs typeface="Calibri" panose="020F0502020204030204" pitchFamily="34" charset="0"/>
              </a:rPr>
              <a:t>Which </a:t>
            </a:r>
            <a:r>
              <a:rPr lang="en-IN" sz="1600" dirty="0">
                <a:latin typeface="Calibri" panose="020F0502020204030204" pitchFamily="34" charset="0"/>
                <a:ea typeface="Calibri" panose="020F0502020204030204" pitchFamily="34" charset="0"/>
                <a:cs typeface="Calibri" panose="020F0502020204030204" pitchFamily="34" charset="0"/>
              </a:rPr>
              <a:t>variables are important to predict the price of variable?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7000"/>
              </a:lnSpc>
              <a:spcAft>
                <a:spcPts val="800"/>
              </a:spcAft>
              <a:buFont typeface="Courier New" pitchFamily="49" charset="0"/>
              <a:buChar char="o"/>
            </a:pPr>
            <a:r>
              <a:rPr lang="en-IN" sz="1600" dirty="0" smtClean="0">
                <a:latin typeface="Calibri" panose="020F0502020204030204" pitchFamily="34" charset="0"/>
                <a:ea typeface="Calibri" panose="020F0502020204030204" pitchFamily="34" charset="0"/>
                <a:cs typeface="Calibri" panose="020F0502020204030204" pitchFamily="34" charset="0"/>
              </a:rPr>
              <a:t>How </a:t>
            </a:r>
            <a:r>
              <a:rPr lang="en-IN" sz="1600" dirty="0">
                <a:latin typeface="Calibri" panose="020F0502020204030204" pitchFamily="34" charset="0"/>
                <a:ea typeface="Calibri" panose="020F0502020204030204" pitchFamily="34" charset="0"/>
                <a:cs typeface="Calibri" panose="020F0502020204030204" pitchFamily="34" charset="0"/>
              </a:rPr>
              <a:t>do these variables describe the price of the house?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7542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4912" y="1437554"/>
            <a:ext cx="9839271" cy="3554400"/>
          </a:xfrm>
        </p:spPr>
        <p:txBody>
          <a:bodyPr/>
          <a:lstStyle/>
          <a:p>
            <a:pPr marL="152396" indent="0">
              <a:buNone/>
            </a:pPr>
            <a:r>
              <a:rPr lang="en-IN" u="sng" dirty="0" smtClean="0"/>
              <a:t>Identification </a:t>
            </a:r>
            <a:r>
              <a:rPr lang="en-IN" u="sng" dirty="0"/>
              <a:t>of possible problem-solving approaches (methods</a:t>
            </a:r>
            <a:r>
              <a:rPr lang="en-IN" u="sng" dirty="0" smtClean="0"/>
              <a:t>)</a:t>
            </a:r>
          </a:p>
          <a:p>
            <a:pPr marL="152396" indent="0">
              <a:buNone/>
            </a:pPr>
            <a:endParaRPr lang="en-IN" dirty="0" smtClean="0"/>
          </a:p>
          <a:p>
            <a:r>
              <a:rPr lang="en-IN" dirty="0"/>
              <a:t> </a:t>
            </a:r>
            <a:r>
              <a:rPr lang="en-US" dirty="0"/>
              <a:t>Clarify the question you want to answer.</a:t>
            </a:r>
          </a:p>
          <a:p>
            <a:r>
              <a:rPr lang="en-US" dirty="0"/>
              <a:t>Identify the information necessary to answer the question.</a:t>
            </a:r>
          </a:p>
          <a:p>
            <a:r>
              <a:rPr lang="en-US" dirty="0"/>
              <a:t>Determine what information is available and what is not available.</a:t>
            </a:r>
          </a:p>
          <a:p>
            <a:r>
              <a:rPr lang="en-US" dirty="0"/>
              <a:t>Acquire the information that is not available.</a:t>
            </a:r>
          </a:p>
          <a:p>
            <a:r>
              <a:rPr lang="en-US" dirty="0"/>
              <a:t>Solve the problem.</a:t>
            </a:r>
          </a:p>
          <a:p>
            <a:pPr marL="152396" indent="0">
              <a:buNone/>
            </a:pPr>
            <a:endParaRPr lang="en-US" dirty="0"/>
          </a:p>
        </p:txBody>
      </p:sp>
    </p:spTree>
    <p:extLst>
      <p:ext uri="{BB962C8B-B14F-4D97-AF65-F5344CB8AC3E}">
        <p14:creationId xmlns:p14="http://schemas.microsoft.com/office/powerpoint/2010/main" val="2332463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4912" y="1437553"/>
            <a:ext cx="9839271" cy="5021861"/>
          </a:xfrm>
        </p:spPr>
        <p:txBody>
          <a:bodyPr/>
          <a:lstStyle/>
          <a:p>
            <a:pPr marL="152396" lvl="0" indent="0">
              <a:buNone/>
            </a:pPr>
            <a:r>
              <a:rPr lang="en-IN" u="sng" dirty="0"/>
              <a:t>Testing of Identified Approaches (Algorithms)</a:t>
            </a:r>
            <a:endParaRPr lang="en-US" u="sng" dirty="0"/>
          </a:p>
          <a:p>
            <a:pPr marL="152396" indent="0">
              <a:buNone/>
            </a:pPr>
            <a:endParaRPr lang="en-IN" dirty="0" smtClean="0"/>
          </a:p>
          <a:p>
            <a:r>
              <a:rPr lang="en-US" sz="1600" b="1" dirty="0"/>
              <a:t>Classification</a:t>
            </a:r>
            <a:r>
              <a:rPr lang="en-US" sz="1600" dirty="0"/>
              <a:t> is used to predict the outcome of a given sample when the output variable is in the form of categories</a:t>
            </a:r>
            <a:r>
              <a:rPr lang="en-US" sz="1600" dirty="0" smtClean="0"/>
              <a:t>.</a:t>
            </a:r>
          </a:p>
          <a:p>
            <a:r>
              <a:rPr lang="en-US" sz="1600" b="1" dirty="0"/>
              <a:t>Regression</a:t>
            </a:r>
            <a:r>
              <a:rPr lang="en-US" sz="1600" dirty="0"/>
              <a:t> is used to predict the outcome of a given sample when the output variable is in the form of real values</a:t>
            </a:r>
            <a:r>
              <a:rPr lang="en-US" sz="1600" dirty="0" smtClean="0"/>
              <a:t>.</a:t>
            </a:r>
          </a:p>
          <a:p>
            <a:r>
              <a:rPr lang="en-US" sz="1600" b="1" dirty="0"/>
              <a:t>Linear Regression</a:t>
            </a:r>
          </a:p>
          <a:p>
            <a:pPr marL="152396" indent="0">
              <a:buNone/>
            </a:pPr>
            <a:r>
              <a:rPr lang="en-US" sz="1600" dirty="0" smtClean="0"/>
              <a:t>	In </a:t>
            </a:r>
            <a:r>
              <a:rPr lang="en-US" sz="1600" dirty="0"/>
              <a:t>machine learning, we have a set of input variables (x) that are used to determine an output variable </a:t>
            </a:r>
            <a:r>
              <a:rPr lang="en-US" sz="1600" dirty="0" smtClean="0"/>
              <a:t>	(</a:t>
            </a:r>
            <a:r>
              <a:rPr lang="en-US" sz="1600" dirty="0"/>
              <a:t>y). A relationship exists between the input variables and the output variable. </a:t>
            </a:r>
          </a:p>
          <a:p>
            <a:r>
              <a:rPr lang="en-US" sz="1600" b="1" dirty="0"/>
              <a:t>Logistic Regression</a:t>
            </a:r>
          </a:p>
          <a:p>
            <a:pPr marL="152396" indent="0">
              <a:buNone/>
            </a:pPr>
            <a:r>
              <a:rPr lang="en-US" sz="1600" dirty="0" smtClean="0"/>
              <a:t>	Linear </a:t>
            </a:r>
            <a:r>
              <a:rPr lang="en-US" sz="1600" dirty="0"/>
              <a:t>regression predictions are continuous values (i.e., rainfall in cm), logistic regression predictions are </a:t>
            </a:r>
            <a:r>
              <a:rPr lang="en-US" sz="1600" dirty="0" smtClean="0"/>
              <a:t>	discrete </a:t>
            </a:r>
            <a:r>
              <a:rPr lang="en-US" sz="1600" dirty="0"/>
              <a:t>values (i.e., whether a student passed/failed) after applying a transformation function</a:t>
            </a:r>
            <a:r>
              <a:rPr lang="en-US" dirty="0" smtClean="0"/>
              <a:t>.</a:t>
            </a:r>
            <a:endParaRPr lang="en-US" dirty="0"/>
          </a:p>
          <a:p>
            <a:pPr marL="152396" indent="0">
              <a:buNone/>
            </a:pPr>
            <a:endParaRPr lang="en-US" dirty="0"/>
          </a:p>
        </p:txBody>
      </p:sp>
    </p:spTree>
    <p:extLst>
      <p:ext uri="{BB962C8B-B14F-4D97-AF65-F5344CB8AC3E}">
        <p14:creationId xmlns:p14="http://schemas.microsoft.com/office/powerpoint/2010/main" val="725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C521D7-73A4-4C62-B36A-CCBE68AB966D}"/>
              </a:ext>
            </a:extLst>
          </p:cNvPr>
          <p:cNvSpPr>
            <a:spLocks noGrp="1"/>
          </p:cNvSpPr>
          <p:nvPr>
            <p:ph type="title"/>
          </p:nvPr>
        </p:nvSpPr>
        <p:spPr/>
        <p:txBody>
          <a:bodyPr/>
          <a:lstStyle/>
          <a:p>
            <a:r>
              <a:rPr lang="en-IN" b="1" dirty="0"/>
              <a:t>Exploratory Data Analysis</a:t>
            </a:r>
          </a:p>
        </p:txBody>
      </p:sp>
      <p:sp>
        <p:nvSpPr>
          <p:cNvPr id="3" name="Content Placeholder 2">
            <a:extLst>
              <a:ext uri="{FF2B5EF4-FFF2-40B4-BE49-F238E27FC236}">
                <a16:creationId xmlns="" xmlns:a16="http://schemas.microsoft.com/office/drawing/2014/main" id="{B40C8340-C9E3-4EEB-8021-23F3835F5CA0}"/>
              </a:ext>
            </a:extLst>
          </p:cNvPr>
          <p:cNvSpPr>
            <a:spLocks noGrp="1"/>
          </p:cNvSpPr>
          <p:nvPr>
            <p:ph type="body" idx="1"/>
          </p:nvPr>
        </p:nvSpPr>
        <p:spPr/>
        <p:txBody>
          <a:bodyPr/>
          <a:lstStyle/>
          <a:p>
            <a:pPr marL="0" indent="0">
              <a:buNone/>
            </a:pPr>
            <a:r>
              <a:rPr lang="en-IN" b="1" u="sng" dirty="0"/>
              <a:t>Univariate Analysis</a:t>
            </a:r>
          </a:p>
          <a:p>
            <a:pPr marL="0" indent="0">
              <a:buNone/>
            </a:pPr>
            <a:r>
              <a:rPr lang="en-IN"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Analyzing</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Target Class</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u="sng" dirty="0"/>
          </a:p>
        </p:txBody>
      </p:sp>
      <p:pic>
        <p:nvPicPr>
          <p:cNvPr id="4" name="Picture 3">
            <a:extLst>
              <a:ext uri="{FF2B5EF4-FFF2-40B4-BE49-F238E27FC236}">
                <a16:creationId xmlns="" xmlns:a16="http://schemas.microsoft.com/office/drawing/2014/main" id="{D34CD8F7-16AB-4198-83CE-5661AA11412B}"/>
              </a:ext>
            </a:extLst>
          </p:cNvPr>
          <p:cNvPicPr/>
          <p:nvPr/>
        </p:nvPicPr>
        <p:blipFill>
          <a:blip r:embed="rId2">
            <a:extLst>
              <a:ext uri="{28A0092B-C50C-407E-A947-70E740481C1C}">
                <a14:useLocalDpi xmlns:a14="http://schemas.microsoft.com/office/drawing/2010/main" val="0"/>
              </a:ext>
            </a:extLst>
          </a:blip>
          <a:stretch>
            <a:fillRect/>
          </a:stretch>
        </p:blipFill>
        <p:spPr>
          <a:xfrm>
            <a:off x="3698939" y="2922745"/>
            <a:ext cx="4670619" cy="2880895"/>
          </a:xfrm>
          <a:prstGeom prst="rect">
            <a:avLst/>
          </a:prstGeom>
        </p:spPr>
      </p:pic>
    </p:spTree>
    <p:extLst>
      <p:ext uri="{BB962C8B-B14F-4D97-AF65-F5344CB8AC3E}">
        <p14:creationId xmlns:p14="http://schemas.microsoft.com/office/powerpoint/2010/main" val="3422547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E795347-D6C9-476D-AB08-150E18D3B846}"/>
              </a:ext>
            </a:extLst>
          </p:cNvPr>
          <p:cNvSpPr>
            <a:spLocks noGrp="1"/>
          </p:cNvSpPr>
          <p:nvPr>
            <p:ph type="body" idx="1"/>
          </p:nvPr>
        </p:nvSpPr>
        <p:spPr>
          <a:xfrm>
            <a:off x="1262482" y="1219201"/>
            <a:ext cx="9217948" cy="3866538"/>
          </a:xfrm>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From the graph above it is observed that the Price data forms a continuous distribution with mean of 181477.00 and tails off from 400000 mark.</a:t>
            </a:r>
          </a:p>
          <a:p>
            <a:r>
              <a:rPr lang="en-IN" sz="1600" dirty="0">
                <a:solidFill>
                  <a:srgbClr val="000000"/>
                </a:solidFill>
                <a:effectLst/>
                <a:latin typeface="Calibri" panose="020F0502020204030204" pitchFamily="34" charset="0"/>
                <a:ea typeface="Calibri" panose="020F0502020204030204" pitchFamily="34" charset="0"/>
              </a:rPr>
              <a:t>Distribution is skewed and contains outliers</a:t>
            </a: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735" y="2784298"/>
            <a:ext cx="3672619" cy="311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0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1C2BE10-F557-419B-AEF5-2F65B7A625E5}"/>
              </a:ext>
            </a:extLst>
          </p:cNvPr>
          <p:cNvSpPr>
            <a:spLocks noGrp="1"/>
          </p:cNvSpPr>
          <p:nvPr>
            <p:ph type="body" idx="1"/>
          </p:nvPr>
        </p:nvSpPr>
        <p:spPr>
          <a:xfrm>
            <a:off x="770113" y="449395"/>
            <a:ext cx="8104256" cy="672600"/>
          </a:xfrm>
        </p:spPr>
        <p:txBody>
          <a:bodyPr/>
          <a:lstStyle/>
          <a:p>
            <a:pPr marL="0" indent="0">
              <a:buNone/>
            </a:pPr>
            <a:r>
              <a:rPr lang="en-IN" sz="1800" b="1" dirty="0" err="1">
                <a:effectLst/>
                <a:latin typeface="Calibri" panose="020F0502020204030204" pitchFamily="34" charset="0"/>
                <a:ea typeface="Calibri" panose="020F0502020204030204" pitchFamily="34" charset="0"/>
                <a:cs typeface="Calibri" panose="020F0502020204030204" pitchFamily="34" charset="0"/>
              </a:rPr>
              <a:t>Analyzing</a:t>
            </a:r>
            <a:r>
              <a:rPr lang="en-IN" sz="1800" b="1" dirty="0">
                <a:effectLst/>
                <a:latin typeface="Calibri" panose="020F0502020204030204" pitchFamily="34" charset="0"/>
                <a:ea typeface="Calibri" panose="020F0502020204030204" pitchFamily="34" charset="0"/>
                <a:cs typeface="Calibri" panose="020F0502020204030204" pitchFamily="34"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4E904D48-3EF9-4EC0-B3B7-1FC5400B7446}"/>
              </a:ext>
            </a:extLst>
          </p:cNvPr>
          <p:cNvPicPr/>
          <p:nvPr/>
        </p:nvPicPr>
        <p:blipFill>
          <a:blip r:embed="rId2">
            <a:extLst>
              <a:ext uri="{28A0092B-C50C-407E-A947-70E740481C1C}">
                <a14:useLocalDpi xmlns:a14="http://schemas.microsoft.com/office/drawing/2010/main" val="0"/>
              </a:ext>
            </a:extLst>
          </a:blip>
          <a:stretch>
            <a:fillRect/>
          </a:stretch>
        </p:blipFill>
        <p:spPr>
          <a:xfrm>
            <a:off x="914401" y="1121995"/>
            <a:ext cx="10105292" cy="4752731"/>
          </a:xfrm>
          <a:prstGeom prst="rect">
            <a:avLst/>
          </a:prstGeom>
        </p:spPr>
      </p:pic>
    </p:spTree>
    <p:extLst>
      <p:ext uri="{BB962C8B-B14F-4D97-AF65-F5344CB8AC3E}">
        <p14:creationId xmlns:p14="http://schemas.microsoft.com/office/powerpoint/2010/main" val="428563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1A44AD3-AD85-4507-9C6C-FBA0C9869920}"/>
              </a:ext>
            </a:extLst>
          </p:cNvPr>
          <p:cNvPicPr/>
          <p:nvPr/>
        </p:nvPicPr>
        <p:blipFill>
          <a:blip r:embed="rId2">
            <a:extLst>
              <a:ext uri="{28A0092B-C50C-407E-A947-70E740481C1C}">
                <a14:useLocalDpi xmlns:a14="http://schemas.microsoft.com/office/drawing/2010/main" val="0"/>
              </a:ext>
            </a:extLst>
          </a:blip>
          <a:stretch>
            <a:fillRect/>
          </a:stretch>
        </p:blipFill>
        <p:spPr>
          <a:xfrm>
            <a:off x="1887415" y="588790"/>
            <a:ext cx="9190893" cy="5026564"/>
          </a:xfrm>
          <a:prstGeom prst="rect">
            <a:avLst/>
          </a:prstGeom>
        </p:spPr>
      </p:pic>
    </p:spTree>
    <p:extLst>
      <p:ext uri="{BB962C8B-B14F-4D97-AF65-F5344CB8AC3E}">
        <p14:creationId xmlns:p14="http://schemas.microsoft.com/office/powerpoint/2010/main" val="3683298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B39560-37D8-466B-A275-DFBA5D5A7130}"/>
              </a:ext>
            </a:extLst>
          </p:cNvPr>
          <p:cNvSpPr>
            <a:spLocks noGrp="1"/>
          </p:cNvSpPr>
          <p:nvPr>
            <p:ph type="body" idx="1"/>
          </p:nvPr>
        </p:nvSpPr>
        <p:spPr>
          <a:xfrm>
            <a:off x="1508666" y="363415"/>
            <a:ext cx="10073733" cy="5261585"/>
          </a:xfrm>
        </p:spPr>
        <p:txBody>
          <a:bodyPr/>
          <a:lstStyle/>
          <a:p>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LotFrontage,LotArea,MasVnrArea,BsmtFinSF1,BsmtFinSF2,BsmtUnFSF,TotalBsmtSF,1stFlrSF,2ndFlrSF,GrLivArea,WoodDeckSF,OpenPorchSF,EnclosedPorch are skewed and contain outliers and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Considerable skewness exists in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320BA045-C235-46E9-B017-49F1B45ED850}"/>
              </a:ext>
            </a:extLst>
          </p:cNvPr>
          <p:cNvPicPr/>
          <p:nvPr/>
        </p:nvPicPr>
        <p:blipFill>
          <a:blip r:embed="rId2">
            <a:extLst>
              <a:ext uri="{28A0092B-C50C-407E-A947-70E740481C1C}">
                <a14:useLocalDpi xmlns:a14="http://schemas.microsoft.com/office/drawing/2010/main" val="0"/>
              </a:ext>
            </a:extLst>
          </a:blip>
          <a:stretch>
            <a:fillRect/>
          </a:stretch>
        </p:blipFill>
        <p:spPr>
          <a:xfrm>
            <a:off x="2274655" y="1392116"/>
            <a:ext cx="3352421" cy="4621823"/>
          </a:xfrm>
          <a:prstGeom prst="rect">
            <a:avLst/>
          </a:prstGeom>
        </p:spPr>
      </p:pic>
    </p:spTree>
    <p:extLst>
      <p:ext uri="{BB962C8B-B14F-4D97-AF65-F5344CB8AC3E}">
        <p14:creationId xmlns:p14="http://schemas.microsoft.com/office/powerpoint/2010/main" val="16911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0DF2F5-1A21-460B-903B-210C72236873}"/>
              </a:ext>
            </a:extLst>
          </p:cNvPr>
          <p:cNvSpPr>
            <a:spLocks noGrp="1"/>
          </p:cNvSpPr>
          <p:nvPr>
            <p:ph idx="1"/>
          </p:nvPr>
        </p:nvSpPr>
        <p:spPr>
          <a:xfrm>
            <a:off x="545123" y="653317"/>
            <a:ext cx="10515600" cy="4351338"/>
          </a:xfrm>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There is a considerable number of outliers in the columns. However, they will not be removed, since we have a very small dataset to work with and removing outliers results in 13.86% of loss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806FBC1F-1384-4FFA-8863-291A8A1E8488}"/>
              </a:ext>
            </a:extLst>
          </p:cNvPr>
          <p:cNvPicPr/>
          <p:nvPr/>
        </p:nvPicPr>
        <p:blipFill>
          <a:blip r:embed="rId2">
            <a:extLst>
              <a:ext uri="{28A0092B-C50C-407E-A947-70E740481C1C}">
                <a14:useLocalDpi xmlns:a14="http://schemas.microsoft.com/office/drawing/2010/main" val="0"/>
              </a:ext>
            </a:extLst>
          </a:blip>
          <a:stretch>
            <a:fillRect/>
          </a:stretch>
        </p:blipFill>
        <p:spPr>
          <a:xfrm>
            <a:off x="1229457" y="1424912"/>
            <a:ext cx="9837128" cy="4823487"/>
          </a:xfrm>
          <a:prstGeom prst="rect">
            <a:avLst/>
          </a:prstGeom>
        </p:spPr>
      </p:pic>
    </p:spTree>
    <p:extLst>
      <p:ext uri="{BB962C8B-B14F-4D97-AF65-F5344CB8AC3E}">
        <p14:creationId xmlns:p14="http://schemas.microsoft.com/office/powerpoint/2010/main" val="2276541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05E0D-FD06-4D7B-97F6-F96190D68D75}"/>
              </a:ext>
            </a:extLst>
          </p:cNvPr>
          <p:cNvSpPr>
            <a:spLocks noGrp="1"/>
          </p:cNvSpPr>
          <p:nvPr>
            <p:ph type="title"/>
          </p:nvPr>
        </p:nvSpPr>
        <p:spPr/>
        <p:txBody>
          <a:bodyPr>
            <a:normAutofit/>
          </a:bodyPr>
          <a:lstStyle/>
          <a:p>
            <a:pPr indent="0">
              <a:lnSpc>
                <a:spcPct val="107000"/>
              </a:lnSpc>
              <a:spcAft>
                <a:spcPts val="800"/>
              </a:spcAft>
            </a:pPr>
            <a:r>
              <a:rPr lang="en-IN" sz="2000" b="1" dirty="0">
                <a:latin typeface="Calibri" panose="020F0502020204030204" pitchFamily="34" charset="0"/>
                <a:ea typeface="Calibri" panose="020F0502020204030204" pitchFamily="34" charset="0"/>
                <a:cs typeface="Calibri" panose="020F0502020204030204" pitchFamily="34" charset="0"/>
              </a:rPr>
              <a:t>Normalizing Data Distribution using </a:t>
            </a:r>
            <a:r>
              <a:rPr lang="en-IN" sz="2000" b="1" dirty="0" err="1">
                <a:latin typeface="Calibri" panose="020F0502020204030204" pitchFamily="34" charset="0"/>
                <a:ea typeface="Calibri" panose="020F0502020204030204" pitchFamily="34" charset="0"/>
                <a:cs typeface="Calibri" panose="020F0502020204030204" pitchFamily="34" charset="0"/>
              </a:rPr>
              <a:t>PowerTransformer</a:t>
            </a:r>
            <a:r>
              <a:rPr lang="en-IN" sz="2000" dirty="0">
                <a:latin typeface="Calibri" panose="020F0502020204030204" pitchFamily="34" charset="0"/>
                <a:ea typeface="Calibri" panose="020F0502020204030204" pitchFamily="34" charset="0"/>
                <a:cs typeface="Times New Roman" panose="02020603050405020304" pitchFamily="18" charset="0"/>
              </a:rPr>
              <a:t/>
            </a:r>
            <a:br>
              <a:rPr lang="en-IN" sz="2000" dirty="0">
                <a:latin typeface="Calibri" panose="020F0502020204030204" pitchFamily="34" charset="0"/>
                <a:ea typeface="Calibri" panose="020F0502020204030204" pitchFamily="34" charset="0"/>
                <a:cs typeface="Times New Roman" panose="02020603050405020304" pitchFamily="18" charset="0"/>
              </a:rPr>
            </a:br>
            <a:r>
              <a:rPr lang="en-IN" sz="2000" dirty="0">
                <a:latin typeface="Calibri" panose="020F0502020204030204" pitchFamily="34" charset="0"/>
                <a:ea typeface="Calibri" panose="020F0502020204030204" pitchFamily="34" charset="0"/>
                <a:cs typeface="Calibri" panose="020F0502020204030204" pitchFamily="34" charset="0"/>
              </a:rPr>
              <a:t>The </a:t>
            </a:r>
            <a:r>
              <a:rPr lang="en-IN" sz="2000" dirty="0" err="1">
                <a:latin typeface="Calibri" panose="020F0502020204030204" pitchFamily="34" charset="0"/>
                <a:ea typeface="Calibri" panose="020F0502020204030204" pitchFamily="34" charset="0"/>
                <a:cs typeface="Calibri" panose="020F0502020204030204" pitchFamily="34" charset="0"/>
              </a:rPr>
              <a:t>skewness</a:t>
            </a:r>
            <a:r>
              <a:rPr lang="en-IN" sz="2000" dirty="0">
                <a:latin typeface="Calibri" panose="020F0502020204030204" pitchFamily="34" charset="0"/>
                <a:ea typeface="Calibri" panose="020F0502020204030204" pitchFamily="34" charset="0"/>
                <a:cs typeface="Calibri" panose="020F0502020204030204" pitchFamily="34" charset="0"/>
              </a:rPr>
              <a:t> in Data Distributions of the feature columns was reduced using the Yeo-Johnson </a:t>
            </a:r>
            <a:r>
              <a:rPr lang="en-IN" sz="1800" dirty="0">
                <a:latin typeface="Calibri" panose="020F0502020204030204" pitchFamily="34" charset="0"/>
                <a:ea typeface="Calibri" panose="020F0502020204030204" pitchFamily="34" charset="0"/>
                <a:cs typeface="Calibri" panose="020F0502020204030204" pitchFamily="34" charset="0"/>
              </a:rPr>
              <a:t>Power transformer </a:t>
            </a:r>
            <a:r>
              <a:rPr lang="en-IN" sz="1800" dirty="0" smtClean="0">
                <a:latin typeface="Calibri" panose="020F0502020204030204" pitchFamily="34" charset="0"/>
                <a:ea typeface="Calibri" panose="020F0502020204030204" pitchFamily="34" charset="0"/>
                <a:cs typeface="Calibri" panose="020F0502020204030204" pitchFamily="34" charset="0"/>
              </a:rPr>
              <a:t>method</a:t>
            </a:r>
            <a:endParaRPr lang="en-IN" dirty="0"/>
          </a:p>
        </p:txBody>
      </p:sp>
      <p:pic>
        <p:nvPicPr>
          <p:cNvPr id="4" name="Picture 3">
            <a:extLst>
              <a:ext uri="{FF2B5EF4-FFF2-40B4-BE49-F238E27FC236}">
                <a16:creationId xmlns="" xmlns:a16="http://schemas.microsoft.com/office/drawing/2014/main" id="{520D13D3-5E45-4A70-B3FC-3623019DF20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6463" y="1933022"/>
            <a:ext cx="4601904" cy="3823965"/>
          </a:xfrm>
          <a:prstGeom prst="rect">
            <a:avLst/>
          </a:prstGeom>
        </p:spPr>
      </p:pic>
      <p:pic>
        <p:nvPicPr>
          <p:cNvPr id="5" name="Picture 4">
            <a:extLst>
              <a:ext uri="{FF2B5EF4-FFF2-40B4-BE49-F238E27FC236}">
                <a16:creationId xmlns="" xmlns:a16="http://schemas.microsoft.com/office/drawing/2014/main" id="{AB97959E-2E15-4049-BF9B-77D93886BC4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60163" y="1933022"/>
            <a:ext cx="4880792" cy="3711998"/>
          </a:xfrm>
          <a:prstGeom prst="rect">
            <a:avLst/>
          </a:prstGeom>
        </p:spPr>
      </p:pic>
    </p:spTree>
    <p:extLst>
      <p:ext uri="{BB962C8B-B14F-4D97-AF65-F5344CB8AC3E}">
        <p14:creationId xmlns:p14="http://schemas.microsoft.com/office/powerpoint/2010/main" val="130323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D59B18E-2E16-407C-9839-ECE79CDC6F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14489" y="773723"/>
            <a:ext cx="5251141" cy="4871297"/>
          </a:xfrm>
          <a:prstGeom prst="rect">
            <a:avLst/>
          </a:prstGeom>
        </p:spPr>
      </p:pic>
      <p:pic>
        <p:nvPicPr>
          <p:cNvPr id="5" name="Picture 4">
            <a:extLst>
              <a:ext uri="{FF2B5EF4-FFF2-40B4-BE49-F238E27FC236}">
                <a16:creationId xmlns="" xmlns:a16="http://schemas.microsoft.com/office/drawing/2014/main" id="{603A95EB-772B-47D7-9EC3-791DB1246354}"/>
              </a:ext>
            </a:extLst>
          </p:cNvPr>
          <p:cNvPicPr/>
          <p:nvPr/>
        </p:nvPicPr>
        <p:blipFill>
          <a:blip r:embed="rId3">
            <a:extLst>
              <a:ext uri="{28A0092B-C50C-407E-A947-70E740481C1C}">
                <a14:useLocalDpi xmlns:a14="http://schemas.microsoft.com/office/drawing/2010/main" val="0"/>
              </a:ext>
            </a:extLst>
          </a:blip>
          <a:stretch>
            <a:fillRect/>
          </a:stretch>
        </p:blipFill>
        <p:spPr>
          <a:xfrm>
            <a:off x="6636219" y="773723"/>
            <a:ext cx="4852396" cy="4802049"/>
          </a:xfrm>
          <a:prstGeom prst="rect">
            <a:avLst/>
          </a:prstGeom>
        </p:spPr>
      </p:pic>
    </p:spTree>
    <p:extLst>
      <p:ext uri="{BB962C8B-B14F-4D97-AF65-F5344CB8AC3E}">
        <p14:creationId xmlns:p14="http://schemas.microsoft.com/office/powerpoint/2010/main" val="106459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6424DD6-93A3-4878-851F-8C930DD1BB52}"/>
              </a:ext>
            </a:extLst>
          </p:cNvPr>
          <p:cNvSpPr>
            <a:spLocks noGrp="1"/>
          </p:cNvSpPr>
          <p:nvPr>
            <p:ph type="body" idx="1"/>
          </p:nvPr>
        </p:nvSpPr>
        <p:spPr>
          <a:xfrm>
            <a:off x="957682" y="1027245"/>
            <a:ext cx="10460595" cy="3779215"/>
          </a:xfrm>
        </p:spPr>
        <p:txBody>
          <a:bodyPr/>
          <a:lstStyle/>
          <a:p>
            <a:pPr marL="0" indent="0">
              <a:buNone/>
            </a:pPr>
            <a:r>
              <a:rPr lang="en-IN" u="sng" dirty="0" smtClean="0">
                <a:effectLst/>
                <a:latin typeface="Calibri" panose="020F0502020204030204" pitchFamily="34" charset="0"/>
                <a:ea typeface="Calibri" panose="020F0502020204030204" pitchFamily="34" charset="0"/>
                <a:cs typeface="Calibri" panose="020F0502020204030204" pitchFamily="34" charset="0"/>
              </a:rPr>
              <a:t>Conceptual Background of the Domain Problem</a:t>
            </a:r>
          </a:p>
          <a:p>
            <a:pPr marL="0" indent="0">
              <a:buNone/>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smtClean="0">
                <a:effectLst/>
                <a:latin typeface="Calibri" panose="020F0502020204030204" pitchFamily="34" charset="0"/>
                <a:ea typeface="Calibri" panose="020F0502020204030204" pitchFamily="34" charset="0"/>
                <a:cs typeface="Calibri" panose="020F0502020204030204" pitchFamily="34" charset="0"/>
              </a:rPr>
              <a:t>Predictive modelling, Market mix modelling, recommendation systems are some of the machine learning techniques used for achieving the business goals for housing companies.</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smtClean="0">
                <a:effectLst/>
                <a:latin typeface="Calibri" panose="020F0502020204030204" pitchFamily="34" charset="0"/>
                <a:ea typeface="Calibri" panose="020F0502020204030204" pitchFamily="34" charset="0"/>
                <a:cs typeface="Calibri" panose="020F0502020204030204" pitchFamily="34" charset="0"/>
              </a:rPr>
              <a:t>Hedonic Characteristics of Housing Price: A Hedonic approach is preferred for predicting the sale prices in the housing market because the market displays resilience, flexibility and spatial fixity.</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smtClean="0">
                <a:effectLst/>
                <a:latin typeface="Calibri" panose="020F0502020204030204" pitchFamily="34" charset="0"/>
                <a:ea typeface="Calibri" panose="020F0502020204030204" pitchFamily="34" charset="0"/>
                <a:cs typeface="Calibri" panose="020F0502020204030204" pitchFamily="34" charset="0"/>
              </a:rPr>
              <a:t>Housing Attributes: Studying the structural, locational, and economic attributes of housing properties is crucial in understanding their mutually inclusive relationships with their pricing.</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87190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1C3BE6C-6CB1-4DD0-89EA-B5C37910C9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7336" y="1237810"/>
            <a:ext cx="5021426" cy="4000013"/>
          </a:xfrm>
          <a:prstGeom prst="rect">
            <a:avLst/>
          </a:prstGeom>
        </p:spPr>
      </p:pic>
      <p:pic>
        <p:nvPicPr>
          <p:cNvPr id="5" name="Picture 4">
            <a:extLst>
              <a:ext uri="{FF2B5EF4-FFF2-40B4-BE49-F238E27FC236}">
                <a16:creationId xmlns="" xmlns:a16="http://schemas.microsoft.com/office/drawing/2014/main" id="{DB425456-9829-408D-AE9C-5012518CDAE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08912" y="1174163"/>
            <a:ext cx="4945225" cy="4127306"/>
          </a:xfrm>
          <a:prstGeom prst="rect">
            <a:avLst/>
          </a:prstGeom>
        </p:spPr>
      </p:pic>
    </p:spTree>
    <p:extLst>
      <p:ext uri="{BB962C8B-B14F-4D97-AF65-F5344CB8AC3E}">
        <p14:creationId xmlns:p14="http://schemas.microsoft.com/office/powerpoint/2010/main" val="4277170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2C49206-CDBC-4B58-BCEC-40BF6BCAD7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9369" y="1968370"/>
            <a:ext cx="4988598" cy="3919246"/>
          </a:xfrm>
          <a:prstGeom prst="rect">
            <a:avLst/>
          </a:prstGeom>
        </p:spPr>
      </p:pic>
      <p:pic>
        <p:nvPicPr>
          <p:cNvPr id="5" name="Picture 4">
            <a:extLst>
              <a:ext uri="{FF2B5EF4-FFF2-40B4-BE49-F238E27FC236}">
                <a16:creationId xmlns="" xmlns:a16="http://schemas.microsoft.com/office/drawing/2014/main" id="{24049BCA-7C9D-4B8C-AA07-91308A76E29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02262" y="1968370"/>
            <a:ext cx="5551538" cy="3919246"/>
          </a:xfrm>
          <a:prstGeom prst="rect">
            <a:avLst/>
          </a:prstGeom>
        </p:spPr>
      </p:pic>
    </p:spTree>
    <p:extLst>
      <p:ext uri="{BB962C8B-B14F-4D97-AF65-F5344CB8AC3E}">
        <p14:creationId xmlns:p14="http://schemas.microsoft.com/office/powerpoint/2010/main" val="2512876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9FC086-3E68-4DE6-BEB3-D262A18C3D8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5795" y="1997405"/>
            <a:ext cx="5100205" cy="3946195"/>
          </a:xfrm>
          <a:prstGeom prst="rect">
            <a:avLst/>
          </a:prstGeom>
        </p:spPr>
      </p:pic>
      <p:pic>
        <p:nvPicPr>
          <p:cNvPr id="5" name="Picture 4">
            <a:extLst>
              <a:ext uri="{FF2B5EF4-FFF2-40B4-BE49-F238E27FC236}">
                <a16:creationId xmlns="" xmlns:a16="http://schemas.microsoft.com/office/drawing/2014/main" id="{FD3A810C-80F6-4D55-9C21-D546E525A64B}"/>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997405"/>
            <a:ext cx="4839478" cy="3946195"/>
          </a:xfrm>
          <a:prstGeom prst="rect">
            <a:avLst/>
          </a:prstGeom>
        </p:spPr>
      </p:pic>
    </p:spTree>
    <p:extLst>
      <p:ext uri="{BB962C8B-B14F-4D97-AF65-F5344CB8AC3E}">
        <p14:creationId xmlns:p14="http://schemas.microsoft.com/office/powerpoint/2010/main" val="162533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D84C730-BDD0-4F13-BB23-4C22A7048718}"/>
              </a:ext>
            </a:extLst>
          </p:cNvPr>
          <p:cNvSpPr>
            <a:spLocks noGrp="1"/>
          </p:cNvSpPr>
          <p:nvPr>
            <p:ph idx="1"/>
          </p:nvPr>
        </p:nvSpPr>
        <p:spPr>
          <a:xfrm>
            <a:off x="1037492" y="454025"/>
            <a:ext cx="10515600" cy="5173052"/>
          </a:xfrm>
        </p:spPr>
        <p:txBody>
          <a:bodyPr>
            <a:normAutofit/>
          </a:bodyPr>
          <a:lstStyle/>
          <a:p>
            <a:pPr marL="0" indent="0">
              <a:lnSpc>
                <a:spcPct val="150000"/>
              </a:lnSpc>
              <a:buNone/>
            </a:pPr>
            <a:r>
              <a:rPr lang="en-US" sz="1800" u="sng" dirty="0"/>
              <a:t>Following observations are made from above graphs:</a:t>
            </a: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Residential Low Density is the most common </a:t>
            </a:r>
            <a:r>
              <a:rPr lang="en-IN" sz="1600" dirty="0" err="1">
                <a:effectLst/>
                <a:latin typeface="Calibri" panose="020F0502020204030204" pitchFamily="34" charset="0"/>
                <a:ea typeface="Calibri" panose="020F0502020204030204" pitchFamily="34" charset="0"/>
                <a:cs typeface="Calibri" panose="020F0502020204030204" pitchFamily="34" charset="0"/>
              </a:rPr>
              <a:t>zoing</a:t>
            </a:r>
            <a:r>
              <a:rPr lang="en-IN" sz="1600" dirty="0">
                <a:effectLst/>
                <a:latin typeface="Calibri" panose="020F0502020204030204" pitchFamily="34" charset="0"/>
                <a:ea typeface="Calibri" panose="020F0502020204030204" pitchFamily="34" charset="0"/>
                <a:cs typeface="Calibri" panose="020F0502020204030204" pitchFamily="34" charset="0"/>
              </a:rPr>
              <a:t> classification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common Street Type is 'Pave'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Regular is the most common </a:t>
            </a:r>
            <a:r>
              <a:rPr lang="en-IN" sz="1600" dirty="0" err="1">
                <a:effectLst/>
                <a:latin typeface="Calibri" panose="020F0502020204030204" pitchFamily="34" charset="0"/>
                <a:ea typeface="Calibri" panose="020F0502020204030204" pitchFamily="34" charset="0"/>
                <a:cs typeface="Calibri" panose="020F0502020204030204" pitchFamily="34" charset="0"/>
              </a:rPr>
              <a:t>LotShape</a:t>
            </a:r>
            <a:r>
              <a:rPr lang="en-IN" sz="1600" dirty="0">
                <a:effectLst/>
                <a:latin typeface="Calibri" panose="020F0502020204030204" pitchFamily="34" charset="0"/>
                <a:ea typeface="Calibri" panose="020F0502020204030204" pitchFamily="34" charset="0"/>
                <a:cs typeface="Calibri" panose="020F0502020204030204" pitchFamily="34" charset="0"/>
              </a:rPr>
              <a:t>, followed by Slightly irregular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Properties have Near Flat/Level </a:t>
            </a:r>
            <a:r>
              <a:rPr lang="en-IN" sz="1600" dirty="0" err="1">
                <a:effectLst/>
                <a:latin typeface="Calibri" panose="020F0502020204030204" pitchFamily="34" charset="0"/>
                <a:ea typeface="Calibri" panose="020F0502020204030204" pitchFamily="34" charset="0"/>
                <a:cs typeface="Calibri" panose="020F0502020204030204" pitchFamily="34" charset="0"/>
              </a:rPr>
              <a:t>LandContour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All public Utilities are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Inside lot is the most common Lot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Slope of property land is most commonly gentle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situated in </a:t>
            </a: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Neighborhoods</a:t>
            </a:r>
            <a:r>
              <a:rPr lang="en-IN" sz="1600" dirty="0">
                <a:effectLst/>
                <a:latin typeface="Calibri" panose="020F0502020204030204" pitchFamily="34" charset="0"/>
                <a:ea typeface="Calibri" panose="020F0502020204030204" pitchFamily="34" charset="0"/>
                <a:cs typeface="Calibri" panose="020F0502020204030204" pitchFamily="34" charset="0"/>
              </a:rPr>
              <a:t> of North Ames, followed by College </a:t>
            </a:r>
            <a:r>
              <a:rPr lang="en-IN" sz="1600" dirty="0" err="1">
                <a:effectLst/>
                <a:latin typeface="Calibri" panose="020F0502020204030204" pitchFamily="34" charset="0"/>
                <a:ea typeface="Calibri" panose="020F0502020204030204" pitchFamily="34" charset="0"/>
                <a:cs typeface="Calibri" panose="020F0502020204030204" pitchFamily="34" charset="0"/>
              </a:rPr>
              <a:t>Creek,Edwards</a:t>
            </a:r>
            <a:r>
              <a:rPr lang="en-IN" sz="1600" dirty="0">
                <a:effectLst/>
                <a:latin typeface="Calibri" panose="020F0502020204030204" pitchFamily="34" charset="0"/>
                <a:ea typeface="Calibri" panose="020F0502020204030204" pitchFamily="34" charset="0"/>
                <a:cs typeface="Calibri" panose="020F0502020204030204" pitchFamily="34" charset="0"/>
              </a:rPr>
              <a:t> and Old Town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369168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164AC4-09EC-4499-BCE3-0F51398D7E56}"/>
              </a:ext>
            </a:extLst>
          </p:cNvPr>
          <p:cNvSpPr>
            <a:spLocks noGrp="1"/>
          </p:cNvSpPr>
          <p:nvPr>
            <p:ph idx="1"/>
          </p:nvPr>
        </p:nvSpPr>
        <p:spPr>
          <a:xfrm>
            <a:off x="756138" y="711932"/>
            <a:ext cx="10515600" cy="4997205"/>
          </a:xfrm>
        </p:spPr>
        <p:txBody>
          <a:bodyPr>
            <a:normAutofit/>
          </a:bodyPr>
          <a:lstStyle/>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in proximity to Normal conditions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of Single-family Detached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1 storied and 2 storied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Gable roof style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roofs made of Standard (Composite) Shingle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Vinyl Siding is the most common exterior covering used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don't have a Masonry veneer type while some have Brick Face</a:t>
            </a: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 quality of the material on the exterior is most commonly average/typical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 present condition of the material on the exterior is most commonly average/typical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Two of the most common foundation types are Cinder Block and Poured Concrete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9199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B84194-7216-48AB-A2AD-66224F74087D}"/>
              </a:ext>
            </a:extLst>
          </p:cNvPr>
          <p:cNvSpPr>
            <a:spLocks noGrp="1"/>
          </p:cNvSpPr>
          <p:nvPr>
            <p:ph idx="1"/>
          </p:nvPr>
        </p:nvSpPr>
        <p:spPr>
          <a:xfrm>
            <a:off x="791308" y="301625"/>
            <a:ext cx="10515600" cy="6052284"/>
          </a:xfrm>
        </p:spPr>
        <p:txBody>
          <a:bodyPr>
            <a:normAutofit fontScale="92500" lnSpcReduction="10000"/>
          </a:bodyPr>
          <a:lstStyle/>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 height of the basement is usually either Typical (80-89 inches) or Good (90-99 inches)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 general condition of the basement is commonly Typical with slight dampness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Basements most commonly have no exposure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Basements that are usually unfinished followed by houses with basements having Good Living Quarters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Gas forced warm air furnace heating arrangement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Excellent Heating quality and condition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Central air conditioning</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Standard Circuit Breakers &amp; Romex Electrical system</a:t>
            </a: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Most houses have Typical/Average and Good Kitchen quality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Typical Functionality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a Garage Attached to home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an Unfinished garage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Garage is usually Typical/Average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6426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8509715-7C9A-4861-B301-D844741AA434}"/>
              </a:ext>
            </a:extLst>
          </p:cNvPr>
          <p:cNvSpPr>
            <a:spLocks noGrp="1"/>
          </p:cNvSpPr>
          <p:nvPr>
            <p:ph idx="1"/>
          </p:nvPr>
        </p:nvSpPr>
        <p:spPr>
          <a:xfrm>
            <a:off x="838200" y="1825625"/>
            <a:ext cx="10515600" cy="2699483"/>
          </a:xfrm>
        </p:spPr>
        <p:txBody>
          <a:bodyPr/>
          <a:lstStyle/>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Garage condition is usually Typical/Average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a Paved driveway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Warranty Deed - Conventional is the most common Type of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 of sale is most commonly a Normal </a:t>
            </a:r>
            <a:r>
              <a:rPr lang="en-IN" sz="1600" dirty="0" smtClean="0">
                <a:effectLst/>
                <a:latin typeface="Calibri" panose="020F0502020204030204" pitchFamily="34" charset="0"/>
                <a:ea typeface="Calibri" panose="020F0502020204030204" pitchFamily="34" charset="0"/>
                <a:cs typeface="Calibri" panose="020F0502020204030204" pitchFamily="34" charset="0"/>
              </a:rPr>
              <a:t>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8696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AA57CFE-306D-4680-9A1D-321404A4C1AA}"/>
              </a:ext>
            </a:extLst>
          </p:cNvPr>
          <p:cNvSpPr>
            <a:spLocks noGrp="1"/>
          </p:cNvSpPr>
          <p:nvPr>
            <p:ph idx="1"/>
          </p:nvPr>
        </p:nvSpPr>
        <p:spPr>
          <a:xfrm>
            <a:off x="908539" y="1251194"/>
            <a:ext cx="10515600" cy="4351338"/>
          </a:xfrm>
        </p:spPr>
        <p:txBody>
          <a:bodyPr/>
          <a:lstStyle/>
          <a:p>
            <a:pPr marL="0" indent="0">
              <a:buNone/>
            </a:pPr>
            <a:r>
              <a:rPr lang="en-IN" sz="2800" b="1" u="sng" dirty="0">
                <a:effectLst/>
                <a:latin typeface="Calibri" panose="020F0502020204030204" pitchFamily="34" charset="0"/>
                <a:ea typeface="Calibri" panose="020F0502020204030204" pitchFamily="34" charset="0"/>
                <a:cs typeface="Calibri" panose="020F0502020204030204" pitchFamily="34" charset="0"/>
              </a:rPr>
              <a:t>Bivariate Analysis</a:t>
            </a:r>
            <a:endParaRPr lang="en-IN" sz="2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u="sng" dirty="0">
                <a:effectLst/>
                <a:latin typeface="Calibri" panose="020F0502020204030204" pitchFamily="34" charset="0"/>
                <a:ea typeface="Calibri" panose="020F0502020204030204" pitchFamily="34" charset="0"/>
                <a:cs typeface="Calibri" panose="020F0502020204030204" pitchFamily="34" charset="0"/>
              </a:rPr>
              <a:t>Interpreting Relationship between Dependent Variable and Independent Variable Columns</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 xmlns:a16="http://schemas.microsoft.com/office/drawing/2014/main" id="{BBE1EA7E-B6B1-4050-93F6-039167636F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2997" y="2437369"/>
            <a:ext cx="4687188" cy="3189708"/>
          </a:xfrm>
          <a:prstGeom prst="rect">
            <a:avLst/>
          </a:prstGeom>
          <a:noFill/>
          <a:ln>
            <a:noFill/>
          </a:ln>
        </p:spPr>
      </p:pic>
      <p:pic>
        <p:nvPicPr>
          <p:cNvPr id="5" name="Picture 4">
            <a:extLst>
              <a:ext uri="{FF2B5EF4-FFF2-40B4-BE49-F238E27FC236}">
                <a16:creationId xmlns="" xmlns:a16="http://schemas.microsoft.com/office/drawing/2014/main" id="{7CD8944B-CD18-408C-8AFA-25DE0192A3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62733" y="2437369"/>
            <a:ext cx="4759081" cy="3189708"/>
          </a:xfrm>
          <a:prstGeom prst="rect">
            <a:avLst/>
          </a:prstGeom>
          <a:noFill/>
          <a:ln>
            <a:noFill/>
          </a:ln>
        </p:spPr>
      </p:pic>
    </p:spTree>
    <p:extLst>
      <p:ext uri="{BB962C8B-B14F-4D97-AF65-F5344CB8AC3E}">
        <p14:creationId xmlns:p14="http://schemas.microsoft.com/office/powerpoint/2010/main" val="1629530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9BC601-EAFC-49C7-9DCA-9C46B07DF0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8366" y="1594339"/>
            <a:ext cx="4452496" cy="3714780"/>
          </a:xfrm>
          <a:prstGeom prst="rect">
            <a:avLst/>
          </a:prstGeom>
          <a:noFill/>
          <a:ln>
            <a:noFill/>
          </a:ln>
        </p:spPr>
      </p:pic>
      <p:pic>
        <p:nvPicPr>
          <p:cNvPr id="5" name="Picture 4">
            <a:extLst>
              <a:ext uri="{FF2B5EF4-FFF2-40B4-BE49-F238E27FC236}">
                <a16:creationId xmlns="" xmlns:a16="http://schemas.microsoft.com/office/drawing/2014/main" id="{B2A8C7D6-DB2B-402E-BE04-D677BF7199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17370" y="1594339"/>
            <a:ext cx="5465738" cy="3714779"/>
          </a:xfrm>
          <a:prstGeom prst="rect">
            <a:avLst/>
          </a:prstGeom>
          <a:noFill/>
          <a:ln>
            <a:noFill/>
          </a:ln>
        </p:spPr>
      </p:pic>
    </p:spTree>
    <p:extLst>
      <p:ext uri="{BB962C8B-B14F-4D97-AF65-F5344CB8AC3E}">
        <p14:creationId xmlns:p14="http://schemas.microsoft.com/office/powerpoint/2010/main" val="3556767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0BCC1B-7961-415A-BD29-456616DF57DE}"/>
              </a:ext>
            </a:extLst>
          </p:cNvPr>
          <p:cNvSpPr>
            <a:spLocks noGrp="1"/>
          </p:cNvSpPr>
          <p:nvPr>
            <p:ph idx="1"/>
          </p:nvPr>
        </p:nvSpPr>
        <p:spPr>
          <a:xfrm>
            <a:off x="1131277" y="1192579"/>
            <a:ext cx="10515600" cy="4351338"/>
          </a:xfrm>
        </p:spPr>
        <p:txBody>
          <a:bodyPr/>
          <a:lstStyle/>
          <a:p>
            <a:pPr marL="0" indent="0">
              <a:lnSpc>
                <a:spcPct val="150000"/>
              </a:lnSpc>
              <a:buNone/>
            </a:pP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graph above, it is observed that:</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peaked between 2006 and 2007 and there has been a general downward trend in sales price since then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built after 1990s implying the lesser the age of the house, the higher its value, however houses built between 1880 and 1900 sold for the highest, this could be because of their antiquity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which were remodelled more recently.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whose Garage was built more recently.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1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B61F1E3-DCDC-4FBA-B195-495A47B89A9F}"/>
              </a:ext>
            </a:extLst>
          </p:cNvPr>
          <p:cNvSpPr>
            <a:spLocks noGrp="1"/>
          </p:cNvSpPr>
          <p:nvPr>
            <p:ph type="body" idx="1"/>
          </p:nvPr>
        </p:nvSpPr>
        <p:spPr>
          <a:xfrm>
            <a:off x="1344544" y="1179646"/>
            <a:ext cx="10038564" cy="4400540"/>
          </a:xfrm>
        </p:spPr>
        <p:txBody>
          <a:bodyPr>
            <a:normAutofit fontScale="77500" lnSpcReduction="20000"/>
          </a:bodyPr>
          <a:lstStyle/>
          <a:p>
            <a:pPr marL="228600">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Neighbourhood qualities can be included in deciding house price. Factors like efficiency of public education, community social status, the socio-cultural demographics improve the worth of a property.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The demand side of the housing market is also a necessary component. Although population growth is widely known as a driver in housing demand, the key issue lies in the proportion of people with abundant financial resources.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Variables representing land value such as rents and material costs also demonstrate their influence in explaining house prices, which are positively related to housing prices.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Multiple regression analysis models allow to ascertain price predictions by capturing independent and dependent variable data. In Using multiple regression modelling techniques, we can describe changes brought to a dependent variable with changes in the independent variables.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In this research, various models were built in which the house Sale Price is projected as separate and dependent variable while locational, structural and various other attributes of housing properties were treated as independent variables. Therefore, the house price is set as a target or dependency variable, while other attributes are set as independent variables to determine the main variables by identifying the correlation coefficient of each attribute.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1593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C0B833C-A8F7-46CE-A33D-C15A3CB42A18}"/>
              </a:ext>
            </a:extLst>
          </p:cNvPr>
          <p:cNvPicPr/>
          <p:nvPr/>
        </p:nvPicPr>
        <p:blipFill>
          <a:blip r:embed="rId2">
            <a:extLst>
              <a:ext uri="{28A0092B-C50C-407E-A947-70E740481C1C}">
                <a14:useLocalDpi xmlns:a14="http://schemas.microsoft.com/office/drawing/2010/main" val="0"/>
              </a:ext>
            </a:extLst>
          </a:blip>
          <a:stretch>
            <a:fillRect/>
          </a:stretch>
        </p:blipFill>
        <p:spPr>
          <a:xfrm>
            <a:off x="1660850" y="270588"/>
            <a:ext cx="8089640" cy="6494106"/>
          </a:xfrm>
          <a:prstGeom prst="rect">
            <a:avLst/>
          </a:prstGeom>
        </p:spPr>
      </p:pic>
    </p:spTree>
    <p:extLst>
      <p:ext uri="{BB962C8B-B14F-4D97-AF65-F5344CB8AC3E}">
        <p14:creationId xmlns:p14="http://schemas.microsoft.com/office/powerpoint/2010/main" val="2442533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A381626-F1F9-4AE3-9F33-3643D9502ECE}"/>
              </a:ext>
            </a:extLst>
          </p:cNvPr>
          <p:cNvPicPr/>
          <p:nvPr/>
        </p:nvPicPr>
        <p:blipFill>
          <a:blip r:embed="rId2">
            <a:extLst>
              <a:ext uri="{28A0092B-C50C-407E-A947-70E740481C1C}">
                <a14:useLocalDpi xmlns:a14="http://schemas.microsoft.com/office/drawing/2010/main" val="0"/>
              </a:ext>
            </a:extLst>
          </a:blip>
          <a:stretch>
            <a:fillRect/>
          </a:stretch>
        </p:blipFill>
        <p:spPr>
          <a:xfrm>
            <a:off x="2453951" y="1408924"/>
            <a:ext cx="7427167" cy="3666930"/>
          </a:xfrm>
          <a:prstGeom prst="rect">
            <a:avLst/>
          </a:prstGeom>
        </p:spPr>
      </p:pic>
    </p:spTree>
    <p:extLst>
      <p:ext uri="{BB962C8B-B14F-4D97-AF65-F5344CB8AC3E}">
        <p14:creationId xmlns:p14="http://schemas.microsoft.com/office/powerpoint/2010/main" val="2680669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612DBA-E4DF-45EB-B059-5E2D99223E5F}"/>
              </a:ext>
            </a:extLst>
          </p:cNvPr>
          <p:cNvSpPr>
            <a:spLocks noGrp="1"/>
          </p:cNvSpPr>
          <p:nvPr>
            <p:ph idx="1"/>
          </p:nvPr>
        </p:nvSpPr>
        <p:spPr>
          <a:xfrm>
            <a:off x="849923" y="629870"/>
            <a:ext cx="10515600" cy="5243391"/>
          </a:xfrm>
        </p:spPr>
        <p:txBody>
          <a:bodyPr>
            <a:normAutofit/>
          </a:bodyPr>
          <a:lstStyle/>
          <a:p>
            <a:pPr marL="0" indent="0">
              <a:lnSpc>
                <a:spcPct val="150000"/>
              </a:lnSpc>
              <a:buNone/>
            </a:pPr>
            <a:r>
              <a:rPr lang="en-IN" sz="1800" b="1" dirty="0">
                <a:effectLst/>
                <a:latin typeface="Calibri" panose="020F0502020204030204" pitchFamily="34" charset="0"/>
                <a:ea typeface="Calibri" panose="020F0502020204030204" pitchFamily="34" charset="0"/>
                <a:cs typeface="Calibri" panose="020F0502020204030204" pitchFamily="34" charset="0"/>
              </a:rPr>
              <a:t>Following Observations are made from graphs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1 story and 2 and 2.5 story houses built in 1946 and newer fetch the highest amount in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Houses with </a:t>
            </a: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between 100 ft and 200 ft are sold for the highest amount.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Houses </a:t>
            </a:r>
            <a:r>
              <a:rPr lang="en-IN" sz="1600" dirty="0" err="1">
                <a:effectLst/>
                <a:latin typeface="Calibri" panose="020F0502020204030204" pitchFamily="34" charset="0"/>
                <a:ea typeface="Calibri" panose="020F0502020204030204" pitchFamily="34" charset="0"/>
                <a:cs typeface="Calibri" panose="020F0502020204030204" pitchFamily="34" charset="0"/>
              </a:rPr>
              <a:t>wtih</a:t>
            </a:r>
            <a:r>
              <a:rPr lang="en-IN" sz="1600" dirty="0">
                <a:effectLst/>
                <a:latin typeface="Calibri" panose="020F0502020204030204" pitchFamily="34" charset="0"/>
                <a:ea typeface="Calibri" panose="020F0502020204030204" pitchFamily="34" charset="0"/>
                <a:cs typeface="Calibri" panose="020F0502020204030204" pitchFamily="34" charset="0"/>
              </a:rPr>
              <a:t> Lot area </a:t>
            </a:r>
            <a:r>
              <a:rPr lang="en-IN" sz="1600" dirty="0" err="1">
                <a:effectLst/>
                <a:latin typeface="Calibri" panose="020F0502020204030204" pitchFamily="34" charset="0"/>
                <a:ea typeface="Calibri" panose="020F0502020204030204" pitchFamily="34" charset="0"/>
                <a:cs typeface="Calibri" panose="020F0502020204030204" pitchFamily="34" charset="0"/>
              </a:rPr>
              <a:t>upto</a:t>
            </a:r>
            <a:r>
              <a:rPr lang="en-IN" sz="1600" dirty="0">
                <a:effectLst/>
                <a:latin typeface="Calibri" panose="020F0502020204030204" pitchFamily="34" charset="0"/>
                <a:ea typeface="Calibri" panose="020F0502020204030204" pitchFamily="34" charset="0"/>
                <a:cs typeface="Calibri" panose="020F0502020204030204" pitchFamily="34" charset="0"/>
              </a:rPr>
              <a:t> 25000 </a:t>
            </a:r>
            <a:r>
              <a:rPr lang="en-IN" sz="1600" dirty="0" err="1">
                <a:effectLst/>
                <a:latin typeface="Calibri" panose="020F0502020204030204" pitchFamily="34" charset="0"/>
                <a:ea typeface="Calibri" panose="020F0502020204030204" pitchFamily="34" charset="0"/>
                <a:cs typeface="Calibri" panose="020F0502020204030204" pitchFamily="34" charset="0"/>
              </a:rPr>
              <a:t>sqft</a:t>
            </a:r>
            <a:r>
              <a:rPr lang="en-IN" sz="1600" dirty="0">
                <a:effectLst/>
                <a:latin typeface="Calibri" panose="020F0502020204030204" pitchFamily="34" charset="0"/>
                <a:ea typeface="Calibri" panose="020F0502020204030204" pitchFamily="34" charset="0"/>
                <a:cs typeface="Calibri" panose="020F0502020204030204" pitchFamily="34" charset="0"/>
              </a:rPr>
              <a:t> fetch the highest amount.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Overall Quality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Overall Condition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Masonry veneer area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Sales were done for Type 1 Finished basement with area </a:t>
            </a:r>
            <a:r>
              <a:rPr lang="en-IN" sz="1600" dirty="0" err="1">
                <a:effectLst/>
                <a:latin typeface="Calibri" panose="020F0502020204030204" pitchFamily="34" charset="0"/>
                <a:ea typeface="Calibri" panose="020F0502020204030204" pitchFamily="34" charset="0"/>
                <a:cs typeface="Calibri" panose="020F0502020204030204" pitchFamily="34" charset="0"/>
              </a:rPr>
              <a:t>upto</a:t>
            </a:r>
            <a:r>
              <a:rPr lang="en-IN" sz="1600" dirty="0">
                <a:effectLst/>
                <a:latin typeface="Calibri" panose="020F0502020204030204" pitchFamily="34" charset="0"/>
                <a:ea typeface="Calibri" panose="020F0502020204030204" pitchFamily="34" charset="0"/>
                <a:cs typeface="Calibri" panose="020F0502020204030204" pitchFamily="34" charset="0"/>
              </a:rPr>
              <a:t> 2500 </a:t>
            </a:r>
            <a:r>
              <a:rPr lang="en-IN" sz="1600" dirty="0" err="1">
                <a:effectLst/>
                <a:latin typeface="Calibri" panose="020F0502020204030204" pitchFamily="34" charset="0"/>
                <a:ea typeface="Calibri" panose="020F0502020204030204" pitchFamily="34" charset="0"/>
                <a:cs typeface="Calibri" panose="020F0502020204030204" pitchFamily="34" charset="0"/>
              </a:rPr>
              <a:t>sqft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Type 2 Finished basement area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Basement area and </a:t>
            </a:r>
            <a:r>
              <a:rPr lang="en-IN" sz="18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1st area and 2nd floor area and </a:t>
            </a:r>
            <a:r>
              <a:rPr lang="en-IN" sz="18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552262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22286BB-D757-492B-AEAA-3824BA5E0315}"/>
              </a:ext>
            </a:extLst>
          </p:cNvPr>
          <p:cNvSpPr>
            <a:spLocks noGrp="1"/>
          </p:cNvSpPr>
          <p:nvPr>
            <p:ph idx="1"/>
          </p:nvPr>
        </p:nvSpPr>
        <p:spPr>
          <a:xfrm>
            <a:off x="826477" y="582978"/>
            <a:ext cx="10515600" cy="5923329"/>
          </a:xfrm>
        </p:spPr>
        <p:txBody>
          <a:bodyPr>
            <a:normAutofit/>
          </a:bodyPr>
          <a:lstStyle/>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low Quality finished square feet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Above grade living area square feet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negative relation between </a:t>
            </a:r>
            <a:r>
              <a:rPr lang="en-IN" sz="1700" dirty="0" err="1">
                <a:effectLst/>
                <a:latin typeface="Calibri" panose="020F0502020204030204" pitchFamily="34" charset="0"/>
                <a:ea typeface="Calibri" panose="020F0502020204030204" pitchFamily="34" charset="0"/>
                <a:cs typeface="Calibri" panose="020F0502020204030204" pitchFamily="34" charset="0"/>
              </a:rPr>
              <a:t>basment</a:t>
            </a:r>
            <a:r>
              <a:rPr lang="en-IN" sz="1700" dirty="0">
                <a:effectLst/>
                <a:latin typeface="Calibri" panose="020F0502020204030204" pitchFamily="34" charset="0"/>
                <a:ea typeface="Calibri" panose="020F0502020204030204" pitchFamily="34" charset="0"/>
                <a:cs typeface="Calibri" panose="020F0502020204030204" pitchFamily="34" charset="0"/>
              </a:rPr>
              <a:t> half bath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Full Bathroom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rooms above grade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Fireplaces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Garage Car capacity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Garage area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Prices peaked between 0-400 square feet area for Wooden Deck</a:t>
            </a: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Prices peaked between 0-300 square feet area for Open Porch</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Enclosed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3 season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screen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Month Sold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Month Sold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12227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BA1591D-8D95-4A2C-8E37-3FE5050C049E}"/>
              </a:ext>
            </a:extLst>
          </p:cNvPr>
          <p:cNvPicPr/>
          <p:nvPr/>
        </p:nvPicPr>
        <p:blipFill>
          <a:blip r:embed="rId2">
            <a:extLst>
              <a:ext uri="{28A0092B-C50C-407E-A947-70E740481C1C}">
                <a14:useLocalDpi xmlns:a14="http://schemas.microsoft.com/office/drawing/2010/main" val="0"/>
              </a:ext>
            </a:extLst>
          </a:blip>
          <a:stretch>
            <a:fillRect/>
          </a:stretch>
        </p:blipFill>
        <p:spPr>
          <a:xfrm>
            <a:off x="1968759" y="307911"/>
            <a:ext cx="7483151" cy="6148874"/>
          </a:xfrm>
          <a:prstGeom prst="rect">
            <a:avLst/>
          </a:prstGeom>
        </p:spPr>
      </p:pic>
    </p:spTree>
    <p:extLst>
      <p:ext uri="{BB962C8B-B14F-4D97-AF65-F5344CB8AC3E}">
        <p14:creationId xmlns:p14="http://schemas.microsoft.com/office/powerpoint/2010/main" val="3693026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CAABF35-2748-4B6B-98C2-3D039DD86BD8}"/>
              </a:ext>
            </a:extLst>
          </p:cNvPr>
          <p:cNvPicPr/>
          <p:nvPr/>
        </p:nvPicPr>
        <p:blipFill>
          <a:blip r:embed="rId2">
            <a:extLst>
              <a:ext uri="{28A0092B-C50C-407E-A947-70E740481C1C}">
                <a14:useLocalDpi xmlns:a14="http://schemas.microsoft.com/office/drawing/2010/main" val="0"/>
              </a:ext>
            </a:extLst>
          </a:blip>
          <a:stretch>
            <a:fillRect/>
          </a:stretch>
        </p:blipFill>
        <p:spPr>
          <a:xfrm>
            <a:off x="2519265" y="466531"/>
            <a:ext cx="7100596" cy="6158204"/>
          </a:xfrm>
          <a:prstGeom prst="rect">
            <a:avLst/>
          </a:prstGeom>
        </p:spPr>
      </p:pic>
    </p:spTree>
    <p:extLst>
      <p:ext uri="{BB962C8B-B14F-4D97-AF65-F5344CB8AC3E}">
        <p14:creationId xmlns:p14="http://schemas.microsoft.com/office/powerpoint/2010/main" val="2139674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9E1E08-85F7-48F9-9DA2-AACBF0679426}"/>
              </a:ext>
            </a:extLst>
          </p:cNvPr>
          <p:cNvSpPr>
            <a:spLocks noGrp="1"/>
          </p:cNvSpPr>
          <p:nvPr>
            <p:ph idx="1"/>
          </p:nvPr>
        </p:nvSpPr>
        <p:spPr/>
        <p:txBody>
          <a:bodyPr/>
          <a:lstStyle/>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F20F8C7B-0FDF-4C3B-87FE-9E4D2D68A5D4}"/>
              </a:ext>
            </a:extLst>
          </p:cNvPr>
          <p:cNvPicPr/>
          <p:nvPr/>
        </p:nvPicPr>
        <p:blipFill>
          <a:blip r:embed="rId2">
            <a:extLst>
              <a:ext uri="{28A0092B-C50C-407E-A947-70E740481C1C}">
                <a14:useLocalDpi xmlns:a14="http://schemas.microsoft.com/office/drawing/2010/main" val="0"/>
              </a:ext>
            </a:extLst>
          </a:blip>
          <a:stretch>
            <a:fillRect/>
          </a:stretch>
        </p:blipFill>
        <p:spPr>
          <a:xfrm>
            <a:off x="1863969" y="1488831"/>
            <a:ext cx="8147778" cy="3876271"/>
          </a:xfrm>
          <a:prstGeom prst="rect">
            <a:avLst/>
          </a:prstGeom>
        </p:spPr>
      </p:pic>
    </p:spTree>
    <p:extLst>
      <p:ext uri="{BB962C8B-B14F-4D97-AF65-F5344CB8AC3E}">
        <p14:creationId xmlns:p14="http://schemas.microsoft.com/office/powerpoint/2010/main" val="2348439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E80955D-4FF0-4BAD-B86A-17035704EC1C}"/>
              </a:ext>
            </a:extLst>
          </p:cNvPr>
          <p:cNvSpPr>
            <a:spLocks noGrp="1"/>
          </p:cNvSpPr>
          <p:nvPr>
            <p:ph idx="1"/>
          </p:nvPr>
        </p:nvSpPr>
        <p:spPr/>
        <p:txBody>
          <a:bodyPr/>
          <a:lstStyle/>
          <a:p>
            <a:pPr marL="0" indent="0">
              <a:buNone/>
            </a:pPr>
            <a:r>
              <a:rPr lang="en-US" sz="1800" b="1" dirty="0"/>
              <a:t>Following Observations are made from graphs above:</a:t>
            </a:r>
          </a:p>
          <a:p>
            <a:r>
              <a:rPr lang="en-US" sz="1600" dirty="0" err="1"/>
              <a:t>Saleprice</a:t>
            </a:r>
            <a:r>
              <a:rPr lang="en-US" sz="1600" dirty="0"/>
              <a:t> is highest for Floating Village and Low density Residential zones</a:t>
            </a:r>
          </a:p>
          <a:p>
            <a:r>
              <a:rPr lang="en-US" sz="1600" dirty="0" err="1"/>
              <a:t>Saleprice</a:t>
            </a:r>
            <a:r>
              <a:rPr lang="en-US" sz="1600" dirty="0"/>
              <a:t> is highest for housing properties near paved streets</a:t>
            </a:r>
          </a:p>
          <a:p>
            <a:r>
              <a:rPr lang="en-US" sz="1600" dirty="0" err="1"/>
              <a:t>Saleprice</a:t>
            </a:r>
            <a:r>
              <a:rPr lang="en-US" sz="1600" dirty="0"/>
              <a:t> is highest for irregular lot shapes</a:t>
            </a:r>
          </a:p>
          <a:p>
            <a:r>
              <a:rPr lang="en-US" sz="1600" dirty="0"/>
              <a:t>Hill side properties sell for the highest amount</a:t>
            </a:r>
          </a:p>
          <a:p>
            <a:r>
              <a:rPr lang="en-US" sz="1600" dirty="0"/>
              <a:t>Utilities &amp; </a:t>
            </a:r>
            <a:r>
              <a:rPr lang="en-US" sz="1600" dirty="0" err="1"/>
              <a:t>Landslope</a:t>
            </a:r>
            <a:r>
              <a:rPr lang="en-US" sz="1600" dirty="0"/>
              <a:t> columns </a:t>
            </a:r>
            <a:r>
              <a:rPr lang="en-US" sz="1600" dirty="0" err="1"/>
              <a:t>don'tshow</a:t>
            </a:r>
            <a:r>
              <a:rPr lang="en-US" sz="1600" dirty="0"/>
              <a:t> a strong relationship  with Sales Price</a:t>
            </a:r>
          </a:p>
          <a:p>
            <a:r>
              <a:rPr lang="en-US" sz="1600" dirty="0"/>
              <a:t>Housing Properties in Northridge, Stone </a:t>
            </a:r>
            <a:r>
              <a:rPr lang="en-US" sz="1600" dirty="0" err="1"/>
              <a:t>Brook,Northridge</a:t>
            </a:r>
            <a:r>
              <a:rPr lang="en-US" sz="1600" dirty="0"/>
              <a:t> </a:t>
            </a:r>
            <a:r>
              <a:rPr lang="en-US" sz="1600" dirty="0" err="1"/>
              <a:t>Heights,Timberland</a:t>
            </a:r>
            <a:r>
              <a:rPr lang="en-US" sz="1600" dirty="0"/>
              <a:t>, </a:t>
            </a:r>
            <a:r>
              <a:rPr lang="en-US" sz="1600" dirty="0" err="1"/>
              <a:t>Somerset,Veenker</a:t>
            </a:r>
            <a:r>
              <a:rPr lang="en-US" sz="1600" dirty="0"/>
              <a:t> fetch the highest Sales amount</a:t>
            </a:r>
          </a:p>
          <a:p>
            <a:r>
              <a:rPr lang="en-US" sz="1600" dirty="0"/>
              <a:t>Cul-de-sac and 3 sided frontage lot configurations fetch the highest Sales amount</a:t>
            </a:r>
          </a:p>
          <a:p>
            <a:r>
              <a:rPr lang="en-US" sz="1600" dirty="0"/>
              <a:t>Proximity to Railroads, Off-site features like parks </a:t>
            </a:r>
            <a:r>
              <a:rPr lang="en-US" sz="1600" dirty="0" err="1"/>
              <a:t>etc</a:t>
            </a:r>
            <a:r>
              <a:rPr lang="en-US" sz="1600" dirty="0"/>
              <a:t> fetch the highest Sales amount</a:t>
            </a:r>
          </a:p>
          <a:p>
            <a:r>
              <a:rPr lang="en-US" sz="1600" dirty="0"/>
              <a:t>Townhouse and Single-family Detached are the most valued</a:t>
            </a:r>
          </a:p>
          <a:p>
            <a:r>
              <a:rPr lang="en-US" sz="1600" dirty="0"/>
              <a:t>Two story and Two and one-half story: 2nd level finished sell for the highest amount</a:t>
            </a:r>
          </a:p>
          <a:p>
            <a:endParaRPr lang="en-US" sz="1600" dirty="0"/>
          </a:p>
          <a:p>
            <a:endParaRPr lang="en-IN" dirty="0"/>
          </a:p>
        </p:txBody>
      </p:sp>
    </p:spTree>
    <p:extLst>
      <p:ext uri="{BB962C8B-B14F-4D97-AF65-F5344CB8AC3E}">
        <p14:creationId xmlns:p14="http://schemas.microsoft.com/office/powerpoint/2010/main" val="3683862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23C941-B314-4675-AEC2-128BA770667E}"/>
              </a:ext>
            </a:extLst>
          </p:cNvPr>
          <p:cNvSpPr>
            <a:spLocks noGrp="1"/>
          </p:cNvSpPr>
          <p:nvPr>
            <p:ph idx="1"/>
          </p:nvPr>
        </p:nvSpPr>
        <p:spPr>
          <a:xfrm>
            <a:off x="838200" y="527538"/>
            <a:ext cx="10515600" cy="5649425"/>
          </a:xfrm>
        </p:spPr>
        <p:txBody>
          <a:bodyPr>
            <a:normAutofit fontScale="92500" lnSpcReduction="10000"/>
          </a:bodyPr>
          <a:lstStyle/>
          <a:p>
            <a:pPr>
              <a:lnSpc>
                <a:spcPct val="150000"/>
              </a:lnSpc>
            </a:pPr>
            <a:r>
              <a:rPr lang="en-US" sz="1700" dirty="0"/>
              <a:t>Houses with Wood Shingle Roofs sell for the highest amount</a:t>
            </a:r>
          </a:p>
          <a:p>
            <a:pPr>
              <a:lnSpc>
                <a:spcPct val="150000"/>
              </a:lnSpc>
            </a:pPr>
            <a:r>
              <a:rPr lang="en-US" sz="1700" dirty="0"/>
              <a:t>Houses with Exterior covering of Cement </a:t>
            </a:r>
            <a:r>
              <a:rPr lang="en-US" sz="1700" dirty="0" err="1"/>
              <a:t>Board,Stone,Imitation</a:t>
            </a:r>
            <a:r>
              <a:rPr lang="en-US" sz="1700" dirty="0"/>
              <a:t> Stucco sell for the highest amount</a:t>
            </a:r>
          </a:p>
          <a:p>
            <a:pPr>
              <a:lnSpc>
                <a:spcPct val="150000"/>
              </a:lnSpc>
            </a:pPr>
            <a:r>
              <a:rPr lang="en-US" sz="1700" dirty="0"/>
              <a:t>Houses with Stone Mason veneer type sell for the highest amount</a:t>
            </a:r>
          </a:p>
          <a:p>
            <a:pPr>
              <a:lnSpc>
                <a:spcPct val="150000"/>
              </a:lnSpc>
            </a:pPr>
            <a:r>
              <a:rPr lang="en-US" sz="1700" dirty="0"/>
              <a:t>Houses with Excellent exterior material quality sell for the highest amount</a:t>
            </a:r>
          </a:p>
          <a:p>
            <a:pPr>
              <a:lnSpc>
                <a:spcPct val="150000"/>
              </a:lnSpc>
            </a:pPr>
            <a:r>
              <a:rPr lang="en-US" sz="1700" dirty="0"/>
              <a:t>Houses with Excellent exterior material condition  sell for the highest amount</a:t>
            </a:r>
          </a:p>
          <a:p>
            <a:pPr>
              <a:lnSpc>
                <a:spcPct val="150000"/>
              </a:lnSpc>
            </a:pPr>
            <a:r>
              <a:rPr lang="en-US" sz="1700" dirty="0"/>
              <a:t>Houses with Poured </a:t>
            </a:r>
            <a:r>
              <a:rPr lang="en-US" sz="1700" dirty="0" err="1"/>
              <a:t>Contrete</a:t>
            </a:r>
            <a:r>
              <a:rPr lang="en-US" sz="1700" dirty="0"/>
              <a:t> and stone foundation types sell for the highest amount</a:t>
            </a:r>
          </a:p>
          <a:p>
            <a:pPr>
              <a:lnSpc>
                <a:spcPct val="150000"/>
              </a:lnSpc>
            </a:pPr>
            <a:r>
              <a:rPr lang="en-US" sz="1700" dirty="0"/>
              <a:t>Houses with Excellent (100+ inches) height of the basement sell for the highest amount</a:t>
            </a:r>
          </a:p>
          <a:p>
            <a:pPr>
              <a:lnSpc>
                <a:spcPct val="150000"/>
              </a:lnSpc>
            </a:pPr>
            <a:r>
              <a:rPr lang="en-US" sz="1700" dirty="0"/>
              <a:t>Houses with Excellent Basement Condition sell for the highest amount</a:t>
            </a:r>
          </a:p>
          <a:p>
            <a:pPr>
              <a:lnSpc>
                <a:spcPct val="150000"/>
              </a:lnSpc>
            </a:pPr>
            <a:r>
              <a:rPr lang="en-US" sz="1700" dirty="0"/>
              <a:t>Houses with Good Basement Exposure sell for the highest          amount</a:t>
            </a:r>
          </a:p>
          <a:p>
            <a:pPr>
              <a:lnSpc>
                <a:spcPct val="150000"/>
              </a:lnSpc>
            </a:pPr>
            <a:r>
              <a:rPr lang="en-US" sz="1700" dirty="0"/>
              <a:t>Houses with Good and Average Living Quarters in Basement sell for the highest amount</a:t>
            </a:r>
          </a:p>
          <a:p>
            <a:pPr>
              <a:lnSpc>
                <a:spcPct val="150000"/>
              </a:lnSpc>
            </a:pPr>
            <a:r>
              <a:rPr lang="en-US" sz="1700" dirty="0"/>
              <a:t>Houses with Gas forced warm air furnace and Gas hot water heating systems sell for the highest amount</a:t>
            </a:r>
          </a:p>
          <a:p>
            <a:pPr>
              <a:lnSpc>
                <a:spcPct val="150000"/>
              </a:lnSpc>
            </a:pPr>
            <a:r>
              <a:rPr lang="en-US" sz="1700" dirty="0"/>
              <a:t>Houses with Excellent Heating quality and condition sell for the highest amount</a:t>
            </a:r>
          </a:p>
          <a:p>
            <a:endParaRPr lang="en-US" sz="1700" dirty="0"/>
          </a:p>
          <a:p>
            <a:endParaRPr lang="en-IN" dirty="0"/>
          </a:p>
        </p:txBody>
      </p:sp>
    </p:spTree>
    <p:extLst>
      <p:ext uri="{BB962C8B-B14F-4D97-AF65-F5344CB8AC3E}">
        <p14:creationId xmlns:p14="http://schemas.microsoft.com/office/powerpoint/2010/main" val="4203128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0286EA-3D76-4955-8583-B4C632DD13FC}"/>
              </a:ext>
            </a:extLst>
          </p:cNvPr>
          <p:cNvSpPr>
            <a:spLocks noGrp="1"/>
          </p:cNvSpPr>
          <p:nvPr>
            <p:ph idx="1"/>
          </p:nvPr>
        </p:nvSpPr>
        <p:spPr>
          <a:xfrm>
            <a:off x="849923" y="477471"/>
            <a:ext cx="10515600" cy="5196498"/>
          </a:xfrm>
        </p:spPr>
        <p:txBody>
          <a:bodyPr>
            <a:normAutofit/>
          </a:bodyPr>
          <a:lstStyle/>
          <a:p>
            <a:pPr>
              <a:lnSpc>
                <a:spcPct val="150000"/>
              </a:lnSpc>
            </a:pPr>
            <a:r>
              <a:rPr lang="en-US" sz="1600" dirty="0"/>
              <a:t>Houses with Central Air Conditioning sell for the highest amount</a:t>
            </a:r>
          </a:p>
          <a:p>
            <a:pPr>
              <a:lnSpc>
                <a:spcPct val="150000"/>
              </a:lnSpc>
            </a:pPr>
            <a:r>
              <a:rPr lang="en-US" sz="1600" dirty="0"/>
              <a:t>Houses with Standard Circuit Breakers &amp; Romex sell for the highest amount</a:t>
            </a:r>
          </a:p>
          <a:p>
            <a:pPr>
              <a:lnSpc>
                <a:spcPct val="150000"/>
              </a:lnSpc>
            </a:pPr>
            <a:r>
              <a:rPr lang="en-US" sz="1600" dirty="0"/>
              <a:t>Houses with Excellent Kitchen Quality sell for the highest amount</a:t>
            </a:r>
          </a:p>
          <a:p>
            <a:pPr>
              <a:lnSpc>
                <a:spcPct val="150000"/>
              </a:lnSpc>
            </a:pPr>
            <a:r>
              <a:rPr lang="en-US" sz="1600" dirty="0"/>
              <a:t>Houses with Built in Garages sell for the highest amount</a:t>
            </a:r>
          </a:p>
          <a:p>
            <a:pPr>
              <a:lnSpc>
                <a:spcPct val="150000"/>
              </a:lnSpc>
            </a:pPr>
            <a:r>
              <a:rPr lang="en-US" sz="1600" dirty="0"/>
              <a:t>Houses with Good / Typical Garage condition sell for the highest amount</a:t>
            </a:r>
          </a:p>
          <a:p>
            <a:pPr>
              <a:lnSpc>
                <a:spcPct val="150000"/>
              </a:lnSpc>
            </a:pPr>
            <a:r>
              <a:rPr lang="en-US" sz="1600" dirty="0"/>
              <a:t>Houses with Finished Garage sell for the highest amount</a:t>
            </a:r>
          </a:p>
          <a:p>
            <a:pPr>
              <a:lnSpc>
                <a:spcPct val="150000"/>
              </a:lnSpc>
            </a:pPr>
            <a:r>
              <a:rPr lang="en-US" sz="1600" dirty="0"/>
              <a:t>Houses with excellent Garage Quality sell for the highest amount</a:t>
            </a:r>
          </a:p>
          <a:p>
            <a:pPr>
              <a:lnSpc>
                <a:spcPct val="150000"/>
              </a:lnSpc>
            </a:pPr>
            <a:r>
              <a:rPr lang="en-US" sz="1600" dirty="0"/>
              <a:t>Houses with Paved Driveway sell for the highest amount </a:t>
            </a:r>
          </a:p>
          <a:p>
            <a:pPr>
              <a:lnSpc>
                <a:spcPct val="150000"/>
              </a:lnSpc>
            </a:pPr>
            <a:r>
              <a:rPr lang="en-US" sz="1600" dirty="0"/>
              <a:t>Homes just constructed and sold, Contract 15% Down payment regular terms sell for the highest amount </a:t>
            </a:r>
          </a:p>
          <a:p>
            <a:pPr>
              <a:lnSpc>
                <a:spcPct val="150000"/>
              </a:lnSpc>
            </a:pPr>
            <a:r>
              <a:rPr lang="en-US" sz="1600" dirty="0"/>
              <a:t>New Homes(not completed when last assessed) sell for the highest amount </a:t>
            </a:r>
          </a:p>
          <a:p>
            <a:endParaRPr lang="en-US" sz="1600" dirty="0"/>
          </a:p>
          <a:p>
            <a:endParaRPr lang="en-IN" dirty="0"/>
          </a:p>
        </p:txBody>
      </p:sp>
    </p:spTree>
    <p:extLst>
      <p:ext uri="{BB962C8B-B14F-4D97-AF65-F5344CB8AC3E}">
        <p14:creationId xmlns:p14="http://schemas.microsoft.com/office/powerpoint/2010/main" val="110296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1960311-6561-46D0-BBDA-E83EE9D942C8}"/>
              </a:ext>
            </a:extLst>
          </p:cNvPr>
          <p:cNvSpPr>
            <a:spLocks noGrp="1"/>
          </p:cNvSpPr>
          <p:nvPr>
            <p:ph type="body" idx="1"/>
          </p:nvPr>
        </p:nvSpPr>
        <p:spPr>
          <a:xfrm>
            <a:off x="1508666" y="961292"/>
            <a:ext cx="10331641" cy="5087816"/>
          </a:xfrm>
        </p:spPr>
        <p:txBody>
          <a:bodyPr/>
          <a:lstStyle/>
          <a:p>
            <a:pPr marL="0" indent="0">
              <a:buNone/>
            </a:pPr>
            <a:r>
              <a:rPr lang="en-IN" sz="2400" u="sng" dirty="0">
                <a:effectLst/>
                <a:latin typeface="Calibri" panose="020F0502020204030204" pitchFamily="34" charset="0"/>
                <a:ea typeface="Calibri" panose="020F0502020204030204" pitchFamily="34" charset="0"/>
                <a:cs typeface="Calibri" panose="020F0502020204030204" pitchFamily="34" charset="0"/>
              </a:rPr>
              <a:t>Motivation for the Problem </a:t>
            </a:r>
            <a:r>
              <a:rPr lang="en-IN" sz="2400" u="sng" dirty="0" smtClean="0">
                <a:effectLst/>
                <a:latin typeface="Calibri" panose="020F0502020204030204" pitchFamily="34" charset="0"/>
                <a:ea typeface="Calibri" panose="020F0502020204030204" pitchFamily="34" charset="0"/>
                <a:cs typeface="Calibri" panose="020F0502020204030204" pitchFamily="34" charset="0"/>
              </a:rPr>
              <a:t>Undertaken</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Calibri" panose="020F0502020204030204" pitchFamily="34" charset="0"/>
              </a:rPr>
              <a:t>There is a steady rise in house demand with every passing year, and consequently the house prices are rising every year. </a:t>
            </a:r>
            <a:endParaRPr lang="en-IN" sz="1600" dirty="0" smtClean="0">
              <a:effectLst/>
              <a:latin typeface="Calibri" panose="020F0502020204030204" pitchFamily="34" charset="0"/>
              <a:ea typeface="Calibri" panose="020F0502020204030204" pitchFamily="34" charset="0"/>
              <a:cs typeface="Calibri" panose="020F0502020204030204" pitchFamily="34" charset="0"/>
            </a:endParaRPr>
          </a:p>
          <a:p>
            <a:r>
              <a:rPr lang="en-IN" sz="1600" dirty="0" smtClean="0">
                <a:effectLst/>
                <a:latin typeface="Calibri" panose="020F0502020204030204" pitchFamily="34" charset="0"/>
                <a:ea typeface="Calibri" panose="020F0502020204030204" pitchFamily="34" charset="0"/>
                <a:cs typeface="Calibri" panose="020F0502020204030204" pitchFamily="34" charset="0"/>
              </a:rPr>
              <a:t>The </a:t>
            </a:r>
            <a:r>
              <a:rPr lang="en-IN" sz="1600" dirty="0">
                <a:effectLst/>
                <a:latin typeface="Calibri" panose="020F0502020204030204" pitchFamily="34" charset="0"/>
                <a:ea typeface="Calibri" panose="020F0502020204030204" pitchFamily="34" charset="0"/>
                <a:cs typeface="Calibri" panose="020F0502020204030204" pitchFamily="34" charset="0"/>
              </a:rPr>
              <a:t>problem arises when there are numerous variables such as location and property demand that influence the pricing. Therefore, buyers, sellers, developers and the real estate industry are keen to know the most important factors influencing the house price to help investors make sound decisions and help house builders set the optimal house price. </a:t>
            </a:r>
            <a:endParaRPr lang="en-IN" sz="1600" dirty="0" smtClean="0">
              <a:effectLst/>
              <a:latin typeface="Calibri" panose="020F0502020204030204" pitchFamily="34" charset="0"/>
              <a:ea typeface="Calibri" panose="020F0502020204030204" pitchFamily="34" charset="0"/>
              <a:cs typeface="Calibri" panose="020F0502020204030204" pitchFamily="34" charset="0"/>
            </a:endParaRPr>
          </a:p>
          <a:p>
            <a:r>
              <a:rPr lang="en-IN" sz="1600" dirty="0" smtClean="0">
                <a:effectLst/>
                <a:latin typeface="Calibri" panose="020F0502020204030204" pitchFamily="34" charset="0"/>
                <a:ea typeface="Calibri" panose="020F0502020204030204" pitchFamily="34" charset="0"/>
                <a:cs typeface="Calibri" panose="020F0502020204030204" pitchFamily="34" charset="0"/>
              </a:rPr>
              <a:t>There </a:t>
            </a:r>
            <a:r>
              <a:rPr lang="en-IN" sz="1600" dirty="0">
                <a:effectLst/>
                <a:latin typeface="Calibri" panose="020F0502020204030204" pitchFamily="34" charset="0"/>
                <a:ea typeface="Calibri" panose="020F0502020204030204" pitchFamily="34" charset="0"/>
                <a:cs typeface="Calibri" panose="020F0502020204030204" pitchFamily="34" charset="0"/>
              </a:rPr>
              <a:t>are many benefits that home buyers, property investors, and house builders can reap from the house-price model. This model aims to serve as a repository of such information and gainful insights to home buyers, property investors and house builders, that will help them determine best house prices. </a:t>
            </a:r>
            <a:endParaRPr lang="en-IN" sz="1600" dirty="0" smtClean="0">
              <a:effectLst/>
              <a:latin typeface="Calibri" panose="020F0502020204030204" pitchFamily="34" charset="0"/>
              <a:ea typeface="Calibri" panose="020F0502020204030204" pitchFamily="34" charset="0"/>
              <a:cs typeface="Calibri" panose="020F0502020204030204" pitchFamily="34" charset="0"/>
            </a:endParaRPr>
          </a:p>
          <a:p>
            <a:r>
              <a:rPr lang="en-IN" sz="1600" dirty="0" smtClean="0">
                <a:effectLst/>
                <a:latin typeface="Calibri" panose="020F0502020204030204" pitchFamily="34" charset="0"/>
                <a:ea typeface="Calibri" panose="020F0502020204030204" pitchFamily="34" charset="0"/>
                <a:cs typeface="Calibri" panose="020F0502020204030204" pitchFamily="34" charset="0"/>
              </a:rPr>
              <a:t>This </a:t>
            </a:r>
            <a:r>
              <a:rPr lang="en-IN" sz="1600" dirty="0">
                <a:effectLst/>
                <a:latin typeface="Calibri" panose="020F0502020204030204" pitchFamily="34" charset="0"/>
                <a:ea typeface="Calibri" panose="020F0502020204030204" pitchFamily="34" charset="0"/>
                <a:cs typeface="Calibri" panose="020F0502020204030204" pitchFamily="34" charset="0"/>
              </a:rPr>
              <a:t>model can be useful for potential buyers in deciding the characteristics of a house they want that best fits their budget and will be of tremendous benefit, especially to housing developers and researchers, to ascertain the most significant attributes to determine house prices and to acknowledge the best machine learning model to be used to conduct a study in this 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1363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342ECD-341B-4D40-9134-742D9980508F}"/>
              </a:ext>
            </a:extLst>
          </p:cNvPr>
          <p:cNvSpPr>
            <a:spLocks noGrp="1"/>
          </p:cNvSpPr>
          <p:nvPr>
            <p:ph idx="1"/>
          </p:nvPr>
        </p:nvSpPr>
        <p:spPr>
          <a:xfrm>
            <a:off x="931984" y="1051902"/>
            <a:ext cx="10515600" cy="4351338"/>
          </a:xfrm>
        </p:spPr>
        <p:txBody>
          <a:bodyPr/>
          <a:lstStyle/>
          <a:p>
            <a:r>
              <a:rPr lang="en-IN" b="1" u="sng" dirty="0"/>
              <a:t>Multivariate Analysis</a:t>
            </a:r>
          </a:p>
          <a:p>
            <a:pPr marL="0" indent="0">
              <a:buNone/>
            </a:pPr>
            <a:endParaRPr lang="en-IN" b="1" u="sng" dirty="0"/>
          </a:p>
        </p:txBody>
      </p:sp>
      <p:pic>
        <p:nvPicPr>
          <p:cNvPr id="4" name="Picture 3">
            <a:extLst>
              <a:ext uri="{FF2B5EF4-FFF2-40B4-BE49-F238E27FC236}">
                <a16:creationId xmlns="" xmlns:a16="http://schemas.microsoft.com/office/drawing/2014/main" id="{0E2DFBBA-3032-466A-9F2F-9CC962D6D42E}"/>
              </a:ext>
            </a:extLst>
          </p:cNvPr>
          <p:cNvPicPr/>
          <p:nvPr/>
        </p:nvPicPr>
        <p:blipFill>
          <a:blip r:embed="rId2">
            <a:extLst>
              <a:ext uri="{28A0092B-C50C-407E-A947-70E740481C1C}">
                <a14:useLocalDpi xmlns:a14="http://schemas.microsoft.com/office/drawing/2010/main" val="0"/>
              </a:ext>
            </a:extLst>
          </a:blip>
          <a:stretch>
            <a:fillRect/>
          </a:stretch>
        </p:blipFill>
        <p:spPr>
          <a:xfrm>
            <a:off x="967154" y="2368806"/>
            <a:ext cx="3519196" cy="2168742"/>
          </a:xfrm>
          <a:prstGeom prst="rect">
            <a:avLst/>
          </a:prstGeom>
        </p:spPr>
      </p:pic>
      <p:pic>
        <p:nvPicPr>
          <p:cNvPr id="5" name="Picture 4">
            <a:extLst>
              <a:ext uri="{FF2B5EF4-FFF2-40B4-BE49-F238E27FC236}">
                <a16:creationId xmlns="" xmlns:a16="http://schemas.microsoft.com/office/drawing/2014/main" id="{FFA9AA13-A545-4EBD-8623-EC2034F927F8}"/>
              </a:ext>
            </a:extLst>
          </p:cNvPr>
          <p:cNvPicPr/>
          <p:nvPr/>
        </p:nvPicPr>
        <p:blipFill>
          <a:blip r:embed="rId3">
            <a:extLst>
              <a:ext uri="{28A0092B-C50C-407E-A947-70E740481C1C}">
                <a14:useLocalDpi xmlns:a14="http://schemas.microsoft.com/office/drawing/2010/main" val="0"/>
              </a:ext>
            </a:extLst>
          </a:blip>
          <a:stretch>
            <a:fillRect/>
          </a:stretch>
        </p:blipFill>
        <p:spPr>
          <a:xfrm>
            <a:off x="4215368" y="2450244"/>
            <a:ext cx="2988582" cy="2087304"/>
          </a:xfrm>
          <a:prstGeom prst="rect">
            <a:avLst/>
          </a:prstGeom>
        </p:spPr>
      </p:pic>
      <p:pic>
        <p:nvPicPr>
          <p:cNvPr id="6" name="Picture 5">
            <a:extLst>
              <a:ext uri="{FF2B5EF4-FFF2-40B4-BE49-F238E27FC236}">
                <a16:creationId xmlns="" xmlns:a16="http://schemas.microsoft.com/office/drawing/2014/main" id="{4F181B55-F391-4870-90E6-F7F92EF2CC12}"/>
              </a:ext>
            </a:extLst>
          </p:cNvPr>
          <p:cNvPicPr/>
          <p:nvPr/>
        </p:nvPicPr>
        <p:blipFill>
          <a:blip r:embed="rId4">
            <a:extLst>
              <a:ext uri="{28A0092B-C50C-407E-A947-70E740481C1C}">
                <a14:useLocalDpi xmlns:a14="http://schemas.microsoft.com/office/drawing/2010/main" val="0"/>
              </a:ext>
            </a:extLst>
          </a:blip>
          <a:stretch>
            <a:fillRect/>
          </a:stretch>
        </p:blipFill>
        <p:spPr>
          <a:xfrm>
            <a:off x="7063273" y="2368806"/>
            <a:ext cx="3079103" cy="2082639"/>
          </a:xfrm>
          <a:prstGeom prst="rect">
            <a:avLst/>
          </a:prstGeom>
        </p:spPr>
      </p:pic>
    </p:spTree>
    <p:extLst>
      <p:ext uri="{BB962C8B-B14F-4D97-AF65-F5344CB8AC3E}">
        <p14:creationId xmlns:p14="http://schemas.microsoft.com/office/powerpoint/2010/main" val="3795435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A0EF1C-86BD-40D1-9BBB-0A60CCE9140F}"/>
              </a:ext>
            </a:extLst>
          </p:cNvPr>
          <p:cNvPicPr/>
          <p:nvPr/>
        </p:nvPicPr>
        <p:blipFill>
          <a:blip r:embed="rId2">
            <a:extLst>
              <a:ext uri="{28A0092B-C50C-407E-A947-70E740481C1C}">
                <a14:useLocalDpi xmlns:a14="http://schemas.microsoft.com/office/drawing/2010/main" val="0"/>
              </a:ext>
            </a:extLst>
          </a:blip>
          <a:stretch>
            <a:fillRect/>
          </a:stretch>
        </p:blipFill>
        <p:spPr>
          <a:xfrm>
            <a:off x="3040527" y="1147671"/>
            <a:ext cx="5776901" cy="2062065"/>
          </a:xfrm>
          <a:prstGeom prst="rect">
            <a:avLst/>
          </a:prstGeom>
        </p:spPr>
      </p:pic>
      <p:pic>
        <p:nvPicPr>
          <p:cNvPr id="5" name="Picture 4">
            <a:extLst>
              <a:ext uri="{FF2B5EF4-FFF2-40B4-BE49-F238E27FC236}">
                <a16:creationId xmlns="" xmlns:a16="http://schemas.microsoft.com/office/drawing/2014/main" id="{419546E5-EBCC-4347-A2E3-B363661D53D0}"/>
              </a:ext>
            </a:extLst>
          </p:cNvPr>
          <p:cNvPicPr/>
          <p:nvPr/>
        </p:nvPicPr>
        <p:blipFill>
          <a:blip r:embed="rId3">
            <a:extLst>
              <a:ext uri="{28A0092B-C50C-407E-A947-70E740481C1C}">
                <a14:useLocalDpi xmlns:a14="http://schemas.microsoft.com/office/drawing/2010/main" val="0"/>
              </a:ext>
            </a:extLst>
          </a:blip>
          <a:stretch>
            <a:fillRect/>
          </a:stretch>
        </p:blipFill>
        <p:spPr>
          <a:xfrm>
            <a:off x="838200" y="3420749"/>
            <a:ext cx="10097278" cy="2528597"/>
          </a:xfrm>
          <a:prstGeom prst="rect">
            <a:avLst/>
          </a:prstGeom>
        </p:spPr>
      </p:pic>
    </p:spTree>
    <p:extLst>
      <p:ext uri="{BB962C8B-B14F-4D97-AF65-F5344CB8AC3E}">
        <p14:creationId xmlns:p14="http://schemas.microsoft.com/office/powerpoint/2010/main" val="3833178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7B5003-F55B-4175-8E0D-BA43467CBEC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9EA8DEE-5BAC-44C8-8E84-86F3B381AF6B}"/>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F44518F6-031C-4F52-B35B-7C6616AB0413}"/>
              </a:ext>
            </a:extLst>
          </p:cNvPr>
          <p:cNvPicPr/>
          <p:nvPr/>
        </p:nvPicPr>
        <p:blipFill>
          <a:blip r:embed="rId2">
            <a:extLst>
              <a:ext uri="{28A0092B-C50C-407E-A947-70E740481C1C}">
                <a14:useLocalDpi xmlns:a14="http://schemas.microsoft.com/office/drawing/2010/main" val="0"/>
              </a:ext>
            </a:extLst>
          </a:blip>
          <a:stretch>
            <a:fillRect/>
          </a:stretch>
        </p:blipFill>
        <p:spPr>
          <a:xfrm>
            <a:off x="2139820" y="2435290"/>
            <a:ext cx="8360229" cy="2808514"/>
          </a:xfrm>
          <a:prstGeom prst="rect">
            <a:avLst/>
          </a:prstGeom>
        </p:spPr>
      </p:pic>
    </p:spTree>
    <p:extLst>
      <p:ext uri="{BB962C8B-B14F-4D97-AF65-F5344CB8AC3E}">
        <p14:creationId xmlns:p14="http://schemas.microsoft.com/office/powerpoint/2010/main" val="2075365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799F915-091B-4E06-9BC9-979797E9E85F}"/>
              </a:ext>
            </a:extLst>
          </p:cNvPr>
          <p:cNvPicPr/>
          <p:nvPr/>
        </p:nvPicPr>
        <p:blipFill>
          <a:blip r:embed="rId2">
            <a:extLst>
              <a:ext uri="{28A0092B-C50C-407E-A947-70E740481C1C}">
                <a14:useLocalDpi xmlns:a14="http://schemas.microsoft.com/office/drawing/2010/main" val="0"/>
              </a:ext>
            </a:extLst>
          </a:blip>
          <a:stretch>
            <a:fillRect/>
          </a:stretch>
        </p:blipFill>
        <p:spPr>
          <a:xfrm>
            <a:off x="1791479" y="2068221"/>
            <a:ext cx="8341566" cy="3399518"/>
          </a:xfrm>
          <a:prstGeom prst="rect">
            <a:avLst/>
          </a:prstGeom>
        </p:spPr>
      </p:pic>
    </p:spTree>
    <p:extLst>
      <p:ext uri="{BB962C8B-B14F-4D97-AF65-F5344CB8AC3E}">
        <p14:creationId xmlns:p14="http://schemas.microsoft.com/office/powerpoint/2010/main" val="3408647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1A1794A-0D65-4033-B695-95BBC7E97ADA}"/>
              </a:ext>
            </a:extLst>
          </p:cNvPr>
          <p:cNvPicPr/>
          <p:nvPr/>
        </p:nvPicPr>
        <p:blipFill>
          <a:blip r:embed="rId2">
            <a:extLst>
              <a:ext uri="{28A0092B-C50C-407E-A947-70E740481C1C}">
                <a14:useLocalDpi xmlns:a14="http://schemas.microsoft.com/office/drawing/2010/main" val="0"/>
              </a:ext>
            </a:extLst>
          </a:blip>
          <a:stretch>
            <a:fillRect/>
          </a:stretch>
        </p:blipFill>
        <p:spPr>
          <a:xfrm>
            <a:off x="1352939" y="1073021"/>
            <a:ext cx="9078685" cy="4105469"/>
          </a:xfrm>
          <a:prstGeom prst="rect">
            <a:avLst/>
          </a:prstGeom>
        </p:spPr>
      </p:pic>
    </p:spTree>
    <p:extLst>
      <p:ext uri="{BB962C8B-B14F-4D97-AF65-F5344CB8AC3E}">
        <p14:creationId xmlns:p14="http://schemas.microsoft.com/office/powerpoint/2010/main" val="14301197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EE70D-81C2-46DA-920F-27944F505AB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ABA6AA8-3208-49EC-9497-76ADB4A59E25}"/>
              </a:ext>
            </a:extLst>
          </p:cNvPr>
          <p:cNvSpPr>
            <a:spLocks noGrp="1"/>
          </p:cNvSpPr>
          <p:nvPr>
            <p:ph idx="1"/>
          </p:nvPr>
        </p:nvSpPr>
        <p:spPr/>
        <p:txBody>
          <a:bodyPr/>
          <a:lstStyle/>
          <a:p>
            <a:endParaRPr lang="en-IN" dirty="0"/>
          </a:p>
        </p:txBody>
      </p:sp>
      <p:pic>
        <p:nvPicPr>
          <p:cNvPr id="4" name="Picture 3">
            <a:extLst>
              <a:ext uri="{FF2B5EF4-FFF2-40B4-BE49-F238E27FC236}">
                <a16:creationId xmlns="" xmlns:a16="http://schemas.microsoft.com/office/drawing/2014/main" id="{B2E9C379-570B-46FB-A7CB-FA26BF4B4353}"/>
              </a:ext>
            </a:extLst>
          </p:cNvPr>
          <p:cNvPicPr/>
          <p:nvPr/>
        </p:nvPicPr>
        <p:blipFill>
          <a:blip r:embed="rId2">
            <a:extLst>
              <a:ext uri="{28A0092B-C50C-407E-A947-70E740481C1C}">
                <a14:useLocalDpi xmlns:a14="http://schemas.microsoft.com/office/drawing/2010/main" val="0"/>
              </a:ext>
            </a:extLst>
          </a:blip>
          <a:stretch>
            <a:fillRect/>
          </a:stretch>
        </p:blipFill>
        <p:spPr>
          <a:xfrm>
            <a:off x="1810139" y="2498842"/>
            <a:ext cx="4285861" cy="2465044"/>
          </a:xfrm>
          <a:prstGeom prst="rect">
            <a:avLst/>
          </a:prstGeom>
        </p:spPr>
      </p:pic>
      <p:pic>
        <p:nvPicPr>
          <p:cNvPr id="5" name="Picture 4">
            <a:extLst>
              <a:ext uri="{FF2B5EF4-FFF2-40B4-BE49-F238E27FC236}">
                <a16:creationId xmlns="" xmlns:a16="http://schemas.microsoft.com/office/drawing/2014/main" id="{B3BE51EC-08ED-4C58-B40F-088C6CEE1F20}"/>
              </a:ext>
            </a:extLst>
          </p:cNvPr>
          <p:cNvPicPr/>
          <p:nvPr/>
        </p:nvPicPr>
        <p:blipFill>
          <a:blip r:embed="rId3">
            <a:extLst>
              <a:ext uri="{28A0092B-C50C-407E-A947-70E740481C1C}">
                <a14:useLocalDpi xmlns:a14="http://schemas.microsoft.com/office/drawing/2010/main" val="0"/>
              </a:ext>
            </a:extLst>
          </a:blip>
          <a:stretch>
            <a:fillRect/>
          </a:stretch>
        </p:blipFill>
        <p:spPr>
          <a:xfrm>
            <a:off x="5960498" y="2498842"/>
            <a:ext cx="4285861" cy="2381068"/>
          </a:xfrm>
          <a:prstGeom prst="rect">
            <a:avLst/>
          </a:prstGeom>
        </p:spPr>
      </p:pic>
    </p:spTree>
    <p:extLst>
      <p:ext uri="{BB962C8B-B14F-4D97-AF65-F5344CB8AC3E}">
        <p14:creationId xmlns:p14="http://schemas.microsoft.com/office/powerpoint/2010/main" val="2648586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DD092D04-2FA1-42BE-ABF4-37A79154A46D}"/>
              </a:ext>
            </a:extLst>
          </p:cNvPr>
          <p:cNvPicPr/>
          <p:nvPr/>
        </p:nvPicPr>
        <p:blipFill>
          <a:blip r:embed="rId2">
            <a:extLst>
              <a:ext uri="{28A0092B-C50C-407E-A947-70E740481C1C}">
                <a14:useLocalDpi xmlns:a14="http://schemas.microsoft.com/office/drawing/2010/main" val="0"/>
              </a:ext>
            </a:extLst>
          </a:blip>
          <a:stretch>
            <a:fillRect/>
          </a:stretch>
        </p:blipFill>
        <p:spPr>
          <a:xfrm>
            <a:off x="1852246" y="1090246"/>
            <a:ext cx="7636987" cy="4358833"/>
          </a:xfrm>
          <a:prstGeom prst="rect">
            <a:avLst/>
          </a:prstGeom>
        </p:spPr>
      </p:pic>
    </p:spTree>
    <p:extLst>
      <p:ext uri="{BB962C8B-B14F-4D97-AF65-F5344CB8AC3E}">
        <p14:creationId xmlns:p14="http://schemas.microsoft.com/office/powerpoint/2010/main" val="3524942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9DEA22-DBF0-4526-86CA-BB840C4661B5}"/>
              </a:ext>
            </a:extLst>
          </p:cNvPr>
          <p:cNvSpPr>
            <a:spLocks noGrp="1"/>
          </p:cNvSpPr>
          <p:nvPr>
            <p:ph idx="1"/>
          </p:nvPr>
        </p:nvSpPr>
        <p:spPr>
          <a:xfrm>
            <a:off x="1037492" y="793994"/>
            <a:ext cx="10515600" cy="4692406"/>
          </a:xfrm>
        </p:spPr>
        <p:txBody>
          <a:bodyPr/>
          <a:lstStyle/>
          <a:p>
            <a:r>
              <a:rPr lang="en-IN" sz="1800" b="1" dirty="0">
                <a:solidFill>
                  <a:srgbClr val="000000"/>
                </a:solidFill>
                <a:effectLst/>
                <a:latin typeface="Calibri" panose="020F0502020204030204" pitchFamily="34" charset="0"/>
                <a:ea typeface="Times New Roman" panose="02020603050405020304" pitchFamily="18" charset="0"/>
              </a:rPr>
              <a:t>Following Observations are made from graphs above: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New Homes are the most popular in all types of zoning</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New houses and Low interest contract are the most popular sale types in low density, medium density and floating village residentials</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Partially irregular and irregular plot shapes are most popular in low and medium residential zones</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Low density and medium density zones settled near hillsides and depressions are mostly sold at higher prices, whereas floating villages are settled in flat regions, and high density zones settle near banked regions sell for the highest prices</a:t>
            </a:r>
            <a:endParaRPr lang="en-IN" sz="1600" dirty="0">
              <a:effectLst/>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IN" sz="1600" dirty="0">
                <a:solidFill>
                  <a:srgbClr val="000000"/>
                </a:solidFill>
                <a:effectLst/>
                <a:ea typeface="Times New Roman" panose="02020603050405020304" pitchFamily="18" charset="0"/>
              </a:rPr>
              <a:t>Most housing properties established in levelled regions in North Ridge sell for the highest.</a:t>
            </a: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in levelled regions of Stone Brook sell for highest followed by banked region and hillsides.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Houses in levelled region of </a:t>
            </a:r>
            <a:r>
              <a:rPr lang="en-IN" sz="1600" dirty="0" err="1">
                <a:solidFill>
                  <a:srgbClr val="000000"/>
                </a:solidFill>
                <a:effectLst/>
                <a:latin typeface="Calibri" panose="020F0502020204030204" pitchFamily="34" charset="0"/>
                <a:ea typeface="Times New Roman" panose="02020603050405020304" pitchFamily="18" charset="0"/>
              </a:rPr>
              <a:t>NorthRidge</a:t>
            </a:r>
            <a:r>
              <a:rPr lang="en-IN" sz="1600" dirty="0">
                <a:solidFill>
                  <a:srgbClr val="000000"/>
                </a:solidFill>
                <a:effectLst/>
                <a:latin typeface="Calibri" panose="020F0502020204030204" pitchFamily="34" charset="0"/>
                <a:ea typeface="Times New Roman" panose="02020603050405020304" pitchFamily="18" charset="0"/>
              </a:rPr>
              <a:t> heights sell for the most while housing properties in depressed regions of Veenker sell for the highest prices.</a:t>
            </a:r>
            <a:endParaRPr lang="en-IN" sz="16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endParaRPr lang="en-IN" sz="16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814663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4AE1B7-7184-46B4-B32B-AAD39E856C06}"/>
              </a:ext>
            </a:extLst>
          </p:cNvPr>
          <p:cNvSpPr>
            <a:spLocks noGrp="1"/>
          </p:cNvSpPr>
          <p:nvPr>
            <p:ph idx="1"/>
          </p:nvPr>
        </p:nvSpPr>
        <p:spPr>
          <a:xfrm>
            <a:off x="744415" y="700208"/>
            <a:ext cx="10515600" cy="5524745"/>
          </a:xfrm>
        </p:spPr>
        <p:txBody>
          <a:bodyPr>
            <a:normAutofit/>
          </a:bodyPr>
          <a:lstStyle/>
          <a:p>
            <a:pPr marL="342900" lvl="0" indent="-342900">
              <a:lnSpc>
                <a:spcPct val="150000"/>
              </a:lnSpc>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that are newly established in </a:t>
            </a:r>
            <a:r>
              <a:rPr lang="en-IN" sz="1600" dirty="0" err="1">
                <a:solidFill>
                  <a:srgbClr val="000000"/>
                </a:solidFill>
                <a:effectLst/>
                <a:latin typeface="Calibri" panose="020F0502020204030204" pitchFamily="34" charset="0"/>
                <a:ea typeface="Times New Roman" panose="02020603050405020304" pitchFamily="18" charset="0"/>
              </a:rPr>
              <a:t>Crawford,Stone</a:t>
            </a:r>
            <a:r>
              <a:rPr lang="en-IN" sz="1600" dirty="0">
                <a:solidFill>
                  <a:srgbClr val="000000"/>
                </a:solidFill>
                <a:effectLst/>
                <a:latin typeface="Calibri" panose="020F0502020204030204" pitchFamily="34" charset="0"/>
                <a:ea typeface="Times New Roman" panose="02020603050405020304" pitchFamily="18" charset="0"/>
              </a:rPr>
              <a:t> Brook, </a:t>
            </a:r>
            <a:r>
              <a:rPr lang="en-IN" sz="1600" dirty="0" err="1">
                <a:solidFill>
                  <a:srgbClr val="000000"/>
                </a:solidFill>
                <a:effectLst/>
                <a:latin typeface="Calibri" panose="020F0502020204030204" pitchFamily="34" charset="0"/>
                <a:ea typeface="Times New Roman" panose="02020603050405020304" pitchFamily="18" charset="0"/>
              </a:rPr>
              <a:t>Timberlane,North</a:t>
            </a:r>
            <a:r>
              <a:rPr lang="en-IN" sz="1600" dirty="0">
                <a:solidFill>
                  <a:srgbClr val="000000"/>
                </a:solidFill>
                <a:effectLst/>
                <a:latin typeface="Calibri" panose="020F0502020204030204" pitchFamily="34" charset="0"/>
                <a:ea typeface="Times New Roman" panose="02020603050405020304" pitchFamily="18" charset="0"/>
              </a:rPr>
              <a:t> Ridge </a:t>
            </a:r>
            <a:r>
              <a:rPr lang="en-IN" sz="1600" dirty="0" err="1">
                <a:solidFill>
                  <a:srgbClr val="000000"/>
                </a:solidFill>
                <a:effectLst/>
                <a:latin typeface="Calibri" panose="020F0502020204030204" pitchFamily="34" charset="0"/>
                <a:ea typeface="Times New Roman" panose="02020603050405020304" pitchFamily="18" charset="0"/>
              </a:rPr>
              <a:t>Heights,Bloomington</a:t>
            </a:r>
            <a:r>
              <a:rPr lang="en-IN" sz="1600" dirty="0">
                <a:solidFill>
                  <a:srgbClr val="000000"/>
                </a:solidFill>
                <a:effectLst/>
                <a:latin typeface="Calibri" panose="020F0502020204030204" pitchFamily="34" charset="0"/>
                <a:ea typeface="Times New Roman" panose="02020603050405020304" pitchFamily="18" charset="0"/>
              </a:rPr>
              <a:t> Heights sell for the highest.</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in North Ridge sell for trade, foreclosure, short sale and normal sale in North Ridge.</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houses sold in North </a:t>
            </a:r>
            <a:r>
              <a:rPr lang="en-IN" sz="1600" dirty="0" err="1">
                <a:solidFill>
                  <a:srgbClr val="000000"/>
                </a:solidFill>
                <a:effectLst/>
                <a:latin typeface="Calibri" panose="020F0502020204030204" pitchFamily="34" charset="0"/>
                <a:ea typeface="Times New Roman" panose="02020603050405020304" pitchFamily="18" charset="0"/>
              </a:rPr>
              <a:t>Ridge,North</a:t>
            </a:r>
            <a:r>
              <a:rPr lang="en-IN" sz="1600" dirty="0">
                <a:solidFill>
                  <a:srgbClr val="000000"/>
                </a:solidFill>
                <a:effectLst/>
                <a:latin typeface="Calibri" panose="020F0502020204030204" pitchFamily="34" charset="0"/>
                <a:ea typeface="Times New Roman" panose="02020603050405020304" pitchFamily="18" charset="0"/>
              </a:rPr>
              <a:t> Ridge Heights, </a:t>
            </a:r>
            <a:r>
              <a:rPr lang="en-IN" sz="1600" dirty="0" err="1">
                <a:solidFill>
                  <a:srgbClr val="000000"/>
                </a:solidFill>
                <a:effectLst/>
                <a:latin typeface="Calibri" panose="020F0502020204030204" pitchFamily="34" charset="0"/>
                <a:ea typeface="Times New Roman" panose="02020603050405020304" pitchFamily="18" charset="0"/>
              </a:rPr>
              <a:t>Somerset,TimberLane,Veenker</a:t>
            </a:r>
            <a:r>
              <a:rPr lang="en-IN" sz="1600" dirty="0">
                <a:solidFill>
                  <a:srgbClr val="000000"/>
                </a:solidFill>
                <a:effectLst/>
                <a:latin typeface="Calibri" panose="020F0502020204030204" pitchFamily="34" charset="0"/>
                <a:ea typeface="Times New Roman" panose="02020603050405020304" pitchFamily="18" charset="0"/>
              </a:rPr>
              <a:t>, Bloomington Heights are in low density residential zones.</a:t>
            </a:r>
          </a:p>
          <a:p>
            <a:pPr marL="342900" lvl="0" indent="-342900">
              <a:lnSpc>
                <a:spcPct val="150000"/>
              </a:lnSpc>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North Ames has more houses sold in High density residential zones, while Crawford has more houses sold in medium density residential zones.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Warranty Deed -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Conventional,Home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just constructed and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sold,Contract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Low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InterestCourt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Officer Deed/Estate are the most common sale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ourier New" panose="02070309020205020404" pitchFamily="49" charset="0"/>
              <a:buChar char="o"/>
            </a:pP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Excelent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quality of Gas forced warm air furnace and Gas hot water heating systems fetches the highest amount of money.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sided Frontage properties with Regular plot shape sell for the highest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19148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ABECF67-31BC-484C-BFF7-9C2CD523DF08}"/>
              </a:ext>
            </a:extLst>
          </p:cNvPr>
          <p:cNvSpPr>
            <a:spLocks noGrp="1"/>
          </p:cNvSpPr>
          <p:nvPr>
            <p:ph idx="1"/>
          </p:nvPr>
        </p:nvSpPr>
        <p:spPr>
          <a:xfrm>
            <a:off x="838200" y="747102"/>
            <a:ext cx="10515600" cy="4351338"/>
          </a:xfrm>
        </p:spPr>
        <p:txBody>
          <a:bodyPr/>
          <a:lstStyle/>
          <a:p>
            <a:pPr marL="0" indent="0">
              <a:buNone/>
            </a:pPr>
            <a:r>
              <a:rPr lang="en-US" u="sng" dirty="0"/>
              <a:t>Visualizing correlation of Feature Columns with Label Column</a:t>
            </a:r>
          </a:p>
          <a:p>
            <a:pPr marL="0" indent="0">
              <a:buNone/>
            </a:pPr>
            <a:endParaRPr lang="en-IN" dirty="0"/>
          </a:p>
        </p:txBody>
      </p:sp>
      <p:pic>
        <p:nvPicPr>
          <p:cNvPr id="4" name="Picture 3">
            <a:extLst>
              <a:ext uri="{FF2B5EF4-FFF2-40B4-BE49-F238E27FC236}">
                <a16:creationId xmlns="" xmlns:a16="http://schemas.microsoft.com/office/drawing/2014/main" id="{80BE0F14-6FF5-4F7E-9D58-0D948FB2095D}"/>
              </a:ext>
            </a:extLst>
          </p:cNvPr>
          <p:cNvPicPr/>
          <p:nvPr/>
        </p:nvPicPr>
        <p:blipFill>
          <a:blip r:embed="rId2">
            <a:extLst>
              <a:ext uri="{28A0092B-C50C-407E-A947-70E740481C1C}">
                <a14:useLocalDpi xmlns:a14="http://schemas.microsoft.com/office/drawing/2010/main" val="0"/>
              </a:ext>
            </a:extLst>
          </a:blip>
          <a:stretch>
            <a:fillRect/>
          </a:stretch>
        </p:blipFill>
        <p:spPr>
          <a:xfrm>
            <a:off x="906745" y="1648408"/>
            <a:ext cx="9769150" cy="4053893"/>
          </a:xfrm>
          <a:prstGeom prst="rect">
            <a:avLst/>
          </a:prstGeom>
        </p:spPr>
      </p:pic>
    </p:spTree>
    <p:extLst>
      <p:ext uri="{BB962C8B-B14F-4D97-AF65-F5344CB8AC3E}">
        <p14:creationId xmlns:p14="http://schemas.microsoft.com/office/powerpoint/2010/main" val="32691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AADF225-F6C4-4021-836E-938508C2232C}"/>
              </a:ext>
            </a:extLst>
          </p:cNvPr>
          <p:cNvSpPr>
            <a:spLocks noGrp="1"/>
          </p:cNvSpPr>
          <p:nvPr>
            <p:ph type="body" idx="1"/>
          </p:nvPr>
        </p:nvSpPr>
        <p:spPr>
          <a:xfrm>
            <a:off x="1110082" y="1320324"/>
            <a:ext cx="10132348" cy="4166076"/>
          </a:xfrm>
        </p:spPr>
        <p:txBody>
          <a:bodyPr/>
          <a:lstStyle/>
          <a:p>
            <a:pPr marL="0" indent="0">
              <a:lnSpc>
                <a:spcPct val="107000"/>
              </a:lnSpc>
              <a:spcAft>
                <a:spcPts val="800"/>
              </a:spcAft>
              <a:buNone/>
            </a:pPr>
            <a:r>
              <a:rPr lang="en-IN" u="sng" dirty="0">
                <a:effectLst/>
                <a:latin typeface="Calibri" panose="020F0502020204030204" pitchFamily="34" charset="0"/>
                <a:ea typeface="Calibri" panose="020F0502020204030204" pitchFamily="34" charset="0"/>
                <a:cs typeface="Calibri" panose="020F0502020204030204" pitchFamily="34" charset="0"/>
              </a:rPr>
              <a:t>Mathematical/ Analytical </a:t>
            </a:r>
            <a:r>
              <a:rPr lang="en-IN" u="sng" dirty="0" err="1">
                <a:effectLst/>
                <a:latin typeface="Calibri" panose="020F0502020204030204" pitchFamily="34" charset="0"/>
                <a:ea typeface="Calibri" panose="020F0502020204030204" pitchFamily="34" charset="0"/>
                <a:cs typeface="Calibri" panose="020F0502020204030204" pitchFamily="34" charset="0"/>
              </a:rPr>
              <a:t>Modeling</a:t>
            </a:r>
            <a:r>
              <a:rPr lang="en-IN" u="sng" dirty="0">
                <a:effectLst/>
                <a:latin typeface="Calibri" panose="020F0502020204030204" pitchFamily="34" charset="0"/>
                <a:ea typeface="Calibri" panose="020F0502020204030204" pitchFamily="34" charset="0"/>
                <a:cs typeface="Calibri" panose="020F0502020204030204" pitchFamily="34" charset="0"/>
              </a:rPr>
              <a:t> of the Problem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Various Regression analysis techniques were used to build predictive models to understand the relationships that exist between Housing sales prices and various Housing property attributes. The Regression analysis models were used to predict the Sale price value for changes in Housing property attributes.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Regression modelling techniques were used in this Problem since Sales Price data distribution is continuous in nature.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forecast house price, predictive models such as ridge regression Model, Random Forest Regression model, Decision tree Regression Model, Support Vector Machine Regression model, Extreme Gradient Boost Regression were used to describe how the values of Sale Price depended on the independent variables of various Housing property attributes</a:t>
            </a:r>
            <a:r>
              <a:rPr lang="en-IN" sz="1600" dirty="0" smtClean="0">
                <a:effectLst/>
                <a:latin typeface="Calibri" panose="020F0502020204030204" pitchFamily="34" charset="0"/>
                <a:ea typeface="Calibri" panose="020F0502020204030204" pitchFamily="34"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2162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8799FD-6442-41BD-A496-4B80F60FAE8B}"/>
              </a:ext>
            </a:extLst>
          </p:cNvPr>
          <p:cNvSpPr>
            <a:spLocks noGrp="1"/>
          </p:cNvSpPr>
          <p:nvPr>
            <p:ph idx="1"/>
          </p:nvPr>
        </p:nvSpPr>
        <p:spPr/>
        <p:txBody>
          <a:bodyPr>
            <a:normAutofit/>
          </a:bodyPr>
          <a:lstStyle/>
          <a:p>
            <a:pPr>
              <a:lnSpc>
                <a:spcPct val="200000"/>
              </a:lnSpc>
            </a:pPr>
            <a:r>
              <a:rPr lang="en-IN" sz="1800" dirty="0"/>
              <a:t>OverallQual,GrLiveArea,GarageCars,GarageArea,TotalBsmtSF,1stFlrSF,FullBath,TotRmsAbvGrd,MasVnrArea,FirePlaces have the strongest positive correlation with </a:t>
            </a:r>
            <a:r>
              <a:rPr lang="en-IN" sz="1800" dirty="0" err="1"/>
              <a:t>SalePrice</a:t>
            </a:r>
            <a:r>
              <a:rPr lang="en-IN" sz="1800" dirty="0"/>
              <a:t> while BsmtQual,ExterQual,KitchenQual,GarageFinish,House_age,Remod_age,HeatingQC,Garage_age have the strongest negative correlation with </a:t>
            </a:r>
            <a:r>
              <a:rPr lang="en-IN" sz="1800" dirty="0" err="1"/>
              <a:t>SalePrice</a:t>
            </a:r>
            <a:r>
              <a:rPr lang="en-IN" sz="1800" dirty="0"/>
              <a:t>.</a:t>
            </a:r>
          </a:p>
        </p:txBody>
      </p:sp>
    </p:spTree>
    <p:extLst>
      <p:ext uri="{BB962C8B-B14F-4D97-AF65-F5344CB8AC3E}">
        <p14:creationId xmlns:p14="http://schemas.microsoft.com/office/powerpoint/2010/main" val="93867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F72267-6372-48E4-A0C1-1383F3CD469F}"/>
              </a:ext>
            </a:extLst>
          </p:cNvPr>
          <p:cNvSpPr>
            <a:spLocks noGrp="1"/>
          </p:cNvSpPr>
          <p:nvPr>
            <p:ph type="title"/>
          </p:nvPr>
        </p:nvSpPr>
        <p:spPr/>
        <p:txBody>
          <a:bodyPr/>
          <a:lstStyle/>
          <a:p>
            <a:r>
              <a:rPr lang="en-IN" b="1" dirty="0"/>
              <a:t>Model Development and Evaluation </a:t>
            </a:r>
          </a:p>
        </p:txBody>
      </p:sp>
      <p:sp>
        <p:nvSpPr>
          <p:cNvPr id="3" name="Content Placeholder 2">
            <a:extLst>
              <a:ext uri="{FF2B5EF4-FFF2-40B4-BE49-F238E27FC236}">
                <a16:creationId xmlns="" xmlns:a16="http://schemas.microsoft.com/office/drawing/2014/main" id="{9B22851E-2E9C-4B6C-A9E7-53F448C20476}"/>
              </a:ext>
            </a:extLst>
          </p:cNvPr>
          <p:cNvSpPr>
            <a:spLocks noGrp="1"/>
          </p:cNvSpPr>
          <p:nvPr>
            <p:ph idx="1"/>
          </p:nvPr>
        </p:nvSpPr>
        <p:spPr/>
        <p:txBody>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Feature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Features were first checked for presence of multicollinearity and then based on Principle Component Analysis and based on the respective ANOVA f-score values, the feature columns were selected that would best predict the Target variable, to train and test machine learning models.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Principle Component Analysis it was determined that 70 components explain around 95% variance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7171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D2EF92D-3BE5-469E-AD34-EA8967FEB68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02084" y="996463"/>
            <a:ext cx="4997147" cy="4919144"/>
          </a:xfrm>
          <a:prstGeom prst="rect">
            <a:avLst/>
          </a:prstGeom>
        </p:spPr>
      </p:pic>
    </p:spTree>
    <p:extLst>
      <p:ext uri="{BB962C8B-B14F-4D97-AF65-F5344CB8AC3E}">
        <p14:creationId xmlns:p14="http://schemas.microsoft.com/office/powerpoint/2010/main" val="1296818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D5136A-058D-4C43-A7DE-EDC23D7E2626}"/>
              </a:ext>
            </a:extLst>
          </p:cNvPr>
          <p:cNvSpPr>
            <a:spLocks noGrp="1"/>
          </p:cNvSpPr>
          <p:nvPr>
            <p:ph idx="1"/>
          </p:nvPr>
        </p:nvSpPr>
        <p:spPr/>
        <p:txBody>
          <a:bodyPr/>
          <a:lstStyle/>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Using </a:t>
            </a:r>
            <a:r>
              <a:rPr lang="en-IN" sz="1600" dirty="0" err="1">
                <a:effectLst/>
                <a:latin typeface="Calibri" panose="020F0502020204030204" pitchFamily="34" charset="0"/>
                <a:ea typeface="Calibri" panose="020F0502020204030204" pitchFamily="34" charset="0"/>
                <a:cs typeface="Calibri" panose="020F0502020204030204" pitchFamily="34" charset="0"/>
              </a:rPr>
              <a:t>SelectKBest</a:t>
            </a:r>
            <a:r>
              <a:rPr lang="en-IN" sz="1600" dirty="0">
                <a:effectLst/>
                <a:latin typeface="Calibri" panose="020F0502020204030204" pitchFamily="34" charset="0"/>
                <a:ea typeface="Calibri" panose="020F0502020204030204" pitchFamily="34" charset="0"/>
                <a:cs typeface="Calibri" panose="020F0502020204030204" pitchFamily="34" charset="0"/>
              </a:rPr>
              <a:t> and </a:t>
            </a:r>
            <a:r>
              <a:rPr lang="en-IN" sz="1600" dirty="0" err="1">
                <a:effectLst/>
                <a:latin typeface="Calibri" panose="020F0502020204030204" pitchFamily="34" charset="0"/>
                <a:ea typeface="Calibri" panose="020F0502020204030204" pitchFamily="34" charset="0"/>
                <a:cs typeface="Calibri" panose="020F0502020204030204" pitchFamily="34" charset="0"/>
              </a:rPr>
              <a:t>f_classif</a:t>
            </a:r>
            <a:r>
              <a:rPr lang="en-IN" sz="1600" dirty="0">
                <a:effectLst/>
                <a:latin typeface="Calibri" panose="020F0502020204030204" pitchFamily="34" charset="0"/>
                <a:ea typeface="Calibri" panose="020F0502020204030204" pitchFamily="34" charset="0"/>
                <a:cs typeface="Calibri" panose="020F0502020204030204" pitchFamily="34" charset="0"/>
              </a:rPr>
              <a:t> for measuring the respective ANOVA f-score values of the columns, the best 70 features were selected.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Using </a:t>
            </a:r>
            <a:r>
              <a:rPr lang="en-IN" sz="1600" dirty="0" err="1">
                <a:effectLst/>
                <a:latin typeface="Calibri" panose="020F0502020204030204" pitchFamily="34" charset="0"/>
                <a:ea typeface="Calibri" panose="020F0502020204030204" pitchFamily="34" charset="0"/>
                <a:cs typeface="Calibri" panose="020F0502020204030204" pitchFamily="34" charset="0"/>
              </a:rPr>
              <a:t>StandardScaler</a:t>
            </a:r>
            <a:r>
              <a:rPr lang="en-IN" sz="1600" dirty="0">
                <a:effectLst/>
                <a:latin typeface="Calibri" panose="020F0502020204030204" pitchFamily="34" charset="0"/>
                <a:ea typeface="Calibri" panose="020F0502020204030204" pitchFamily="34" charset="0"/>
                <a:cs typeface="Calibri" panose="020F0502020204030204" pitchFamily="34" charset="0"/>
              </a:rPr>
              <a:t>, the features were scaled by resizing the distribution values so that mean of the observed values in each feature column is 0 and standard deviation is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From </a:t>
            </a:r>
            <a:r>
              <a:rPr lang="en-IN" sz="1600" dirty="0" err="1">
                <a:effectLst/>
                <a:latin typeface="Calibri" panose="020F0502020204030204" pitchFamily="34" charset="0"/>
                <a:ea typeface="Calibri" panose="020F0502020204030204" pitchFamily="34" charset="0"/>
                <a:cs typeface="Calibri" panose="020F0502020204030204" pitchFamily="34" charset="0"/>
              </a:rPr>
              <a:t>sklearn.model_selection’s</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train_test_split</a:t>
            </a:r>
            <a:r>
              <a:rPr lang="en-IN" sz="1600" dirty="0">
                <a:effectLst/>
                <a:latin typeface="Calibri" panose="020F0502020204030204" pitchFamily="34" charset="0"/>
                <a:ea typeface="Calibri" panose="020F0502020204030204" pitchFamily="34" charset="0"/>
                <a:cs typeface="Calibri" panose="020F0502020204030204" pitchFamily="34" charset="0"/>
              </a:rPr>
              <a:t>, the data was divided into train and test data. Training data comprised 75% of total data where as test data comprised 25% based on the best random state that would result in best model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8185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F7D79F-AEBE-44F7-9B42-B9FE7716112F}"/>
              </a:ext>
            </a:extLst>
          </p:cNvPr>
          <p:cNvSpPr>
            <a:spLocks noGrp="1"/>
          </p:cNvSpPr>
          <p:nvPr>
            <p:ph idx="1"/>
          </p:nvPr>
        </p:nvSpPr>
        <p:spPr>
          <a:xfrm>
            <a:off x="1069891" y="1483263"/>
            <a:ext cx="10515600" cy="4351338"/>
          </a:xfrm>
        </p:spPr>
        <p:txBody>
          <a:bodyPr/>
          <a:lstStyle/>
          <a:p>
            <a:r>
              <a:rPr lang="en-IN" sz="1600" dirty="0" err="1">
                <a:effectLst/>
                <a:latin typeface="Calibri" panose="020F0502020204030204" pitchFamily="34" charset="0"/>
                <a:ea typeface="Calibri" panose="020F0502020204030204" pitchFamily="34" charset="0"/>
                <a:cs typeface="Calibri" panose="020F0502020204030204" pitchFamily="34" charset="0"/>
              </a:rPr>
              <a:t>Inorder</a:t>
            </a:r>
            <a:r>
              <a:rPr lang="en-IN" sz="1600" dirty="0">
                <a:effectLst/>
                <a:latin typeface="Calibri" panose="020F0502020204030204" pitchFamily="34" charset="0"/>
                <a:ea typeface="Calibri" panose="020F0502020204030204" pitchFamily="34" charset="0"/>
                <a:cs typeface="Calibri" panose="020F0502020204030204" pitchFamily="34" charset="0"/>
              </a:rPr>
              <a:t> to find the best random state for the train and test split, the following code was used:</a:t>
            </a: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Best Accuracy was: 0.9174093624145732 on </a:t>
            </a:r>
            <a:r>
              <a:rPr lang="en-IN" sz="1800" dirty="0" err="1">
                <a:effectLst/>
                <a:latin typeface="Calibri" panose="020F0502020204030204" pitchFamily="34" charset="0"/>
                <a:ea typeface="Calibri" panose="020F0502020204030204" pitchFamily="34" charset="0"/>
                <a:cs typeface="Calibri" panose="020F0502020204030204" pitchFamily="34" charset="0"/>
              </a:rPr>
              <a:t>random_state</a:t>
            </a:r>
            <a:r>
              <a:rPr lang="en-IN" sz="1800" dirty="0">
                <a:effectLst/>
                <a:latin typeface="Calibri" panose="020F0502020204030204" pitchFamily="34" charset="0"/>
                <a:ea typeface="Calibri" panose="020F0502020204030204" pitchFamily="34" charset="0"/>
                <a:cs typeface="Calibri" panose="020F0502020204030204" pitchFamily="34" charset="0"/>
              </a:rPr>
              <a:t>: 72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 xmlns:a16="http://schemas.microsoft.com/office/drawing/2014/main" id="{A02CEF0B-EA64-45BC-8E59-F5B0228C92B8}"/>
              </a:ext>
            </a:extLst>
          </p:cNvPr>
          <p:cNvPicPr/>
          <p:nvPr/>
        </p:nvPicPr>
        <p:blipFill>
          <a:blip r:embed="rId2">
            <a:extLst>
              <a:ext uri="{28A0092B-C50C-407E-A947-70E740481C1C}">
                <a14:useLocalDpi xmlns:a14="http://schemas.microsoft.com/office/drawing/2010/main" val="0"/>
              </a:ext>
            </a:extLst>
          </a:blip>
          <a:stretch>
            <a:fillRect/>
          </a:stretch>
        </p:blipFill>
        <p:spPr>
          <a:xfrm>
            <a:off x="1616710" y="1957972"/>
            <a:ext cx="7704572" cy="1996771"/>
          </a:xfrm>
          <a:prstGeom prst="rect">
            <a:avLst/>
          </a:prstGeom>
        </p:spPr>
      </p:pic>
      <p:pic>
        <p:nvPicPr>
          <p:cNvPr id="7" name="Picture 6">
            <a:extLst>
              <a:ext uri="{FF2B5EF4-FFF2-40B4-BE49-F238E27FC236}">
                <a16:creationId xmlns="" xmlns:a16="http://schemas.microsoft.com/office/drawing/2014/main" id="{146F7E75-6918-4F48-8DA3-67DE9DD8A50D}"/>
              </a:ext>
            </a:extLst>
          </p:cNvPr>
          <p:cNvPicPr/>
          <p:nvPr/>
        </p:nvPicPr>
        <p:blipFill>
          <a:blip r:embed="rId3">
            <a:extLst>
              <a:ext uri="{28A0092B-C50C-407E-A947-70E740481C1C}">
                <a14:useLocalDpi xmlns:a14="http://schemas.microsoft.com/office/drawing/2010/main" val="0"/>
              </a:ext>
            </a:extLst>
          </a:blip>
          <a:stretch>
            <a:fillRect/>
          </a:stretch>
        </p:blipFill>
        <p:spPr>
          <a:xfrm>
            <a:off x="1784998" y="4259591"/>
            <a:ext cx="7794191" cy="545673"/>
          </a:xfrm>
          <a:prstGeom prst="rect">
            <a:avLst/>
          </a:prstGeom>
        </p:spPr>
      </p:pic>
    </p:spTree>
    <p:extLst>
      <p:ext uri="{BB962C8B-B14F-4D97-AF65-F5344CB8AC3E}">
        <p14:creationId xmlns:p14="http://schemas.microsoft.com/office/powerpoint/2010/main" val="512237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3752A8-72B4-43B8-90D1-7C0C1394026B}"/>
              </a:ext>
            </a:extLst>
          </p:cNvPr>
          <p:cNvSpPr>
            <a:spLocks noGrp="1"/>
          </p:cNvSpPr>
          <p:nvPr>
            <p:ph type="title"/>
          </p:nvPr>
        </p:nvSpPr>
        <p:spPr/>
        <p:txBody>
          <a:bodyPr/>
          <a:lstStyle/>
          <a:p>
            <a:r>
              <a:rPr lang="en-IN" sz="2400" u="sng" dirty="0">
                <a:effectLst/>
                <a:latin typeface="Calibri" panose="020F0502020204030204" pitchFamily="34" charset="0"/>
                <a:ea typeface="Calibri" panose="020F0502020204030204" pitchFamily="34" charset="0"/>
                <a:cs typeface="Calibri" panose="020F0502020204030204" pitchFamily="34" charset="0"/>
              </a:rPr>
              <a:t>The model algorithms used were as follows</a:t>
            </a:r>
            <a:r>
              <a:rPr lang="en-IN" sz="2400" dirty="0">
                <a:effectLst/>
                <a:latin typeface="Calibri" panose="020F0502020204030204" pitchFamily="34" charset="0"/>
                <a:ea typeface="Calibri" panose="020F0502020204030204" pitchFamily="34" charset="0"/>
                <a:cs typeface="Calibri" panose="020F0502020204030204" pitchFamily="34" charset="0"/>
              </a:rPr>
              <a:t>:</a:t>
            </a:r>
            <a:r>
              <a:rPr lang="en-IN" sz="4400" dirty="0">
                <a:effectLst/>
                <a:latin typeface="Calibri" panose="020F0502020204030204" pitchFamily="34" charset="0"/>
                <a:ea typeface="Calibri" panose="020F0502020204030204" pitchFamily="34" charset="0"/>
                <a:cs typeface="Calibri" panose="020F0502020204030204" pitchFamily="34" charset="0"/>
              </a:rPr>
              <a:t/>
            </a:r>
            <a:br>
              <a:rPr lang="en-IN" sz="4400" dirty="0">
                <a:effectLst/>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 xmlns:a16="http://schemas.microsoft.com/office/drawing/2014/main" id="{78153C74-C89C-4DF1-AC4E-94736B8014F8}"/>
              </a:ext>
            </a:extLst>
          </p:cNvPr>
          <p:cNvSpPr>
            <a:spLocks noGrp="1"/>
          </p:cNvSpPr>
          <p:nvPr>
            <p:ph idx="1"/>
          </p:nvPr>
        </p:nvSpPr>
        <p:spPr/>
        <p:txBody>
          <a:bodyPr>
            <a:normAutofit fontScale="62500" lnSpcReduction="20000"/>
          </a:bodyPr>
          <a:lstStyle/>
          <a:p>
            <a:pPr marL="342900" lvl="0" indent="-342900">
              <a:lnSpc>
                <a:spcPct val="107000"/>
              </a:lnSpc>
              <a:buFont typeface="Symbol" panose="05050102010706020507" pitchFamily="18" charset="2"/>
              <a:buChar char=""/>
            </a:pPr>
            <a:r>
              <a:rPr lang="en-IN" sz="2300" b="1" dirty="0">
                <a:effectLst/>
                <a:latin typeface="Calibri" panose="020F0502020204030204" pitchFamily="34" charset="0"/>
                <a:ea typeface="Calibri" panose="020F0502020204030204" pitchFamily="34" charset="0"/>
                <a:cs typeface="Calibri" panose="020F0502020204030204" pitchFamily="34" charset="0"/>
              </a:rPr>
              <a:t>Ridge</a:t>
            </a:r>
            <a:r>
              <a:rPr lang="en-IN" sz="2300" dirty="0">
                <a:effectLst/>
                <a:latin typeface="Calibri" panose="020F0502020204030204" pitchFamily="34" charset="0"/>
                <a:ea typeface="Calibri" panose="020F0502020204030204" pitchFamily="34" charset="0"/>
                <a:cs typeface="Calibri" panose="020F0502020204030204" pitchFamily="34" charset="0"/>
              </a:rPr>
              <a:t>: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DecisionTreeRegressor</a:t>
            </a:r>
            <a:r>
              <a:rPr lang="en-IN" sz="2300" dirty="0">
                <a:effectLst/>
                <a:latin typeface="Calibri" panose="020F0502020204030204" pitchFamily="34" charset="0"/>
                <a:ea typeface="Calibri" panose="020F0502020204030204" pitchFamily="34" charset="0"/>
                <a:cs typeface="Calibri" panose="020F0502020204030204" pitchFamily="34" charset="0"/>
              </a:rPr>
              <a:t>:  Decision Tree solves the problem of machine learning by transforming the data into a tree representation. Each internal node of the tree representation denotes an attribute and each leaf node denotes a class </a:t>
            </a:r>
            <a:r>
              <a:rPr lang="en-IN" sz="2300" dirty="0" err="1">
                <a:effectLst/>
                <a:latin typeface="Calibri" panose="020F0502020204030204" pitchFamily="34" charset="0"/>
                <a:ea typeface="Calibri" panose="020F0502020204030204" pitchFamily="34" charset="0"/>
                <a:cs typeface="Calibri" panose="020F0502020204030204" pitchFamily="34" charset="0"/>
              </a:rPr>
              <a:t>label.A</a:t>
            </a:r>
            <a:r>
              <a:rPr lang="en-IN" sz="2300" dirty="0">
                <a:effectLst/>
                <a:latin typeface="Calibri" panose="020F0502020204030204" pitchFamily="34" charset="0"/>
                <a:ea typeface="Calibri" panose="020F0502020204030204" pitchFamily="34" charset="0"/>
                <a:cs typeface="Calibri" panose="020F0502020204030204" pitchFamily="34" charset="0"/>
              </a:rPr>
              <a:t> decision tree does not require normalization of data.</a:t>
            </a:r>
            <a:r>
              <a:rPr lang="en-IN" sz="2300" spc="-5" dirty="0">
                <a:solidFill>
                  <a:srgbClr val="292929"/>
                </a:solidFill>
                <a:effectLst/>
                <a:latin typeface="Georgia" panose="02040502050405020303" pitchFamily="18" charset="0"/>
                <a:ea typeface="Calibri" panose="020F0502020204030204" pitchFamily="34" charset="0"/>
                <a:cs typeface="Segoe UI" panose="020B0502040204020203" pitchFamily="34"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A decision tree does not require normalization of data.</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XGBRegressor</a:t>
            </a:r>
            <a:r>
              <a:rPr lang="en-IN" sz="2300" dirty="0">
                <a:effectLst/>
                <a:latin typeface="Calibri" panose="020F0502020204030204" pitchFamily="34" charset="0"/>
                <a:ea typeface="Calibri" panose="020F0502020204030204" pitchFamily="34" charset="0"/>
                <a:cs typeface="Calibri" panose="020F0502020204030204" pitchFamily="34" charset="0"/>
              </a:rPr>
              <a:t>: </a:t>
            </a:r>
            <a:r>
              <a:rPr lang="en-IN" sz="2300" dirty="0" err="1">
                <a:effectLst/>
                <a:latin typeface="Calibri" panose="020F0502020204030204" pitchFamily="34" charset="0"/>
                <a:ea typeface="Calibri" panose="020F0502020204030204" pitchFamily="34" charset="0"/>
                <a:cs typeface="Calibri" panose="020F0502020204030204" pitchFamily="34" charset="0"/>
              </a:rPr>
              <a:t>XGBoost</a:t>
            </a:r>
            <a:r>
              <a:rPr lang="en-IN" sz="2300" dirty="0">
                <a:effectLst/>
                <a:latin typeface="Calibri" panose="020F0502020204030204" pitchFamily="34" charset="0"/>
                <a:ea typeface="Calibri" panose="020F0502020204030204" pitchFamily="34" charset="0"/>
                <a:cs typeface="Calibri" panose="020F050202020403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a:t>
            </a:r>
            <a:r>
              <a:rPr lang="en-IN" sz="23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supports regularization, and</a:t>
            </a:r>
            <a:r>
              <a:rPr lang="en-IN" sz="23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works well in small to medium dataset.</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RandomForestRegressor</a:t>
            </a:r>
            <a:r>
              <a:rPr lang="en-IN" sz="2300" dirty="0">
                <a:effectLst/>
                <a:latin typeface="Calibri" panose="020F0502020204030204" pitchFamily="34" charset="0"/>
                <a:ea typeface="Calibri" panose="020F0502020204030204" pitchFamily="34" charset="0"/>
                <a:cs typeface="Calibri" panose="020F050202020403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300" b="1" dirty="0">
                <a:effectLst/>
                <a:latin typeface="Calibri" panose="020F0502020204030204" pitchFamily="34" charset="0"/>
                <a:ea typeface="Calibri" panose="020F0502020204030204" pitchFamily="34" charset="0"/>
                <a:cs typeface="Calibri" panose="020F0502020204030204" pitchFamily="34" charset="0"/>
              </a:rPr>
              <a:t>Support Vector Regressor</a:t>
            </a:r>
            <a:r>
              <a:rPr lang="en-IN" sz="2300" dirty="0">
                <a:effectLst/>
                <a:latin typeface="Calibri" panose="020F0502020204030204" pitchFamily="34" charset="0"/>
                <a:ea typeface="Calibri" panose="020F0502020204030204" pitchFamily="34" charset="0"/>
                <a:cs typeface="Calibri" panose="020F0502020204030204" pitchFamily="34" charset="0"/>
              </a:rPr>
              <a:t>: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52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2B6759-FE3A-480E-AB72-15369385672C}"/>
              </a:ext>
            </a:extLst>
          </p:cNvPr>
          <p:cNvPicPr/>
          <p:nvPr/>
        </p:nvPicPr>
        <p:blipFill>
          <a:blip r:embed="rId2">
            <a:extLst>
              <a:ext uri="{28A0092B-C50C-407E-A947-70E740481C1C}">
                <a14:useLocalDpi xmlns:a14="http://schemas.microsoft.com/office/drawing/2010/main" val="0"/>
              </a:ext>
            </a:extLst>
          </a:blip>
          <a:stretch>
            <a:fillRect/>
          </a:stretch>
        </p:blipFill>
        <p:spPr>
          <a:xfrm>
            <a:off x="1674300" y="1671639"/>
            <a:ext cx="7395534" cy="2861841"/>
          </a:xfrm>
          <a:prstGeom prst="rect">
            <a:avLst/>
          </a:prstGeom>
        </p:spPr>
      </p:pic>
    </p:spTree>
    <p:extLst>
      <p:ext uri="{BB962C8B-B14F-4D97-AF65-F5344CB8AC3E}">
        <p14:creationId xmlns:p14="http://schemas.microsoft.com/office/powerpoint/2010/main" val="1819781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5B2804D-4C10-4FC0-87EA-CF14EC217728}"/>
              </a:ext>
            </a:extLst>
          </p:cNvPr>
          <p:cNvPicPr/>
          <p:nvPr/>
        </p:nvPicPr>
        <p:blipFill>
          <a:blip r:embed="rId2">
            <a:extLst>
              <a:ext uri="{28A0092B-C50C-407E-A947-70E740481C1C}">
                <a14:useLocalDpi xmlns:a14="http://schemas.microsoft.com/office/drawing/2010/main" val="0"/>
              </a:ext>
            </a:extLst>
          </a:blip>
          <a:stretch>
            <a:fillRect/>
          </a:stretch>
        </p:blipFill>
        <p:spPr>
          <a:xfrm>
            <a:off x="3048000" y="1113692"/>
            <a:ext cx="5526833" cy="4857899"/>
          </a:xfrm>
          <a:prstGeom prst="rect">
            <a:avLst/>
          </a:prstGeom>
        </p:spPr>
      </p:pic>
    </p:spTree>
    <p:extLst>
      <p:ext uri="{BB962C8B-B14F-4D97-AF65-F5344CB8AC3E}">
        <p14:creationId xmlns:p14="http://schemas.microsoft.com/office/powerpoint/2010/main" val="2577149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CA01A69-2858-4B98-8A81-E71D62510EE2}"/>
              </a:ext>
            </a:extLst>
          </p:cNvPr>
          <p:cNvPicPr/>
          <p:nvPr/>
        </p:nvPicPr>
        <p:blipFill>
          <a:blip r:embed="rId2">
            <a:extLst>
              <a:ext uri="{28A0092B-C50C-407E-A947-70E740481C1C}">
                <a14:useLocalDpi xmlns:a14="http://schemas.microsoft.com/office/drawing/2010/main" val="0"/>
              </a:ext>
            </a:extLst>
          </a:blip>
          <a:stretch>
            <a:fillRect/>
          </a:stretch>
        </p:blipFill>
        <p:spPr>
          <a:xfrm>
            <a:off x="4482484" y="459629"/>
            <a:ext cx="2608781" cy="5941171"/>
          </a:xfrm>
          <a:prstGeom prst="rect">
            <a:avLst/>
          </a:prstGeom>
        </p:spPr>
      </p:pic>
    </p:spTree>
    <p:extLst>
      <p:ext uri="{BB962C8B-B14F-4D97-AF65-F5344CB8AC3E}">
        <p14:creationId xmlns:p14="http://schemas.microsoft.com/office/powerpoint/2010/main" val="22102261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0E59447E-754B-45DC-8A89-674B6B75204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56966" y="351387"/>
            <a:ext cx="2820912" cy="5788155"/>
          </a:xfrm>
          <a:prstGeom prst="rect">
            <a:avLst/>
          </a:prstGeom>
        </p:spPr>
      </p:pic>
    </p:spTree>
    <p:extLst>
      <p:ext uri="{BB962C8B-B14F-4D97-AF65-F5344CB8AC3E}">
        <p14:creationId xmlns:p14="http://schemas.microsoft.com/office/powerpoint/2010/main" val="41513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6016F6-D775-4D87-AA35-D07FB304611B}"/>
              </a:ext>
            </a:extLst>
          </p:cNvPr>
          <p:cNvSpPr>
            <a:spLocks noGrp="1"/>
          </p:cNvSpPr>
          <p:nvPr>
            <p:ph type="body" idx="1"/>
          </p:nvPr>
        </p:nvSpPr>
        <p:spPr>
          <a:xfrm>
            <a:off x="1274204" y="1332046"/>
            <a:ext cx="9991671" cy="3849553"/>
          </a:xfrm>
        </p:spPr>
        <p:txBody>
          <a:bodyPr/>
          <a:lstStyle/>
          <a:p>
            <a:pPr marL="0" indent="0">
              <a:buNone/>
            </a:pPr>
            <a:r>
              <a:rPr lang="en-US" u="sng" dirty="0"/>
              <a:t>Data Sources and their </a:t>
            </a:r>
            <a:r>
              <a:rPr lang="en-US" u="sng" dirty="0" smtClean="0"/>
              <a:t>formats</a:t>
            </a:r>
          </a:p>
          <a:p>
            <a:pPr marL="0" indent="0">
              <a:buNone/>
            </a:pPr>
            <a:endParaRPr lang="en-US" u="sng" dirty="0"/>
          </a:p>
          <a:p>
            <a:r>
              <a:rPr lang="en-US" sz="1600" dirty="0"/>
              <a:t>The dataset was compiled by a US-based housing company named Surprise Housing. The company has collected a data set from the sale of houses in Australia. The dataset was made available in .csv file format.</a:t>
            </a:r>
          </a:p>
          <a:p>
            <a:r>
              <a:rPr lang="en-US" sz="1600" dirty="0"/>
              <a:t>There are 2 datasets: One for training the predictive machine learning models and the second one to be used by the models for predicting the </a:t>
            </a:r>
            <a:r>
              <a:rPr lang="en-US" sz="1600" dirty="0" err="1"/>
              <a:t>SalePrice</a:t>
            </a:r>
            <a:r>
              <a:rPr lang="en-US" sz="1600" dirty="0"/>
              <a:t>(target variable).</a:t>
            </a:r>
          </a:p>
          <a:p>
            <a:r>
              <a:rPr lang="en-IN" sz="1600" dirty="0">
                <a:effectLst/>
                <a:ea typeface="Calibri" panose="020F0502020204030204" pitchFamily="34" charset="0"/>
                <a:cs typeface="Calibri" panose="020F0502020204030204" pitchFamily="34" charset="0"/>
              </a:rPr>
              <a:t>Training Dataset contains 1168 entries and 81 variables, while Test Dataset contains 292 entries and 80 variables.</a:t>
            </a:r>
            <a:endParaRPr lang="en-IN" sz="16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370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A3ADDFB-D996-4400-9141-16277AD19666}"/>
              </a:ext>
            </a:extLst>
          </p:cNvPr>
          <p:cNvPicPr/>
          <p:nvPr/>
        </p:nvPicPr>
        <p:blipFill>
          <a:blip r:embed="rId2">
            <a:extLst>
              <a:ext uri="{28A0092B-C50C-407E-A947-70E740481C1C}">
                <a14:useLocalDpi xmlns:a14="http://schemas.microsoft.com/office/drawing/2010/main" val="0"/>
              </a:ext>
            </a:extLst>
          </a:blip>
          <a:stretch>
            <a:fillRect/>
          </a:stretch>
        </p:blipFill>
        <p:spPr>
          <a:xfrm>
            <a:off x="4235410" y="833417"/>
            <a:ext cx="3658287" cy="5390101"/>
          </a:xfrm>
          <a:prstGeom prst="rect">
            <a:avLst/>
          </a:prstGeom>
        </p:spPr>
      </p:pic>
    </p:spTree>
    <p:extLst>
      <p:ext uri="{BB962C8B-B14F-4D97-AF65-F5344CB8AC3E}">
        <p14:creationId xmlns:p14="http://schemas.microsoft.com/office/powerpoint/2010/main" val="18231803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BED289A-BF45-4002-B10E-D474C3584FCF}"/>
              </a:ext>
            </a:extLst>
          </p:cNvPr>
          <p:cNvPicPr/>
          <p:nvPr/>
        </p:nvPicPr>
        <p:blipFill>
          <a:blip r:embed="rId2">
            <a:extLst>
              <a:ext uri="{28A0092B-C50C-407E-A947-70E740481C1C}">
                <a14:useLocalDpi xmlns:a14="http://schemas.microsoft.com/office/drawing/2010/main" val="0"/>
              </a:ext>
            </a:extLst>
          </a:blip>
          <a:stretch>
            <a:fillRect/>
          </a:stretch>
        </p:blipFill>
        <p:spPr>
          <a:xfrm>
            <a:off x="3582955" y="877078"/>
            <a:ext cx="5029200" cy="5187820"/>
          </a:xfrm>
          <a:prstGeom prst="rect">
            <a:avLst/>
          </a:prstGeom>
        </p:spPr>
      </p:pic>
    </p:spTree>
    <p:extLst>
      <p:ext uri="{BB962C8B-B14F-4D97-AF65-F5344CB8AC3E}">
        <p14:creationId xmlns:p14="http://schemas.microsoft.com/office/powerpoint/2010/main" val="33865830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23D32C-3C7F-4838-ADE6-EF63C3565CF5}"/>
              </a:ext>
            </a:extLst>
          </p:cNvPr>
          <p:cNvSpPr>
            <a:spLocks noGrp="1"/>
          </p:cNvSpPr>
          <p:nvPr>
            <p:ph type="title"/>
          </p:nvPr>
        </p:nvSpPr>
        <p:spPr>
          <a:xfrm>
            <a:off x="838200" y="346464"/>
            <a:ext cx="10515600" cy="1325563"/>
          </a:xfrm>
        </p:spPr>
        <p:txBody>
          <a:bodyPr/>
          <a:lstStyle/>
          <a:p>
            <a:r>
              <a:rPr lang="en-IN" b="1" u="sng" dirty="0"/>
              <a:t>Interpretation of the Results</a:t>
            </a:r>
          </a:p>
        </p:txBody>
      </p:sp>
      <p:sp>
        <p:nvSpPr>
          <p:cNvPr id="3" name="Content Placeholder 2">
            <a:extLst>
              <a:ext uri="{FF2B5EF4-FFF2-40B4-BE49-F238E27FC236}">
                <a16:creationId xmlns="" xmlns:a16="http://schemas.microsoft.com/office/drawing/2014/main" id="{2F584A19-790B-4D20-91D8-58B30BF75CD3}"/>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Based on comparing Accuracy Score results with Cross Validation results, it is determined that Random Forest Regressor is the best model. It also has the lowest Root Mean Squared Error score.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u="sng" dirty="0"/>
              <a:t>Hyper Parameter Tuning</a:t>
            </a:r>
          </a:p>
          <a:p>
            <a:r>
              <a:rPr lang="en-IN" sz="16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600" dirty="0">
                <a:effectLst/>
                <a:latin typeface="Calibri" panose="020F0502020204030204" pitchFamily="34" charset="0"/>
                <a:ea typeface="Calibri" panose="020F0502020204030204" pitchFamily="34" charset="0"/>
                <a:cs typeface="Calibri" panose="020F0502020204030204" pitchFamily="34" charset="0"/>
              </a:rPr>
              <a:t> was used for Hyper Parameter Tuning of the Random Forest Regressor model.</a:t>
            </a:r>
          </a:p>
          <a:p>
            <a:r>
              <a:rPr lang="en-IN" sz="1800" dirty="0">
                <a:effectLst/>
                <a:latin typeface="Calibri" panose="020F0502020204030204" pitchFamily="34" charset="0"/>
                <a:ea typeface="Calibri" panose="020F0502020204030204" pitchFamily="34" charset="0"/>
                <a:cs typeface="Calibri" panose="020F0502020204030204" pitchFamily="34" charset="0"/>
              </a:rPr>
              <a:t>Based on the input parameter values and after fitting the train datasets</a:t>
            </a:r>
          </a:p>
          <a:p>
            <a:r>
              <a:rPr lang="en-IN" sz="1800" dirty="0">
                <a:effectLst/>
                <a:latin typeface="Calibri" panose="020F0502020204030204" pitchFamily="34" charset="0"/>
                <a:ea typeface="Calibri" panose="020F0502020204030204" pitchFamily="34" charset="0"/>
                <a:cs typeface="Calibri" panose="020F0502020204030204" pitchFamily="34" charset="0"/>
              </a:rPr>
              <a:t>The Random Forest Regressor model  was further tuned based on the parameter values yielded from </a:t>
            </a:r>
            <a:r>
              <a:rPr lang="en-IN" sz="18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800" dirty="0">
                <a:effectLst/>
                <a:latin typeface="Calibri" panose="020F0502020204030204" pitchFamily="34" charset="0"/>
                <a:ea typeface="Calibri" panose="020F0502020204030204" pitchFamily="34" charset="0"/>
                <a:cs typeface="Calibri" panose="020F0502020204030204" pitchFamily="34" charset="0"/>
              </a:rPr>
              <a:t>.</a:t>
            </a:r>
          </a:p>
          <a:p>
            <a:r>
              <a:rPr lang="en-IN" sz="1800" dirty="0">
                <a:effectLst/>
                <a:latin typeface="Calibri" panose="020F0502020204030204" pitchFamily="34" charset="0"/>
                <a:ea typeface="Calibri" panose="020F0502020204030204" pitchFamily="34" charset="0"/>
                <a:cs typeface="Calibri" panose="020F0502020204030204" pitchFamily="34" charset="0"/>
              </a:rPr>
              <a:t>The Random Forest Regressor model displayed an accuracy of 91.11%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u="sng" dirty="0"/>
          </a:p>
        </p:txBody>
      </p:sp>
    </p:spTree>
    <p:extLst>
      <p:ext uri="{BB962C8B-B14F-4D97-AF65-F5344CB8AC3E}">
        <p14:creationId xmlns:p14="http://schemas.microsoft.com/office/powerpoint/2010/main" val="35242605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A85C89B-E749-4ACA-8AC2-9541755D5DC9}"/>
              </a:ext>
            </a:extLst>
          </p:cNvPr>
          <p:cNvPicPr/>
          <p:nvPr/>
        </p:nvPicPr>
        <p:blipFill>
          <a:blip r:embed="rId2">
            <a:extLst>
              <a:ext uri="{28A0092B-C50C-407E-A947-70E740481C1C}">
                <a14:useLocalDpi xmlns:a14="http://schemas.microsoft.com/office/drawing/2010/main" val="0"/>
              </a:ext>
            </a:extLst>
          </a:blip>
          <a:stretch>
            <a:fillRect/>
          </a:stretch>
        </p:blipFill>
        <p:spPr>
          <a:xfrm>
            <a:off x="2186473" y="709126"/>
            <a:ext cx="7819053" cy="5589037"/>
          </a:xfrm>
          <a:prstGeom prst="rect">
            <a:avLst/>
          </a:prstGeom>
        </p:spPr>
      </p:pic>
    </p:spTree>
    <p:extLst>
      <p:ext uri="{BB962C8B-B14F-4D97-AF65-F5344CB8AC3E}">
        <p14:creationId xmlns:p14="http://schemas.microsoft.com/office/powerpoint/2010/main" val="40373523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DBCDF1-054F-4518-BD88-AAC2FFD428E4}"/>
              </a:ext>
            </a:extLst>
          </p:cNvPr>
          <p:cNvSpPr>
            <a:spLocks noGrp="1"/>
          </p:cNvSpPr>
          <p:nvPr>
            <p:ph idx="1"/>
          </p:nvPr>
        </p:nvSpPr>
        <p:spPr>
          <a:xfrm>
            <a:off x="592015" y="805717"/>
            <a:ext cx="10515600" cy="4351338"/>
          </a:xfrm>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This model was then tested using a scaled Test Dataset comprising of 292 entries for 80 features. The model performed with good amount of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65A7D558-AED0-4463-ACAF-37D92C8E5F23}"/>
              </a:ext>
            </a:extLst>
          </p:cNvPr>
          <p:cNvPicPr/>
          <p:nvPr/>
        </p:nvPicPr>
        <p:blipFill>
          <a:blip r:embed="rId2">
            <a:extLst>
              <a:ext uri="{28A0092B-C50C-407E-A947-70E740481C1C}">
                <a14:useLocalDpi xmlns:a14="http://schemas.microsoft.com/office/drawing/2010/main" val="0"/>
              </a:ext>
            </a:extLst>
          </a:blip>
          <a:stretch>
            <a:fillRect/>
          </a:stretch>
        </p:blipFill>
        <p:spPr>
          <a:xfrm>
            <a:off x="3014281" y="1506533"/>
            <a:ext cx="6305565" cy="4226051"/>
          </a:xfrm>
          <a:prstGeom prst="rect">
            <a:avLst/>
          </a:prstGeom>
        </p:spPr>
      </p:pic>
    </p:spTree>
    <p:extLst>
      <p:ext uri="{BB962C8B-B14F-4D97-AF65-F5344CB8AC3E}">
        <p14:creationId xmlns:p14="http://schemas.microsoft.com/office/powerpoint/2010/main" val="2779980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AB31A3-2F9E-427A-AACE-EB8A67DB87A0}"/>
              </a:ext>
            </a:extLst>
          </p:cNvPr>
          <p:cNvSpPr>
            <a:spLocks noGrp="1"/>
          </p:cNvSpPr>
          <p:nvPr>
            <p:ph idx="1"/>
          </p:nvPr>
        </p:nvSpPr>
        <p:spPr>
          <a:xfrm>
            <a:off x="814753" y="1016733"/>
            <a:ext cx="10515600" cy="4351338"/>
          </a:xfrm>
        </p:spPr>
        <p:txBody>
          <a:bodyPr/>
          <a:lstStyle/>
          <a:p>
            <a:pPr marL="457200">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summary, Based on the visualizations of the feature-column relationships, it is determined that, Features like OverallQual,</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GrLiveArea,MiscVal,ExterQual,KitchenQual,GarageCars,GarageArea,TotalBsmtSF,1stFlrSF,FullBath,TotRmsAbvGrd,MasVnrArea,FirePlaces have the strongest positive correlation with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SalePrice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are some of the most important features to predict the label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Regressor Performed the best out of all the models that were tested. It also worked well with the outlier handling.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6720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30F914-988C-48B4-BD58-C08A077EB875}"/>
              </a:ext>
            </a:extLst>
          </p:cNvPr>
          <p:cNvSpPr>
            <a:spLocks noGrp="1"/>
          </p:cNvSpPr>
          <p:nvPr>
            <p:ph type="title"/>
          </p:nvPr>
        </p:nvSpPr>
        <p:spPr/>
        <p:txBody>
          <a:bodyPr/>
          <a:lstStyle/>
          <a:p>
            <a:r>
              <a:rPr lang="en-IN" b="1" dirty="0"/>
              <a:t>CONCLUSION</a:t>
            </a:r>
            <a:r>
              <a:rPr lang="en-IN" dirty="0"/>
              <a:t> </a:t>
            </a:r>
          </a:p>
        </p:txBody>
      </p:sp>
      <p:sp>
        <p:nvSpPr>
          <p:cNvPr id="3" name="Content Placeholder 2">
            <a:extLst>
              <a:ext uri="{FF2B5EF4-FFF2-40B4-BE49-F238E27FC236}">
                <a16:creationId xmlns="" xmlns:a16="http://schemas.microsoft.com/office/drawing/2014/main" id="{FC08A0A6-F6C2-49A3-935E-0DD9AAFDFFAF}"/>
              </a:ext>
            </a:extLst>
          </p:cNvPr>
          <p:cNvSpPr>
            <a:spLocks noGrp="1"/>
          </p:cNvSpPr>
          <p:nvPr>
            <p:ph idx="1"/>
          </p:nvPr>
        </p:nvSpPr>
        <p:spPr/>
        <p:txBody>
          <a:bodyPr>
            <a:normAutofit lnSpcReduction="10000"/>
          </a:bodyPr>
          <a:lstStyle/>
          <a:p>
            <a:pPr marL="0" indent="0">
              <a:lnSpc>
                <a:spcPct val="107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Key Findings and Conclusions of the Study and Learning 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in-depth analysis of the Housing Project, The Exploratory analysis of the datasets, and the analysis of the Outputs of the models the following observations are made: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971550" lvl="1" indent="-28575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Structural attributes of the house Structural attributes of the house like lot size, lot shape, quality and condition of the house, garage capacity, rooms, Lot frontage, number of bedrooms, bathrooms, overall finishing of the house etc play a big role in influencing the house price.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971550" lvl="1" indent="-28575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Neighbourhood qualities can be included in deciding house price. </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Various plots like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Barplots,Countplots</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Lineplots</a:t>
            </a:r>
            <a:r>
              <a:rPr lang="en-US" sz="1600" dirty="0">
                <a:effectLst/>
                <a:latin typeface="Calibri" panose="020F0502020204030204" pitchFamily="34" charset="0"/>
                <a:ea typeface="Calibri" panose="020F0502020204030204" pitchFamily="34" charset="0"/>
                <a:cs typeface="Times New Roman" panose="02020603050405020304" pitchFamily="18" charset="0"/>
              </a:rPr>
              <a:t> helped in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visualising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the Feature-label relationships which corroborated the importance of structural and locational attributes for estimating Sale Prices.</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Due to the Training dataset being very small, the outliers had to be retained for proper training of the models.</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Therefore, Random Forest Regressor, being robust to outliers and being indifferent to non linear features, performed well despite having to work on small dataset.</a:t>
            </a:r>
          </a:p>
          <a:p>
            <a:pPr marL="971550" lvl="1" indent="-285750">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8274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3369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028" y="238924"/>
            <a:ext cx="3833447" cy="707886"/>
          </a:xfrm>
          <a:prstGeom prst="rect">
            <a:avLst/>
          </a:prstGeom>
          <a:noFill/>
        </p:spPr>
        <p:txBody>
          <a:bodyPr wrap="square" rtlCol="0">
            <a:spAutoFit/>
          </a:bodyPr>
          <a:lstStyle/>
          <a:p>
            <a:r>
              <a:rPr lang="en-IN" sz="2400" u="sng" dirty="0" smtClean="0"/>
              <a:t>Dataset Sample:</a:t>
            </a:r>
          </a:p>
          <a:p>
            <a:r>
              <a:rPr lang="en-US" sz="1600" u="sng" dirty="0" smtClean="0"/>
              <a:t>Train dataset</a:t>
            </a:r>
            <a:endParaRPr lang="en-US" sz="1600" u="sng"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588" b="5839"/>
          <a:stretch/>
        </p:blipFill>
        <p:spPr bwMode="auto">
          <a:xfrm>
            <a:off x="803027" y="1207476"/>
            <a:ext cx="10990387" cy="4091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10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82" t="25255" r="2989" b="7177"/>
          <a:stretch/>
        </p:blipFill>
        <p:spPr bwMode="auto">
          <a:xfrm>
            <a:off x="1125412" y="1254369"/>
            <a:ext cx="10374923" cy="437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25416" y="729734"/>
            <a:ext cx="2719754" cy="369332"/>
          </a:xfrm>
          <a:prstGeom prst="rect">
            <a:avLst/>
          </a:prstGeom>
          <a:noFill/>
        </p:spPr>
        <p:txBody>
          <a:bodyPr wrap="square" rtlCol="0">
            <a:spAutoFit/>
          </a:bodyPr>
          <a:lstStyle/>
          <a:p>
            <a:r>
              <a:rPr lang="en-US" u="sng" dirty="0" smtClean="0"/>
              <a:t>Test dataset</a:t>
            </a:r>
            <a:endParaRPr lang="en-US" u="sng" dirty="0"/>
          </a:p>
        </p:txBody>
      </p:sp>
    </p:spTree>
    <p:extLst>
      <p:ext uri="{BB962C8B-B14F-4D97-AF65-F5344CB8AC3E}">
        <p14:creationId xmlns:p14="http://schemas.microsoft.com/office/powerpoint/2010/main" val="2045411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71af3243-3dd4-4a8d-8c0d-dd76da1f02a5"/>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http://www.w3.org/XML/1998/namespace"/>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569</TotalTime>
  <Words>4188</Words>
  <Application>Microsoft Office PowerPoint</Application>
  <PresentationFormat>Custom</PresentationFormat>
  <Paragraphs>330</Paragraphs>
  <Slides>77</Slides>
  <Notes>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HOUSING: PRICE PREDICTION PROJECT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Analytical Problem Framing</vt:lpstr>
      <vt:lpstr>PowerPoint Presentation</vt:lpstr>
      <vt:lpstr>PowerPoint Presentation</vt:lpstr>
      <vt:lpstr>Assumptions</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Normalizing Data Distribution using PowerTransformer The skewness in Data Distributions of the feature columns was reduced using the Yeo-Johnson Power transformer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 and Evaluation </vt:lpstr>
      <vt:lpstr>PowerPoint Presentation</vt:lpstr>
      <vt:lpstr>PowerPoint Presentation</vt:lpstr>
      <vt:lpstr>PowerPoint Presentation</vt:lpstr>
      <vt:lpstr>The model algorithms used were as follows: </vt:lpstr>
      <vt:lpstr>PowerPoint Presentation</vt:lpstr>
      <vt:lpstr>PowerPoint Presentation</vt:lpstr>
      <vt:lpstr>PowerPoint Presentation</vt:lpstr>
      <vt:lpstr>PowerPoint Presentation</vt:lpstr>
      <vt:lpstr>PowerPoint Presentation</vt:lpstr>
      <vt:lpstr>PowerPoint Presentation</vt:lpstr>
      <vt:lpstr>Interpretation of the Results</vt:lpstr>
      <vt:lpstr>PowerPoint Presentation</vt:lpstr>
      <vt:lpstr>PowerPoint Presentation</vt:lpstr>
      <vt:lpstr>PowerPoint Presentation</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sourabh soni</dc:creator>
  <cp:lastModifiedBy>sourabh soni</cp:lastModifiedBy>
  <cp:revision>22</cp:revision>
  <dcterms:created xsi:type="dcterms:W3CDTF">2021-10-08T05:11:17Z</dcterms:created>
  <dcterms:modified xsi:type="dcterms:W3CDTF">2021-10-28T17:56:51Z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