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94" r:id="rId4"/>
  </p:sldMasterIdLst>
  <p:sldIdLst>
    <p:sldId id="265" r:id="rId5"/>
    <p:sldId id="266" r:id="rId6"/>
    <p:sldId id="267" r:id="rId7"/>
    <p:sldId id="268" r:id="rId8"/>
    <p:sldId id="269" r:id="rId9"/>
    <p:sldId id="270" r:id="rId10"/>
    <p:sldId id="271" r:id="rId11"/>
    <p:sldId id="272" r:id="rId12"/>
    <p:sldId id="273" r:id="rId13"/>
    <p:sldId id="274" r:id="rId14"/>
    <p:sldId id="275" r:id="rId15"/>
    <p:sldId id="276" r:id="rId16"/>
    <p:sldId id="278" r:id="rId17"/>
    <p:sldId id="279" r:id="rId18"/>
    <p:sldId id="280" r:id="rId19"/>
    <p:sldId id="281" r:id="rId20"/>
    <p:sldId id="282" r:id="rId21"/>
    <p:sldId id="283" r:id="rId22"/>
    <p:sldId id="285" r:id="rId23"/>
    <p:sldId id="287" r:id="rId24"/>
    <p:sldId id="288" r:id="rId25"/>
    <p:sldId id="289" r:id="rId26"/>
    <p:sldId id="290" r:id="rId27"/>
    <p:sldId id="291" r:id="rId28"/>
    <p:sldId id="292" r:id="rId29"/>
    <p:sldId id="293" r:id="rId30"/>
    <p:sldId id="294" r:id="rId31"/>
    <p:sldId id="295" r:id="rId32"/>
    <p:sldId id="296" r:id="rId33"/>
    <p:sldId id="297" r:id="rId34"/>
    <p:sldId id="299" r:id="rId35"/>
    <p:sldId id="300" r:id="rId36"/>
    <p:sldId id="301" r:id="rId37"/>
    <p:sldId id="302" r:id="rId38"/>
    <p:sldId id="303" r:id="rId39"/>
    <p:sldId id="304" r:id="rId40"/>
    <p:sldId id="306" r:id="rId41"/>
    <p:sldId id="308" r:id="rId42"/>
    <p:sldId id="309" r:id="rId43"/>
    <p:sldId id="310" r:id="rId44"/>
    <p:sldId id="311" r:id="rId45"/>
    <p:sldId id="312" r:id="rId46"/>
    <p:sldId id="313"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81" d="100"/>
          <a:sy n="81" d="100"/>
        </p:scale>
        <p:origin x="-300"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D6E202-B606-4609-B914-27C9371A1F6D}" type="datetime1">
              <a:rPr lang="en-US" smtClean="0"/>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E1D723-8F53-4F53-90B0-1982A396982E}" type="datetime1">
              <a:rPr lang="en-US" smtClean="0"/>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27-Dec-21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DF0F1C-5577-4ACB-BB62-DF8F3C494C7E}" type="datetime1">
              <a:rPr lang="en-US" smtClean="0"/>
              <a:t>27-Dec-21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75B394-D9F9-4F0C-B15D-605F45CB9E9F}" type="datetime1">
              <a:rPr lang="en-US" smtClean="0"/>
              <a:t>27-Dec-21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27-Dec-21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27-Dec-21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907D986-8816-4272-A432-0437A28A9828}" type="datetime1">
              <a:rPr lang="en-US" smtClean="0"/>
              <a:t>27-Dec-21</a:t>
            </a:fld>
            <a:endParaRPr lang="en-US" dirty="0"/>
          </a:p>
        </p:txBody>
      </p:sp>
      <p:sp>
        <p:nvSpPr>
          <p:cNvPr id="9" name="Slide Number Placeholder 8"/>
          <p:cNvSpPr>
            <a:spLocks noGrp="1"/>
          </p:cNvSpPr>
          <p:nvPr>
            <p:ph type="sldNum" sz="quarter" idx="11"/>
          </p:nvPr>
        </p:nvSpPr>
        <p:spPr/>
        <p:txBody>
          <a:bodyPr/>
          <a:lstStyle/>
          <a:p>
            <a:fld id="{3A98EE3D-8CD1-4C3F-BD1C-C98C9596463C}" type="slidenum">
              <a:rPr lang="en-US" smtClean="0"/>
              <a:t>‹#›</a:t>
            </a:fld>
            <a:endParaRPr lang="en-US" dirty="0"/>
          </a:p>
        </p:txBody>
      </p:sp>
      <p:sp>
        <p:nvSpPr>
          <p:cNvPr id="10" name="Footer Placeholder 9"/>
          <p:cNvSpPr>
            <a:spLocks noGrp="1"/>
          </p:cNvSpPr>
          <p:nvPr>
            <p:ph type="ftr" sz="quarter" idx="12"/>
          </p:nvPr>
        </p:nvSpPr>
        <p:spPr/>
        <p:txBody>
          <a:bodyPr/>
          <a:lstStyle/>
          <a:p>
            <a:pPr algn="l"/>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A98EE3D-8CD1-4C3F-BD1C-C98C9596463C}" type="slidenum">
              <a:rPr lang="en-US" smtClean="0"/>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62D6E202-B606-4609-B914-27C9371A1F6D}" type="datetime1">
              <a:rPr lang="en-US" smtClean="0"/>
              <a:t>27-Dec-21</a:t>
            </a:fld>
            <a:endParaRPr lang="en-US"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iq.opengenus.org/types-of-boosting-algorithm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2FDF0794-1B86-42B2-B8C7-F60123E638E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7057292" y="806815"/>
            <a:ext cx="3903786" cy="2880579"/>
          </a:xfrm>
        </p:spPr>
        <p:txBody>
          <a:bodyPr anchor="b">
            <a:normAutofit/>
          </a:bodyPr>
          <a:lstStyle/>
          <a:p>
            <a:r>
              <a:rPr lang="en-US" sz="4400" dirty="0" smtClean="0">
                <a:solidFill>
                  <a:schemeClr val="tx1"/>
                </a:solidFill>
              </a:rPr>
              <a:t>MALIGNANT COMMENT CLASSIFIER PROJECT</a:t>
            </a:r>
            <a:endParaRPr lang="en-US" sz="4400" dirty="0">
              <a:solidFill>
                <a:schemeClr val="tx1"/>
              </a:solidFill>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7178181" y="4421007"/>
            <a:ext cx="3205640" cy="774186"/>
          </a:xfrm>
        </p:spPr>
        <p:txBody>
          <a:bodyPr anchor="t">
            <a:noAutofit/>
          </a:bodyPr>
          <a:lstStyle/>
          <a:p>
            <a:pPr algn="ctr">
              <a:lnSpc>
                <a:spcPct val="107000"/>
              </a:lnSpc>
              <a:spcAft>
                <a:spcPts val="800"/>
              </a:spcAft>
            </a:pPr>
            <a:r>
              <a:rPr lang="en-IN" b="1" dirty="0" smtClean="0">
                <a:effectLst/>
                <a:latin typeface="+mj-lt"/>
                <a:ea typeface="Calibri" panose="020F0502020204030204" pitchFamily="34" charset="0"/>
                <a:cs typeface="Times New Roman" panose="02020603050405020304" pitchFamily="18" charset="0"/>
              </a:rPr>
              <a:t>SUBMITTED BY:</a:t>
            </a:r>
          </a:p>
          <a:p>
            <a:pPr algn="ctr">
              <a:lnSpc>
                <a:spcPct val="107000"/>
              </a:lnSpc>
              <a:spcAft>
                <a:spcPts val="800"/>
              </a:spcAft>
            </a:pPr>
            <a:r>
              <a:rPr lang="en-IN" b="1" dirty="0" smtClean="0">
                <a:effectLst/>
                <a:latin typeface="+mj-lt"/>
                <a:ea typeface="Calibri" panose="020F0502020204030204" pitchFamily="34" charset="0"/>
                <a:cs typeface="Times New Roman" panose="02020603050405020304" pitchFamily="18" charset="0"/>
              </a:rPr>
              <a:t>SOURABH SONI</a:t>
            </a:r>
            <a:endParaRPr lang="en-IN" b="1" dirty="0">
              <a:effectLst/>
              <a:latin typeface="+mj-lt"/>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xmlns="" id="{EDC90921-9082-491B-940E-827D679F34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30923" y="1496349"/>
            <a:ext cx="3399692" cy="21910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697E2115-B176-4559-B23E-4630D34EAF2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4707" y="1258339"/>
            <a:ext cx="3662450" cy="2667064"/>
          </a:xfrm>
          <a:prstGeom prst="rect">
            <a:avLst/>
          </a:prstGeom>
          <a:noFill/>
          <a:ln>
            <a:noFill/>
          </a:ln>
        </p:spPr>
      </p:pic>
    </p:spTree>
    <p:extLst>
      <p:ext uri="{BB962C8B-B14F-4D97-AF65-F5344CB8AC3E}">
        <p14:creationId xmlns:p14="http://schemas.microsoft.com/office/powerpoint/2010/main" val="3550338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DE2183-E977-442F-8767-B07CE1DE171D}"/>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26B5A84A-2799-4905-9055-845824E4C32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Sources and their formats</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r>
              <a:rPr lang="en-IN" sz="1800" b="1"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61727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8B493-A5B4-4444-95F7-29F584F20294}"/>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7D7BBFEE-4042-4546-B089-9B057575DA54}"/>
              </a:ext>
            </a:extLst>
          </p:cNvPr>
          <p:cNvSpPr>
            <a:spLocks noGrp="1"/>
          </p:cNvSpPr>
          <p:nvPr>
            <p:ph idx="1"/>
          </p:nvPr>
        </p:nvSpPr>
        <p:spPr>
          <a:xfrm>
            <a:off x="328246" y="1031631"/>
            <a:ext cx="10441353" cy="5369169"/>
          </a:xfrm>
        </p:spPr>
        <p:txBody>
          <a:bodyPr>
            <a:normAutofit/>
          </a:bodyPr>
          <a:lstStyle/>
          <a:p>
            <a:endParaRPr lang="en-US" dirty="0"/>
          </a:p>
          <a:p>
            <a:endParaRPr lang="en-IN" dirty="0"/>
          </a:p>
          <a:p>
            <a:endParaRPr lang="en-IN" dirty="0"/>
          </a:p>
          <a:p>
            <a:pPr marL="0" indent="0" algn="ctr">
              <a:buNone/>
            </a:pP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1 Train </a:t>
            </a:r>
            <a:r>
              <a:rPr lang="en-IN" sz="1200" i="1" dirty="0" smtClean="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Dataset</a:t>
            </a:r>
            <a:endParaRPr lang="en-IN" sz="1200" i="1" dirty="0" smtClean="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dirty="0" smtClean="0"/>
          </a:p>
          <a:p>
            <a:endParaRPr lang="en-IN" dirty="0"/>
          </a:p>
          <a:p>
            <a:endParaRPr lang="en-IN" dirty="0"/>
          </a:p>
          <a:p>
            <a:pPr algn="ctr"/>
            <a:r>
              <a:rPr lang="en-IN" sz="12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Figure 2 Test Dataset</a:t>
            </a:r>
            <a:endParaRPr lang="en-IN" sz="12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05E37DF6-27AB-4080-87DA-4BC7D3C057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731" y="2424267"/>
            <a:ext cx="5731510" cy="1263015"/>
          </a:xfrm>
          <a:prstGeom prst="rect">
            <a:avLst/>
          </a:prstGeom>
        </p:spPr>
      </p:pic>
      <p:pic>
        <p:nvPicPr>
          <p:cNvPr id="5" name="Picture 4">
            <a:extLst>
              <a:ext uri="{FF2B5EF4-FFF2-40B4-BE49-F238E27FC236}">
                <a16:creationId xmlns:a16="http://schemas.microsoft.com/office/drawing/2014/main" xmlns="" id="{9A7C980F-5007-42E6-9E1D-323B589C5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30" y="3988646"/>
            <a:ext cx="5885763" cy="1471295"/>
          </a:xfrm>
          <a:prstGeom prst="rect">
            <a:avLst/>
          </a:prstGeom>
        </p:spPr>
      </p:pic>
    </p:spTree>
    <p:extLst>
      <p:ext uri="{BB962C8B-B14F-4D97-AF65-F5344CB8AC3E}">
        <p14:creationId xmlns:p14="http://schemas.microsoft.com/office/powerpoint/2010/main" val="154107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01657-0827-4762-BE34-0142F641F2F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68E691CB-0ED5-41AE-A03D-E697B5FFD255}"/>
              </a:ext>
            </a:extLst>
          </p:cNvPr>
          <p:cNvSpPr>
            <a:spLocks noGrp="1"/>
          </p:cNvSpPr>
          <p:nvPr>
            <p:ph idx="1"/>
          </p:nvPr>
        </p:nvSpPr>
        <p:spPr/>
        <p:txBody>
          <a:bodyPr/>
          <a:lstStyle/>
          <a:p>
            <a:pPr marL="2286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data set includes: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Malignant: </a:t>
            </a:r>
            <a:r>
              <a:rPr lang="en-IN" sz="1800" dirty="0">
                <a:effectLst/>
                <a:latin typeface="Arial" panose="020B060402020202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Highly Malignant:</a:t>
            </a:r>
            <a:r>
              <a:rPr lang="en-IN" sz="1800" dirty="0">
                <a:effectLst/>
                <a:latin typeface="Arial" panose="020B0604020202020204" pitchFamily="34" charset="0"/>
                <a:ea typeface="Calibri" panose="020F0502020204030204" pitchFamily="34" charset="0"/>
                <a:cs typeface="Times New Roman" panose="02020603050405020304" pitchFamily="18" charset="0"/>
              </a:rPr>
              <a:t> It denotes comments that are highly malignant and hurtful.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Rude: </a:t>
            </a:r>
            <a:r>
              <a:rPr lang="en-IN" sz="1800" dirty="0">
                <a:effectLst/>
                <a:latin typeface="Arial" panose="020B0604020202020204" pitchFamily="34" charset="0"/>
                <a:ea typeface="Calibri" panose="020F0502020204030204" pitchFamily="34" charset="0"/>
                <a:cs typeface="Times New Roman" panose="02020603050405020304" pitchFamily="18" charset="0"/>
              </a:rPr>
              <a:t>It denotes comments that are very rude and offensive.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dirty="0">
                <a:effectLst/>
                <a:latin typeface="Arial" panose="020B0604020202020204" pitchFamily="34" charset="0"/>
                <a:ea typeface="Calibri" panose="020F0502020204030204" pitchFamily="34" charset="0"/>
                <a:cs typeface="Times New Roman" panose="02020603050405020304" pitchFamily="18" charset="0"/>
              </a:rPr>
              <a:t>Abuse:</a:t>
            </a:r>
            <a:r>
              <a:rPr lang="en-IN" sz="1800" dirty="0">
                <a:effectLst/>
                <a:latin typeface="Arial" panose="020B0604020202020204" pitchFamily="34" charset="0"/>
                <a:ea typeface="Calibri" panose="020F0502020204030204" pitchFamily="34" charset="0"/>
                <a:cs typeface="Times New Roman" panose="02020603050405020304" pitchFamily="18" charset="0"/>
              </a:rPr>
              <a:t> It is for comments that are abusive in nature.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Loathe:</a:t>
            </a:r>
            <a:r>
              <a:rPr lang="en-IN" sz="1600" dirty="0">
                <a:effectLst/>
                <a:latin typeface="Arial" panose="020B0604020202020204" pitchFamily="34" charset="0"/>
                <a:ea typeface="Calibri" panose="020F0502020204030204" pitchFamily="34"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It describes the comments </a:t>
            </a:r>
            <a:r>
              <a:rPr lang="en-IN" sz="1800" dirty="0">
                <a:effectLst/>
                <a:latin typeface="Arial" panose="020B0604020202020204" pitchFamily="34" charset="0"/>
                <a:ea typeface="Calibri" panose="020F0502020204030204" pitchFamily="34" charset="0"/>
                <a:cs typeface="Times New Roman" panose="02020603050405020304" pitchFamily="18" charset="0"/>
              </a:rPr>
              <a:t>which are hateful and loathing in nature.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lvl="0" indent="-342900">
              <a:lnSpc>
                <a:spcPct val="107000"/>
              </a:lnSpc>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ID: </a:t>
            </a:r>
            <a:r>
              <a:rPr lang="en-IN" sz="1800" dirty="0">
                <a:latin typeface="Arial" panose="020B060402020202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latin typeface="Arial" panose="020B0604020202020204" pitchFamily="34" charset="0"/>
                <a:ea typeface="Calibri" panose="020F0502020204030204" pitchFamily="34" charset="0"/>
                <a:cs typeface="Times New Roman" panose="02020603050405020304" pitchFamily="18" charset="0"/>
              </a:rPr>
              <a:t>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lvl="0" indent="-342900">
              <a:lnSpc>
                <a:spcPct val="107000"/>
              </a:lnSpc>
              <a:spcAft>
                <a:spcPts val="800"/>
              </a:spcAft>
              <a:buFont typeface="Symbol" panose="05050102010706020507" pitchFamily="18" charset="2"/>
              <a:buChar char=""/>
            </a:pPr>
            <a:r>
              <a:rPr lang="en-IN" sz="1800" b="1" dirty="0">
                <a:latin typeface="Arial" panose="020B0604020202020204" pitchFamily="34" charset="0"/>
                <a:ea typeface="Calibri" panose="020F0502020204030204" pitchFamily="34" charset="0"/>
                <a:cs typeface="Times New Roman" panose="02020603050405020304" pitchFamily="18" charset="0"/>
              </a:rPr>
              <a:t>Comment text: </a:t>
            </a:r>
            <a:r>
              <a:rPr lang="en-IN" sz="1800" dirty="0">
                <a:latin typeface="Arial" panose="020B0604020202020204" pitchFamily="34" charset="0"/>
                <a:ea typeface="Calibri" panose="020F0502020204030204" pitchFamily="34" charset="0"/>
                <a:cs typeface="Times New Roman" panose="02020603050405020304" pitchFamily="18" charset="0"/>
              </a:rPr>
              <a:t>This column contains the comments extracted from various social media platforms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dirty="0"/>
          </a:p>
        </p:txBody>
      </p:sp>
    </p:spTree>
    <p:extLst>
      <p:ext uri="{BB962C8B-B14F-4D97-AF65-F5344CB8AC3E}">
        <p14:creationId xmlns:p14="http://schemas.microsoft.com/office/powerpoint/2010/main" val="241656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206780-06B1-4B47-AF68-BFCEC2A6FD1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6FB35DE-BA14-4ED9-A58C-6F6B96B99DDF}"/>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Arial" panose="020B0604020202020204" pitchFamily="34" charset="0"/>
              </a:rPr>
              <a:t>Data </a:t>
            </a:r>
            <a:r>
              <a:rPr lang="en-IN" sz="1800" b="1" dirty="0" err="1">
                <a:effectLst/>
                <a:latin typeface="Arial" panose="020B0604020202020204" pitchFamily="34" charset="0"/>
                <a:ea typeface="Calibri" panose="020F0502020204030204" pitchFamily="34" charset="0"/>
                <a:cs typeface="Arial" panose="020B0604020202020204" pitchFamily="34" charset="0"/>
              </a:rPr>
              <a:t>Preprocessing</a:t>
            </a:r>
            <a:r>
              <a:rPr lang="en-IN" sz="1800" b="1" dirty="0">
                <a:effectLst/>
                <a:latin typeface="Arial" panose="020B0604020202020204" pitchFamily="34" charset="0"/>
                <a:ea typeface="Calibri" panose="020F0502020204030204" pitchFamily="34" charset="0"/>
                <a:cs typeface="Arial" panose="020B0604020202020204" pitchFamily="34" charset="0"/>
              </a:rPr>
              <a:t> Done</a:t>
            </a:r>
            <a:endParaRPr lang="en-IN" sz="1800" b="1" dirty="0">
              <a:latin typeface="Arial" panose="020B0604020202020204" pitchFamily="34" charset="0"/>
              <a:ea typeface="Calibri" panose="020F0502020204030204" pitchFamily="34" charset="0"/>
              <a:cs typeface="Arial" panose="020B0604020202020204" pitchFamily="34" charset="0"/>
            </a:endParaRPr>
          </a:p>
          <a:p>
            <a:r>
              <a:rPr lang="en-IN" sz="1800" dirty="0">
                <a:effectLst/>
                <a:latin typeface="Arial" panose="020B0604020202020204" pitchFamily="34" charset="0"/>
                <a:ea typeface="Calibri" panose="020F0502020204030204" pitchFamily="34" charset="0"/>
                <a:cs typeface="Arial" panose="020B0604020202020204" pitchFamily="34" charset="0"/>
              </a:rPr>
              <a:t>The dataset was checked to see if there were any null values or random characters present. None were found.</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Column: </a:t>
            </a:r>
            <a:r>
              <a:rPr lang="en-IN" sz="1800" b="1" dirty="0">
                <a:effectLst/>
                <a:latin typeface="Arial" panose="020B0604020202020204" pitchFamily="34" charset="0"/>
                <a:ea typeface="Calibri" panose="020F0502020204030204" pitchFamily="34" charset="0"/>
                <a:cs typeface="Arial" panose="020B0604020202020204" pitchFamily="34" charset="0"/>
              </a:rPr>
              <a:t>ID</a:t>
            </a:r>
            <a:r>
              <a:rPr lang="en-IN" sz="1800" dirty="0">
                <a:effectLst/>
                <a:latin typeface="Arial" panose="020B0604020202020204" pitchFamily="34" charset="0"/>
                <a:ea typeface="Calibri" panose="020F0502020204030204" pitchFamily="34" charset="0"/>
                <a:cs typeface="Arial" panose="020B0604020202020204" pitchFamily="34" charset="0"/>
              </a:rPr>
              <a:t> was dropped since they don't contribute to building a good model for predicting the target variable values.</a:t>
            </a:r>
          </a:p>
          <a:p>
            <a:r>
              <a:rPr lang="en-US" dirty="0">
                <a:latin typeface="Arial" panose="020B0604020202020204" pitchFamily="34" charset="0"/>
                <a:cs typeface="Arial" panose="020B0604020202020204" pitchFamily="34" charset="0"/>
              </a:rPr>
              <a:t>The train and test dataset contents were then converted into lowercase. Punctuations, unnecessary characters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removed, currency symbols, phone numbers, web </a:t>
            </a:r>
            <a:r>
              <a:rPr lang="en-US" dirty="0" err="1">
                <a:latin typeface="Arial" panose="020B0604020202020204" pitchFamily="34" charset="0"/>
                <a:cs typeface="Arial" panose="020B0604020202020204" pitchFamily="34" charset="0"/>
              </a:rPr>
              <a:t>urls</a:t>
            </a:r>
            <a:r>
              <a:rPr lang="en-US" dirty="0">
                <a:latin typeface="Arial" panose="020B0604020202020204" pitchFamily="34" charset="0"/>
                <a:cs typeface="Arial" panose="020B0604020202020204" pitchFamily="34" charset="0"/>
              </a:rPr>
              <a:t>, email addresses </a:t>
            </a:r>
            <a:r>
              <a:rPr lang="en-US" dirty="0" err="1">
                <a:latin typeface="Arial" panose="020B0604020202020204" pitchFamily="34" charset="0"/>
                <a:cs typeface="Arial" panose="020B0604020202020204" pitchFamily="34" charset="0"/>
              </a:rPr>
              <a:t>etc</a:t>
            </a:r>
            <a:r>
              <a:rPr lang="en-US" dirty="0">
                <a:latin typeface="Arial" panose="020B0604020202020204" pitchFamily="34" charset="0"/>
                <a:cs typeface="Arial" panose="020B0604020202020204" pitchFamily="34" charset="0"/>
              </a:rPr>
              <a:t> were replaced with single words. Tokens that contributed nothing to semantics of the messages were removed as Stop words. Finally retained tokens were lemmatized using </a:t>
            </a:r>
            <a:r>
              <a:rPr lang="en-US" dirty="0" err="1">
                <a:latin typeface="Arial" panose="020B0604020202020204" pitchFamily="34" charset="0"/>
                <a:cs typeface="Arial" panose="020B0604020202020204" pitchFamily="34" charset="0"/>
              </a:rPr>
              <a:t>WordNetLemmatizer</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The string lengths of original comments and the cleaned comments were then compared.</a:t>
            </a:r>
          </a:p>
          <a:p>
            <a:endParaRPr lang="en-IN" b="1" dirty="0"/>
          </a:p>
        </p:txBody>
      </p:sp>
    </p:spTree>
    <p:extLst>
      <p:ext uri="{BB962C8B-B14F-4D97-AF65-F5344CB8AC3E}">
        <p14:creationId xmlns:p14="http://schemas.microsoft.com/office/powerpoint/2010/main" val="213323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A1045D-9137-4F15-B6C2-07BC0028BB1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F322B67C-1A9E-450F-8DD1-B08513607A4E}"/>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Data Inputs- Logic- Output Relationships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tokens so vectorised using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TfidVectorizer</a:t>
            </a:r>
            <a:r>
              <a:rPr lang="en-IN" sz="1800" dirty="0">
                <a:effectLst/>
                <a:latin typeface="Arial" panose="020B0604020202020204" pitchFamily="34" charset="0"/>
                <a:ea typeface="Calibri" panose="020F0502020204030204" pitchFamily="34" charset="0"/>
                <a:cs typeface="Times New Roman" panose="02020603050405020304" pitchFamily="18" charset="0"/>
              </a:rPr>
              <a:t> are input and classified as benign(0) or malignant(1) as output by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Arial" panose="020B0604020202020204" pitchFamily="34" charset="0"/>
                <a:ea typeface="Calibri" panose="020F0502020204030204" pitchFamily="34" charset="0"/>
              </a:rPr>
              <a:t>Assumptions</a:t>
            </a: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 content made available in Train and Test Dataset is assumed to be written in English Language in the standard Greco-Roman script. This is so that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Stopword</a:t>
            </a:r>
            <a:r>
              <a:rPr lang="en-IN" sz="1800" dirty="0">
                <a:effectLst/>
                <a:latin typeface="Arial" panose="020B0604020202020204" pitchFamily="34" charset="0"/>
                <a:ea typeface="Calibri" panose="020F0502020204030204" pitchFamily="34" charset="0"/>
                <a:cs typeface="Times New Roman" panose="02020603050405020304" pitchFamily="18" charset="0"/>
              </a:rPr>
              <a:t> package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WordNetLemmatizer</a:t>
            </a:r>
            <a:r>
              <a:rPr lang="en-IN" sz="1800" dirty="0">
                <a:effectLst/>
                <a:latin typeface="Arial" panose="020B0604020202020204" pitchFamily="34" charset="0"/>
                <a:ea typeface="Calibri" panose="020F0502020204030204" pitchFamily="34" charset="0"/>
                <a:cs typeface="Times New Roman" panose="02020603050405020304" pitchFamily="18" charset="0"/>
              </a:rPr>
              <a:t> can be effectively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105426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EC62E-E278-4C0C-B662-0397421AD262}"/>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BE18156-426D-4E45-B81F-439582917F4B}"/>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Hardware and Software Requirements and Tools Used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indent="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Intel core i3-2348M, 2.3GHz</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Physical Memory: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4.0GB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GPU: </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NVIDIA GeForce 710M, </a:t>
            </a:r>
            <a:r>
              <a:rPr lang="en-IN" sz="1800" dirty="0">
                <a:latin typeface="Arial" panose="020B0604020202020204" pitchFamily="34" charset="0"/>
                <a:ea typeface="Calibri" panose="020F0502020204030204" pitchFamily="34" charset="0"/>
                <a:cs typeface="Times New Roman" panose="02020603050405020304" pitchFamily="18" charset="0"/>
              </a:rPr>
              <a:t>2</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GB .</a:t>
            </a:r>
          </a:p>
          <a:p>
            <a:pPr marL="342900" lvl="0" indent="-342900">
              <a:lnSpc>
                <a:spcPct val="107000"/>
              </a:lnSpc>
              <a:spcAft>
                <a:spcPts val="800"/>
              </a:spcAft>
              <a:buFont typeface="Symbol" panose="05050102010706020507" pitchFamily="18" charset="2"/>
              <a:buChar char=""/>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Software </a:t>
            </a:r>
            <a:r>
              <a:rPr lang="en-IN" sz="1800" dirty="0">
                <a:effectLst/>
                <a:latin typeface="Arial" panose="020B0604020202020204" pitchFamily="34" charset="0"/>
                <a:ea typeface="Calibri" panose="020F0502020204030204" pitchFamily="34" charset="0"/>
                <a:cs typeface="Times New Roman" panose="02020603050405020304" pitchFamily="18" charset="0"/>
              </a:rPr>
              <a:t>Used: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Windows 10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Anaconda Package and Environment Manager: Anaconda is a distribution of the Python and R programming languages for scientific computing, that aims to simplify package management and deployment. The distribution includes data science packages suitable for Windows and provides a host of tools and environment for conducting Data Analytical and Scientific works. Anaconda provides all the necessary Python packages and libraries for Machine learning projects.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8424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A6CA8A-529E-409D-AFC0-620472AAEF41}"/>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AB686FB-14FA-4D87-AB30-511D40BC375F}"/>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The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is an open-source web application that allows data scientists to create and share documents that integrate live code, equations, computational output, visualizations, and other multimedia resources, along with explanatory text in a single document.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405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D701E2-2CF4-41B3-A747-4058F3CF6668}"/>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600" dirty="0">
                <a:effectLst/>
                <a:latin typeface="Arial" panose="020B0604020202020204" pitchFamily="34" charset="0"/>
                <a:ea typeface="Calibri" panose="020F0502020204030204" pitchFamily="34" charset="0"/>
                <a:cs typeface="Times New Roman" panose="02020603050405020304" pitchFamily="18" charset="0"/>
              </a:rPr>
              <a:t>Python Libraries used: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Pandas: For carrying out Data Analysis, Data Manipulation, Data Cleaning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etc</a:t>
            </a:r>
            <a:r>
              <a:rPr lang="en-IN" sz="1600" dirty="0">
                <a:effectLst/>
                <a:latin typeface="Arial" panose="020B0604020202020204" pitchFamily="34" charset="0"/>
                <a:ea typeface="Calibri" panose="020F0502020204030204" pitchFamily="34" charset="0"/>
                <a:cs typeface="Times New Roman" panose="02020603050405020304" pitchFamily="18" charset="0"/>
              </a:rPr>
              <a:t> </a:t>
            </a:r>
            <a:endParaRPr lang="en-IN" sz="1600" dirty="0" smtClean="0">
              <a:effectLst/>
              <a:latin typeface="Arial" panose="020B060402020202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Numpy</a:t>
            </a:r>
            <a:r>
              <a:rPr lang="en-IN" sz="1600" dirty="0">
                <a:effectLst/>
                <a:latin typeface="Arial" panose="020B0604020202020204" pitchFamily="34" charset="0"/>
                <a:ea typeface="Calibri" panose="020F0502020204030204" pitchFamily="34" charset="0"/>
                <a:cs typeface="Times New Roman" panose="02020603050405020304" pitchFamily="18" charset="0"/>
              </a:rPr>
              <a:t>: For performing a variety of operations on the datasets.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matplotlib.pyplot</a:t>
            </a:r>
            <a:r>
              <a:rPr lang="en-IN" sz="1600" dirty="0">
                <a:effectLst/>
                <a:latin typeface="Arial" panose="020B0604020202020204" pitchFamily="34" charset="0"/>
                <a:ea typeface="Calibri" panose="020F0502020204030204" pitchFamily="34" charset="0"/>
                <a:cs typeface="Times New Roman" panose="02020603050405020304" pitchFamily="18" charset="0"/>
              </a:rPr>
              <a:t>, Seaborn: For visualizing Data and various relationships between Feature and Label Columns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sklearn</a:t>
            </a:r>
            <a:r>
              <a:rPr lang="en-IN" sz="1600" dirty="0">
                <a:effectLst/>
                <a:latin typeface="Arial" panose="020B0604020202020204" pitchFamily="34" charset="0"/>
                <a:ea typeface="Calibri" panose="020F0502020204030204" pitchFamily="34" charset="0"/>
                <a:cs typeface="Times New Roman" panose="02020603050405020304" pitchFamily="18" charset="0"/>
              </a:rPr>
              <a:t> for Modelling Machine learning algorithms, Evaluation metrics, Data Transformation etc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imblearn.over_sampling</a:t>
            </a:r>
            <a:r>
              <a:rPr lang="en-IN" sz="1600" dirty="0">
                <a:effectLst/>
                <a:latin typeface="Arial" panose="020B0604020202020204" pitchFamily="34" charset="0"/>
                <a:ea typeface="Calibri" panose="020F0502020204030204" pitchFamily="34" charset="0"/>
                <a:cs typeface="Times New Roman" panose="02020603050405020304" pitchFamily="18" charset="0"/>
              </a:rPr>
              <a:t>: To employ SMOTE technique for balancing out the classes.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re, string: To perform regex operations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600" dirty="0" err="1">
                <a:effectLst/>
                <a:latin typeface="Arial" panose="020B0604020202020204" pitchFamily="34" charset="0"/>
                <a:ea typeface="Calibri" panose="020F0502020204030204" pitchFamily="34" charset="0"/>
                <a:cs typeface="Times New Roman" panose="02020603050405020304" pitchFamily="18" charset="0"/>
              </a:rPr>
              <a:t>Wordcloud</a:t>
            </a:r>
            <a:r>
              <a:rPr lang="en-IN" sz="1600" dirty="0">
                <a:effectLst/>
                <a:latin typeface="Arial" panose="020B0604020202020204" pitchFamily="34" charset="0"/>
                <a:ea typeface="Calibri" panose="020F0502020204030204" pitchFamily="34" charset="0"/>
                <a:cs typeface="Times New Roman" panose="02020603050405020304" pitchFamily="18" charset="0"/>
              </a:rPr>
              <a:t>: For Data Visualization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Courier New" panose="02070309020205020404" pitchFamily="49" charset="0"/>
              <a:buChar char="o"/>
            </a:pPr>
            <a:r>
              <a:rPr lang="en-IN" sz="1600" dirty="0">
                <a:effectLst/>
                <a:latin typeface="Arial" panose="020B0604020202020204" pitchFamily="34" charset="0"/>
                <a:ea typeface="Calibri" panose="020F0502020204030204" pitchFamily="34" charset="0"/>
                <a:cs typeface="Times New Roman" panose="02020603050405020304" pitchFamily="18" charset="0"/>
              </a:rPr>
              <a:t>NLTK: To use various Natural Language Processing Tools.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04928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58641A-CE80-4DB0-98D0-B07DC3A48AF1}"/>
              </a:ext>
            </a:extLst>
          </p:cNvPr>
          <p:cNvSpPr>
            <a:spLocks noGrp="1"/>
          </p:cNvSpPr>
          <p:nvPr>
            <p:ph idx="1"/>
          </p:nvPr>
        </p:nvSpPr>
        <p:spPr>
          <a:xfrm>
            <a:off x="668216" y="873370"/>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Exploratory Data Analysis Visualizations </a:t>
            </a:r>
            <a:endParaRPr lang="en-IN" sz="1800" b="1" dirty="0" smtClean="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err="1">
                <a:effectLst/>
                <a:latin typeface="Arial" panose="020B0604020202020204" pitchFamily="34" charset="0"/>
                <a:ea typeface="Calibri" panose="020F0502020204030204" pitchFamily="34" charset="0"/>
                <a:cs typeface="Times New Roman" panose="02020603050405020304" pitchFamily="18" charset="0"/>
              </a:rPr>
              <a:t>Barplots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Countplots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smtClean="0">
                <a:effectLst/>
                <a:latin typeface="Arial" panose="020B0604020202020204" pitchFamily="34" charset="0"/>
                <a:ea typeface="Calibri" panose="020F0502020204030204" pitchFamily="34" charset="0"/>
                <a:cs typeface="Times New Roman" panose="02020603050405020304" pitchFamily="18" charset="0"/>
              </a:rPr>
              <a:t>Distplots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err="1" smtClean="0">
                <a:effectLst/>
                <a:latin typeface="Arial" panose="020B0604020202020204" pitchFamily="34" charset="0"/>
                <a:ea typeface="Calibri" panose="020F0502020204030204" pitchFamily="34" charset="0"/>
                <a:cs typeface="Times New Roman" panose="02020603050405020304" pitchFamily="18" charset="0"/>
              </a:rPr>
              <a:t>WordClouds</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were used to visualise the data of all the columns and their relationships with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7815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685B7C7-15FE-47FB-B223-67BDBC8986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676" y="0"/>
            <a:ext cx="4646647" cy="6569451"/>
          </a:xfrm>
          <a:prstGeom prst="rect">
            <a:avLst/>
          </a:prstGeom>
        </p:spPr>
      </p:pic>
      <p:sp>
        <p:nvSpPr>
          <p:cNvPr id="2" name="TextBox 1"/>
          <p:cNvSpPr txBox="1"/>
          <p:nvPr/>
        </p:nvSpPr>
        <p:spPr>
          <a:xfrm>
            <a:off x="668215" y="785446"/>
            <a:ext cx="2977662" cy="1200329"/>
          </a:xfrm>
          <a:prstGeom prst="rect">
            <a:avLst/>
          </a:prstGeom>
          <a:noFill/>
        </p:spPr>
        <p:txBody>
          <a:bodyPr wrap="square" rtlCol="0">
            <a:spAutoFit/>
          </a:bodyPr>
          <a:lstStyle/>
          <a:p>
            <a:r>
              <a:rPr lang="en-IN" b="1" dirty="0" err="1">
                <a:solidFill>
                  <a:srgbClr val="000000"/>
                </a:solidFill>
                <a:latin typeface="Arial" panose="020B0604020202020204" pitchFamily="34" charset="0"/>
                <a:ea typeface="Times New Roman" panose="02020603050405020304" pitchFamily="18" charset="0"/>
              </a:rPr>
              <a:t>Analyzing</a:t>
            </a:r>
            <a:r>
              <a:rPr lang="en-IN" b="1" dirty="0">
                <a:solidFill>
                  <a:srgbClr val="000000"/>
                </a:solidFill>
                <a:latin typeface="Arial" panose="020B0604020202020204" pitchFamily="34" charset="0"/>
                <a:ea typeface="Times New Roman" panose="02020603050405020304" pitchFamily="18" charset="0"/>
              </a:rPr>
              <a:t> the Feature Columns</a:t>
            </a:r>
            <a:endParaRPr lang="en-IN" b="1" dirty="0">
              <a:latin typeface="Times New Roman" panose="02020603050405020304" pitchFamily="18" charset="0"/>
              <a:ea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99242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CC5E26-5BE7-4B07-9D38-165FF565E99B}"/>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xmlns="" id="{8146E7F9-D0D3-4FAE-89A2-5076AC6E2C8D}"/>
              </a:ext>
            </a:extLst>
          </p:cNvPr>
          <p:cNvSpPr>
            <a:spLocks noGrp="1"/>
          </p:cNvSpPr>
          <p:nvPr>
            <p:ph idx="1"/>
          </p:nvPr>
        </p:nvSpPr>
        <p:spPr/>
        <p:txBody>
          <a:bodyPr/>
          <a:lstStyle/>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I </a:t>
            </a:r>
            <a:r>
              <a:rPr lang="en-IN" sz="1800" dirty="0">
                <a:effectLst/>
                <a:latin typeface="Arial" panose="020B0604020202020204" pitchFamily="34" charset="0"/>
                <a:ea typeface="Calibri" panose="020F0502020204030204" pitchFamily="34" charset="0"/>
                <a:cs typeface="Times New Roman" panose="02020603050405020304" pitchFamily="18" charset="0"/>
              </a:rPr>
              <a:t>express my sincere gratitude to Flip Robo Technologies for giving me the opportunity to work on this project on Malignant Comment Classifier using machine learning algorithms and NLTK suite of libraries and also, for providing me with the requisite datasets for training and testing prediction accuracies of the models. I acknowledge my indebtedness to the authors of the papers titled: “Toxic Comment Classification” and “Machine learning methods for toxic comment classification: a systematic review” for providing me with invaluable knowledge and insights into what constitute as malignant and benign comments and the role of natural language processing tools and techniques in identifying them and in helping build models to classify input comments as malignant and benign.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5840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245FB9-BFE9-4CC6-AD31-CC9A88A5DAA6}"/>
              </a:ext>
            </a:extLst>
          </p:cNvPr>
          <p:cNvSpPr>
            <a:spLocks noGrp="1"/>
          </p:cNvSpPr>
          <p:nvPr>
            <p:ph idx="1"/>
          </p:nvPr>
        </p:nvSpPr>
        <p:spPr>
          <a:xfrm>
            <a:off x="375138" y="316523"/>
            <a:ext cx="10371015" cy="5169877"/>
          </a:xfrm>
        </p:spPr>
        <p:txBody>
          <a:bodyPr/>
          <a:lstStyle/>
          <a:p>
            <a:pPr algn="ctr"/>
            <a:r>
              <a:rPr lang="en-IN" sz="1800" b="1" dirty="0">
                <a:effectLst/>
                <a:latin typeface="Arial" panose="020B0604020202020204" pitchFamily="34" charset="0"/>
                <a:ea typeface="Calibri" panose="020F0502020204030204" pitchFamily="34" charset="0"/>
                <a:cs typeface="Times New Roman" panose="02020603050405020304" pitchFamily="18" charset="0"/>
              </a:rPr>
              <a:t>Unprocessed vs Cleaned string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lengths</a:t>
            </a:r>
          </a:p>
          <a:p>
            <a:pPr marL="114300" indent="0" algn="ctr">
              <a:buNone/>
            </a:pPr>
            <a:r>
              <a:rPr lang="en-IN" sz="1800" dirty="0">
                <a:latin typeface="Arial" panose="020B0604020202020204" pitchFamily="34" charset="0"/>
                <a:ea typeface="Calibri" panose="020F0502020204030204" pitchFamily="34" charset="0"/>
                <a:cs typeface="Times New Roman" panose="02020603050405020304" pitchFamily="18" charset="0"/>
              </a:rPr>
              <a:t>From the graphs </a:t>
            </a:r>
            <a:r>
              <a:rPr lang="en-IN" sz="1800" dirty="0" smtClean="0">
                <a:latin typeface="Arial" panose="020B0604020202020204" pitchFamily="34" charset="0"/>
                <a:ea typeface="Calibri" panose="020F0502020204030204" pitchFamily="34" charset="0"/>
                <a:cs typeface="Times New Roman" panose="02020603050405020304" pitchFamily="18" charset="0"/>
              </a:rPr>
              <a:t>it </a:t>
            </a:r>
            <a:r>
              <a:rPr lang="en-IN" sz="1800" dirty="0">
                <a:latin typeface="Arial" panose="020B0604020202020204" pitchFamily="34" charset="0"/>
                <a:ea typeface="Calibri" panose="020F0502020204030204" pitchFamily="34" charset="0"/>
                <a:cs typeface="Times New Roman" panose="02020603050405020304" pitchFamily="18" charset="0"/>
              </a:rPr>
              <a:t>is observed that majority of the comments are benign.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114300" indent="0" algn="ctr">
              <a:buNone/>
            </a:pPr>
            <a:endParaRPr lang="en-IN" sz="18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A87488CA-78C6-4A11-A4E3-DF00B51D04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324" y="2542327"/>
            <a:ext cx="5005754" cy="3326765"/>
          </a:xfrm>
          <a:prstGeom prst="rect">
            <a:avLst/>
          </a:prstGeom>
        </p:spPr>
      </p:pic>
      <p:pic>
        <p:nvPicPr>
          <p:cNvPr id="5" name="Picture 4">
            <a:extLst>
              <a:ext uri="{FF2B5EF4-FFF2-40B4-BE49-F238E27FC236}">
                <a16:creationId xmlns:a16="http://schemas.microsoft.com/office/drawing/2014/main" xmlns="" id="{B2D3E248-E262-4522-882D-F6C6E87E2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7078" y="2529627"/>
            <a:ext cx="5251937" cy="3339465"/>
          </a:xfrm>
          <a:prstGeom prst="rect">
            <a:avLst/>
          </a:prstGeom>
        </p:spPr>
      </p:pic>
    </p:spTree>
    <p:extLst>
      <p:ext uri="{BB962C8B-B14F-4D97-AF65-F5344CB8AC3E}">
        <p14:creationId xmlns:p14="http://schemas.microsoft.com/office/powerpoint/2010/main" val="3684167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5AA70C-0167-4213-A43B-E39A693DF170}"/>
              </a:ext>
            </a:extLst>
          </p:cNvPr>
          <p:cNvSpPr>
            <a:spLocks noGrp="1"/>
          </p:cNvSpPr>
          <p:nvPr>
            <p:ph idx="1"/>
          </p:nvPr>
        </p:nvSpPr>
        <p:spPr>
          <a:xfrm>
            <a:off x="558018" y="1475154"/>
            <a:ext cx="10239414" cy="4068664"/>
          </a:xfrm>
        </p:spPr>
        <p:txBody>
          <a:bodyPr>
            <a:normAutofit/>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graphs show that the string length of comments was drastically brought down after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IN" sz="1800" dirty="0">
                <a:effectLst/>
                <a:latin typeface="Arial" panose="020B0604020202020204" pitchFamily="34" charset="0"/>
                <a:ea typeface="Calibri" panose="020F0502020204030204" pitchFamily="34" charset="0"/>
                <a:cs typeface="Times New Roman" panose="02020603050405020304" pitchFamily="18" charset="0"/>
              </a:rPr>
              <a:t>above graph shows the composition of toxic comments, of which majority are malignant followed by rude comments, abusive comments, highly malignant comments, hateful comments and threats.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A27BE7CF-B7C4-4EB2-B78D-BD6DF1038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800" y="2129792"/>
            <a:ext cx="7340368" cy="2009172"/>
          </a:xfrm>
          <a:prstGeom prst="rect">
            <a:avLst/>
          </a:prstGeom>
        </p:spPr>
      </p:pic>
    </p:spTree>
    <p:extLst>
      <p:ext uri="{BB962C8B-B14F-4D97-AF65-F5344CB8AC3E}">
        <p14:creationId xmlns:p14="http://schemas.microsoft.com/office/powerpoint/2010/main" val="1088199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0EEB02D-C8CC-46BD-8552-D0C9573D27B8}"/>
              </a:ext>
            </a:extLst>
          </p:cNvPr>
          <p:cNvSpPr>
            <a:spLocks noGrp="1"/>
          </p:cNvSpPr>
          <p:nvPr>
            <p:ph idx="1"/>
          </p:nvPr>
        </p:nvSpPr>
        <p:spPr>
          <a:xfrm>
            <a:off x="499402" y="373186"/>
            <a:ext cx="10058400" cy="4131732"/>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Word Clouds of the most frequent words under various categories of Malignant Comments</a:t>
            </a:r>
          </a:p>
          <a:p>
            <a:r>
              <a:rPr lang="en-IN" sz="1800" b="1"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rPr>
              <a:t>Malignant Words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B677D071-6A60-4A01-9A5F-5F7D68A70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1" y="1368985"/>
            <a:ext cx="4689231" cy="4832130"/>
          </a:xfrm>
          <a:prstGeom prst="rect">
            <a:avLst/>
          </a:prstGeom>
        </p:spPr>
      </p:pic>
    </p:spTree>
    <p:extLst>
      <p:ext uri="{BB962C8B-B14F-4D97-AF65-F5344CB8AC3E}">
        <p14:creationId xmlns:p14="http://schemas.microsoft.com/office/powerpoint/2010/main" val="326996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AE9DCEE-7852-40F9-8E8F-655EE717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78" y="785637"/>
            <a:ext cx="4594907" cy="4735931"/>
          </a:xfrm>
          <a:prstGeom prst="rect">
            <a:avLst/>
          </a:prstGeom>
        </p:spPr>
      </p:pic>
      <p:pic>
        <p:nvPicPr>
          <p:cNvPr id="5" name="Picture 4">
            <a:extLst>
              <a:ext uri="{FF2B5EF4-FFF2-40B4-BE49-F238E27FC236}">
                <a16:creationId xmlns:a16="http://schemas.microsoft.com/office/drawing/2014/main" xmlns="" id="{8CE4E3CD-0283-4BA8-8873-031FA86F76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497" y="785638"/>
            <a:ext cx="4595392" cy="4735930"/>
          </a:xfrm>
          <a:prstGeom prst="rect">
            <a:avLst/>
          </a:prstGeom>
        </p:spPr>
      </p:pic>
    </p:spTree>
    <p:extLst>
      <p:ext uri="{BB962C8B-B14F-4D97-AF65-F5344CB8AC3E}">
        <p14:creationId xmlns:p14="http://schemas.microsoft.com/office/powerpoint/2010/main" val="1467710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9C6C2F9-6323-4210-B296-D7AF91842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64" y="671246"/>
            <a:ext cx="4933811" cy="5084785"/>
          </a:xfrm>
          <a:prstGeom prst="rect">
            <a:avLst/>
          </a:prstGeom>
        </p:spPr>
      </p:pic>
      <p:pic>
        <p:nvPicPr>
          <p:cNvPr id="5" name="Picture 4">
            <a:extLst>
              <a:ext uri="{FF2B5EF4-FFF2-40B4-BE49-F238E27FC236}">
                <a16:creationId xmlns:a16="http://schemas.microsoft.com/office/drawing/2014/main" xmlns="" id="{3B78A83D-9D72-4317-A27B-A6FCD6686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408" y="671245"/>
            <a:ext cx="4934529" cy="5084785"/>
          </a:xfrm>
          <a:prstGeom prst="rect">
            <a:avLst/>
          </a:prstGeom>
        </p:spPr>
      </p:pic>
    </p:spTree>
    <p:extLst>
      <p:ext uri="{BB962C8B-B14F-4D97-AF65-F5344CB8AC3E}">
        <p14:creationId xmlns:p14="http://schemas.microsoft.com/office/powerpoint/2010/main" val="36959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D0EDC68-22BC-487E-A1A9-AA949CBD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3846" y="791514"/>
            <a:ext cx="5127052" cy="5284319"/>
          </a:xfrm>
          <a:prstGeom prst="rect">
            <a:avLst/>
          </a:prstGeom>
        </p:spPr>
      </p:pic>
    </p:spTree>
    <p:extLst>
      <p:ext uri="{BB962C8B-B14F-4D97-AF65-F5344CB8AC3E}">
        <p14:creationId xmlns:p14="http://schemas.microsoft.com/office/powerpoint/2010/main" val="2308740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0AFAE38-FDE8-437E-AD5B-A2079C82DC26}"/>
              </a:ext>
            </a:extLst>
          </p:cNvPr>
          <p:cNvSpPr>
            <a:spLocks noGrp="1"/>
          </p:cNvSpPr>
          <p:nvPr>
            <p:ph idx="1"/>
          </p:nvPr>
        </p:nvSpPr>
        <p:spPr>
          <a:xfrm>
            <a:off x="621323" y="943708"/>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Feature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Engineering</a:t>
            </a:r>
          </a:p>
          <a:p>
            <a:endParaRPr lang="en-IN" sz="1800" b="1"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The comments data could belong to more than one label simultaneously(rude comments are at the same time malignant and in some cases can also be deemed hateful, abusive comments are hateful and can be highly malignant at the same time, threats are highly malignant too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Since each of the categories had very small data available to work with, a new column: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comment_type</a:t>
            </a:r>
            <a:r>
              <a:rPr lang="en-IN" sz="1800" dirty="0">
                <a:effectLst/>
                <a:latin typeface="Arial" panose="020B0604020202020204" pitchFamily="34" charset="0"/>
                <a:ea typeface="Calibri" panose="020F0502020204030204" pitchFamily="34" charset="0"/>
                <a:cs typeface="Times New Roman" panose="02020603050405020304" pitchFamily="18" charset="0"/>
              </a:rPr>
              <a:t>’ was created which only had binary classes: 0 which represented all the benign comments and 1 which represented all the comments which fell under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malignant,highly</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malignant,abusive,hateful,rude,threat</a:t>
            </a:r>
            <a:r>
              <a:rPr lang="en-IN" sz="1800" dirty="0">
                <a:effectLst/>
                <a:latin typeface="Arial" panose="020B0604020202020204" pitchFamily="34" charset="0"/>
                <a:ea typeface="Calibri" panose="020F0502020204030204" pitchFamily="34" charset="0"/>
                <a:cs typeface="Times New Roman" panose="02020603050405020304" pitchFamily="18" charset="0"/>
              </a:rPr>
              <a:t> features. This column acted as Target Label column for malignant comment classification.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93196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9F8D51-39EC-4B52-A90D-053018F4D5F8}"/>
              </a:ext>
            </a:extLst>
          </p:cNvPr>
          <p:cNvSpPr>
            <a:spLocks noGrp="1"/>
          </p:cNvSpPr>
          <p:nvPr>
            <p:ph idx="1"/>
          </p:nvPr>
        </p:nvSpPr>
        <p:spPr>
          <a:xfrm>
            <a:off x="527538" y="697523"/>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Visualising data in Target column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B1FF80A0-5CE8-4A1C-9CED-3B727F2D8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5779" y="1240287"/>
            <a:ext cx="7066234" cy="3906144"/>
          </a:xfrm>
          <a:prstGeom prst="rect">
            <a:avLst/>
          </a:prstGeom>
        </p:spPr>
      </p:pic>
    </p:spTree>
    <p:extLst>
      <p:ext uri="{BB962C8B-B14F-4D97-AF65-F5344CB8AC3E}">
        <p14:creationId xmlns:p14="http://schemas.microsoft.com/office/powerpoint/2010/main" val="149968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BF0529C-830A-439D-B875-69A6DB33DE14}"/>
              </a:ext>
            </a:extLst>
          </p:cNvPr>
          <p:cNvSpPr>
            <a:spLocks noGrp="1"/>
          </p:cNvSpPr>
          <p:nvPr>
            <p:ph idx="1"/>
          </p:nvPr>
        </p:nvSpPr>
        <p:spPr>
          <a:xfrm>
            <a:off x="633046" y="1028700"/>
            <a:ext cx="10160000" cy="4800600"/>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Smote Technique was used to balance out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B4E491D3-6F06-45B0-A337-E3BE565ED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3" y="2262555"/>
            <a:ext cx="7244861" cy="1384133"/>
          </a:xfrm>
          <a:prstGeom prst="rect">
            <a:avLst/>
          </a:prstGeom>
        </p:spPr>
      </p:pic>
    </p:spTree>
    <p:extLst>
      <p:ext uri="{BB962C8B-B14F-4D97-AF65-F5344CB8AC3E}">
        <p14:creationId xmlns:p14="http://schemas.microsoft.com/office/powerpoint/2010/main" val="207082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25D9F9-1B24-4F07-B38E-AAF6CE1518CA}"/>
              </a:ext>
            </a:extLst>
          </p:cNvPr>
          <p:cNvSpPr>
            <a:spLocks noGrp="1"/>
          </p:cNvSpPr>
          <p:nvPr>
            <p:ph idx="1"/>
          </p:nvPr>
        </p:nvSpPr>
        <p:spPr/>
        <p:txBody>
          <a:bodyPr/>
          <a:lstStyle/>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b="1" dirty="0">
                <a:effectLst/>
                <a:latin typeface="Arial" panose="020B0604020202020204" pitchFamily="34" charset="0"/>
                <a:ea typeface="Calibri" panose="020F0502020204030204" pitchFamily="34" charset="0"/>
                <a:cs typeface="Times New Roman" panose="02020603050405020304" pitchFamily="18" charset="0"/>
              </a:rPr>
              <a:t>Finding Correlation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B28F4E95-5E09-4798-A65C-43106FAB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97" y="1699847"/>
            <a:ext cx="5118327" cy="4007030"/>
          </a:xfrm>
          <a:prstGeom prst="rect">
            <a:avLst/>
          </a:prstGeom>
        </p:spPr>
      </p:pic>
    </p:spTree>
    <p:extLst>
      <p:ext uri="{BB962C8B-B14F-4D97-AF65-F5344CB8AC3E}">
        <p14:creationId xmlns:p14="http://schemas.microsoft.com/office/powerpoint/2010/main" val="179042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4071F-565E-4145-8C01-92B0EA4BE2B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8A83E64A-69BD-4FA6-A34A-5C71E284128B}"/>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Business Problem Framing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With </a:t>
            </a:r>
            <a:r>
              <a:rPr lang="en-IN" sz="1800" dirty="0">
                <a:effectLst/>
                <a:latin typeface="Arial" panose="020B0604020202020204" pitchFamily="34" charset="0"/>
                <a:ea typeface="Calibri" panose="020F0502020204030204" pitchFamily="34" charset="0"/>
                <a:cs typeface="Times New Roman" panose="02020603050405020304" pitchFamily="18" charset="0"/>
              </a:rPr>
              <a:t>the proliferation of social media there has been an emergence of conflict and hate, making online environments uninviting for users.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Our goal is to build a prototype of online hate and abuse comment classifier which can used to classify hate and offensive comments so that it can be controlled and restricted from spreading hatred and cyberbullying.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06303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3B5D6D3-CECC-4CE5-AE07-8E78742B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560" y="586154"/>
            <a:ext cx="8150485" cy="4189924"/>
          </a:xfrm>
          <a:prstGeom prst="rect">
            <a:avLst/>
          </a:prstGeom>
        </p:spPr>
      </p:pic>
      <p:sp>
        <p:nvSpPr>
          <p:cNvPr id="2" name="TextBox 1"/>
          <p:cNvSpPr txBox="1"/>
          <p:nvPr/>
        </p:nvSpPr>
        <p:spPr>
          <a:xfrm>
            <a:off x="1043354" y="5005754"/>
            <a:ext cx="9636369" cy="1341649"/>
          </a:xfrm>
          <a:prstGeom prst="rect">
            <a:avLst/>
          </a:prstGeom>
          <a:noFill/>
        </p:spPr>
        <p:txBody>
          <a:bodyPr wrap="square" rtlCol="0">
            <a:spAutoFit/>
          </a:bodyPr>
          <a:lstStyle/>
          <a:p>
            <a:pPr>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From the graphs above it is observed that columns: </a:t>
            </a:r>
            <a:r>
              <a:rPr lang="en-IN" dirty="0" err="1">
                <a:latin typeface="Arial" panose="020B0604020202020204" pitchFamily="34" charset="0"/>
                <a:ea typeface="Calibri" panose="020F0502020204030204" pitchFamily="34" charset="0"/>
                <a:cs typeface="Times New Roman" panose="02020603050405020304" pitchFamily="18" charset="0"/>
              </a:rPr>
              <a:t>Rude,Abuse</a:t>
            </a:r>
            <a:r>
              <a:rPr lang="en-IN" dirty="0">
                <a:latin typeface="Arial" panose="020B0604020202020204" pitchFamily="34" charset="0"/>
                <a:ea typeface="Calibri" panose="020F0502020204030204" pitchFamily="34" charset="0"/>
                <a:cs typeface="Times New Roman" panose="02020603050405020304" pitchFamily="18" charset="0"/>
              </a:rPr>
              <a:t>, Malignant have highest positive correlation with </a:t>
            </a:r>
            <a:r>
              <a:rPr lang="en-IN" dirty="0" err="1">
                <a:latin typeface="Arial" panose="020B0604020202020204" pitchFamily="34" charset="0"/>
                <a:ea typeface="Calibri" panose="020F0502020204030204" pitchFamily="34" charset="0"/>
                <a:cs typeface="Times New Roman" panose="02020603050405020304" pitchFamily="18" charset="0"/>
              </a:rPr>
              <a:t>comment_type</a:t>
            </a:r>
            <a:r>
              <a:rPr lang="en-IN" dirty="0">
                <a:latin typeface="Arial" panose="020B0604020202020204" pitchFamily="34"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2794983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225333-92F8-4D8A-83BF-963EEF9A1F77}"/>
              </a:ext>
            </a:extLst>
          </p:cNvPr>
          <p:cNvSpPr>
            <a:spLocks noGrp="1"/>
          </p:cNvSpPr>
          <p:nvPr>
            <p:ph type="title"/>
          </p:nvPr>
        </p:nvSpPr>
        <p:spPr/>
        <p:txBody>
          <a:bodyPr>
            <a:normAutofit fontScale="90000"/>
          </a:bodyPr>
          <a:lstStyle/>
          <a:p>
            <a:r>
              <a:rPr lang="en-US" dirty="0"/>
              <a:t/>
            </a:r>
            <a:br>
              <a:rPr lang="en-US" dirty="0"/>
            </a:br>
            <a:r>
              <a:rPr lang="en-US" dirty="0"/>
              <a:t>Model/s Development and Evaluation </a:t>
            </a:r>
            <a:br>
              <a:rPr lang="en-US" dirty="0"/>
            </a:br>
            <a:endParaRPr lang="en-IN" dirty="0"/>
          </a:p>
        </p:txBody>
      </p:sp>
      <p:sp>
        <p:nvSpPr>
          <p:cNvPr id="3" name="Content Placeholder 2">
            <a:extLst>
              <a:ext uri="{FF2B5EF4-FFF2-40B4-BE49-F238E27FC236}">
                <a16:creationId xmlns:a16="http://schemas.microsoft.com/office/drawing/2014/main" xmlns="" id="{D7D4D032-8189-4A3E-A83F-1FFF2C9464B3}"/>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Identification of possible problem-solving approaches (methods)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sng" dirty="0">
                <a:effectLst/>
                <a:latin typeface="Arial" panose="020B0604020202020204" pitchFamily="34" charset="0"/>
                <a:ea typeface="Calibri" panose="020F0502020204030204" pitchFamily="34" charset="0"/>
                <a:cs typeface="Times New Roman" panose="02020603050405020304" pitchFamily="18" charset="0"/>
              </a:rPr>
              <a:t>The model algorithms used were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u="none" strike="noStrike"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Logistic Regression:  It is a classification algorithm used to find the probability of event success and event failure. It is used when the dependent variable is binary(0/1, True/False, Yes/No) in nature. It supports categorizing data into discrete classes by studying the relationship from a given set of labelled data. It learns a linear relationship from the given dataset and then introduces a non-linearity in the form of the Sigmoid function. It not only provides a measure of how appropriate a predictor(coefficient size)is, but also its direction of association (positive or negative).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069996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11AC2C-1EE1-4862-9F48-F942C74090AA}"/>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Multinomial Naïve Bayes Classifier: Multinomial Naive Bayes algorithm is a probabilistic learning method that is mostly used in Natural Language Processing (NLP). The algorithm is based on the Bayes theorem. It calculates the probability of each tag for a given sample and then gives the tag with the highest probability as output</a:t>
            </a: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XGBoost</a:t>
            </a:r>
            <a:r>
              <a:rPr lang="en-IN" sz="1800" dirty="0">
                <a:effectLst/>
                <a:latin typeface="Arial" panose="020B0604020202020204" pitchFamily="34" charset="0"/>
                <a:ea typeface="Calibri" panose="020F0502020204030204" pitchFamily="34" charset="0"/>
                <a:cs typeface="Times New Roman" panose="02020603050405020304" pitchFamily="18" charset="0"/>
              </a:rPr>
              <a:t> uses decision trees as base learners; combining many weak learners to make a strong learner. As a result it is referred to as an ensemble learning method since it uses the output of many models in the final prediction. It uses the power of parallel processing and supports regularization.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1425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0E6D40F-C161-44CE-8DFC-E6A1899549D0}"/>
              </a:ext>
            </a:extLst>
          </p:cNvPr>
          <p:cNvSpPr>
            <a:spLocks noGrp="1"/>
          </p:cNvSpPr>
          <p:nvPr>
            <p:ph idx="1"/>
          </p:nvPr>
        </p:nvSpPr>
        <p:spPr>
          <a:xfrm>
            <a:off x="480646" y="943708"/>
            <a:ext cx="10160000" cy="4800600"/>
          </a:xfrm>
        </p:spPr>
        <p:txBody>
          <a:bodyPr/>
          <a:lstStyle/>
          <a:p>
            <a:pPr marL="342900" lvl="0" indent="-342900">
              <a:lnSpc>
                <a:spcPct val="107000"/>
              </a:lnSpc>
              <a:buFont typeface="Symbol" panose="05050102010706020507" pitchFamily="18" charset="2"/>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RandomForestClassifier</a:t>
            </a:r>
            <a:r>
              <a:rPr lang="en-IN" sz="1800" dirty="0">
                <a:effectLst/>
                <a:latin typeface="Arial" panose="020B0604020202020204" pitchFamily="34" charset="0"/>
                <a:ea typeface="Calibri" panose="020F0502020204030204" pitchFamily="34" charset="0"/>
                <a:cs typeface="Times New Roman" panose="02020603050405020304" pitchFamily="18" charset="0"/>
              </a:rPr>
              <a:t>: A random forest is a meta estimator that fits a number of classifying decision trees on various sub-samples of the dataset and uses averaging to improve the predictive accuracy and control over-fitting. A random forest produces good predictions that can be understood easily. It reduces overfitting and can handle large datasets efficiently. The random forest algorithm provides a higher level of accuracy in predicting outcomes over the decision tree algorithm. </a:t>
            </a:r>
            <a:endParaRPr lang="en-IN" sz="18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Complement Naïve Bayes Classifier: Complement Naive Bayes is somewhat an adaptation of the standard Multinomial Naive Bayes algorithm. Complement Naive Bayes is particularly suited to work with imbalanced datasets. In complement Naive Bayes, instead of calculating the probability of an item belonging to a certain class, we calculate the probability of the item belonging to all the classes.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14515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519DDCE-718A-4F04-91B5-620F909A2C28}"/>
              </a:ext>
            </a:extLst>
          </p:cNvPr>
          <p:cNvSpPr>
            <a:spLocks noGrp="1"/>
          </p:cNvSpPr>
          <p:nvPr>
            <p:ph idx="1"/>
          </p:nvPr>
        </p:nvSpPr>
        <p:spPr>
          <a:xfrm>
            <a:off x="621323" y="1060939"/>
            <a:ext cx="10160000" cy="4800600"/>
          </a:xfrm>
        </p:spPr>
        <p:txBody>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Passive Aggressive Classifier: Passive-Aggressive algorithms do not require a learning rate and are called so because if the prediction is correct, keep the model and do not make any changes. i.e., the data in the example is not enough to cause any changes in the model. If the prediction is incorrect, make changes to the model. i.e., some change to the model may correct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AdaBoost Classifier: The basis of this algorithm is the </a:t>
            </a:r>
            <a:r>
              <a:rPr lang="en-IN" sz="1800" u="sng"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2"/>
              </a:rPr>
              <a:t>Boosting</a:t>
            </a:r>
            <a:r>
              <a:rPr lang="en-IN" sz="1800" dirty="0">
                <a:effectLst/>
                <a:latin typeface="Arial" panose="020B0604020202020204" pitchFamily="34" charset="0"/>
                <a:ea typeface="Calibri" panose="020F0502020204030204" pitchFamily="34" charset="0"/>
                <a:cs typeface="Times New Roman" panose="02020603050405020304" pitchFamily="18" charset="0"/>
              </a:rPr>
              <a:t> main core: give more weight to the misclassified observations. the meta-learner adapts based upon the results of the weak classifiers, giving more weight to the misclassified observations of the last weak learner. The individual learners can be weak, but as long as the performance of each weak learner is better than random guessing, the final model can converge to a strong learner (a learner not influenced by outliers and with a great generalization power, in order to have strong performances on unknown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50871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E33B85E-B53A-4D1F-822B-B0BBAE2F7DC3}"/>
              </a:ext>
            </a:extLst>
          </p:cNvPr>
          <p:cNvSpPr txBox="1"/>
          <p:nvPr/>
        </p:nvSpPr>
        <p:spPr>
          <a:xfrm>
            <a:off x="1950637" y="1038662"/>
            <a:ext cx="6097554" cy="373757"/>
          </a:xfrm>
          <a:prstGeom prst="rect">
            <a:avLst/>
          </a:prstGeom>
          <a:noFill/>
        </p:spPr>
        <p:txBody>
          <a:bodyPr wrap="square">
            <a:spAutoFit/>
          </a:bodyPr>
          <a:lstStyle/>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Best Random state was found to be 56</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27084D3B-BFA5-4A78-97C7-E9127C4A1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125" y="1744392"/>
            <a:ext cx="8332811" cy="2698654"/>
          </a:xfrm>
          <a:prstGeom prst="rect">
            <a:avLst/>
          </a:prstGeom>
        </p:spPr>
      </p:pic>
    </p:spTree>
    <p:extLst>
      <p:ext uri="{BB962C8B-B14F-4D97-AF65-F5344CB8AC3E}">
        <p14:creationId xmlns:p14="http://schemas.microsoft.com/office/powerpoint/2010/main" val="2115731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E877027-FBE8-429A-B55A-9D7F28A1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400" y="947552"/>
            <a:ext cx="5751108" cy="3812017"/>
          </a:xfrm>
          <a:prstGeom prst="rect">
            <a:avLst/>
          </a:prstGeom>
        </p:spPr>
      </p:pic>
    </p:spTree>
    <p:extLst>
      <p:ext uri="{BB962C8B-B14F-4D97-AF65-F5344CB8AC3E}">
        <p14:creationId xmlns:p14="http://schemas.microsoft.com/office/powerpoint/2010/main" val="2156730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4522E5-E5AE-4DB9-996E-85B4AF5D4DFD}"/>
              </a:ext>
            </a:extLst>
          </p:cNvPr>
          <p:cNvSpPr>
            <a:spLocks noGrp="1"/>
          </p:cNvSpPr>
          <p:nvPr>
            <p:ph idx="1"/>
          </p:nvPr>
        </p:nvSpPr>
        <p:spPr>
          <a:xfrm>
            <a:off x="808893" y="931985"/>
            <a:ext cx="10160000" cy="4800600"/>
          </a:xfrm>
        </p:spPr>
        <p:txBody>
          <a:bodyPr>
            <a:normAutofit/>
          </a:bodyPr>
          <a:lstStyle/>
          <a:p>
            <a:r>
              <a:rPr lang="en-IN" sz="1800"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Accuracy of The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Models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Classification Report consisting of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Precision,Recall</a:t>
            </a:r>
            <a:r>
              <a:rPr lang="en-IN" sz="1800" dirty="0">
                <a:effectLst/>
                <a:latin typeface="Arial" panose="020B0604020202020204" pitchFamily="34" charset="0"/>
                <a:ea typeface="Calibri" panose="020F0502020204030204" pitchFamily="34" charset="0"/>
                <a:cs typeface="Times New Roman" panose="02020603050405020304" pitchFamily="18" charset="0"/>
              </a:rPr>
              <a:t>, Support and F1-score were the metrics used to evaluate the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Precision is defined as the ratio of true positives to the sum of true and false positives. Recall is defined as the ratio of true positives to the sum of true positives and false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negatives.The</a:t>
            </a:r>
            <a:r>
              <a:rPr lang="en-IN" sz="1800" dirty="0">
                <a:effectLst/>
                <a:latin typeface="Arial" panose="020B0604020202020204" pitchFamily="34" charset="0"/>
                <a:ea typeface="Calibri" panose="020F0502020204030204" pitchFamily="34" charset="0"/>
                <a:cs typeface="Times New Roman" panose="02020603050405020304" pitchFamily="18" charset="0"/>
              </a:rPr>
              <a:t> F1 is the weighted harmonic mean of precision and recall. The closer the value of the F1 score is to 1.0, the better the expected performance of the model is. Support is the number of actual occurrences of the class in the dataset. It doesn’t vary between models; it just diagnoses the performance evaluation process.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Log Loss quantifies the accuracy of a classifier by penalizing false classifications.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1183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C6B81F5-52BC-4AF8-8DEF-1E3C4859C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66" y="217292"/>
            <a:ext cx="2847975" cy="6103620"/>
          </a:xfrm>
          <a:prstGeom prst="rect">
            <a:avLst/>
          </a:prstGeom>
        </p:spPr>
      </p:pic>
      <p:pic>
        <p:nvPicPr>
          <p:cNvPr id="5" name="Picture 4">
            <a:extLst>
              <a:ext uri="{FF2B5EF4-FFF2-40B4-BE49-F238E27FC236}">
                <a16:creationId xmlns:a16="http://schemas.microsoft.com/office/drawing/2014/main" xmlns="" id="{825C160B-47F4-4CCD-AB29-BC0F80680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0887" y="294455"/>
            <a:ext cx="2454437" cy="5993497"/>
          </a:xfrm>
          <a:prstGeom prst="rect">
            <a:avLst/>
          </a:prstGeom>
        </p:spPr>
      </p:pic>
      <p:pic>
        <p:nvPicPr>
          <p:cNvPr id="6" name="Picture 5">
            <a:extLst>
              <a:ext uri="{FF2B5EF4-FFF2-40B4-BE49-F238E27FC236}">
                <a16:creationId xmlns:a16="http://schemas.microsoft.com/office/drawing/2014/main" xmlns="" id="{2F344415-F9EF-4328-B505-EA265BB879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134" y="270508"/>
            <a:ext cx="2637790" cy="6041390"/>
          </a:xfrm>
          <a:prstGeom prst="rect">
            <a:avLst/>
          </a:prstGeom>
        </p:spPr>
      </p:pic>
      <p:pic>
        <p:nvPicPr>
          <p:cNvPr id="7" name="Picture 6">
            <a:extLst>
              <a:ext uri="{FF2B5EF4-FFF2-40B4-BE49-F238E27FC236}">
                <a16:creationId xmlns:a16="http://schemas.microsoft.com/office/drawing/2014/main" xmlns="" id="{C50B665E-0FAE-48DC-800F-D6E7528C5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61432" y="217292"/>
            <a:ext cx="2304445" cy="2879459"/>
          </a:xfrm>
          <a:prstGeom prst="rect">
            <a:avLst/>
          </a:prstGeom>
        </p:spPr>
      </p:pic>
    </p:spTree>
    <p:extLst>
      <p:ext uri="{BB962C8B-B14F-4D97-AF65-F5344CB8AC3E}">
        <p14:creationId xmlns:p14="http://schemas.microsoft.com/office/powerpoint/2010/main" val="3486590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D3D726-16B3-4D99-96AE-5B7B0256A9DA}"/>
              </a:ext>
            </a:extLst>
          </p:cNvPr>
          <p:cNvSpPr>
            <a:spLocks noGrp="1"/>
          </p:cNvSpPr>
          <p:nvPr>
            <p:ph idx="1"/>
          </p:nvPr>
        </p:nvSpPr>
        <p:spPr>
          <a:xfrm>
            <a:off x="574431" y="767862"/>
            <a:ext cx="10160000" cy="4800600"/>
          </a:xfrm>
        </p:spPr>
        <p:txBody>
          <a:bodyPr/>
          <a:lstStyle/>
          <a:p>
            <a:r>
              <a:rPr lang="en-IN" sz="2000" b="1" dirty="0">
                <a:effectLst/>
                <a:latin typeface="Arial" panose="020B0604020202020204" pitchFamily="34" charset="0"/>
                <a:ea typeface="Calibri" panose="020F0502020204030204" pitchFamily="34" charset="0"/>
                <a:cs typeface="Times New Roman" panose="02020603050405020304" pitchFamily="18" charset="0"/>
              </a:rPr>
              <a:t>Model Cross </a:t>
            </a:r>
            <a:r>
              <a:rPr lang="en-IN" sz="2000" b="1" dirty="0" smtClean="0">
                <a:effectLst/>
                <a:latin typeface="Arial" panose="020B0604020202020204" pitchFamily="34" charset="0"/>
                <a:ea typeface="Calibri" panose="020F0502020204030204" pitchFamily="34" charset="0"/>
                <a:cs typeface="Times New Roman" panose="02020603050405020304" pitchFamily="18" charset="0"/>
              </a:rPr>
              <a:t>Validation</a:t>
            </a:r>
          </a:p>
          <a:p>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dirty="0">
                <a:effectLst/>
                <a:latin typeface="Arial" panose="020B0604020202020204" pitchFamily="34" charset="0"/>
                <a:ea typeface="Calibri" panose="020F0502020204030204" pitchFamily="34" charset="0"/>
                <a:cs typeface="Times New Roman" panose="02020603050405020304" pitchFamily="18" charset="0"/>
              </a:rPr>
              <a:t>Cross validation is a technique for assessing how the statistical analysis generalises to an independent data </a:t>
            </a:r>
            <a:r>
              <a:rPr lang="en-IN" sz="2000" dirty="0" err="1">
                <a:effectLst/>
                <a:latin typeface="Arial" panose="020B0604020202020204" pitchFamily="34" charset="0"/>
                <a:ea typeface="Calibri" panose="020F0502020204030204" pitchFamily="34" charset="0"/>
                <a:cs typeface="Times New Roman" panose="02020603050405020304" pitchFamily="18" charset="0"/>
              </a:rPr>
              <a:t>set.It</a:t>
            </a:r>
            <a:r>
              <a:rPr lang="en-IN" sz="2000" dirty="0">
                <a:effectLst/>
                <a:latin typeface="Arial" panose="020B0604020202020204" pitchFamily="34" charset="0"/>
                <a:ea typeface="Calibri" panose="020F0502020204030204" pitchFamily="34" charset="0"/>
                <a:cs typeface="Times New Roman" panose="02020603050405020304" pitchFamily="18" charset="0"/>
              </a:rPr>
              <a:t> is a technique for evaluating machine learning models by training several models on subsets of the available input data and evaluating them on the complementary subset of the data. 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52226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77B3E69-41B0-4D37-9065-ECC0283DFA82}"/>
              </a:ext>
            </a:extLst>
          </p:cNvPr>
          <p:cNvSpPr>
            <a:spLocks noGrp="1"/>
          </p:cNvSpPr>
          <p:nvPr>
            <p:ph idx="1"/>
          </p:nvPr>
        </p:nvSpPr>
        <p:spPr/>
        <p:txBody>
          <a:bodyPr>
            <a:normAutofit/>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Conceptual Background of the Domain Problem</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smtClean="0">
                <a:latin typeface="Arial" panose="020B0604020202020204" pitchFamily="34" charset="0"/>
                <a:cs typeface="Arial" panose="020B0604020202020204" pitchFamily="34" charset="0"/>
              </a:rPr>
              <a:t>	Predictive </a:t>
            </a:r>
            <a:r>
              <a:rPr lang="en-US" dirty="0">
                <a:latin typeface="Arial" panose="020B0604020202020204" pitchFamily="34" charset="0"/>
                <a:cs typeface="Arial" panose="020B0604020202020204" pitchFamily="34" charset="0"/>
              </a:rPr>
              <a:t>modelling, Classification algorithms are some of the machine learning techniques used along with the various libraries of the NLTK suite for Classification of comments. </a:t>
            </a:r>
          </a:p>
          <a:p>
            <a:pPr marL="114300" indent="0">
              <a:buNone/>
            </a:pPr>
            <a:r>
              <a:rPr lang="en-US" dirty="0" smtClean="0">
                <a:latin typeface="Arial" panose="020B0604020202020204" pitchFamily="34" charset="0"/>
                <a:cs typeface="Arial" panose="020B0604020202020204" pitchFamily="34" charset="0"/>
              </a:rPr>
              <a:t>	Using </a:t>
            </a:r>
            <a:r>
              <a:rPr lang="en-US" dirty="0">
                <a:latin typeface="Arial" panose="020B0604020202020204" pitchFamily="34" charset="0"/>
                <a:cs typeface="Arial" panose="020B0604020202020204" pitchFamily="34" charset="0"/>
              </a:rPr>
              <a:t>NLTK tools, the frequencies of malignant words occurring in textual data were estimated and given appropriate weightage, whilst filtering out words, and other noise which do not have any impact on the semantics of the comments and reducing the words to their base lemmas for efficient processing and accurate classification of the comments.</a:t>
            </a:r>
          </a:p>
          <a:p>
            <a:endParaRPr lang="en-IN" b="1" dirty="0"/>
          </a:p>
        </p:txBody>
      </p:sp>
    </p:spTree>
    <p:extLst>
      <p:ext uri="{BB962C8B-B14F-4D97-AF65-F5344CB8AC3E}">
        <p14:creationId xmlns:p14="http://schemas.microsoft.com/office/powerpoint/2010/main" val="712702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34BBB4A-2D53-411D-B477-8954DCBCD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820" y="896682"/>
            <a:ext cx="2978577" cy="5112533"/>
          </a:xfrm>
          <a:prstGeom prst="rect">
            <a:avLst/>
          </a:prstGeom>
        </p:spPr>
      </p:pic>
      <p:pic>
        <p:nvPicPr>
          <p:cNvPr id="6" name="Picture 5">
            <a:extLst>
              <a:ext uri="{FF2B5EF4-FFF2-40B4-BE49-F238E27FC236}">
                <a16:creationId xmlns:a16="http://schemas.microsoft.com/office/drawing/2014/main" xmlns="" id="{929545C3-3852-4584-8DE9-DDB90883FF63}"/>
              </a:ext>
            </a:extLst>
          </p:cNvPr>
          <p:cNvPicPr>
            <a:picLocks noChangeAspect="1"/>
          </p:cNvPicPr>
          <p:nvPr/>
        </p:nvPicPr>
        <p:blipFill>
          <a:blip r:embed="rId3"/>
          <a:stretch>
            <a:fillRect/>
          </a:stretch>
        </p:blipFill>
        <p:spPr>
          <a:xfrm>
            <a:off x="5668605" y="929607"/>
            <a:ext cx="3009115" cy="3630669"/>
          </a:xfrm>
          <a:prstGeom prst="rect">
            <a:avLst/>
          </a:prstGeom>
        </p:spPr>
      </p:pic>
    </p:spTree>
    <p:extLst>
      <p:ext uri="{BB962C8B-B14F-4D97-AF65-F5344CB8AC3E}">
        <p14:creationId xmlns:p14="http://schemas.microsoft.com/office/powerpoint/2010/main" val="3032140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43FF27-B20D-4560-8FE9-11FBCC9E5389}"/>
              </a:ext>
            </a:extLst>
          </p:cNvPr>
          <p:cNvSpPr>
            <a:spLocks noGrp="1"/>
          </p:cNvSpPr>
          <p:nvPr>
            <p:ph idx="1"/>
          </p:nvPr>
        </p:nvSpPr>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Scores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score is used to summarize the trade-off between the true positive rate and false positive rate for a predictive model using different probability threshold</a:t>
            </a:r>
            <a:r>
              <a:rPr lang="en-IN" sz="1800" dirty="0">
                <a:solidFill>
                  <a:srgbClr val="555555"/>
                </a:solidFill>
                <a:effectLst/>
                <a:latin typeface="Arial" panose="020B0604020202020204" pitchFamily="34" charset="0"/>
                <a:ea typeface="Calibri" panose="020F0502020204030204" pitchFamily="34" charset="0"/>
                <a:cs typeface="Times New Roman" panose="02020603050405020304" pitchFamily="18" charset="0"/>
              </a:rPr>
              <a:t>s.</a:t>
            </a:r>
            <a:r>
              <a:rPr lang="en-IN" sz="1800" dirty="0">
                <a:effectLst/>
                <a:latin typeface="Arial" panose="020B0604020202020204" pitchFamily="34" charset="0"/>
                <a:ea typeface="Calibri" panose="020F0502020204030204" pitchFamily="34" charset="0"/>
                <a:cs typeface="Times New Roman" panose="02020603050405020304" pitchFamily="18" charset="0"/>
              </a:rPr>
              <a:t> The AUC value lies between 0.5 to 1 where 0.5 denotes a bad classifier and 1 denotes an excellent classifier.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3503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24E32158-1D16-4DDA-8B0C-687D2D9986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608" y="173568"/>
            <a:ext cx="2631608" cy="5978222"/>
          </a:xfrm>
          <a:prstGeom prst="rect">
            <a:avLst/>
          </a:prstGeom>
        </p:spPr>
      </p:pic>
    </p:spTree>
    <p:extLst>
      <p:ext uri="{BB962C8B-B14F-4D97-AF65-F5344CB8AC3E}">
        <p14:creationId xmlns:p14="http://schemas.microsoft.com/office/powerpoint/2010/main" val="799047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D193EB7-5D11-4B1D-AED8-C277ABF1D04E}"/>
              </a:ext>
            </a:extLst>
          </p:cNvPr>
          <p:cNvSpPr>
            <a:spLocks noGrp="1"/>
          </p:cNvSpPr>
          <p:nvPr>
            <p:ph idx="1"/>
          </p:nvPr>
        </p:nvSpPr>
        <p:spPr>
          <a:xfrm>
            <a:off x="433754" y="439615"/>
            <a:ext cx="10160000" cy="4800600"/>
          </a:xfrm>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ROC AUC </a:t>
            </a:r>
            <a:r>
              <a:rPr lang="en-IN" sz="1800" b="1" dirty="0" smtClean="0">
                <a:effectLst/>
                <a:latin typeface="Arial" panose="020B0604020202020204" pitchFamily="34" charset="0"/>
                <a:ea typeface="Calibri" panose="020F0502020204030204" pitchFamily="34" charset="0"/>
                <a:cs typeface="Times New Roman" panose="02020603050405020304" pitchFamily="18" charset="0"/>
              </a:rPr>
              <a:t>curves</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AUC-ROC curve helps us visualize how well our machine learning classifier is performing. ROC curves are appropriate when the observations are balanced between each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98CDEE8C-826D-4EFE-B7F1-0D6642FDAF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60" y="2272102"/>
            <a:ext cx="5162881" cy="3504124"/>
          </a:xfrm>
          <a:prstGeom prst="rect">
            <a:avLst/>
          </a:prstGeom>
        </p:spPr>
      </p:pic>
    </p:spTree>
    <p:extLst>
      <p:ext uri="{BB962C8B-B14F-4D97-AF65-F5344CB8AC3E}">
        <p14:creationId xmlns:p14="http://schemas.microsoft.com/office/powerpoint/2010/main" val="2369197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7DFEE4A7-55C7-4B27-AFB0-BE9A6A11DC5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30">
            <a:extLst>
              <a:ext uri="{FF2B5EF4-FFF2-40B4-BE49-F238E27FC236}">
                <a16:creationId xmlns:a16="http://schemas.microsoft.com/office/drawing/2014/main" xmlns="" id="{53D32D83-BC35-42E0-B818-9E5F1EBC3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416"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xmlns="" id="{4505EDC0-920E-4AB8-B561-1D400812B295}"/>
              </a:ext>
            </a:extLst>
          </p:cNvPr>
          <p:cNvSpPr>
            <a:spLocks noChangeArrowheads="1"/>
          </p:cNvSpPr>
          <p:nvPr/>
        </p:nvSpPr>
        <p:spPr bwMode="auto">
          <a:xfrm>
            <a:off x="-2453951" y="41106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 Logistic Regression ROC Curves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xmlns="" id="{3E4E1D60-2431-43FD-9357-FFBC28E7AB5E}"/>
              </a:ext>
            </a:extLst>
          </p:cNvPr>
          <p:cNvSpPr>
            <a:spLocks noChangeArrowheads="1"/>
          </p:cNvSpPr>
          <p:nvPr/>
        </p:nvSpPr>
        <p:spPr bwMode="auto">
          <a:xfrm>
            <a:off x="5865391" y="28924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31">
            <a:extLst>
              <a:ext uri="{FF2B5EF4-FFF2-40B4-BE49-F238E27FC236}">
                <a16:creationId xmlns:a16="http://schemas.microsoft.com/office/drawing/2014/main" xmlns="" id="{C44E5F5E-74A6-4EC9-963D-0B21653DC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391" y="354563"/>
            <a:ext cx="5006975" cy="35321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xmlns="" id="{5D73FBBF-F150-48D8-B2EB-93B59C170DDF}"/>
              </a:ext>
            </a:extLst>
          </p:cNvPr>
          <p:cNvSpPr>
            <a:spLocks noChangeArrowheads="1"/>
          </p:cNvSpPr>
          <p:nvPr/>
        </p:nvSpPr>
        <p:spPr bwMode="auto">
          <a:xfrm>
            <a:off x="2596897" y="41188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00" b="0" i="1" u="none" strike="noStrike" cap="none" normalizeH="0" baseline="0" dirty="0">
                <a:ln>
                  <a:noFill/>
                </a:ln>
                <a:solidFill>
                  <a:srgbClr val="44546A"/>
                </a:solidFill>
                <a:effectLst/>
                <a:latin typeface="Arial" panose="020B0604020202020204" pitchFamily="34" charset="0"/>
                <a:ea typeface="Calibri" panose="020F0502020204030204" pitchFamily="34" charset="0"/>
                <a:cs typeface="Arial" panose="020B0604020202020204" pitchFamily="34" charset="0"/>
              </a:rPr>
              <a:t>Random Forest Classifier ROC Curves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97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8075DFE-BBFF-4E2D-98CE-E43AE037B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835" y="1038866"/>
            <a:ext cx="5003165" cy="3529965"/>
          </a:xfrm>
          <a:prstGeom prst="rect">
            <a:avLst/>
          </a:prstGeom>
        </p:spPr>
      </p:pic>
      <p:sp>
        <p:nvSpPr>
          <p:cNvPr id="6" name="TextBox 5">
            <a:extLst>
              <a:ext uri="{FF2B5EF4-FFF2-40B4-BE49-F238E27FC236}">
                <a16:creationId xmlns:a16="http://schemas.microsoft.com/office/drawing/2014/main" xmlns="" id="{28423EBA-7FF3-4361-991D-64A577A0A52D}"/>
              </a:ext>
            </a:extLst>
          </p:cNvPr>
          <p:cNvSpPr txBox="1"/>
          <p:nvPr/>
        </p:nvSpPr>
        <p:spPr>
          <a:xfrm>
            <a:off x="1092835" y="4556331"/>
            <a:ext cx="5106177" cy="430887"/>
          </a:xfrm>
          <a:prstGeom prst="rect">
            <a:avLst/>
          </a:prstGeom>
          <a:noFill/>
        </p:spPr>
        <p:txBody>
          <a:bodyPr wrap="square">
            <a:spAutoFit/>
          </a:bodyPr>
          <a:lstStyle/>
          <a:p>
            <a:pPr algn="ctr">
              <a:spcAft>
                <a:spcPts val="1000"/>
              </a:spcAft>
            </a:pPr>
            <a:r>
              <a:rPr lang="en-IN" sz="1100" i="1" dirty="0" err="1">
                <a:solidFill>
                  <a:srgbClr val="44546A"/>
                </a:solidFill>
                <a:effectLst/>
                <a:latin typeface="Arial" panose="020B0604020202020204" pitchFamily="34" charset="0"/>
                <a:ea typeface="Calibri" panose="020F0502020204030204" pitchFamily="34" charset="0"/>
                <a:cs typeface="Times New Roman" panose="02020603050405020304" pitchFamily="18" charset="0"/>
              </a:rPr>
              <a:t>Xgb</a:t>
            </a: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Classifier ROC Curve</a:t>
            </a:r>
            <a:b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b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7D1F4C38-C23C-4FEF-8BAC-B06ECB2BA3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1045" y="1026366"/>
            <a:ext cx="5003165" cy="3529965"/>
          </a:xfrm>
          <a:prstGeom prst="rect">
            <a:avLst/>
          </a:prstGeom>
        </p:spPr>
      </p:pic>
      <p:sp>
        <p:nvSpPr>
          <p:cNvPr id="9" name="TextBox 8">
            <a:extLst>
              <a:ext uri="{FF2B5EF4-FFF2-40B4-BE49-F238E27FC236}">
                <a16:creationId xmlns:a16="http://schemas.microsoft.com/office/drawing/2014/main" xmlns="" id="{D60AB47A-BB79-4E0F-B5BE-03361A125032}"/>
              </a:ext>
            </a:extLst>
          </p:cNvPr>
          <p:cNvSpPr txBox="1"/>
          <p:nvPr/>
        </p:nvSpPr>
        <p:spPr>
          <a:xfrm>
            <a:off x="5735995" y="4516414"/>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Ada Boost Classifier ROC Curve</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019248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F9B3B2E-B5DF-4A33-AB13-60008D5F6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400" y="1029535"/>
            <a:ext cx="5003165" cy="3529965"/>
          </a:xfrm>
          <a:prstGeom prst="rect">
            <a:avLst/>
          </a:prstGeom>
        </p:spPr>
      </p:pic>
      <p:sp>
        <p:nvSpPr>
          <p:cNvPr id="6" name="TextBox 5">
            <a:extLst>
              <a:ext uri="{FF2B5EF4-FFF2-40B4-BE49-F238E27FC236}">
                <a16:creationId xmlns:a16="http://schemas.microsoft.com/office/drawing/2014/main" xmlns="" id="{7B82630D-F580-47BE-BF80-548679C62F7F}"/>
              </a:ext>
            </a:extLst>
          </p:cNvPr>
          <p:cNvSpPr txBox="1"/>
          <p:nvPr/>
        </p:nvSpPr>
        <p:spPr>
          <a:xfrm>
            <a:off x="1201317" y="4559500"/>
            <a:ext cx="609755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Multinomial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xmlns="" id="{7FB3436C-DD28-4A55-9B48-7D1F3F2CF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518" y="1029535"/>
            <a:ext cx="5003165" cy="3529965"/>
          </a:xfrm>
          <a:prstGeom prst="rect">
            <a:avLst/>
          </a:prstGeom>
        </p:spPr>
      </p:pic>
      <p:sp>
        <p:nvSpPr>
          <p:cNvPr id="9" name="TextBox 8">
            <a:extLst>
              <a:ext uri="{FF2B5EF4-FFF2-40B4-BE49-F238E27FC236}">
                <a16:creationId xmlns:a16="http://schemas.microsoft.com/office/drawing/2014/main" xmlns="" id="{8B43D9B9-2703-4F39-B4CA-9912ABB0C57B}"/>
              </a:ext>
            </a:extLst>
          </p:cNvPr>
          <p:cNvSpPr txBox="1"/>
          <p:nvPr/>
        </p:nvSpPr>
        <p:spPr>
          <a:xfrm>
            <a:off x="6763677" y="4559500"/>
            <a:ext cx="3830894" cy="261610"/>
          </a:xfrm>
          <a:prstGeom prst="rect">
            <a:avLst/>
          </a:prstGeom>
          <a:noFill/>
        </p:spPr>
        <p:txBody>
          <a:bodyPr wrap="square">
            <a:spAutoFit/>
          </a:bodyPr>
          <a:lstStyle/>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Complement Naive Bayes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96478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40D0D9E-1F76-454B-9D30-0F14ECC02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026" y="944523"/>
            <a:ext cx="4901565" cy="3326765"/>
          </a:xfrm>
          <a:prstGeom prst="rect">
            <a:avLst/>
          </a:prstGeom>
        </p:spPr>
      </p:pic>
      <p:sp>
        <p:nvSpPr>
          <p:cNvPr id="6" name="TextBox 5">
            <a:extLst>
              <a:ext uri="{FF2B5EF4-FFF2-40B4-BE49-F238E27FC236}">
                <a16:creationId xmlns:a16="http://schemas.microsoft.com/office/drawing/2014/main" xmlns="" id="{25F026E8-EC42-4457-A04F-CB61D1DE2C90}"/>
              </a:ext>
            </a:extLst>
          </p:cNvPr>
          <p:cNvSpPr txBox="1"/>
          <p:nvPr/>
        </p:nvSpPr>
        <p:spPr>
          <a:xfrm>
            <a:off x="2720652" y="3998617"/>
            <a:ext cx="6097554" cy="545342"/>
          </a:xfrm>
          <a:prstGeom prst="rect">
            <a:avLst/>
          </a:prstGeom>
          <a:noFill/>
        </p:spPr>
        <p:txBody>
          <a:bodyPr wrap="square">
            <a:spAutoFit/>
          </a:bodyPr>
          <a:lstStyle/>
          <a:p>
            <a:pPr>
              <a:lnSpc>
                <a:spcPct val="107000"/>
              </a:lnSpc>
              <a:spcAft>
                <a:spcPts val="800"/>
              </a:spcAft>
            </a:pPr>
            <a:r>
              <a:rPr lang="en-IN" sz="1100" dirty="0">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ctr">
              <a:spcAft>
                <a:spcPts val="1000"/>
              </a:spcAft>
            </a:pPr>
            <a:r>
              <a:rPr lang="en-IN" sz="1100" i="1" dirty="0">
                <a:solidFill>
                  <a:srgbClr val="44546A"/>
                </a:solidFill>
                <a:effectLst/>
                <a:latin typeface="Arial" panose="020B0604020202020204" pitchFamily="34" charset="0"/>
                <a:ea typeface="Calibri" panose="020F0502020204030204" pitchFamily="34" charset="0"/>
                <a:cs typeface="Times New Roman" panose="02020603050405020304" pitchFamily="18" charset="0"/>
              </a:rPr>
              <a:t>Passive Aggressive Classifier ROC Curves</a:t>
            </a:r>
            <a:endParaRPr lang="en-IN" sz="11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3044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2D7553-8314-4F28-93D3-F2B1F4846B70}"/>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Interpretation of the Results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930"/>
              </a:spcBef>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Based on comparing the above graphs,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roc_auc_scores,Precision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Recall, Accuracy Scores with Cross validation scores and log loss scores, it is determined that Random Forest </a:t>
            </a:r>
            <a:r>
              <a:rPr lang="en-IN"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Classifier,Passive</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Aggressive Classifier and Logistic Regression are the best models for the dataset.</a:t>
            </a:r>
            <a:endParaRPr lang="en-IN" sz="18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472305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4660D2-E43C-4AED-B7A1-D542A0F776BC}"/>
              </a:ext>
            </a:extLst>
          </p:cNvPr>
          <p:cNvSpPr>
            <a:spLocks noGrp="1"/>
          </p:cNvSpPr>
          <p:nvPr>
            <p:ph idx="1"/>
          </p:nvPr>
        </p:nvSpPr>
        <p:spPr>
          <a:xfrm>
            <a:off x="1066800" y="618067"/>
            <a:ext cx="10058400" cy="3760891"/>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Hyper Parameter Tuning</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Classifier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xmlns="" id="{55CDAD12-AE4E-4EB0-BF2D-E843BFF7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994" y="1744982"/>
            <a:ext cx="5763038" cy="4282593"/>
          </a:xfrm>
          <a:prstGeom prst="rect">
            <a:avLst/>
          </a:prstGeom>
        </p:spPr>
      </p:pic>
    </p:spTree>
    <p:extLst>
      <p:ext uri="{BB962C8B-B14F-4D97-AF65-F5344CB8AC3E}">
        <p14:creationId xmlns:p14="http://schemas.microsoft.com/office/powerpoint/2010/main" val="2088629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1BC359-0890-4D1B-B84E-5784B468277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6B1A2DCC-4748-404D-909B-341C6B9F4353}"/>
              </a:ext>
            </a:extLst>
          </p:cNvPr>
          <p:cNvSpPr>
            <a:spLocks noGrp="1"/>
          </p:cNvSpPr>
          <p:nvPr>
            <p:ph idx="1"/>
          </p:nvPr>
        </p:nvSpPr>
        <p:spPr/>
        <p:txBody>
          <a:bodyPr/>
          <a:lstStyle/>
          <a:p>
            <a:pPr marL="114300" indent="0">
              <a:buNone/>
            </a:pPr>
            <a:r>
              <a:rPr lang="en-IN" sz="1800" b="1" dirty="0">
                <a:effectLst/>
                <a:latin typeface="Arial" panose="020B0604020202020204" pitchFamily="34" charset="0"/>
                <a:ea typeface="Calibri" panose="020F0502020204030204" pitchFamily="34" charset="0"/>
                <a:cs typeface="Times New Roman" panose="02020603050405020304" pitchFamily="18" charset="0"/>
              </a:rPr>
              <a:t>Review of Literature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IN" sz="1800" dirty="0" smtClean="0">
                <a:effectLst/>
                <a:latin typeface="Arial" panose="020B0604020202020204" pitchFamily="34" charset="0"/>
                <a:ea typeface="Calibri" panose="020F0502020204030204" pitchFamily="34" charset="0"/>
                <a:cs typeface="Times New Roman" panose="02020603050405020304" pitchFamily="18" charset="0"/>
              </a:rPr>
              <a:t>	Two </a:t>
            </a:r>
            <a:r>
              <a:rPr lang="en-IN" sz="1800" dirty="0">
                <a:effectLst/>
                <a:latin typeface="Arial" panose="020B0604020202020204" pitchFamily="34" charset="0"/>
                <a:ea typeface="Calibri" panose="020F0502020204030204" pitchFamily="34" charset="0"/>
                <a:cs typeface="Times New Roman" panose="02020603050405020304" pitchFamily="18" charset="0"/>
              </a:rPr>
              <a:t>research papers titled: “Toxic Comment Classification” by Sara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Zaheri</a:t>
            </a:r>
            <a:r>
              <a:rPr lang="en-IN" sz="1800" dirty="0">
                <a:effectLst/>
                <a:latin typeface="Arial" panose="020B0604020202020204" pitchFamily="34" charset="0"/>
                <a:ea typeface="Calibri" panose="020F0502020204030204" pitchFamily="34" charset="0"/>
                <a:cs typeface="Times New Roman" panose="02020603050405020304" pitchFamily="18" charset="0"/>
              </a:rPr>
              <a:t> and “Machine learning methods for toxic comment classification: a systematic review” by Darko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Androcec</a:t>
            </a:r>
            <a:r>
              <a:rPr lang="en-IN" sz="1800" dirty="0">
                <a:effectLst/>
                <a:latin typeface="Arial" panose="020B0604020202020204" pitchFamily="34" charset="0"/>
                <a:ea typeface="Calibri" panose="020F0502020204030204" pitchFamily="34" charset="0"/>
                <a:cs typeface="Times New Roman" panose="02020603050405020304" pitchFamily="18" charset="0"/>
              </a:rPr>
              <a:t> were reviewed and studied to gain insights into the nature of malignant comments, their impact on social media platforms and the various methods that are employed for training models to detect, identify and classify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271382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DD94B28-B786-4B87-ABFB-8A42FA994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043" y="429331"/>
            <a:ext cx="5482668" cy="5803616"/>
          </a:xfrm>
          <a:prstGeom prst="rect">
            <a:avLst/>
          </a:prstGeom>
        </p:spPr>
      </p:pic>
    </p:spTree>
    <p:extLst>
      <p:ext uri="{BB962C8B-B14F-4D97-AF65-F5344CB8AC3E}">
        <p14:creationId xmlns:p14="http://schemas.microsoft.com/office/powerpoint/2010/main" val="2547158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9952113-A068-4C7E-A381-0EB86F7CC41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After Tuning the hyper parameters and based on the input parameter values and after fitting the train datasets it is found that Logistic Regression model performs the best.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 was saved and the Test Dataset was then prepared for final classification work by the model. This model was then tested using the Test Dataset. The model performed with good amount of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5123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ADA389A-0554-49A5-B853-C81A954C6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301" y="2284075"/>
            <a:ext cx="8502898" cy="2289849"/>
          </a:xfrm>
          <a:prstGeom prst="rect">
            <a:avLst/>
          </a:prstGeom>
        </p:spPr>
      </p:pic>
    </p:spTree>
    <p:extLst>
      <p:ext uri="{BB962C8B-B14F-4D97-AF65-F5344CB8AC3E}">
        <p14:creationId xmlns:p14="http://schemas.microsoft.com/office/powerpoint/2010/main" val="3917781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4C07FF-AFED-4B2B-BB53-FD225E2EA4AB}"/>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xmlns="" id="{EDBB6FAD-3CA3-4973-9112-9BDA3AF9CEF9}"/>
              </a:ext>
            </a:extLst>
          </p:cNvPr>
          <p:cNvSpPr>
            <a:spLocks noGrp="1"/>
          </p:cNvSpPr>
          <p:nvPr>
            <p:ph idx="1"/>
          </p:nvPr>
        </p:nvSpPr>
        <p:spPr/>
        <p:txBody>
          <a:bodyPr>
            <a:normAutofit/>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Key Findings and Conclusions of the Study</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final model offered 1.03% performance boost over the benchmark logistic regression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The Model has 95.72% accuracy. But since the dataset was highly imbalanced that is not the best metric for measuring its efficiency. Recall score of 0.93 for Benign (0) and 0.98 for Malignant(1), on the other hand, means that the model is optimized better to detect actual malignant comments. However, there is a need to strike a balance between precision and recall and have low false positives, which unnecessarily consume time and low false negatives which means only very few toxic comments deceive the model. F1 score of 0.96 provides a nuanced way to catch positive results without harming the usefulness of the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411513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32D02-8253-48F5-BA7F-59116B0FAA9D}"/>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xmlns="" id="{0AFAAD39-D8E0-4DBD-B4E8-6DCD6C183307}"/>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Learning Outcomes of the Study in respect of Data Science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spc="-5" dirty="0">
                <a:solidFill>
                  <a:srgbClr val="292929"/>
                </a:solidFill>
                <a:effectLst/>
                <a:latin typeface="Georgia" panose="02040502050405020303" pitchFamily="18" charset="0"/>
                <a:ea typeface="Calibri" panose="020F0502020204030204" pitchFamily="34" charset="0"/>
                <a:cs typeface="Times New Roman" panose="02020603050405020304" pitchFamily="18" charset="0"/>
              </a:rPr>
              <a:t>The various data pre-processing and feature engineering steps in the project lent cognizance to various efficient methods for processing textual data. The NLTK suite is very useful in pre-processing text-based data and building classification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9214312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A81FC-DBBD-4803-8771-1BD26360CA7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xmlns="" id="{347A78D3-DE34-47BD-AF18-41EA6113E7F6}"/>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Limitations of this work and Scope for Future Work</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 models were trained on a highly imbalanced dataset where the total malignant comments formed only 10% of the entire available data, which seriously affected the training and accuracy of the models. By training the models on more diverse data sets, longer comments, and a more balanced dataset, more accurate and efficient classification models can be built.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32590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CAC586F-9B5A-467B-9BD5-CD637EC0D371}"/>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Motivation for the Problem Undertaken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a:t>
            </a:r>
            <a:endParaRPr lang="en-IN" b="1" dirty="0"/>
          </a:p>
        </p:txBody>
      </p:sp>
    </p:spTree>
    <p:extLst>
      <p:ext uri="{BB962C8B-B14F-4D97-AF65-F5344CB8AC3E}">
        <p14:creationId xmlns:p14="http://schemas.microsoft.com/office/powerpoint/2010/main" val="237524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05D3E5-8AF1-4627-9D29-D302FEFD637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xmlns="" id="{CFB1E729-F8CD-4B7D-A230-BEFCF7F63509}"/>
              </a:ext>
            </a:extLst>
          </p:cNvPr>
          <p:cNvSpPr>
            <a:spLocks noGrp="1"/>
          </p:cNvSpPr>
          <p:nvPr>
            <p:ph idx="1"/>
          </p:nvPr>
        </p:nvSpPr>
        <p:spPr>
          <a:xfrm>
            <a:off x="691661" y="2186354"/>
            <a:ext cx="10160000" cy="2139462"/>
          </a:xfrm>
        </p:spPr>
        <p:txBody>
          <a:bodyPr/>
          <a:lstStyle/>
          <a:p>
            <a:r>
              <a:rPr lang="en-IN" sz="1800" dirty="0">
                <a:effectLst/>
                <a:latin typeface="Arial" panose="020B0604020202020204" pitchFamily="34" charset="0"/>
                <a:ea typeface="Calibri" panose="020F0502020204030204" pitchFamily="34" charset="0"/>
                <a:cs typeface="Times New Roman" panose="02020603050405020304" pitchFamily="18" charset="0"/>
              </a:rPr>
              <a:t>Automatic recognition of malignant comments on online forums, and social media serves as a useful provision for moderators of public platforms as well as users who could receive warnings and filter unwanted contents. The need of advanced methods and techniques to improve identification of different types of comments posted online motivated the current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4396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03FFF-4EFC-4DFF-9326-4B5E0A85252A}"/>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CBC79C7F-E2F9-4C35-9559-C2DDE399B38D}"/>
              </a:ext>
            </a:extLst>
          </p:cNvPr>
          <p:cNvSpPr>
            <a:spLocks noGrp="1"/>
          </p:cNvSpPr>
          <p:nvPr>
            <p:ph idx="1"/>
          </p:nvPr>
        </p:nvSpPr>
        <p:spPr/>
        <p:txBody>
          <a:bodyPr/>
          <a:lstStyle/>
          <a:p>
            <a:r>
              <a:rPr lang="en-IN" sz="1800" b="1" dirty="0">
                <a:effectLst/>
                <a:latin typeface="Arial" panose="020B0604020202020204" pitchFamily="34" charset="0"/>
                <a:ea typeface="Calibri" panose="020F0502020204030204" pitchFamily="34" charset="0"/>
                <a:cs typeface="Times New Roman" panose="02020603050405020304" pitchFamily="18" charset="0"/>
              </a:rPr>
              <a:t>Mathematical/ Analytical </a:t>
            </a:r>
            <a:r>
              <a:rPr lang="en-IN" sz="1800" b="1" dirty="0" err="1">
                <a:effectLst/>
                <a:latin typeface="Arial" panose="020B0604020202020204" pitchFamily="34" charset="0"/>
                <a:ea typeface="Calibri" panose="020F0502020204030204" pitchFamily="34" charset="0"/>
                <a:cs typeface="Times New Roman" panose="02020603050405020304" pitchFamily="18" charset="0"/>
              </a:rPr>
              <a:t>Modeling</a:t>
            </a:r>
            <a:r>
              <a:rPr lang="en-IN" sz="1800" b="1" dirty="0">
                <a:effectLst/>
                <a:latin typeface="Arial" panose="020B0604020202020204" pitchFamily="34" charset="0"/>
                <a:ea typeface="Calibri" panose="020F0502020204030204" pitchFamily="34" charset="0"/>
                <a:cs typeface="Times New Roman" panose="02020603050405020304" pitchFamily="18" charset="0"/>
              </a:rPr>
              <a:t> of the Problem</a:t>
            </a:r>
            <a:endParaRPr lang="en-IN" sz="1800" b="1" dirty="0">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Arial" panose="020B0604020202020204" pitchFamily="34" charset="0"/>
                <a:ea typeface="Calibri" panose="020F0502020204030204" pitchFamily="34" charset="0"/>
                <a:cs typeface="Times New Roman" panose="02020603050405020304" pitchFamily="18" charset="0"/>
              </a:rPr>
              <a:t>Various Classification analysis techniques were used to build Classification models to determine whether an input Message content is benign or malignant. Machine Learning Algorithms such as Multinomial Naïve Bayes and Complement Naïve Bayes were employed which are based on the Bayes Theorem: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P(message is malignant | message content) = P(message content | malignant). P(malignant) / P(message content)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245848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AFC02-D39F-4BD2-A4F9-15CC20C6F994}"/>
              </a:ext>
            </a:extLst>
          </p:cNvPr>
          <p:cNvSpPr>
            <a:spLocks noGrp="1"/>
          </p:cNvSpPr>
          <p:nvPr>
            <p:ph type="title"/>
          </p:nvPr>
        </p:nvSpPr>
        <p:spPr>
          <a:xfrm>
            <a:off x="1097280" y="263529"/>
            <a:ext cx="10058400" cy="1450757"/>
          </a:xfrm>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F6E6D80B-464D-43D3-A6BE-74972D1D85A5}"/>
              </a:ext>
            </a:extLst>
          </p:cNvPr>
          <p:cNvSpPr>
            <a:spLocks noGrp="1"/>
          </p:cNvSpPr>
          <p:nvPr>
            <p:ph idx="1"/>
          </p:nvPr>
        </p:nvSpPr>
        <p:spPr/>
        <p:txBody>
          <a:bodyPr/>
          <a:lstStyle/>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probability of message being Malignant, knowing that Message Content has occurred could be calculated. Event of “Message Content” represents the evidence and “Message is Malignant”, the hypothesis to be approved. The theorem runs on the assumption that all predictors/features are independent and the presence of one would not affect the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576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 approach to classify a comment as malignant would depend on training data labelled as various categories of malignant messages and benign messages.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50384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2.xml><?xml version="1.0" encoding="utf-8"?>
<ds:datastoreItem xmlns:ds="http://schemas.openxmlformats.org/officeDocument/2006/customXml" ds:itemID="{84F503EC-3FFF-4193-A86F-39150E2BAC75}">
  <ds:schemaRefs>
    <ds:schemaRef ds:uri="http://schemas.microsoft.com/office/2006/documentManagement/types"/>
    <ds:schemaRef ds:uri="http://schemas.openxmlformats.org/package/2006/metadata/core-properties"/>
    <ds:schemaRef ds:uri="16c05727-aa75-4e4a-9b5f-8a80a1165891"/>
    <ds:schemaRef ds:uri="http://purl.org/dc/elements/1.1/"/>
    <ds:schemaRef ds:uri="http://schemas.microsoft.com/office/2006/metadata/properties"/>
    <ds:schemaRef ds:uri="71af3243-3dd4-4a8d-8c0d-dd76da1f02a5"/>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Adjacency</Template>
  <TotalTime>109</TotalTime>
  <Words>2397</Words>
  <Application>Microsoft Office PowerPoint</Application>
  <PresentationFormat>Custom</PresentationFormat>
  <Paragraphs>161</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Adjacency</vt:lpstr>
      <vt:lpstr>MALIGNANT COMMENT CLASSIFIER PROJECT</vt:lpstr>
      <vt:lpstr>ACKNOWLEDGMENT</vt:lpstr>
      <vt:lpstr>INTRODUCTION</vt:lpstr>
      <vt:lpstr>PowerPoint Presentation</vt:lpstr>
      <vt:lpstr>INTRODUCTION</vt:lpstr>
      <vt:lpstr>PowerPoint Presentation</vt:lpstr>
      <vt:lpstr>INTRODUCTION</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Analytical Problem Framing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CONCLUSION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 Classifier Project</dc:title>
  <dc:creator>sourabh soni</dc:creator>
  <cp:lastModifiedBy>sourabh soni</cp:lastModifiedBy>
  <cp:revision>4</cp:revision>
  <dcterms:created xsi:type="dcterms:W3CDTF">2021-12-10T10:42:10Z</dcterms:created>
  <dcterms:modified xsi:type="dcterms:W3CDTF">2021-12-27T15:11:55Z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