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59"/>
  </p:notesMasterIdLst>
  <p:sldIdLst>
    <p:sldId id="278" r:id="rId5"/>
    <p:sldId id="279" r:id="rId6"/>
    <p:sldId id="280" r:id="rId7"/>
    <p:sldId id="281" r:id="rId8"/>
    <p:sldId id="282" r:id="rId9"/>
    <p:sldId id="283" r:id="rId10"/>
    <p:sldId id="284" r:id="rId11"/>
    <p:sldId id="285" r:id="rId12"/>
    <p:sldId id="288" r:id="rId13"/>
    <p:sldId id="290" r:id="rId14"/>
    <p:sldId id="291" r:id="rId15"/>
    <p:sldId id="292" r:id="rId16"/>
    <p:sldId id="293" r:id="rId17"/>
    <p:sldId id="300" r:id="rId18"/>
    <p:sldId id="301" r:id="rId19"/>
    <p:sldId id="302" r:id="rId20"/>
    <p:sldId id="303" r:id="rId21"/>
    <p:sldId id="304" r:id="rId22"/>
    <p:sldId id="305" r:id="rId23"/>
    <p:sldId id="306" r:id="rId24"/>
    <p:sldId id="313"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50" r:id="rId55"/>
    <p:sldId id="351" r:id="rId56"/>
    <p:sldId id="352" r:id="rId57"/>
    <p:sldId id="35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D7058-5EFA-49AC-8DC1-7F640B1D5DB3}" v="82" dt="2021-11-25T15:31:0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25-Nov-21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1495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25-Nov-21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203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978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3737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5458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6494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6697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3021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90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9909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676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25-Nov-21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68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25-Nov-21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5098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9890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587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25-Nov-21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7676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25-Nov-21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67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25-Nov-21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8775714"/>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4872011" y="1447800"/>
            <a:ext cx="5108601" cy="3329581"/>
          </a:xfrm>
        </p:spPr>
        <p:txBody>
          <a:bodyPr>
            <a:normAutofit/>
          </a:bodyPr>
          <a:lstStyle/>
          <a:p>
            <a:pPr>
              <a:lnSpc>
                <a:spcPct val="90000"/>
              </a:lnSpc>
            </a:pPr>
            <a:r>
              <a:rPr lang="en-US" sz="5600"/>
              <a:t>Micro Credit Defaulter Prediction Project</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5126011" y="5044080"/>
            <a:ext cx="5108601" cy="861420"/>
          </a:xfrm>
        </p:spPr>
        <p:txBody>
          <a:bodyPr>
            <a:normAutofit/>
          </a:bodyPr>
          <a:lstStyle/>
          <a:p>
            <a:pPr>
              <a:lnSpc>
                <a:spcPct val="90000"/>
              </a:lnSpc>
              <a:spcAft>
                <a:spcPts val="800"/>
              </a:spcAft>
            </a:pPr>
            <a:r>
              <a:rPr lang="en-IN" sz="1900" dirty="0">
                <a:effectLst/>
                <a:latin typeface="Arial"/>
                <a:ea typeface="Calibri" panose="020F0502020204030204" pitchFamily="34" charset="0"/>
                <a:cs typeface="Times New Roman"/>
              </a:rPr>
              <a:t>Submitted by:</a:t>
            </a:r>
          </a:p>
          <a:p>
            <a:pPr>
              <a:lnSpc>
                <a:spcPct val="90000"/>
              </a:lnSpc>
              <a:spcAft>
                <a:spcPts val="800"/>
              </a:spcAft>
            </a:pPr>
            <a:r>
              <a:rPr lang="en-IN" sz="1900" dirty="0">
                <a:latin typeface="Arial"/>
                <a:cs typeface="Times New Roman"/>
              </a:rPr>
              <a:t>SOURABH SONI</a:t>
            </a:r>
            <a:endParaRPr lang="en-IN" dirty="0"/>
          </a:p>
        </p:txBody>
      </p:sp>
      <p:sp>
        <p:nvSpPr>
          <p:cNvPr id="11" name="Freeform: Shape 10">
            <a:extLst>
              <a:ext uri="{FF2B5EF4-FFF2-40B4-BE49-F238E27FC236}">
                <a16:creationId xmlns:a16="http://schemas.microsoft.com/office/drawing/2014/main" xmlns="" id="{0012F80A-A0A8-4290-86BA-30AD1BC82F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5400000" flipH="1">
            <a:off x="-1188017" y="1188018"/>
            <a:ext cx="6858001" cy="4481963"/>
          </a:xfrm>
          <a:custGeom>
            <a:avLst/>
            <a:gdLst>
              <a:gd name="connsiteX0" fmla="*/ 6858001 w 6858001"/>
              <a:gd name="connsiteY0" fmla="*/ 1344715 h 4481963"/>
              <a:gd name="connsiteX1" fmla="*/ 6858001 w 6858001"/>
              <a:gd name="connsiteY1" fmla="*/ 1177 h 4481963"/>
              <a:gd name="connsiteX2" fmla="*/ 6702324 w 6858001"/>
              <a:gd name="connsiteY2" fmla="*/ 26222 h 4481963"/>
              <a:gd name="connsiteX3" fmla="*/ 6547333 w 6858001"/>
              <a:gd name="connsiteY3" fmla="*/ 50091 h 4481963"/>
              <a:gd name="connsiteX4" fmla="*/ 6391657 w 6858001"/>
              <a:gd name="connsiteY4" fmla="*/ 73455 h 4481963"/>
              <a:gd name="connsiteX5" fmla="*/ 6235294 w 6858001"/>
              <a:gd name="connsiteY5" fmla="*/ 93458 h 4481963"/>
              <a:gd name="connsiteX6" fmla="*/ 6079618 w 6858001"/>
              <a:gd name="connsiteY6" fmla="*/ 113629 h 4481963"/>
              <a:gd name="connsiteX7" fmla="*/ 5923255 w 6858001"/>
              <a:gd name="connsiteY7" fmla="*/ 132455 h 4481963"/>
              <a:gd name="connsiteX8" fmla="*/ 5768950 w 6858001"/>
              <a:gd name="connsiteY8" fmla="*/ 148591 h 4481963"/>
              <a:gd name="connsiteX9" fmla="*/ 5612588 w 6858001"/>
              <a:gd name="connsiteY9" fmla="*/ 163887 h 4481963"/>
              <a:gd name="connsiteX10" fmla="*/ 5456911 w 6858001"/>
              <a:gd name="connsiteY10" fmla="*/ 177839 h 4481963"/>
              <a:gd name="connsiteX11" fmla="*/ 5303978 w 6858001"/>
              <a:gd name="connsiteY11" fmla="*/ 189941 h 4481963"/>
              <a:gd name="connsiteX12" fmla="*/ 5148987 w 6858001"/>
              <a:gd name="connsiteY12" fmla="*/ 202044 h 4481963"/>
              <a:gd name="connsiteX13" fmla="*/ 4996054 w 6858001"/>
              <a:gd name="connsiteY13" fmla="*/ 212129 h 4481963"/>
              <a:gd name="connsiteX14" fmla="*/ 4843120 w 6858001"/>
              <a:gd name="connsiteY14" fmla="*/ 220029 h 4481963"/>
              <a:gd name="connsiteX15" fmla="*/ 4690873 w 6858001"/>
              <a:gd name="connsiteY15" fmla="*/ 228266 h 4481963"/>
              <a:gd name="connsiteX16" fmla="*/ 4539997 w 6858001"/>
              <a:gd name="connsiteY16" fmla="*/ 235157 h 4481963"/>
              <a:gd name="connsiteX17" fmla="*/ 4390492 w 6858001"/>
              <a:gd name="connsiteY17" fmla="*/ 240032 h 4481963"/>
              <a:gd name="connsiteX18" fmla="*/ 4240988 w 6858001"/>
              <a:gd name="connsiteY18" fmla="*/ 244234 h 4481963"/>
              <a:gd name="connsiteX19" fmla="*/ 4092855 w 6858001"/>
              <a:gd name="connsiteY19" fmla="*/ 248268 h 4481963"/>
              <a:gd name="connsiteX20" fmla="*/ 3946780 w 6858001"/>
              <a:gd name="connsiteY20" fmla="*/ 250117 h 4481963"/>
              <a:gd name="connsiteX21" fmla="*/ 3800704 w 6858001"/>
              <a:gd name="connsiteY21" fmla="*/ 252134 h 4481963"/>
              <a:gd name="connsiteX22" fmla="*/ 3656686 w 6858001"/>
              <a:gd name="connsiteY22" fmla="*/ 253143 h 4481963"/>
              <a:gd name="connsiteX23" fmla="*/ 3514040 w 6858001"/>
              <a:gd name="connsiteY23" fmla="*/ 252134 h 4481963"/>
              <a:gd name="connsiteX24" fmla="*/ 3372765 w 6858001"/>
              <a:gd name="connsiteY24" fmla="*/ 252134 h 4481963"/>
              <a:gd name="connsiteX25" fmla="*/ 3232862 w 6858001"/>
              <a:gd name="connsiteY25" fmla="*/ 250117 h 4481963"/>
              <a:gd name="connsiteX26" fmla="*/ 3095702 w 6858001"/>
              <a:gd name="connsiteY26" fmla="*/ 247092 h 4481963"/>
              <a:gd name="connsiteX27" fmla="*/ 2959914 w 6858001"/>
              <a:gd name="connsiteY27" fmla="*/ 244234 h 4481963"/>
              <a:gd name="connsiteX28" fmla="*/ 2826868 w 6858001"/>
              <a:gd name="connsiteY28" fmla="*/ 241040 h 4481963"/>
              <a:gd name="connsiteX29" fmla="*/ 2694509 w 6858001"/>
              <a:gd name="connsiteY29" fmla="*/ 236166 h 4481963"/>
              <a:gd name="connsiteX30" fmla="*/ 2564208 w 6858001"/>
              <a:gd name="connsiteY30" fmla="*/ 230955 h 4481963"/>
              <a:gd name="connsiteX31" fmla="*/ 2436649 w 6858001"/>
              <a:gd name="connsiteY31" fmla="*/ 226249 h 4481963"/>
              <a:gd name="connsiteX32" fmla="*/ 2187703 w 6858001"/>
              <a:gd name="connsiteY32" fmla="*/ 212969 h 4481963"/>
              <a:gd name="connsiteX33" fmla="*/ 1949045 w 6858001"/>
              <a:gd name="connsiteY33" fmla="*/ 198850 h 4481963"/>
              <a:gd name="connsiteX34" fmla="*/ 1719988 w 6858001"/>
              <a:gd name="connsiteY34" fmla="*/ 184058 h 4481963"/>
              <a:gd name="connsiteX35" fmla="*/ 1503275 w 6858001"/>
              <a:gd name="connsiteY35" fmla="*/ 167753 h 4481963"/>
              <a:gd name="connsiteX36" fmla="*/ 1296163 w 6858001"/>
              <a:gd name="connsiteY36" fmla="*/ 150776 h 4481963"/>
              <a:gd name="connsiteX37" fmla="*/ 1104139 w 6858001"/>
              <a:gd name="connsiteY37" fmla="*/ 132455 h 4481963"/>
              <a:gd name="connsiteX38" fmla="*/ 923774 w 6858001"/>
              <a:gd name="connsiteY38" fmla="*/ 114469 h 4481963"/>
              <a:gd name="connsiteX39" fmla="*/ 757810 w 6858001"/>
              <a:gd name="connsiteY39" fmla="*/ 96484 h 4481963"/>
              <a:gd name="connsiteX40" fmla="*/ 605563 w 6858001"/>
              <a:gd name="connsiteY40" fmla="*/ 79507 h 4481963"/>
              <a:gd name="connsiteX41" fmla="*/ 470460 w 6858001"/>
              <a:gd name="connsiteY41" fmla="*/ 63370 h 4481963"/>
              <a:gd name="connsiteX42" fmla="*/ 348388 w 6858001"/>
              <a:gd name="connsiteY42" fmla="*/ 48074 h 4481963"/>
              <a:gd name="connsiteX43" fmla="*/ 245518 w 6858001"/>
              <a:gd name="connsiteY43" fmla="*/ 35299 h 4481963"/>
              <a:gd name="connsiteX44" fmla="*/ 159107 w 6858001"/>
              <a:gd name="connsiteY44" fmla="*/ 23197 h 4481963"/>
              <a:gd name="connsiteX45" fmla="*/ 40463 w 6858001"/>
              <a:gd name="connsiteY45" fmla="*/ 5883 h 4481963"/>
              <a:gd name="connsiteX46" fmla="*/ 1 w 6858001"/>
              <a:gd name="connsiteY46" fmla="*/ 0 h 4481963"/>
              <a:gd name="connsiteX47" fmla="*/ 1 w 6858001"/>
              <a:gd name="connsiteY47" fmla="*/ 904157 h 4481963"/>
              <a:gd name="connsiteX48" fmla="*/ 0 w 6858001"/>
              <a:gd name="connsiteY48" fmla="*/ 904157 h 4481963"/>
              <a:gd name="connsiteX49" fmla="*/ 0 w 6858001"/>
              <a:gd name="connsiteY49" fmla="*/ 4481963 h 4481963"/>
              <a:gd name="connsiteX50" fmla="*/ 6858000 w 6858001"/>
              <a:gd name="connsiteY50" fmla="*/ 4481963 h 4481963"/>
              <a:gd name="connsiteX51" fmla="*/ 6858000 w 6858001"/>
              <a:gd name="connsiteY51" fmla="*/ 1344715 h 448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481963">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4157"/>
                </a:lnTo>
                <a:lnTo>
                  <a:pt x="0" y="904157"/>
                </a:lnTo>
                <a:lnTo>
                  <a:pt x="0" y="4481963"/>
                </a:lnTo>
                <a:lnTo>
                  <a:pt x="6858000" y="4481963"/>
                </a:lnTo>
                <a:lnTo>
                  <a:pt x="6858000" y="1344715"/>
                </a:lnTo>
                <a:close/>
              </a:path>
            </a:pathLst>
          </a:custGeom>
          <a:solidFill>
            <a:srgbClr val="FFFFFF"/>
          </a:solidFill>
          <a:ln>
            <a:noFill/>
          </a:ln>
        </p:spPr>
      </p:sp>
      <p:sp>
        <p:nvSpPr>
          <p:cNvPr id="13" name="Freeform 7">
            <a:extLst>
              <a:ext uri="{FF2B5EF4-FFF2-40B4-BE49-F238E27FC236}">
                <a16:creationId xmlns:a16="http://schemas.microsoft.com/office/drawing/2014/main" xmlns="" id="{206D78C0-B276-4756-88F9-D198A448DD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xmlns="" id="{B0758D26-B596-430D-B227-C4BFC086B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005678" y="495300"/>
            <a:ext cx="2639059" cy="2626359"/>
          </a:xfrm>
          <a:prstGeom prst="rect">
            <a:avLst/>
          </a:prstGeom>
          <a:noFill/>
          <a:effectLst/>
        </p:spPr>
      </p:pic>
      <p:pic>
        <p:nvPicPr>
          <p:cNvPr id="4" name="Picture 6" descr="Text&#10;&#10;Description automatically generated">
            <a:extLst>
              <a:ext uri="{FF2B5EF4-FFF2-40B4-BE49-F238E27FC236}">
                <a16:creationId xmlns:a16="http://schemas.microsoft.com/office/drawing/2014/main" xmlns="" id="{7F62F596-942C-4CB2-98F5-DE34CB285ED4}"/>
              </a:ext>
            </a:extLst>
          </p:cNvPr>
          <p:cNvPicPr>
            <a:picLocks noChangeAspect="1"/>
          </p:cNvPicPr>
          <p:nvPr/>
        </p:nvPicPr>
        <p:blipFill>
          <a:blip r:embed="rId5"/>
          <a:stretch>
            <a:fillRect/>
          </a:stretch>
        </p:blipFill>
        <p:spPr>
          <a:xfrm>
            <a:off x="457200" y="3111500"/>
            <a:ext cx="3314700" cy="335280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97DF3C87-CD08-4323-B6C3-9A9037C2B91E}"/>
              </a:ext>
            </a:extLst>
          </p:cNvPr>
          <p:cNvSpPr>
            <a:spLocks noGrp="1"/>
          </p:cNvSpPr>
          <p:nvPr>
            <p:ph idx="1"/>
          </p:nvPr>
        </p:nvSpPr>
        <p:spPr>
          <a:xfrm>
            <a:off x="1103312" y="2763520"/>
            <a:ext cx="8946541" cy="3484879"/>
          </a:xfrm>
        </p:spPr>
        <p:txBody>
          <a:bodyPr>
            <a:normAutofit/>
          </a:bodyPr>
          <a:lstStyle/>
          <a:p>
            <a:pPr>
              <a:lnSpc>
                <a:spcPct val="90000"/>
              </a:lnSpc>
            </a:pPr>
            <a:r>
              <a:rPr lang="en-US" sz="1300">
                <a:latin typeface="Arial" panose="020B0604020202020204" pitchFamily="34" charset="0"/>
                <a:cs typeface="Arial" panose="020B0604020202020204" pitchFamily="34" charset="0"/>
              </a:rPr>
              <a:t>cnt_ma_rech30: Number of times main account got recharged in last 30 days</a:t>
            </a:r>
          </a:p>
          <a:p>
            <a:pPr>
              <a:lnSpc>
                <a:spcPct val="90000"/>
              </a:lnSpc>
            </a:pPr>
            <a:r>
              <a:rPr lang="en-US" sz="1300">
                <a:latin typeface="Arial" panose="020B0604020202020204" pitchFamily="34" charset="0"/>
                <a:cs typeface="Arial" panose="020B0604020202020204" pitchFamily="34" charset="0"/>
              </a:rPr>
              <a:t>fr_ma_rech30: Frequency of main account recharged in last 30 days</a:t>
            </a:r>
          </a:p>
          <a:p>
            <a:pPr>
              <a:lnSpc>
                <a:spcPct val="90000"/>
              </a:lnSpc>
            </a:pPr>
            <a:r>
              <a:rPr lang="en-US" sz="1300">
                <a:latin typeface="Arial" panose="020B0604020202020204" pitchFamily="34" charset="0"/>
                <a:cs typeface="Arial" panose="020B0604020202020204" pitchFamily="34" charset="0"/>
              </a:rPr>
              <a:t>sumamnt_ma_rech30: Total amount of recharge in main account over last 30 days (in Indonesian Rupiah)</a:t>
            </a:r>
          </a:p>
          <a:p>
            <a:pPr>
              <a:lnSpc>
                <a:spcPct val="90000"/>
              </a:lnSpc>
            </a:pPr>
            <a:r>
              <a:rPr lang="en-US" sz="1300">
                <a:latin typeface="Arial" panose="020B0604020202020204" pitchFamily="34" charset="0"/>
                <a:cs typeface="Arial" panose="020B0604020202020204" pitchFamily="34" charset="0"/>
              </a:rPr>
              <a:t>medianamnt_ma_rech30: Median of amount of recharges done in main account over last 30 days at user level (in Indonesian Rupiah)</a:t>
            </a:r>
          </a:p>
          <a:p>
            <a:pPr>
              <a:lnSpc>
                <a:spcPct val="90000"/>
              </a:lnSpc>
            </a:pPr>
            <a:r>
              <a:rPr lang="en-US" sz="1300">
                <a:latin typeface="Arial" panose="020B0604020202020204" pitchFamily="34" charset="0"/>
                <a:cs typeface="Arial" panose="020B0604020202020204" pitchFamily="34" charset="0"/>
              </a:rPr>
              <a:t>medianmarechprebal30: Median of main account balance just before recharge in last 30 days at user level (in Indonesian Rupiah)</a:t>
            </a:r>
          </a:p>
          <a:p>
            <a:pPr marL="285750" indent="-285750">
              <a:lnSpc>
                <a:spcPct val="90000"/>
              </a:lnSpc>
              <a:spcBef>
                <a:spcPts val="1200"/>
              </a:spcBef>
            </a:pPr>
            <a:r>
              <a:rPr lang="en-IN" sz="1300">
                <a:effectLst/>
                <a:latin typeface="Arial" panose="020B0604020202020204" pitchFamily="34" charset="0"/>
                <a:ea typeface="Times New Roman" panose="02020603050405020304" pitchFamily="18" charset="0"/>
                <a:cs typeface="Arial" panose="020B0604020202020204" pitchFamily="34" charset="0"/>
              </a:rPr>
              <a:t>cnt_ma_rech90: Number of times main account got recharged in last 90 days</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300">
                <a:effectLst/>
                <a:latin typeface="Arial" panose="020B0604020202020204" pitchFamily="34" charset="0"/>
                <a:ea typeface="Times New Roman" panose="02020603050405020304" pitchFamily="18" charset="0"/>
                <a:cs typeface="Arial" panose="020B0604020202020204" pitchFamily="34" charset="0"/>
              </a:rPr>
              <a:t>fr_ma_rech90: Frequency of main account recharged in last 90 days Unsure of given definition</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300">
                <a:effectLst/>
                <a:latin typeface="Arial" panose="020B0604020202020204" pitchFamily="34" charset="0"/>
                <a:ea typeface="Times New Roman" panose="02020603050405020304" pitchFamily="18" charset="0"/>
                <a:cs typeface="Arial" panose="020B0604020202020204" pitchFamily="34" charset="0"/>
              </a:rPr>
              <a:t>sumamnt_ma_rech90: Total amount of recharge in main account over last 90 days (in </a:t>
            </a:r>
            <a:r>
              <a:rPr lang="en-IN" sz="1300" err="1">
                <a:effectLst/>
                <a:latin typeface="Arial" panose="020B0604020202020204" pitchFamily="34" charset="0"/>
                <a:ea typeface="Times New Roman" panose="02020603050405020304" pitchFamily="18" charset="0"/>
                <a:cs typeface="Arial" panose="020B0604020202020204" pitchFamily="34" charset="0"/>
              </a:rPr>
              <a:t>Indonasian</a:t>
            </a:r>
            <a:r>
              <a:rPr lang="en-IN" sz="1300">
                <a:effectLst/>
                <a:latin typeface="Arial" panose="020B0604020202020204" pitchFamily="34" charset="0"/>
                <a:ea typeface="Times New Roman" panose="02020603050405020304" pitchFamily="18" charset="0"/>
                <a:cs typeface="Arial" panose="020B0604020202020204" pitchFamily="34" charset="0"/>
              </a:rPr>
              <a:t> Rupiah)</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spcAft>
                <a:spcPts val="800"/>
              </a:spcAft>
            </a:pPr>
            <a:r>
              <a:rPr lang="en-IN" sz="1300">
                <a:effectLst/>
                <a:latin typeface="Arial" panose="020B0604020202020204" pitchFamily="34" charset="0"/>
                <a:ea typeface="Times New Roman" panose="02020603050405020304" pitchFamily="18" charset="0"/>
                <a:cs typeface="Arial" panose="020B0604020202020204" pitchFamily="34" charset="0"/>
              </a:rPr>
              <a:t>medianamnt_ma_rech90: Median of amount of recharges done in main account over last 90 days at user level (in </a:t>
            </a:r>
            <a:r>
              <a:rPr lang="en-IN" sz="1300" err="1">
                <a:effectLst/>
                <a:latin typeface="Arial" panose="020B0604020202020204" pitchFamily="34" charset="0"/>
                <a:ea typeface="Times New Roman" panose="02020603050405020304" pitchFamily="18" charset="0"/>
                <a:cs typeface="Arial" panose="020B0604020202020204" pitchFamily="34" charset="0"/>
              </a:rPr>
              <a:t>Indonasian</a:t>
            </a:r>
            <a:r>
              <a:rPr lang="en-IN" sz="1300">
                <a:effectLst/>
                <a:latin typeface="Arial" panose="020B0604020202020204" pitchFamily="34" charset="0"/>
                <a:ea typeface="Times New Roman" panose="02020603050405020304" pitchFamily="18" charset="0"/>
                <a:cs typeface="Arial" panose="020B0604020202020204" pitchFamily="34" charset="0"/>
              </a:rPr>
              <a:t> Rupiah)</a:t>
            </a:r>
            <a:endParaRPr lang="en-IN" sz="1300">
              <a:effectLst/>
              <a:latin typeface="Arial" panose="020B0604020202020204" pitchFamily="34" charset="0"/>
              <a:ea typeface="Calibri" panose="020F0502020204030204" pitchFamily="34" charset="0"/>
              <a:cs typeface="Arial" panose="020B0604020202020204" pitchFamily="34" charset="0"/>
            </a:endParaRPr>
          </a:p>
          <a:p>
            <a:pPr marL="36900" indent="0">
              <a:lnSpc>
                <a:spcPct val="90000"/>
              </a:lnSpc>
              <a:buNone/>
            </a:pPr>
            <a:endParaRPr lang="en-IN" sz="1300"/>
          </a:p>
        </p:txBody>
      </p:sp>
    </p:spTree>
    <p:extLst>
      <p:ext uri="{BB962C8B-B14F-4D97-AF65-F5344CB8AC3E}">
        <p14:creationId xmlns:p14="http://schemas.microsoft.com/office/powerpoint/2010/main" val="40763385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37739B01-A221-4BE1-B9A3-0E856C9DED0D}"/>
              </a:ext>
            </a:extLst>
          </p:cNvPr>
          <p:cNvSpPr>
            <a:spLocks noGrp="1"/>
          </p:cNvSpPr>
          <p:nvPr>
            <p:ph idx="1"/>
          </p:nvPr>
        </p:nvSpPr>
        <p:spPr>
          <a:xfrm>
            <a:off x="1103312" y="2763520"/>
            <a:ext cx="8946541" cy="3484879"/>
          </a:xfrm>
        </p:spPr>
        <p:txBody>
          <a:bodyPr>
            <a:normAutofit/>
          </a:bodyPr>
          <a:lstStyle/>
          <a:p>
            <a:pPr>
              <a:lnSpc>
                <a:spcPct val="90000"/>
              </a:lnSpc>
            </a:pPr>
            <a:r>
              <a:rPr lang="en-US" sz="1600">
                <a:latin typeface="Arial" panose="020B0604020202020204" pitchFamily="34" charset="0"/>
                <a:cs typeface="Arial" panose="020B0604020202020204" pitchFamily="34" charset="0"/>
              </a:rPr>
              <a:t>medianmarechprebal90: Median of main account balance just before recharge in last 90 days at user level (in </a:t>
            </a:r>
            <a:r>
              <a:rPr lang="en-US" sz="1600" err="1">
                <a:latin typeface="Arial" panose="020B0604020202020204" pitchFamily="34" charset="0"/>
                <a:cs typeface="Arial" panose="020B0604020202020204" pitchFamily="34" charset="0"/>
              </a:rPr>
              <a:t>Indonasian</a:t>
            </a:r>
            <a:r>
              <a:rPr lang="en-US" sz="1600">
                <a:latin typeface="Arial" panose="020B0604020202020204" pitchFamily="34" charset="0"/>
                <a:cs typeface="Arial" panose="020B0604020202020204" pitchFamily="34" charset="0"/>
              </a:rPr>
              <a:t> Rupiah)</a:t>
            </a:r>
          </a:p>
          <a:p>
            <a:pPr>
              <a:lnSpc>
                <a:spcPct val="90000"/>
              </a:lnSpc>
            </a:pPr>
            <a:r>
              <a:rPr lang="en-US" sz="1600">
                <a:latin typeface="Arial" panose="020B0604020202020204" pitchFamily="34" charset="0"/>
                <a:cs typeface="Arial" panose="020B0604020202020204" pitchFamily="34" charset="0"/>
              </a:rPr>
              <a:t>cnt_da_rech30: Number of times data account got recharged in last 30 days</a:t>
            </a:r>
          </a:p>
          <a:p>
            <a:pPr>
              <a:lnSpc>
                <a:spcPct val="90000"/>
              </a:lnSpc>
            </a:pPr>
            <a:r>
              <a:rPr lang="en-US" sz="1600">
                <a:latin typeface="Arial" panose="020B0604020202020204" pitchFamily="34" charset="0"/>
                <a:cs typeface="Arial" panose="020B0604020202020204" pitchFamily="34" charset="0"/>
              </a:rPr>
              <a:t>fr_da_rech30: Frequency of data account recharged in last 30 days</a:t>
            </a:r>
          </a:p>
          <a:p>
            <a:pPr>
              <a:lnSpc>
                <a:spcPct val="90000"/>
              </a:lnSpc>
            </a:pPr>
            <a:r>
              <a:rPr lang="en-US" sz="1600">
                <a:latin typeface="Arial" panose="020B0604020202020204" pitchFamily="34" charset="0"/>
                <a:cs typeface="Arial" panose="020B0604020202020204" pitchFamily="34" charset="0"/>
              </a:rPr>
              <a:t>cnt_da_rech90: Number of times data account got recharged in last 90 days</a:t>
            </a:r>
          </a:p>
          <a:p>
            <a:pPr>
              <a:lnSpc>
                <a:spcPct val="90000"/>
              </a:lnSpc>
            </a:pPr>
            <a:r>
              <a:rPr lang="en-US" sz="1600">
                <a:latin typeface="Arial" panose="020B0604020202020204" pitchFamily="34" charset="0"/>
                <a:cs typeface="Arial" panose="020B0604020202020204" pitchFamily="34" charset="0"/>
              </a:rPr>
              <a:t>fr_da_rech90: Frequency of data account recharged in last 90 days</a:t>
            </a:r>
          </a:p>
          <a:p>
            <a:pPr marL="285750" indent="-285750">
              <a:lnSpc>
                <a:spcPct val="90000"/>
              </a:lnSpc>
              <a:spcBef>
                <a:spcPts val="1200"/>
              </a:spcBef>
            </a:pPr>
            <a:r>
              <a:rPr lang="en-IN" sz="1600">
                <a:effectLst/>
                <a:latin typeface="Arial" panose="020B0604020202020204" pitchFamily="34" charset="0"/>
                <a:ea typeface="Times New Roman" panose="02020603050405020304" pitchFamily="18" charset="0"/>
                <a:cs typeface="Arial" panose="020B0604020202020204" pitchFamily="34" charset="0"/>
              </a:rPr>
              <a:t>cnt_loans30: Number of loans taken by user in last 30 days</a:t>
            </a:r>
            <a:endParaRPr lang="en-IN" sz="16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600">
                <a:effectLst/>
                <a:latin typeface="Arial" panose="020B0604020202020204" pitchFamily="34" charset="0"/>
                <a:ea typeface="Times New Roman" panose="02020603050405020304" pitchFamily="18" charset="0"/>
                <a:cs typeface="Arial" panose="020B0604020202020204" pitchFamily="34" charset="0"/>
              </a:rPr>
              <a:t>amnt_loans30: Total amount of loans taken by user in last 30 days</a:t>
            </a:r>
            <a:endParaRPr lang="en-IN" sz="160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Bef>
                <a:spcPts val="1200"/>
              </a:spcBef>
            </a:pPr>
            <a:r>
              <a:rPr lang="en-IN" sz="1600">
                <a:effectLst/>
                <a:latin typeface="Arial" panose="020B0604020202020204" pitchFamily="34" charset="0"/>
                <a:ea typeface="Times New Roman" panose="02020603050405020304" pitchFamily="18" charset="0"/>
                <a:cs typeface="Arial" panose="020B0604020202020204" pitchFamily="34" charset="0"/>
              </a:rPr>
              <a:t>maxamnt_loans30: Maximum amount of loan taken by the user in last 30 days There are only two options: 5 &amp; 10 Rs., for which the user needs to pay back 6 &amp; 12 Rs. respectively</a:t>
            </a:r>
            <a:endParaRPr lang="en-IN" sz="16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US" sz="1600">
              <a:latin typeface="Arial" panose="020B0604020202020204" pitchFamily="34" charset="0"/>
              <a:cs typeface="Arial" panose="020B0604020202020204" pitchFamily="34" charset="0"/>
            </a:endParaRPr>
          </a:p>
          <a:p>
            <a:pPr>
              <a:lnSpc>
                <a:spcPct val="90000"/>
              </a:lnSpc>
            </a:pPr>
            <a:endParaRPr lang="en-I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9779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33E5C08F-522F-4AFE-99D7-8A684D2F43D7}"/>
              </a:ext>
            </a:extLst>
          </p:cNvPr>
          <p:cNvSpPr>
            <a:spLocks noGrp="1"/>
          </p:cNvSpPr>
          <p:nvPr>
            <p:ph idx="1"/>
          </p:nvPr>
        </p:nvSpPr>
        <p:spPr>
          <a:xfrm>
            <a:off x="1103312" y="2763520"/>
            <a:ext cx="8946541" cy="3484879"/>
          </a:xfrm>
        </p:spPr>
        <p:txBody>
          <a:bodyPr>
            <a:normAutofit/>
          </a:bodyPr>
          <a:lstStyle/>
          <a:p>
            <a:pPr>
              <a:lnSpc>
                <a:spcPct val="90000"/>
              </a:lnSpc>
            </a:pPr>
            <a:r>
              <a:rPr lang="en-US" sz="1700">
                <a:latin typeface="Arial" panose="020B0604020202020204" pitchFamily="34" charset="0"/>
                <a:cs typeface="Arial" panose="020B0604020202020204" pitchFamily="34" charset="0"/>
              </a:rPr>
              <a:t>medianamnt_loans30: Median of amounts of loan taken by the user in last 30 days</a:t>
            </a:r>
          </a:p>
          <a:p>
            <a:pPr>
              <a:lnSpc>
                <a:spcPct val="90000"/>
              </a:lnSpc>
            </a:pPr>
            <a:r>
              <a:rPr lang="en-US" sz="1700">
                <a:latin typeface="Arial" panose="020B0604020202020204" pitchFamily="34" charset="0"/>
                <a:cs typeface="Arial" panose="020B0604020202020204" pitchFamily="34" charset="0"/>
              </a:rPr>
              <a:t>cnt_loans90: Number of loans taken by user in last 90 days</a:t>
            </a:r>
          </a:p>
          <a:p>
            <a:pPr>
              <a:lnSpc>
                <a:spcPct val="90000"/>
              </a:lnSpc>
            </a:pPr>
            <a:r>
              <a:rPr lang="en-US" sz="1700">
                <a:latin typeface="Arial" panose="020B0604020202020204" pitchFamily="34" charset="0"/>
                <a:cs typeface="Arial" panose="020B0604020202020204" pitchFamily="34" charset="0"/>
              </a:rPr>
              <a:t>amnt_loans90: Total amount of loans taken by user in last 90 days</a:t>
            </a:r>
          </a:p>
          <a:p>
            <a:pPr>
              <a:lnSpc>
                <a:spcPct val="90000"/>
              </a:lnSpc>
            </a:pPr>
            <a:r>
              <a:rPr lang="en-US" sz="1700">
                <a:latin typeface="Arial" panose="020B0604020202020204" pitchFamily="34" charset="0"/>
                <a:cs typeface="Arial" panose="020B0604020202020204" pitchFamily="34" charset="0"/>
              </a:rPr>
              <a:t>maxamnt_loans90: maximum amount of loan taken by the user in last 90 days</a:t>
            </a:r>
          </a:p>
          <a:p>
            <a:pPr>
              <a:lnSpc>
                <a:spcPct val="90000"/>
              </a:lnSpc>
            </a:pPr>
            <a:r>
              <a:rPr lang="en-US" sz="1700">
                <a:latin typeface="Arial" panose="020B0604020202020204" pitchFamily="34" charset="0"/>
                <a:cs typeface="Arial" panose="020B0604020202020204" pitchFamily="34" charset="0"/>
              </a:rPr>
              <a:t>medianamnt_loans90: Median of amounts of loan taken by the user in last 90 days</a:t>
            </a:r>
          </a:p>
          <a:p>
            <a:pPr>
              <a:lnSpc>
                <a:spcPct val="90000"/>
              </a:lnSpc>
            </a:pPr>
            <a:r>
              <a:rPr lang="en-US" sz="1700">
                <a:latin typeface="Arial" panose="020B0604020202020204" pitchFamily="34" charset="0"/>
                <a:cs typeface="Arial" panose="020B0604020202020204" pitchFamily="34" charset="0"/>
              </a:rPr>
              <a:t>payback30: Average payback time in days over last 30 days</a:t>
            </a:r>
          </a:p>
          <a:p>
            <a:pPr>
              <a:lnSpc>
                <a:spcPct val="90000"/>
              </a:lnSpc>
            </a:pPr>
            <a:r>
              <a:rPr lang="en-US" sz="1700">
                <a:latin typeface="Arial" panose="020B0604020202020204" pitchFamily="34" charset="0"/>
                <a:cs typeface="Arial" panose="020B0604020202020204" pitchFamily="34" charset="0"/>
              </a:rPr>
              <a:t>payback90: Average payback time in days over last 90 days</a:t>
            </a:r>
          </a:p>
          <a:p>
            <a:pPr>
              <a:lnSpc>
                <a:spcPct val="90000"/>
              </a:lnSpc>
            </a:pPr>
            <a:r>
              <a:rPr lang="en-US" sz="1700" err="1">
                <a:latin typeface="Arial" panose="020B0604020202020204" pitchFamily="34" charset="0"/>
                <a:cs typeface="Arial" panose="020B0604020202020204" pitchFamily="34" charset="0"/>
              </a:rPr>
              <a:t>pcircle</a:t>
            </a:r>
            <a:r>
              <a:rPr lang="en-US" sz="1700">
                <a:latin typeface="Arial" panose="020B0604020202020204" pitchFamily="34" charset="0"/>
                <a:cs typeface="Arial" panose="020B0604020202020204" pitchFamily="34" charset="0"/>
              </a:rPr>
              <a:t>: telecom circle</a:t>
            </a:r>
          </a:p>
          <a:p>
            <a:pPr>
              <a:lnSpc>
                <a:spcPct val="90000"/>
              </a:lnSpc>
            </a:pPr>
            <a:r>
              <a:rPr lang="en-US" sz="1700" err="1">
                <a:latin typeface="Arial" panose="020B0604020202020204" pitchFamily="34" charset="0"/>
                <a:cs typeface="Arial" panose="020B0604020202020204" pitchFamily="34" charset="0"/>
              </a:rPr>
              <a:t>pdate</a:t>
            </a:r>
            <a:r>
              <a:rPr lang="en-US" sz="1700">
                <a:latin typeface="Arial" panose="020B0604020202020204" pitchFamily="34" charset="0"/>
                <a:cs typeface="Arial" panose="020B0604020202020204" pitchFamily="34" charset="0"/>
              </a:rPr>
              <a:t> date:</a:t>
            </a:r>
          </a:p>
          <a:p>
            <a:pPr>
              <a:lnSpc>
                <a:spcPct val="90000"/>
              </a:lnSpc>
            </a:pPr>
            <a:endParaRPr lang="en-IN" sz="17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3154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4879A852-D8CE-4CCF-8AFE-95B5D199B673}"/>
              </a:ext>
            </a:extLst>
          </p:cNvPr>
          <p:cNvSpPr>
            <a:spLocks noGrp="1"/>
          </p:cNvSpPr>
          <p:nvPr>
            <p:ph idx="1"/>
          </p:nvPr>
        </p:nvSpPr>
        <p:spPr>
          <a:xfrm>
            <a:off x="1103312" y="2763520"/>
            <a:ext cx="8946541" cy="3484879"/>
          </a:xfrm>
        </p:spPr>
        <p:txBody>
          <a:bodyPr>
            <a:normAutofit/>
          </a:bodyPr>
          <a:lstStyle/>
          <a:p>
            <a:r>
              <a:rPr lang="en-IN" dirty="0">
                <a:latin typeface="Arial" panose="020B0604020202020204" pitchFamily="34" charset="0"/>
                <a:cs typeface="Arial" panose="020B0604020202020204" pitchFamily="34" charset="0"/>
              </a:rPr>
              <a:t>Target Column:</a:t>
            </a:r>
          </a:p>
          <a:p>
            <a:pPr lvl="1"/>
            <a:r>
              <a:rPr lang="en-US">
                <a:latin typeface="Arial" panose="020B0604020202020204" pitchFamily="34" charset="0"/>
                <a:cs typeface="Arial" panose="020B0604020202020204" pitchFamily="34" charset="0"/>
              </a:rPr>
              <a:t>label: Flag indicating whether the user paid back the credit amount within 5 days of issuing the loan {1:success, 0:failure}</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393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B09ABBB-452F-4D6A-B7EC-D607B5D39EC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Assumptions related to the problem under consideration</a:t>
            </a:r>
          </a:p>
        </p:txBody>
      </p:sp>
      <p:sp>
        <p:nvSpPr>
          <p:cNvPr id="23" name="Freeform 36">
            <a:extLst>
              <a:ext uri="{FF2B5EF4-FFF2-40B4-BE49-F238E27FC236}">
                <a16:creationId xmlns:a16="http://schemas.microsoft.com/office/drawing/2014/main" xmlns=""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xmlns=""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xmlns=""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6E3BBE0D-5E8C-4F37-85E8-0DC5B985A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2037" y="647698"/>
            <a:ext cx="5094296" cy="5562139"/>
          </a:xfrm>
          <a:prstGeom prst="rect">
            <a:avLst/>
          </a:prstGeom>
          <a:effectLst/>
        </p:spPr>
      </p:pic>
    </p:spTree>
    <p:extLst>
      <p:ext uri="{BB962C8B-B14F-4D97-AF65-F5344CB8AC3E}">
        <p14:creationId xmlns:p14="http://schemas.microsoft.com/office/powerpoint/2010/main" val="9621212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93EBF174-332B-4BB3-A37D-C7C9542FFB89}"/>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Assumptions related to the problem under consideration</a:t>
            </a:r>
            <a:endParaRPr lang="en-IN">
              <a:solidFill>
                <a:srgbClr val="FFFFFF"/>
              </a:solidFill>
            </a:endParaRPr>
          </a:p>
        </p:txBody>
      </p:sp>
      <p:sp>
        <p:nvSpPr>
          <p:cNvPr id="3" name="Content Placeholder 2">
            <a:extLst>
              <a:ext uri="{FF2B5EF4-FFF2-40B4-BE49-F238E27FC236}">
                <a16:creationId xmlns:a16="http://schemas.microsoft.com/office/drawing/2014/main" xmlns="" id="{C2198532-F872-47CD-8A98-98D81F79C5C2}"/>
              </a:ext>
            </a:extLst>
          </p:cNvPr>
          <p:cNvSpPr>
            <a:spLocks noGrp="1"/>
          </p:cNvSpPr>
          <p:nvPr>
            <p:ph idx="1"/>
          </p:nvPr>
        </p:nvSpPr>
        <p:spPr>
          <a:xfrm>
            <a:off x="1103312" y="2763520"/>
            <a:ext cx="8946541" cy="3484879"/>
          </a:xfrm>
        </p:spPr>
        <p:txBody>
          <a:bodyPr>
            <a:normAutofit/>
          </a:bodyPr>
          <a:lstStyle/>
          <a:p>
            <a:r>
              <a:rPr lang="en-US">
                <a:latin typeface="Arial" panose="020B0604020202020204" pitchFamily="34" charset="0"/>
                <a:cs typeface="Arial" panose="020B0604020202020204" pitchFamily="34" charset="0"/>
              </a:rPr>
              <a:t>Based on the statistical information above, the following observations were made:</a:t>
            </a:r>
          </a:p>
          <a:p>
            <a:r>
              <a:rPr lang="en-US">
                <a:latin typeface="Arial" panose="020B0604020202020204" pitchFamily="34" charset="0"/>
                <a:cs typeface="Arial" panose="020B0604020202020204" pitchFamily="34" charset="0"/>
              </a:rPr>
              <a:t>Higher std than mean indicates presence of skewness. Big difference between max value and 75% in in many columns indicates presence of outliers. Columns like </a:t>
            </a:r>
            <a:r>
              <a:rPr lang="en-US" err="1">
                <a:latin typeface="Arial" panose="020B0604020202020204" pitchFamily="34" charset="0"/>
                <a:cs typeface="Arial" panose="020B0604020202020204" pitchFamily="34" charset="0"/>
              </a:rPr>
              <a:t>aon</a:t>
            </a:r>
            <a:r>
              <a:rPr lang="en-US">
                <a:latin typeface="Arial" panose="020B0604020202020204" pitchFamily="34" charset="0"/>
                <a:cs typeface="Arial" panose="020B0604020202020204" pitchFamily="34" charset="0"/>
              </a:rPr>
              <a:t>(age on cellular network),</a:t>
            </a:r>
            <a:r>
              <a:rPr lang="en-US" err="1">
                <a:latin typeface="Arial" panose="020B0604020202020204" pitchFamily="34" charset="0"/>
                <a:cs typeface="Arial" panose="020B0604020202020204" pitchFamily="34" charset="0"/>
              </a:rPr>
              <a:t>last_rech_date_ma,last_rech_date_da</a:t>
            </a:r>
            <a:r>
              <a:rPr lang="en-US">
                <a:latin typeface="Arial" panose="020B0604020202020204" pitchFamily="34" charset="0"/>
                <a:cs typeface="Arial" panose="020B0604020202020204" pitchFamily="34" charset="0"/>
              </a:rPr>
              <a:t> have negative minimum which is an anomaly since age, days can’t be negative.</a:t>
            </a:r>
          </a:p>
          <a:p>
            <a:endParaRPr lang="en-IN" dirty="0"/>
          </a:p>
        </p:txBody>
      </p:sp>
    </p:spTree>
    <p:extLst>
      <p:ext uri="{BB962C8B-B14F-4D97-AF65-F5344CB8AC3E}">
        <p14:creationId xmlns:p14="http://schemas.microsoft.com/office/powerpoint/2010/main" val="11140600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xmlns="" id="{A10049FB-9EB9-40A5-B47A-F88DBA1048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8" name="Freeform 7">
            <a:extLst>
              <a:ext uri="{FF2B5EF4-FFF2-40B4-BE49-F238E27FC236}">
                <a16:creationId xmlns:a16="http://schemas.microsoft.com/office/drawing/2014/main" xmlns="" id="{9053E132-12E5-44D2-AA0E-9353E65AC0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A3010610-E07D-4DF0-A3AE-B8EA1028A1F8}"/>
              </a:ext>
            </a:extLst>
          </p:cNvPr>
          <p:cNvSpPr>
            <a:spLocks noGrp="1"/>
          </p:cNvSpPr>
          <p:nvPr>
            <p:ph type="title"/>
          </p:nvPr>
        </p:nvSpPr>
        <p:spPr>
          <a:xfrm>
            <a:off x="646111" y="452718"/>
            <a:ext cx="9404723" cy="1180711"/>
          </a:xfrm>
        </p:spPr>
        <p:txBody>
          <a:bodyPr>
            <a:normAutofit/>
          </a:bodyPr>
          <a:lstStyle/>
          <a:p>
            <a:pPr>
              <a:lnSpc>
                <a:spcPct val="90000"/>
              </a:lnSpc>
            </a:pPr>
            <a:r>
              <a:rPr lang="en-IN" sz="3900"/>
              <a:t>Exploratory Data Analysis Visualizations </a:t>
            </a:r>
          </a:p>
        </p:txBody>
      </p:sp>
      <p:sp>
        <p:nvSpPr>
          <p:cNvPr id="3" name="Content Placeholder 2">
            <a:extLst>
              <a:ext uri="{FF2B5EF4-FFF2-40B4-BE49-F238E27FC236}">
                <a16:creationId xmlns:a16="http://schemas.microsoft.com/office/drawing/2014/main" xmlns="" id="{FEE21CB2-C799-470D-B9D1-5E901FDE21CE}"/>
              </a:ext>
            </a:extLst>
          </p:cNvPr>
          <p:cNvSpPr>
            <a:spLocks noGrp="1"/>
          </p:cNvSpPr>
          <p:nvPr>
            <p:ph idx="1"/>
          </p:nvPr>
        </p:nvSpPr>
        <p:spPr>
          <a:xfrm>
            <a:off x="643855" y="2548281"/>
            <a:ext cx="5114093" cy="3654389"/>
          </a:xfrm>
        </p:spPr>
        <p:txBody>
          <a:bodyPr>
            <a:normAutofit/>
          </a:bodyPr>
          <a:lstStyle/>
          <a:p>
            <a:pPr>
              <a:lnSpc>
                <a:spcPct val="90000"/>
              </a:lnSpc>
            </a:pPr>
            <a:r>
              <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Analyzing the Target Class</a:t>
            </a: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endParaRPr lang="en-IN" b="1">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pPr>
            <a:r>
              <a:rPr lang="en-IN">
                <a:solidFill>
                  <a:schemeClr val="bg1"/>
                </a:solidFill>
                <a:effectLst/>
                <a:latin typeface="Arial" panose="020B0604020202020204" pitchFamily="34" charset="0"/>
                <a:ea typeface="Calibri" panose="020F0502020204030204" pitchFamily="34" charset="0"/>
                <a:cs typeface="Arial" panose="020B0604020202020204" pitchFamily="34" charset="0"/>
              </a:rPr>
              <a:t>The classes are heavily unbalanced since '1' has 75.04% more data than '0'</a:t>
            </a:r>
          </a:p>
          <a:p>
            <a:pPr marL="36900" indent="0">
              <a:lnSpc>
                <a:spcPct val="90000"/>
              </a:lnSpc>
              <a:buNone/>
            </a:pPr>
            <a:endParaRPr lang="en-IN">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IN">
              <a:solidFill>
                <a:schemeClr val="bg1"/>
              </a:solidFill>
            </a:endParaRPr>
          </a:p>
        </p:txBody>
      </p:sp>
      <p:pic>
        <p:nvPicPr>
          <p:cNvPr id="4" name="Picture 3">
            <a:extLst>
              <a:ext uri="{FF2B5EF4-FFF2-40B4-BE49-F238E27FC236}">
                <a16:creationId xmlns:a16="http://schemas.microsoft.com/office/drawing/2014/main" xmlns="" id="{53687D39-D046-424A-83CC-808C21530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7" y="3453694"/>
            <a:ext cx="2627842" cy="1851192"/>
          </a:xfrm>
          <a:prstGeom prst="rect">
            <a:avLst/>
          </a:prstGeom>
          <a:effectLst/>
        </p:spPr>
      </p:pic>
      <p:pic>
        <p:nvPicPr>
          <p:cNvPr id="5" name="Picture 4">
            <a:extLst>
              <a:ext uri="{FF2B5EF4-FFF2-40B4-BE49-F238E27FC236}">
                <a16:creationId xmlns:a16="http://schemas.microsoft.com/office/drawing/2014/main" xmlns="" id="{D0C09B27-98CA-4291-8461-7B3DC74DE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701" y="3540076"/>
            <a:ext cx="2627842" cy="1678428"/>
          </a:xfrm>
          <a:prstGeom prst="rect">
            <a:avLst/>
          </a:prstGeom>
          <a:effectLst/>
        </p:spPr>
      </p:pic>
    </p:spTree>
    <p:extLst>
      <p:ext uri="{BB962C8B-B14F-4D97-AF65-F5344CB8AC3E}">
        <p14:creationId xmlns:p14="http://schemas.microsoft.com/office/powerpoint/2010/main" val="34284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14D14D9C-D150-48D6-8A92-DBC49FF68FAF}"/>
              </a:ext>
            </a:extLst>
          </p:cNvPr>
          <p:cNvSpPr>
            <a:spLocks noGrp="1"/>
          </p:cNvSpPr>
          <p:nvPr>
            <p:ph type="title"/>
          </p:nvPr>
        </p:nvSpPr>
        <p:spPr>
          <a:xfrm>
            <a:off x="648930" y="629267"/>
            <a:ext cx="9252154" cy="1016654"/>
          </a:xfrm>
        </p:spPr>
        <p:txBody>
          <a:bodyPr>
            <a:normAutofit/>
          </a:bodyPr>
          <a:lstStyle/>
          <a:p>
            <a:pPr>
              <a:lnSpc>
                <a:spcPct val="90000"/>
              </a:lnSpc>
            </a:pPr>
            <a:r>
              <a:rPr lang="en-IN" sz="3600">
                <a:solidFill>
                  <a:srgbClr val="EBEBEB"/>
                </a:solidFill>
              </a:rPr>
              <a:t>Exploratory Data Analysis Visualizations </a:t>
            </a:r>
          </a:p>
        </p:txBody>
      </p:sp>
      <p:sp useBgFill="1">
        <p:nvSpPr>
          <p:cNvPr id="15" name="Freeform: Shape 14">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A77B118C-23D5-4E0E-BE38-6808859C96ED}"/>
              </a:ext>
            </a:extLst>
          </p:cNvPr>
          <p:cNvSpPr>
            <a:spLocks noGrp="1"/>
          </p:cNvSpPr>
          <p:nvPr>
            <p:ph idx="1"/>
          </p:nvPr>
        </p:nvSpPr>
        <p:spPr>
          <a:xfrm>
            <a:off x="648931" y="2548281"/>
            <a:ext cx="5122606" cy="3658689"/>
          </a:xfrm>
        </p:spPr>
        <p:txBody>
          <a:bodyPr>
            <a:normAutofit/>
          </a:bodyPr>
          <a:lstStyle/>
          <a:p>
            <a:pPr>
              <a:lnSpc>
                <a:spcPct val="90000"/>
              </a:lnSpc>
            </a:pPr>
            <a:r>
              <a:rPr lang="en-IN" sz="1700" b="1" err="1">
                <a:latin typeface="Arial" panose="020B0604020202020204" pitchFamily="34" charset="0"/>
                <a:cs typeface="Arial" panose="020B0604020202020204" pitchFamily="34" charset="0"/>
              </a:rPr>
              <a:t>Analyzing</a:t>
            </a:r>
            <a:r>
              <a:rPr lang="en-IN" sz="1700" b="1">
                <a:latin typeface="Arial" panose="020B0604020202020204" pitchFamily="34" charset="0"/>
                <a:cs typeface="Arial" panose="020B0604020202020204" pitchFamily="34" charset="0"/>
              </a:rPr>
              <a:t> the Feature Columns</a:t>
            </a: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a:p>
            <a:pPr>
              <a:lnSpc>
                <a:spcPct val="90000"/>
              </a:lnSpc>
            </a:pPr>
            <a:r>
              <a:rPr lang="en-US" sz="1700" b="1">
                <a:latin typeface="Arial" panose="020B0604020202020204" pitchFamily="34" charset="0"/>
                <a:cs typeface="Arial" panose="020B0604020202020204" pitchFamily="34" charset="0"/>
              </a:rPr>
              <a:t>Considerable skewness exists in columns</a:t>
            </a:r>
            <a:endParaRPr lang="en-IN" sz="1700" b="1">
              <a:latin typeface="Arial" panose="020B0604020202020204" pitchFamily="34" charset="0"/>
              <a:cs typeface="Arial" panose="020B0604020202020204" pitchFamily="34" charset="0"/>
            </a:endParaRPr>
          </a:p>
          <a:p>
            <a:pPr>
              <a:lnSpc>
                <a:spcPct val="90000"/>
              </a:lnSpc>
            </a:pPr>
            <a:endParaRPr lang="en-IN" sz="1700" b="1">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2A73696A-FFEE-49AF-87B5-A0975338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839206"/>
            <a:ext cx="5451627" cy="3080168"/>
          </a:xfrm>
          <a:prstGeom prst="rect">
            <a:avLst/>
          </a:prstGeom>
          <a:effectLst/>
        </p:spPr>
      </p:pic>
    </p:spTree>
    <p:extLst>
      <p:ext uri="{BB962C8B-B14F-4D97-AF65-F5344CB8AC3E}">
        <p14:creationId xmlns:p14="http://schemas.microsoft.com/office/powerpoint/2010/main" val="63130075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EA5979A-4C63-4D38-B589-93B27EEFB59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Exploratory Data Analysis Visualizations </a:t>
            </a:r>
          </a:p>
        </p:txBody>
      </p:sp>
      <p:sp>
        <p:nvSpPr>
          <p:cNvPr id="23" name="Freeform 36">
            <a:extLst>
              <a:ext uri="{FF2B5EF4-FFF2-40B4-BE49-F238E27FC236}">
                <a16:creationId xmlns:a16="http://schemas.microsoft.com/office/drawing/2014/main" xmlns=""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xmlns=""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xmlns=""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xmlns="" id="{E1892848-8DEA-4FE6-A380-7FAE3E2AC5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54" y="1633790"/>
            <a:ext cx="6270662" cy="3589954"/>
          </a:xfrm>
          <a:prstGeom prst="rect">
            <a:avLst/>
          </a:prstGeom>
          <a:effectLst/>
        </p:spPr>
      </p:pic>
    </p:spTree>
    <p:extLst>
      <p:ext uri="{BB962C8B-B14F-4D97-AF65-F5344CB8AC3E}">
        <p14:creationId xmlns:p14="http://schemas.microsoft.com/office/powerpoint/2010/main" val="274112825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7D9681AB-65CF-47E9-9FA3-7B05D6349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2" name="Freeform 23">
            <a:extLst>
              <a:ext uri="{FF2B5EF4-FFF2-40B4-BE49-F238E27FC236}">
                <a16:creationId xmlns:a16="http://schemas.microsoft.com/office/drawing/2014/main" xmlns="" id="{8FCA736E-BDE3-4D4D-8D87-E9AE79250C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xmlns="" id="{82834113-B18B-45D2-B123-B6FB959DB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0" y="1020545"/>
            <a:ext cx="5449471" cy="1416863"/>
          </a:xfrm>
          <a:prstGeom prst="rect">
            <a:avLst/>
          </a:prstGeom>
          <a:effectLst/>
        </p:spPr>
      </p:pic>
      <p:sp>
        <p:nvSpPr>
          <p:cNvPr id="14" name="Rectangle 13">
            <a:extLst>
              <a:ext uri="{FF2B5EF4-FFF2-40B4-BE49-F238E27FC236}">
                <a16:creationId xmlns:a16="http://schemas.microsoft.com/office/drawing/2014/main" xmlns="" id="{129AA25D-1E7A-4074-BF68-D55A83B81B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C19EE766-A18E-4DBE-9C44-DFCA36693896}"/>
              </a:ext>
            </a:extLst>
          </p:cNvPr>
          <p:cNvSpPr>
            <a:spLocks noGrp="1"/>
          </p:cNvSpPr>
          <p:nvPr>
            <p:ph idx="1"/>
          </p:nvPr>
        </p:nvSpPr>
        <p:spPr>
          <a:xfrm>
            <a:off x="646113" y="2052918"/>
            <a:ext cx="4165146" cy="4195481"/>
          </a:xfrm>
        </p:spPr>
        <p:txBody>
          <a:bodyPr>
            <a:normAutofit/>
          </a:bodyPr>
          <a:lstStyle/>
          <a:p>
            <a:r>
              <a:rPr lang="en-IN" dirty="0">
                <a:latin typeface="Arial" panose="020B0604020202020204" pitchFamily="34" charset="0"/>
                <a:cs typeface="Arial" panose="020B0604020202020204" pitchFamily="34" charset="0"/>
              </a:rPr>
              <a:t>Checking for Outliers</a:t>
            </a:r>
          </a:p>
        </p:txBody>
      </p:sp>
      <p:pic>
        <p:nvPicPr>
          <p:cNvPr id="4" name="Picture 3">
            <a:extLst>
              <a:ext uri="{FF2B5EF4-FFF2-40B4-BE49-F238E27FC236}">
                <a16:creationId xmlns:a16="http://schemas.microsoft.com/office/drawing/2014/main" xmlns="" id="{C0DB405E-F8E7-4DBF-8A07-0425FE250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450" y="3006197"/>
            <a:ext cx="5293391" cy="3242202"/>
          </a:xfrm>
          <a:prstGeom prst="rect">
            <a:avLst/>
          </a:prstGeom>
          <a:effectLst/>
        </p:spPr>
      </p:pic>
    </p:spTree>
    <p:extLst>
      <p:ext uri="{BB962C8B-B14F-4D97-AF65-F5344CB8AC3E}">
        <p14:creationId xmlns:p14="http://schemas.microsoft.com/office/powerpoint/2010/main" val="50469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E3386B33-11F1-4280-8266-CD52B8776591}"/>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ACKNOWLEDGMENT</a:t>
            </a:r>
          </a:p>
        </p:txBody>
      </p:sp>
      <p:sp>
        <p:nvSpPr>
          <p:cNvPr id="3" name="Content Placeholder 2">
            <a:extLst>
              <a:ext uri="{FF2B5EF4-FFF2-40B4-BE49-F238E27FC236}">
                <a16:creationId xmlns:a16="http://schemas.microsoft.com/office/drawing/2014/main" xmlns="" id="{4C564002-6D44-44A9-8495-77173FB191EB}"/>
              </a:ext>
            </a:extLst>
          </p:cNvPr>
          <p:cNvSpPr>
            <a:spLocks noGrp="1"/>
          </p:cNvSpPr>
          <p:nvPr>
            <p:ph idx="1"/>
          </p:nvPr>
        </p:nvSpPr>
        <p:spPr>
          <a:xfrm>
            <a:off x="1103312" y="2763520"/>
            <a:ext cx="8946541" cy="3484879"/>
          </a:xfrm>
        </p:spPr>
        <p:txBody>
          <a:bodyPr>
            <a:normAutofit/>
          </a:bodyPr>
          <a:lstStyle/>
          <a:p>
            <a:r>
              <a:rPr lang="en-IN">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a:t>
            </a:r>
            <a:r>
              <a:rPr lang="en-IN" err="1">
                <a:effectLst/>
                <a:latin typeface="Arial" panose="020B0604020202020204" pitchFamily="34" charset="0"/>
                <a:ea typeface="Calibri" panose="020F0502020204030204" pitchFamily="34" charset="0"/>
                <a:cs typeface="Times New Roman" panose="02020603050405020304" pitchFamily="18" charset="0"/>
              </a:rPr>
              <a:t>kendari</a:t>
            </a:r>
            <a:r>
              <a:rPr lang="en-IN">
                <a:effectLst/>
                <a:latin typeface="Arial" panose="020B0604020202020204" pitchFamily="34" charset="0"/>
                <a:ea typeface="Calibri" panose="020F0502020204030204" pitchFamily="34" charset="0"/>
                <a:cs typeface="Times New Roman" panose="02020603050405020304" pitchFamily="18" charset="0"/>
              </a:rPr>
              <a:t>, Indonesia” for providing me with invaluable insights and knowledge of the micro finance industry and micro credit lending markets and the various ways to identify bad loans and defaulters. </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a:p>
        </p:txBody>
      </p:sp>
    </p:spTree>
    <p:extLst>
      <p:ext uri="{BB962C8B-B14F-4D97-AF65-F5344CB8AC3E}">
        <p14:creationId xmlns:p14="http://schemas.microsoft.com/office/powerpoint/2010/main" val="16109298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66F4825F-F5C0-4C3D-8786-F1E8F8778EC8}"/>
              </a:ext>
            </a:extLst>
          </p:cNvPr>
          <p:cNvSpPr>
            <a:spLocks noGrp="1"/>
          </p:cNvSpPr>
          <p:nvPr>
            <p:ph idx="1"/>
          </p:nvPr>
        </p:nvSpPr>
        <p:spPr>
          <a:xfrm>
            <a:off x="1103312" y="2763520"/>
            <a:ext cx="8946541" cy="3484879"/>
          </a:xfrm>
        </p:spPr>
        <p:txBody>
          <a:bodyPr>
            <a:normAutofit/>
          </a:bodyPr>
          <a:lstStyle/>
          <a:p>
            <a:pPr>
              <a:lnSpc>
                <a:spcPct val="90000"/>
              </a:lnSpc>
            </a:pPr>
            <a:r>
              <a:rPr lang="en-US">
                <a:latin typeface="Arial" panose="020B0604020202020204" pitchFamily="34" charset="0"/>
                <a:cs typeface="Arial" panose="020B0604020202020204" pitchFamily="34" charset="0"/>
              </a:rPr>
              <a:t>There are considerable outliers in the columns</a:t>
            </a:r>
          </a:p>
          <a:p>
            <a:pPr>
              <a:lnSpc>
                <a:spcPct val="90000"/>
              </a:lnSpc>
            </a:pPr>
            <a:r>
              <a:rPr lang="en-IN">
                <a:effectLst/>
                <a:latin typeface="Arial" panose="020B0604020202020204" pitchFamily="34" charset="0"/>
                <a:ea typeface="Calibri" panose="020F0502020204030204" pitchFamily="34" charset="0"/>
                <a:cs typeface="Arial" panose="020B0604020202020204" pitchFamily="34" charset="0"/>
              </a:rPr>
              <a:t>Outliers were removed using IQR method, where data between the quantile range of 0 and 98.5 were retained while the remainder of the data was dropped. The resultant loss of data was 6.44% of the original data.</a:t>
            </a:r>
          </a:p>
          <a:p>
            <a:pPr>
              <a:lnSpc>
                <a:spcPct val="90000"/>
              </a:lnSpc>
            </a:pPr>
            <a:r>
              <a:rPr lang="en-IN">
                <a:effectLst/>
                <a:latin typeface="Arial" panose="020B0604020202020204" pitchFamily="34" charset="0"/>
                <a:ea typeface="Calibri" panose="020F0502020204030204" pitchFamily="34" charset="0"/>
                <a:cs typeface="Arial" panose="020B0604020202020204" pitchFamily="34" charset="0"/>
              </a:rPr>
              <a:t>The total loss of data including the anomalous negative data was 7.72% which is within the acceptable range of 7%-8%</a:t>
            </a:r>
          </a:p>
          <a:p>
            <a:pPr>
              <a:lnSpc>
                <a:spcPct val="90000"/>
              </a:lnSpc>
            </a:pPr>
            <a:r>
              <a:rPr lang="en-IN" b="1">
                <a:effectLst/>
                <a:latin typeface="Arial" panose="020B0604020202020204" pitchFamily="34" charset="0"/>
                <a:ea typeface="Calibri" panose="020F0502020204030204" pitchFamily="34" charset="0"/>
                <a:cs typeface="Times New Roman" panose="02020603050405020304" pitchFamily="18" charset="0"/>
              </a:rPr>
              <a:t>Feature Engineering</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a:latin typeface="Arial" panose="020B0604020202020204" pitchFamily="34" charset="0"/>
                <a:cs typeface="Arial" panose="020B0604020202020204" pitchFamily="34" charset="0"/>
              </a:rPr>
              <a:t>Month and Day Columns were created and populated with data on Month and Date from </a:t>
            </a:r>
            <a:r>
              <a:rPr lang="en-US" err="1">
                <a:latin typeface="Arial" panose="020B0604020202020204" pitchFamily="34" charset="0"/>
                <a:cs typeface="Arial" panose="020B0604020202020204" pitchFamily="34" charset="0"/>
              </a:rPr>
              <a:t>pdate</a:t>
            </a:r>
            <a:r>
              <a:rPr lang="en-US">
                <a:latin typeface="Arial" panose="020B0604020202020204" pitchFamily="34" charset="0"/>
                <a:cs typeface="Arial" panose="020B0604020202020204" pitchFamily="34" charset="0"/>
              </a:rPr>
              <a:t> column in order to better understand the relationships between Feature and Label Columns. </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1013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xmlns="" id="{DDECEDF8-DB0F-4834-AD13-CE013488E9CD}"/>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4000" b="0" i="0" kern="1200" dirty="0">
                <a:solidFill>
                  <a:schemeClr val="tx2"/>
                </a:solidFill>
                <a:effectLst/>
                <a:latin typeface="+mj-lt"/>
                <a:ea typeface="+mj-ea"/>
                <a:cs typeface="+mj-cs"/>
              </a:rPr>
              <a:t>Interpreting Relationship between Dependent Variable and Independent Variable Columns</a:t>
            </a:r>
            <a:br>
              <a:rPr lang="en-US" sz="4000" b="0" i="0" kern="1200" dirty="0">
                <a:solidFill>
                  <a:schemeClr val="tx2"/>
                </a:solidFill>
                <a:effectLst/>
                <a:latin typeface="+mj-lt"/>
                <a:ea typeface="+mj-ea"/>
                <a:cs typeface="+mj-cs"/>
              </a:rPr>
            </a:br>
            <a:endParaRPr lang="en-US" sz="4000" b="0" i="0" kern="1200" dirty="0">
              <a:solidFill>
                <a:schemeClr val="tx2"/>
              </a:solidFill>
              <a:latin typeface="+mj-lt"/>
              <a:ea typeface="+mj-ea"/>
              <a:cs typeface="+mj-cs"/>
            </a:endParaRPr>
          </a:p>
        </p:txBody>
      </p:sp>
      <p:sp>
        <p:nvSpPr>
          <p:cNvPr id="25" name="Rectangle 24">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12638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DFB3CEA1-88D9-42FB-88ED-1E9807FE6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xmlns="" id="{AF1D5C4A-4BD9-46F6-9EDB-3862AC6C315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519382" y="643467"/>
            <a:ext cx="5153236" cy="5571066"/>
          </a:xfrm>
          <a:prstGeom prst="rect">
            <a:avLst/>
          </a:prstGeom>
        </p:spPr>
      </p:pic>
      <p:sp>
        <p:nvSpPr>
          <p:cNvPr id="23" name="Rectangle 22">
            <a:extLst>
              <a:ext uri="{FF2B5EF4-FFF2-40B4-BE49-F238E27FC236}">
                <a16:creationId xmlns:a16="http://schemas.microsoft.com/office/drawing/2014/main" xmlns="" id="{9A6C928E-4252-4F33-8C34-E50A12A31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444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EF006964-CAF5-4A41-827C-646606EDCFB2}"/>
              </a:ext>
            </a:extLst>
          </p:cNvPr>
          <p:cNvSpPr>
            <a:spLocks noGrp="1"/>
          </p:cNvSpPr>
          <p:nvPr>
            <p:ph idx="1"/>
          </p:nvPr>
        </p:nvSpPr>
        <p:spPr>
          <a:xfrm>
            <a:off x="1103312" y="2763520"/>
            <a:ext cx="8946541" cy="3484879"/>
          </a:xfrm>
        </p:spPr>
        <p:txBody>
          <a:bodyPr>
            <a:normAutofit/>
          </a:bodyPr>
          <a:lstStyle/>
          <a:p>
            <a:pPr>
              <a:lnSpc>
                <a:spcPct val="90000"/>
              </a:lnSpc>
            </a:pPr>
            <a:r>
              <a:rPr lang="en-US" sz="1400"/>
              <a:t>From above graphs it can be observed that:</a:t>
            </a:r>
          </a:p>
          <a:p>
            <a:pPr lvl="1">
              <a:lnSpc>
                <a:spcPct val="90000"/>
              </a:lnSpc>
            </a:pPr>
            <a:r>
              <a:rPr lang="en-US" sz="1400" dirty="0">
                <a:latin typeface="Arial" panose="020B0604020202020204" pitchFamily="34" charset="0"/>
                <a:cs typeface="Arial" panose="020B0604020202020204" pitchFamily="34" charset="0"/>
              </a:rPr>
              <a:t>Columns: maxamnt_loans30,maxamnt_loans90,day, cnt_da_rech30 do not show a strong relation with Label</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have been on cellular for 550 days and below are more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spent under 1000 Indonesian Rupiah or less on average over the last 30 days and 90 days are more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whose average main account balance over last 30 days was under 2000 Indonesian Rupiah and under </a:t>
            </a:r>
            <a:r>
              <a:rPr lang="en-US" sz="1400" dirty="0" err="1">
                <a:latin typeface="Arial" panose="020B0604020202020204" pitchFamily="34" charset="0"/>
                <a:cs typeface="Arial" panose="020B0604020202020204" pitchFamily="34" charset="0"/>
              </a:rPr>
              <a:t>under</a:t>
            </a:r>
            <a:r>
              <a:rPr lang="en-US" sz="1400" dirty="0">
                <a:latin typeface="Arial" panose="020B0604020202020204" pitchFamily="34" charset="0"/>
                <a:cs typeface="Arial" panose="020B0604020202020204" pitchFamily="34" charset="0"/>
              </a:rPr>
              <a:t> 2500 Indonesian Rupiah over last 90 days are more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haven't recharged their main account in over 8 days are highly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 haven't recharged their data account in over 4 days are highly likely to be defaulters</a:t>
            </a:r>
            <a:endParaRPr lang="en-US" sz="1400">
              <a:latin typeface="Arial" panose="020B0604020202020204" pitchFamily="34" charset="0"/>
              <a:cs typeface="Arial" panose="020B0604020202020204" pitchFamily="34" charset="0"/>
            </a:endParaRPr>
          </a:p>
          <a:p>
            <a:pPr lvl="1">
              <a:lnSpc>
                <a:spcPct val="90000"/>
              </a:lnSpc>
            </a:pPr>
            <a:r>
              <a:rPr lang="en-US" sz="1400" dirty="0">
                <a:latin typeface="Arial" panose="020B0604020202020204" pitchFamily="34" charset="0"/>
                <a:cs typeface="Arial" panose="020B0604020202020204" pitchFamily="34" charset="0"/>
              </a:rPr>
              <a:t>Clients whose last recharge of main account amounted to under 1500 Indonesian Rupiah are more likely to be defaulters</a:t>
            </a:r>
            <a:endParaRPr lang="en-US" sz="1400">
              <a:latin typeface="Arial" panose="020B0604020202020204" pitchFamily="34" charset="0"/>
              <a:cs typeface="Arial" panose="020B0604020202020204" pitchFamily="34" charset="0"/>
            </a:endParaRPr>
          </a:p>
          <a:p>
            <a:pPr lvl="1">
              <a:lnSpc>
                <a:spcPct val="90000"/>
              </a:lnSpc>
            </a:pPr>
            <a:endParaRPr lang="en-IN" sz="1400"/>
          </a:p>
        </p:txBody>
      </p:sp>
    </p:spTree>
    <p:extLst>
      <p:ext uri="{BB962C8B-B14F-4D97-AF65-F5344CB8AC3E}">
        <p14:creationId xmlns:p14="http://schemas.microsoft.com/office/powerpoint/2010/main" val="234241669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422E0B6E-4AF2-4AF6-9BAE-8340D5ABD074}"/>
              </a:ext>
            </a:extLst>
          </p:cNvPr>
          <p:cNvSpPr>
            <a:spLocks noGrp="1"/>
          </p:cNvSpPr>
          <p:nvPr>
            <p:ph idx="1"/>
          </p:nvPr>
        </p:nvSpPr>
        <p:spPr>
          <a:xfrm>
            <a:off x="1103312" y="2763520"/>
            <a:ext cx="8946541" cy="3484879"/>
          </a:xfrm>
        </p:spPr>
        <p:txBody>
          <a:bodyPr>
            <a:normAutofit/>
          </a:bodyPr>
          <a:lstStyle/>
          <a:p>
            <a:pPr>
              <a:lnSpc>
                <a:spcPct val="90000"/>
              </a:lnSpc>
            </a:pPr>
            <a:r>
              <a:rPr lang="en-US" sz="1400" dirty="0">
                <a:latin typeface="Arial" panose="020B0604020202020204" pitchFamily="34" charset="0"/>
                <a:cs typeface="Arial" panose="020B0604020202020204" pitchFamily="34" charset="0"/>
              </a:rPr>
              <a:t>Accounts that were recharged less than 2 times in last 30 days are more likely to be of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Accounts that were recharged less than 2 days in last 30 days are more likely to be of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total amount of recharge in main account over last 30 days was under 2000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Median amount of recharges done in main account over last 30 days at user level was under 1000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Median of main account balance just before recharge in last 30 days at user level was under 40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main account was recharged for less than 2 times in last 90 days are more likely to be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Accounts that were recharged less than 2 days in last 90 days are more likely to be of defaulters</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Clients whose total amount of recharge in main account over last 90 days 4000 Indonesian Rupiah are more likely to be defaulters</a:t>
            </a:r>
            <a:endParaRPr lang="en-US" sz="1400">
              <a:latin typeface="Arial" panose="020B0604020202020204" pitchFamily="34" charset="0"/>
              <a:cs typeface="Arial" panose="020B0604020202020204" pitchFamily="34" charset="0"/>
            </a:endParaRPr>
          </a:p>
          <a:p>
            <a:pPr>
              <a:lnSpc>
                <a:spcPct val="90000"/>
              </a:lnSpc>
            </a:pPr>
            <a:endParaRPr lang="en-I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71945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87943498-3D98-4885-91C2-296E5DA5DDC8}"/>
              </a:ext>
            </a:extLst>
          </p:cNvPr>
          <p:cNvSpPr>
            <a:spLocks noGrp="1"/>
          </p:cNvSpPr>
          <p:nvPr>
            <p:ph idx="1"/>
          </p:nvPr>
        </p:nvSpPr>
        <p:spPr>
          <a:xfrm>
            <a:off x="1103312" y="2763520"/>
            <a:ext cx="8946541" cy="3484879"/>
          </a:xfrm>
        </p:spPr>
        <p:txBody>
          <a:bodyPr>
            <a:normAutofit/>
          </a:bodyPr>
          <a:lstStyle/>
          <a:p>
            <a:pPr>
              <a:lnSpc>
                <a:spcPct val="90000"/>
              </a:lnSpc>
            </a:pPr>
            <a:r>
              <a:rPr lang="en-US" sz="1700"/>
              <a:t>Clients whose Median of main account balance just before recharge in last 90 days at user level was under 40 Indonesian Rupiah are more likely to be defaulters</a:t>
            </a:r>
          </a:p>
          <a:p>
            <a:pPr>
              <a:lnSpc>
                <a:spcPct val="90000"/>
              </a:lnSpc>
            </a:pPr>
            <a:r>
              <a:rPr lang="en-US" sz="1700"/>
              <a:t>Clients whose Median of main account balance just before recharge in last 90 days at user level was under 40 Indonesian Rupiah are more likely to be defaulters</a:t>
            </a:r>
          </a:p>
          <a:p>
            <a:pPr>
              <a:lnSpc>
                <a:spcPct val="90000"/>
              </a:lnSpc>
            </a:pPr>
            <a:r>
              <a:rPr lang="en-US" sz="1700"/>
              <a:t>Clients who recharged their data account got recharged in last 30 days and 90 days, very few times are more likely to be defaulters</a:t>
            </a:r>
          </a:p>
          <a:p>
            <a:pPr>
              <a:lnSpc>
                <a:spcPct val="90000"/>
              </a:lnSpc>
            </a:pPr>
            <a:r>
              <a:rPr lang="en-US" sz="1700"/>
              <a:t>Clients who took more loans in total in last 30 days and 90 days, had a higher median and maximum amount of loans paid them off successfully.</a:t>
            </a:r>
          </a:p>
          <a:p>
            <a:pPr>
              <a:lnSpc>
                <a:spcPct val="90000"/>
              </a:lnSpc>
            </a:pPr>
            <a:r>
              <a:rPr lang="en-US" sz="1700"/>
              <a:t>Clients with average payback time lower than 2 days in last 30 days and under 3 days are more likely to be defaulters</a:t>
            </a:r>
          </a:p>
          <a:p>
            <a:pPr>
              <a:lnSpc>
                <a:spcPct val="90000"/>
              </a:lnSpc>
            </a:pPr>
            <a:endParaRPr lang="en-IN" sz="1700"/>
          </a:p>
        </p:txBody>
      </p:sp>
    </p:spTree>
    <p:extLst>
      <p:ext uri="{BB962C8B-B14F-4D97-AF65-F5344CB8AC3E}">
        <p14:creationId xmlns:p14="http://schemas.microsoft.com/office/powerpoint/2010/main" val="344859039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xmlns="" id="{B7351B34-2E04-41F7-8D2A-43F3F1CAEAF6}"/>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7200" b="0" i="0" kern="1200" dirty="0">
                <a:solidFill>
                  <a:schemeClr val="tx2"/>
                </a:solidFill>
                <a:latin typeface="+mj-lt"/>
                <a:ea typeface="+mj-ea"/>
                <a:cs typeface="+mj-cs"/>
              </a:rPr>
              <a:t>Finding Correlation</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5" name="Rectangle 24">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6469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1497021-B685-4104-A00E-AB467F50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57" y="47136"/>
            <a:ext cx="8407864" cy="6730654"/>
          </a:xfrm>
          <a:prstGeom prst="rect">
            <a:avLst/>
          </a:prstGeom>
        </p:spPr>
      </p:pic>
    </p:spTree>
    <p:extLst>
      <p:ext uri="{BB962C8B-B14F-4D97-AF65-F5344CB8AC3E}">
        <p14:creationId xmlns:p14="http://schemas.microsoft.com/office/powerpoint/2010/main" val="262489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5AABFC99-C091-4261-BA48-4ECCEC462B73}"/>
              </a:ext>
            </a:extLst>
          </p:cNvPr>
          <p:cNvSpPr>
            <a:spLocks noGrp="1"/>
          </p:cNvSpPr>
          <p:nvPr>
            <p:ph idx="1"/>
          </p:nvPr>
        </p:nvSpPr>
        <p:spPr>
          <a:xfrm>
            <a:off x="1103312" y="2763520"/>
            <a:ext cx="8946541" cy="3484879"/>
          </a:xfrm>
        </p:spPr>
        <p:txBody>
          <a:bodyPr>
            <a:normAutofit/>
          </a:bodyPr>
          <a:lstStyle/>
          <a:p>
            <a:r>
              <a:rPr lang="en-IN" dirty="0">
                <a:latin typeface="Arial" panose="020B0604020202020204" pitchFamily="34" charset="0"/>
                <a:cs typeface="Arial" panose="020B0604020202020204" pitchFamily="34" charset="0"/>
              </a:rPr>
              <a:t>Columns:</a:t>
            </a:r>
          </a:p>
          <a:p>
            <a:r>
              <a:rPr lang="en-IN">
                <a:latin typeface="Arial" panose="020B0604020202020204" pitchFamily="34" charset="0"/>
                <a:cs typeface="Arial" panose="020B0604020202020204" pitchFamily="34" charset="0"/>
              </a:rPr>
              <a:t>daily_decr30,daily_decr90,last_rech_date_da,cnt_da_rech30,cnt_da_rech90,cnt_loans30,amnt_loans30,cnt_loans90,amnt_loans90,maxamnt_loans30,maxamnt_loans90 are highly correlated with each other.</a:t>
            </a:r>
          </a:p>
          <a:p>
            <a:endParaRPr lang="en-IN" dirty="0"/>
          </a:p>
          <a:p>
            <a:endParaRPr lang="en-IN" dirty="0"/>
          </a:p>
        </p:txBody>
      </p:sp>
    </p:spTree>
    <p:extLst>
      <p:ext uri="{BB962C8B-B14F-4D97-AF65-F5344CB8AC3E}">
        <p14:creationId xmlns:p14="http://schemas.microsoft.com/office/powerpoint/2010/main" val="412958806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DFB3CEA1-88D9-42FB-88ED-1E9807FE6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2697ED89-5286-44A1-9306-8BB320A433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953" y="643467"/>
            <a:ext cx="10462094" cy="5571066"/>
          </a:xfrm>
          <a:prstGeom prst="rect">
            <a:avLst/>
          </a:prstGeom>
        </p:spPr>
      </p:pic>
      <p:sp>
        <p:nvSpPr>
          <p:cNvPr id="23" name="Rectangle 22">
            <a:extLst>
              <a:ext uri="{FF2B5EF4-FFF2-40B4-BE49-F238E27FC236}">
                <a16:creationId xmlns:a16="http://schemas.microsoft.com/office/drawing/2014/main" xmlns="" id="{9A6C928E-4252-4F33-8C34-E50A12A31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444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3CD24857-BB3C-48BF-A927-F644F0E30F84}"/>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a16="http://schemas.microsoft.com/office/drawing/2014/main" xmlns="" id="{07414ECA-C2BA-4A00-A849-229D890D2628}"/>
              </a:ext>
            </a:extLst>
          </p:cNvPr>
          <p:cNvSpPr>
            <a:spLocks noGrp="1"/>
          </p:cNvSpPr>
          <p:nvPr>
            <p:ph idx="1"/>
          </p:nvPr>
        </p:nvSpPr>
        <p:spPr>
          <a:xfrm>
            <a:off x="1103312" y="2763520"/>
            <a:ext cx="9975241" cy="3446779"/>
          </a:xfrm>
        </p:spPr>
        <p:txBody>
          <a:bodyPr vert="horz" lIns="91440" tIns="45720" rIns="91440" bIns="45720" rtlCol="0" anchor="t">
            <a:noAutofit/>
          </a:bodyPr>
          <a:lstStyle/>
          <a:p>
            <a:pPr marL="0" indent="0">
              <a:lnSpc>
                <a:spcPct val="90000"/>
              </a:lnSpc>
              <a:spcAft>
                <a:spcPts val="800"/>
              </a:spcAft>
              <a:buNone/>
            </a:pPr>
            <a:r>
              <a:rPr lang="en-IN" sz="1400" dirty="0">
                <a:effectLst/>
                <a:latin typeface="Arial"/>
                <a:ea typeface="Calibri" panose="020F0502020204030204" pitchFamily="34" charset="0"/>
                <a:cs typeface="Arial"/>
              </a:rPr>
              <a:t>Business Problem Framing</a:t>
            </a:r>
          </a:p>
          <a:p>
            <a:pPr>
              <a:lnSpc>
                <a:spcPct val="90000"/>
              </a:lnSpc>
              <a:buFont typeface="Symbol" panose="05050102010706020507" pitchFamily="18" charset="2"/>
              <a:buChar char=""/>
            </a:pPr>
            <a:r>
              <a:rPr lang="en-IN" sz="1400" dirty="0">
                <a:effectLst/>
                <a:latin typeface="Arial"/>
                <a:ea typeface="Calibri" panose="020F0502020204030204" pitchFamily="34" charset="0"/>
                <a:cs typeface="Aria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r>
              <a:rPr lang="en-IN" sz="1400" dirty="0">
                <a:latin typeface="Arial"/>
                <a:ea typeface="Calibri" panose="020F0502020204030204" pitchFamily="34" charset="0"/>
                <a:cs typeface="Arial"/>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90000"/>
              </a:lnSpc>
              <a:buFont typeface="Symbol" panose="05050102010706020507" pitchFamily="18" charset="2"/>
              <a:buChar char=""/>
            </a:pPr>
            <a:r>
              <a:rPr lang="en-IN" sz="1400" dirty="0">
                <a:effectLst/>
                <a:latin typeface="Arial"/>
                <a:ea typeface="Calibri" panose="020F0502020204030204" pitchFamily="34" charset="0"/>
                <a:cs typeface="Aria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342900" lvl="0" indent="-342900">
              <a:lnSpc>
                <a:spcPct val="90000"/>
              </a:lnSpc>
              <a:buFont typeface="Symbol" panose="05050102010706020507" pitchFamily="18" charset="2"/>
              <a:buChar char=""/>
            </a:pPr>
            <a:r>
              <a:rPr lang="en-IN" sz="1400" dirty="0">
                <a:effectLst/>
                <a:latin typeface="Arial"/>
                <a:ea typeface="Calibri" panose="020F0502020204030204" pitchFamily="34" charset="0"/>
                <a:cs typeface="Arial"/>
              </a:rPr>
              <a:t>Today, microfinance is widely accepted as a poverty-reduction tool, representing $70 billion in outstanding loans and a global outreach of 200 million clients.</a:t>
            </a:r>
          </a:p>
          <a:p>
            <a:pPr>
              <a:lnSpc>
                <a:spcPct val="90000"/>
              </a:lnSpc>
              <a:spcAft>
                <a:spcPts val="800"/>
              </a:spcAft>
              <a:buFont typeface="Symbol" panose="05050102010706020507" pitchFamily="18" charset="2"/>
              <a:buChar char=""/>
            </a:pPr>
            <a:r>
              <a:rPr lang="en-IN" sz="1400" dirty="0">
                <a:effectLst/>
                <a:latin typeface="Arial"/>
                <a:ea typeface="Calibri" panose="020F0502020204030204" pitchFamily="34" charset="0"/>
                <a:cs typeface="Aria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r>
              <a:rPr lang="en-IN" sz="1400" dirty="0">
                <a:latin typeface="Arial"/>
                <a:ea typeface="Calibri" panose="020F0502020204030204" pitchFamily="34" charset="0"/>
                <a:cs typeface="Arial"/>
              </a:rPr>
              <a:t>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90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84222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D5F28B25-28D6-45C0-807A-F2620AE79896}"/>
              </a:ext>
            </a:extLst>
          </p:cNvPr>
          <p:cNvSpPr>
            <a:spLocks noGrp="1"/>
          </p:cNvSpPr>
          <p:nvPr>
            <p:ph idx="1"/>
          </p:nvPr>
        </p:nvSpPr>
        <p:spPr>
          <a:xfrm>
            <a:off x="1103312" y="2763520"/>
            <a:ext cx="8946541" cy="3484879"/>
          </a:xfrm>
        </p:spPr>
        <p:txBody>
          <a:bodyPr>
            <a:normAutofit/>
          </a:bodyPr>
          <a:lstStyle/>
          <a:p>
            <a:r>
              <a:rPr lang="en-IN">
                <a:latin typeface="Arial" panose="020B0604020202020204" pitchFamily="34" charset="0"/>
                <a:cs typeface="Arial" panose="020B0604020202020204" pitchFamily="34" charset="0"/>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p>
        </p:txBody>
      </p:sp>
    </p:spTree>
    <p:extLst>
      <p:ext uri="{BB962C8B-B14F-4D97-AF65-F5344CB8AC3E}">
        <p14:creationId xmlns:p14="http://schemas.microsoft.com/office/powerpoint/2010/main" val="90689121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67D8D76F-EF10-4AF3-95B6-73AB73C98C5D}"/>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Model/s Development and Evaluation </a:t>
            </a:r>
            <a:endParaRPr lang="en-IN">
              <a:solidFill>
                <a:srgbClr val="FFFFFF"/>
              </a:solidFill>
            </a:endParaRPr>
          </a:p>
        </p:txBody>
      </p:sp>
      <p:sp>
        <p:nvSpPr>
          <p:cNvPr id="3" name="Content Placeholder 2">
            <a:extLst>
              <a:ext uri="{FF2B5EF4-FFF2-40B4-BE49-F238E27FC236}">
                <a16:creationId xmlns:a16="http://schemas.microsoft.com/office/drawing/2014/main" xmlns="" id="{5DFDA692-2140-4144-BB86-E4817590035E}"/>
              </a:ext>
            </a:extLst>
          </p:cNvPr>
          <p:cNvSpPr>
            <a:spLocks noGrp="1"/>
          </p:cNvSpPr>
          <p:nvPr>
            <p:ph idx="1"/>
          </p:nvPr>
        </p:nvSpPr>
        <p:spPr>
          <a:xfrm>
            <a:off x="1103312" y="2763520"/>
            <a:ext cx="8946541" cy="3484879"/>
          </a:xfrm>
        </p:spPr>
        <p:txBody>
          <a:bodyPr>
            <a:normAutofit/>
          </a:bodyPr>
          <a:lstStyle/>
          <a:p>
            <a:pPr>
              <a:lnSpc>
                <a:spcPct val="90000"/>
              </a:lnSpc>
            </a:pPr>
            <a:r>
              <a:rPr lang="en-IN" dirty="0">
                <a:latin typeface="Arial" panose="020B0604020202020204" pitchFamily="34" charset="0"/>
                <a:cs typeface="Arial" panose="020B0604020202020204" pitchFamily="34" charset="0"/>
              </a:rPr>
              <a:t>Feature Selection</a:t>
            </a:r>
            <a:endParaRPr lang="en-IN">
              <a:latin typeface="Arial" panose="020B0604020202020204" pitchFamily="34" charset="0"/>
              <a:cs typeface="Arial" panose="020B0604020202020204" pitchFamily="34" charset="0"/>
            </a:endParaRPr>
          </a:p>
          <a:p>
            <a:pPr lvl="1">
              <a:lnSpc>
                <a:spcPct val="90000"/>
              </a:lnSpc>
            </a:pPr>
            <a:r>
              <a:rPr lang="en-IN">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p>
          <a:p>
            <a:pPr lvl="1">
              <a:lnSpc>
                <a:spcPct val="90000"/>
              </a:lnSpc>
            </a:pPr>
            <a:r>
              <a:rPr lang="en-US">
                <a:effectLst/>
                <a:latin typeface="Arial" panose="020B0604020202020204" pitchFamily="34" charset="0"/>
                <a:ea typeface="Calibri" panose="020F0502020204030204" pitchFamily="34" charset="0"/>
                <a:cs typeface="Arial" panose="020B0604020202020204" pitchFamily="34" charset="0"/>
              </a:rPr>
              <a:t>Using </a:t>
            </a:r>
            <a:r>
              <a:rPr lang="en-US" err="1">
                <a:effectLst/>
                <a:latin typeface="Arial" panose="020B0604020202020204" pitchFamily="34" charset="0"/>
                <a:ea typeface="Calibri" panose="020F0502020204030204" pitchFamily="34" charset="0"/>
                <a:cs typeface="Arial" panose="020B0604020202020204" pitchFamily="34" charset="0"/>
              </a:rPr>
              <a:t>SelectKBest</a:t>
            </a:r>
            <a:r>
              <a:rPr lang="en-US">
                <a:effectLst/>
                <a:latin typeface="Arial" panose="020B0604020202020204" pitchFamily="34" charset="0"/>
                <a:ea typeface="Calibri" panose="020F0502020204030204" pitchFamily="34" charset="0"/>
                <a:cs typeface="Arial" panose="020B0604020202020204" pitchFamily="34" charset="0"/>
              </a:rPr>
              <a:t> and </a:t>
            </a:r>
            <a:r>
              <a:rPr lang="en-US" err="1">
                <a:effectLst/>
                <a:latin typeface="Arial" panose="020B0604020202020204" pitchFamily="34" charset="0"/>
                <a:ea typeface="Calibri" panose="020F0502020204030204" pitchFamily="34" charset="0"/>
                <a:cs typeface="Arial" panose="020B0604020202020204" pitchFamily="34" charset="0"/>
              </a:rPr>
              <a:t>f_classif</a:t>
            </a:r>
            <a:r>
              <a:rPr lang="en-US">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US" err="1">
                <a:effectLst/>
                <a:latin typeface="Arial" panose="020B0604020202020204" pitchFamily="34" charset="0"/>
                <a:ea typeface="Calibri" panose="020F0502020204030204" pitchFamily="34" charset="0"/>
                <a:cs typeface="Arial" panose="020B0604020202020204" pitchFamily="34" charset="0"/>
              </a:rPr>
              <a:t>StandardScaler</a:t>
            </a:r>
            <a:r>
              <a:rPr lang="en-US">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 </a:t>
            </a:r>
          </a:p>
          <a:p>
            <a:pPr lvl="1">
              <a:lnSpc>
                <a:spcPct val="90000"/>
              </a:lnSpc>
            </a:pPr>
            <a:r>
              <a:rPr lang="en-US">
                <a:effectLst/>
                <a:latin typeface="Arial" panose="020B0604020202020204" pitchFamily="34" charset="0"/>
                <a:ea typeface="Calibri" panose="020F0502020204030204" pitchFamily="34" charset="0"/>
                <a:cs typeface="Arial" panose="020B0604020202020204" pitchFamily="34" charset="0"/>
              </a:rPr>
              <a:t>Columns: 'daily_decr30','cnt_loans30','Day','cnt_da_rech30','amnt_loans30','maxamnt_loans30','cnt_loans90' were dropped, so as to only retain the best features.</a:t>
            </a:r>
          </a:p>
          <a:p>
            <a:pPr lvl="1">
              <a:lnSpc>
                <a:spcPct val="90000"/>
              </a:lnSpc>
            </a:pPr>
            <a:endParaRPr lang="en-IN">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4588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DFB3CEA1-88D9-42FB-88ED-1E9807FE6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B78E351F-C43F-48ED-AA78-F0D1A3ADBA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5933" y="643467"/>
            <a:ext cx="3440133" cy="5571066"/>
          </a:xfrm>
          <a:prstGeom prst="rect">
            <a:avLst/>
          </a:prstGeom>
        </p:spPr>
      </p:pic>
      <p:sp>
        <p:nvSpPr>
          <p:cNvPr id="23" name="Rectangle 22">
            <a:extLst>
              <a:ext uri="{FF2B5EF4-FFF2-40B4-BE49-F238E27FC236}">
                <a16:creationId xmlns:a16="http://schemas.microsoft.com/office/drawing/2014/main" xmlns="" id="{9A6C928E-4252-4F33-8C34-E50A12A31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84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21320D-92BE-478C-82B8-5FF5AF30F8F7}"/>
              </a:ext>
            </a:extLst>
          </p:cNvPr>
          <p:cNvSpPr>
            <a:spLocks noGrp="1"/>
          </p:cNvSpPr>
          <p:nvPr>
            <p:ph idx="1"/>
          </p:nvPr>
        </p:nvSpPr>
        <p:spPr>
          <a:xfrm>
            <a:off x="1196891" y="3590286"/>
            <a:ext cx="8946541" cy="545903"/>
          </a:xfrm>
        </p:spPr>
        <p:txBody>
          <a:bodyPr vert="horz" lIns="91440" tIns="45720" rIns="91440" bIns="45720" rtlCol="0" anchor="t">
            <a:normAutofit/>
          </a:bodyPr>
          <a:lstStyle/>
          <a:p>
            <a:r>
              <a:rPr lang="en-IN" sz="1400" dirty="0">
                <a:latin typeface="Arial"/>
                <a:ea typeface="Calibri" panose="020F0502020204030204" pitchFamily="34" charset="0"/>
                <a:cs typeface="Arial"/>
              </a:rPr>
              <a:t>Classes</a:t>
            </a:r>
            <a:r>
              <a:rPr lang="en-IN" sz="1400" dirty="0">
                <a:effectLst/>
                <a:latin typeface="Arial"/>
                <a:ea typeface="Calibri" panose="020F0502020204030204" pitchFamily="34" charset="0"/>
                <a:cs typeface="Arial"/>
              </a:rPr>
              <a:t> of the target column were then balanced using the SMOTE technique</a:t>
            </a:r>
            <a:endParaRPr lang="en-US" dirty="0"/>
          </a:p>
        </p:txBody>
      </p:sp>
      <p:pic>
        <p:nvPicPr>
          <p:cNvPr id="4" name="Picture 3">
            <a:extLst>
              <a:ext uri="{FF2B5EF4-FFF2-40B4-BE49-F238E27FC236}">
                <a16:creationId xmlns:a16="http://schemas.microsoft.com/office/drawing/2014/main" xmlns="" id="{52E44C82-D87F-48A7-B30D-6B646DD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569" y="1258514"/>
            <a:ext cx="6787693" cy="1382105"/>
          </a:xfrm>
          <a:prstGeom prst="rect">
            <a:avLst/>
          </a:prstGeom>
        </p:spPr>
      </p:pic>
    </p:spTree>
    <p:extLst>
      <p:ext uri="{BB962C8B-B14F-4D97-AF65-F5344CB8AC3E}">
        <p14:creationId xmlns:p14="http://schemas.microsoft.com/office/powerpoint/2010/main" val="358704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9E2DF57-09E1-4908-9172-909D46772021}"/>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Train-Test Split and Best Random State</a:t>
            </a:r>
            <a:endParaRPr lang="en-IN">
              <a:solidFill>
                <a:srgbClr val="FFFFFF"/>
              </a:solidFill>
            </a:endParaRPr>
          </a:p>
        </p:txBody>
      </p:sp>
      <p:sp>
        <p:nvSpPr>
          <p:cNvPr id="3" name="Content Placeholder 2">
            <a:extLst>
              <a:ext uri="{FF2B5EF4-FFF2-40B4-BE49-F238E27FC236}">
                <a16:creationId xmlns:a16="http://schemas.microsoft.com/office/drawing/2014/main" xmlns="" id="{564C4833-9CFC-4CC8-A5C1-46A6D83605A8}"/>
              </a:ext>
            </a:extLst>
          </p:cNvPr>
          <p:cNvSpPr>
            <a:spLocks noGrp="1"/>
          </p:cNvSpPr>
          <p:nvPr>
            <p:ph idx="1"/>
          </p:nvPr>
        </p:nvSpPr>
        <p:spPr>
          <a:xfrm>
            <a:off x="1103312" y="2763520"/>
            <a:ext cx="8946541" cy="3484879"/>
          </a:xfrm>
        </p:spPr>
        <p:txBody>
          <a:bodyPr>
            <a:normAutofit/>
          </a:bodyPr>
          <a:lstStyle/>
          <a:p>
            <a:r>
              <a:rPr lang="en-IN">
                <a:effectLst/>
                <a:latin typeface="Arial" panose="020B0604020202020204" pitchFamily="34" charset="0"/>
                <a:ea typeface="Calibri" panose="020F0502020204030204" pitchFamily="34" charset="0"/>
              </a:rPr>
              <a:t>From </a:t>
            </a:r>
            <a:r>
              <a:rPr lang="en-IN" err="1">
                <a:effectLst/>
                <a:latin typeface="Arial" panose="020B0604020202020204" pitchFamily="34" charset="0"/>
                <a:ea typeface="Calibri" panose="020F0502020204030204" pitchFamily="34" charset="0"/>
              </a:rPr>
              <a:t>sklearn.model_selection’s</a:t>
            </a:r>
            <a:r>
              <a:rPr lang="en-IN">
                <a:effectLst/>
                <a:latin typeface="Arial" panose="020B0604020202020204" pitchFamily="34" charset="0"/>
                <a:ea typeface="Calibri" panose="020F0502020204030204" pitchFamily="34" charset="0"/>
              </a:rPr>
              <a:t> </a:t>
            </a:r>
            <a:r>
              <a:rPr lang="en-IN" err="1">
                <a:effectLst/>
                <a:latin typeface="Arial" panose="020B0604020202020204" pitchFamily="34" charset="0"/>
                <a:ea typeface="Calibri" panose="020F0502020204030204" pitchFamily="34" charset="0"/>
              </a:rPr>
              <a:t>train_test_split</a:t>
            </a:r>
            <a:r>
              <a:rPr lang="en-IN">
                <a:effectLst/>
                <a:latin typeface="Arial" panose="020B0604020202020204" pitchFamily="34" charset="0"/>
                <a:ea typeface="Calibri" panose="020F0502020204030204" pitchFamily="34" charset="0"/>
              </a:rPr>
              <a:t>, the data was divided into train and test data. Training data comprised 69% of total data whereas test data comprised 31% based on the best random state that would result in best model accuracy.  The best random state was found to be 81</a:t>
            </a:r>
            <a:endParaRPr lang="en-IN" dirty="0"/>
          </a:p>
        </p:txBody>
      </p:sp>
    </p:spTree>
    <p:extLst>
      <p:ext uri="{BB962C8B-B14F-4D97-AF65-F5344CB8AC3E}">
        <p14:creationId xmlns:p14="http://schemas.microsoft.com/office/powerpoint/2010/main" val="287368470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7E1F70B7-8BB3-4367-AD5E-9CE4B71286EE}"/>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IN" sz="1700" u="sng">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IN" sz="1700">
                <a:effectLst/>
                <a:latin typeface="Arial" panose="020B0604020202020204" pitchFamily="34" charset="0"/>
                <a:ea typeface="Calibri" panose="020F0502020204030204" pitchFamily="34" charset="0"/>
                <a:cs typeface="Arial" panose="020B0604020202020204" pitchFamily="34"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p>
          <a:p>
            <a:pPr>
              <a:lnSpc>
                <a:spcPct val="90000"/>
              </a:lnSpc>
            </a:pPr>
            <a:r>
              <a:rPr lang="en-IN" sz="1700" err="1">
                <a:effectLst/>
                <a:latin typeface="Arial" panose="020B0604020202020204" pitchFamily="34" charset="0"/>
                <a:ea typeface="Calibri" panose="020F0502020204030204" pitchFamily="34" charset="0"/>
                <a:cs typeface="Arial" panose="020B0604020202020204" pitchFamily="34" charset="0"/>
              </a:rPr>
              <a:t>DecisionTree</a:t>
            </a:r>
            <a:r>
              <a:rPr lang="en-IN" sz="1700">
                <a:effectLst/>
                <a:latin typeface="Arial" panose="020B0604020202020204" pitchFamily="34" charset="0"/>
                <a:ea typeface="Calibri" panose="020F0502020204030204" pitchFamily="34" charset="0"/>
                <a:cs typeface="Arial" panose="020B0604020202020204" pitchFamily="34" charset="0"/>
              </a:rPr>
              <a:t>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p>
          <a:p>
            <a:pPr>
              <a:lnSpc>
                <a:spcPct val="90000"/>
              </a:lnSpc>
            </a:pPr>
            <a:endParaRPr lang="en-IN" sz="17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sz="1700">
              <a:effectLst/>
              <a:latin typeface="Arial" panose="020B0604020202020204" pitchFamily="34" charset="0"/>
              <a:ea typeface="Calibri" panose="020F0502020204030204" pitchFamily="34" charset="0"/>
              <a:cs typeface="Arial" panose="020B0604020202020204" pitchFamily="34" charset="0"/>
            </a:endParaRPr>
          </a:p>
          <a:p>
            <a:pPr marL="36900" indent="0">
              <a:lnSpc>
                <a:spcPct val="90000"/>
              </a:lnSpc>
              <a:buNone/>
            </a:pPr>
            <a:endParaRPr lang="en-IN" sz="1700"/>
          </a:p>
        </p:txBody>
      </p:sp>
    </p:spTree>
    <p:extLst>
      <p:ext uri="{BB962C8B-B14F-4D97-AF65-F5344CB8AC3E}">
        <p14:creationId xmlns:p14="http://schemas.microsoft.com/office/powerpoint/2010/main" val="277244465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14BF8F54-9269-49A4-8B62-A0B3997544CD}"/>
              </a:ext>
            </a:extLst>
          </p:cNvPr>
          <p:cNvSpPr>
            <a:spLocks noGrp="1"/>
          </p:cNvSpPr>
          <p:nvPr>
            <p:ph idx="1"/>
          </p:nvPr>
        </p:nvSpPr>
        <p:spPr>
          <a:xfrm>
            <a:off x="1103312" y="2763520"/>
            <a:ext cx="8946541" cy="3484879"/>
          </a:xfrm>
        </p:spPr>
        <p:txBody>
          <a:bodyPr>
            <a:normAutofit/>
          </a:bodyPr>
          <a:lstStyle/>
          <a:p>
            <a:pPr>
              <a:lnSpc>
                <a:spcPct val="90000"/>
              </a:lnSpc>
            </a:pPr>
            <a:r>
              <a:rPr lang="en-US" sz="1400" dirty="0" err="1">
                <a:latin typeface="Arial" panose="020B0604020202020204" pitchFamily="34" charset="0"/>
                <a:cs typeface="Arial" panose="020B0604020202020204" pitchFamily="34" charset="0"/>
              </a:rPr>
              <a:t>XGBClassifier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US" sz="1400">
              <a:latin typeface="Arial" panose="020B0604020202020204" pitchFamily="34" charset="0"/>
              <a:cs typeface="Arial" panose="020B0604020202020204" pitchFamily="34" charset="0"/>
            </a:endParaRPr>
          </a:p>
          <a:p>
            <a:pPr>
              <a:lnSpc>
                <a:spcPct val="90000"/>
              </a:lnSpc>
            </a:pPr>
            <a:r>
              <a:rPr lang="en-US" sz="1400" dirty="0" err="1">
                <a:latin typeface="Arial" panose="020B0604020202020204" pitchFamily="34" charset="0"/>
                <a:cs typeface="Arial" panose="020B0604020202020204" pitchFamily="34" charset="0"/>
              </a:rPr>
              <a:t>RandomForestClassifier</a:t>
            </a:r>
            <a:r>
              <a:rPr lang="en-US" sz="1400" dirty="0">
                <a:latin typeface="Arial" panose="020B0604020202020204" pitchFamily="34" charset="0"/>
                <a:cs typeface="Arial" panose="020B060402020202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US" sz="1400">
              <a:latin typeface="Arial" panose="020B0604020202020204" pitchFamily="34" charset="0"/>
              <a:cs typeface="Arial" panose="020B0604020202020204" pitchFamily="34" charset="0"/>
            </a:endParaRPr>
          </a:p>
          <a:p>
            <a:pPr>
              <a:lnSpc>
                <a:spcPct val="90000"/>
              </a:lnSpc>
            </a:pPr>
            <a:r>
              <a:rPr lang="en-IN" sz="1400" dirty="0">
                <a:effectLst/>
                <a:latin typeface="Arial" panose="020B0604020202020204" pitchFamily="34" charset="0"/>
                <a:ea typeface="Calibri" panose="020F0502020204030204" pitchFamily="34" charset="0"/>
                <a:cs typeface="Arial" panose="020B0604020202020204" pitchFamily="34" charset="0"/>
              </a:rPr>
              <a:t>AdaBoost Classifier: The basis of this algorithm is the </a:t>
            </a:r>
            <a:r>
              <a:rPr lang="en-IN" sz="1400">
                <a:effectLst/>
                <a:latin typeface="Arial" panose="020B0604020202020204" pitchFamily="34" charset="0"/>
                <a:ea typeface="Calibri" panose="020F0502020204030204" pitchFamily="34" charset="0"/>
                <a:cs typeface="Arial" panose="020B0604020202020204" pitchFamily="34" charset="0"/>
              </a:rPr>
              <a:t>boosting</a:t>
            </a:r>
            <a:r>
              <a:rPr lang="en-IN" sz="1400" dirty="0">
                <a:effectLst/>
                <a:latin typeface="Arial" panose="020B0604020202020204" pitchFamily="34" charset="0"/>
                <a:ea typeface="Calibri" panose="020F0502020204030204" pitchFamily="34" charset="0"/>
                <a:cs typeface="Arial" panose="020B0604020202020204" pitchFamily="34"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400">
              <a:effectLst/>
              <a:latin typeface="Arial" panose="020B0604020202020204" pitchFamily="34" charset="0"/>
              <a:ea typeface="Calibri" panose="020F0502020204030204" pitchFamily="34" charset="0"/>
              <a:cs typeface="Arial" panose="020B0604020202020204" pitchFamily="34" charset="0"/>
            </a:endParaRPr>
          </a:p>
          <a:p>
            <a:pPr marL="36900" indent="0">
              <a:lnSpc>
                <a:spcPct val="90000"/>
              </a:lnSpc>
              <a:buNone/>
            </a:pPr>
            <a:endParaRPr lang="en-US" sz="1400">
              <a:latin typeface="Arial" panose="020B0604020202020204" pitchFamily="34" charset="0"/>
              <a:cs typeface="Arial" panose="020B0604020202020204" pitchFamily="34" charset="0"/>
            </a:endParaRPr>
          </a:p>
          <a:p>
            <a:pPr>
              <a:lnSpc>
                <a:spcPct val="90000"/>
              </a:lnSpc>
            </a:pPr>
            <a:endParaRPr lang="en-IN" sz="1400"/>
          </a:p>
        </p:txBody>
      </p:sp>
    </p:spTree>
    <p:extLst>
      <p:ext uri="{BB962C8B-B14F-4D97-AF65-F5344CB8AC3E}">
        <p14:creationId xmlns:p14="http://schemas.microsoft.com/office/powerpoint/2010/main" val="89869945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5" name="Freeform: Shape 14">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D105C855-C62E-4A0D-9CFD-3965F7B645EA}"/>
              </a:ext>
            </a:extLst>
          </p:cNvPr>
          <p:cNvSpPr>
            <a:spLocks noGrp="1"/>
          </p:cNvSpPr>
          <p:nvPr>
            <p:ph idx="1"/>
          </p:nvPr>
        </p:nvSpPr>
        <p:spPr>
          <a:xfrm>
            <a:off x="648931" y="2548281"/>
            <a:ext cx="5122606" cy="3658689"/>
          </a:xfrm>
        </p:spPr>
        <p:txBody>
          <a:bodyPr>
            <a:normAutofit/>
          </a:bodyPr>
          <a:lstStyle/>
          <a:p>
            <a:r>
              <a:rPr lang="en-US">
                <a:latin typeface="Arial" panose="020B0604020202020204" pitchFamily="34" charset="0"/>
                <a:cs typeface="Arial" panose="020B0604020202020204" pitchFamily="34" charset="0"/>
              </a:rPr>
              <a:t>Training the Models</a:t>
            </a:r>
          </a:p>
          <a:p>
            <a:endParaRPr lang="en-US">
              <a:latin typeface="Arial" panose="020B0604020202020204" pitchFamily="34" charset="0"/>
              <a:cs typeface="Arial" panose="020B0604020202020204" pitchFamily="34" charset="0"/>
            </a:endParaRPr>
          </a:p>
          <a:p>
            <a:endParaRPr lang="en-IN">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8EDA3C85-FE3B-4CEC-90D6-B169E9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550999"/>
            <a:ext cx="5451627" cy="3656581"/>
          </a:xfrm>
          <a:prstGeom prst="rect">
            <a:avLst/>
          </a:prstGeom>
          <a:effectLst/>
        </p:spPr>
      </p:pic>
    </p:spTree>
    <p:extLst>
      <p:ext uri="{BB962C8B-B14F-4D97-AF65-F5344CB8AC3E}">
        <p14:creationId xmlns:p14="http://schemas.microsoft.com/office/powerpoint/2010/main" val="382511849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5CA135BE-DE5B-453A-B955-63C4EEA997D2}"/>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US" dirty="0">
                <a:latin typeface="Arial" panose="020B0604020202020204" pitchFamily="34" charset="0"/>
                <a:cs typeface="Arial" panose="020B0604020202020204" pitchFamily="34" charset="0"/>
              </a:rPr>
              <a:t>Analyzing Accuracy of The Models</a:t>
            </a:r>
            <a:endParaRPr lang="en-US">
              <a:latin typeface="Arial" panose="020B0604020202020204" pitchFamily="34" charset="0"/>
              <a:cs typeface="Arial" panose="020B0604020202020204" pitchFamily="34" charset="0"/>
            </a:endParaRPr>
          </a:p>
          <a:p>
            <a:pPr>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Classification Report consisting of </a:t>
            </a:r>
            <a:r>
              <a:rPr lang="en-IN" err="1">
                <a:effectLst/>
                <a:latin typeface="Arial" panose="020B0604020202020204" pitchFamily="34" charset="0"/>
                <a:ea typeface="Calibri" panose="020F0502020204030204" pitchFamily="34" charset="0"/>
                <a:cs typeface="Arial" panose="020B0604020202020204" pitchFamily="34" charset="0"/>
              </a:rPr>
              <a:t>Precision,Recall</a:t>
            </a:r>
            <a:r>
              <a:rPr lang="en-IN">
                <a:effectLst/>
                <a:latin typeface="Arial" panose="020B0604020202020204" pitchFamily="34" charset="0"/>
                <a:ea typeface="Calibri" panose="020F0502020204030204" pitchFamily="34" charset="0"/>
                <a:cs typeface="Arial" panose="020B0604020202020204" pitchFamily="34" charset="0"/>
              </a:rPr>
              <a:t>, Support and F1-score were the metrics used to evaluate the Model Performance.</a:t>
            </a:r>
          </a:p>
          <a:p>
            <a:pPr>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Precision is defined as the ratio of true positives to the sum of true and false </a:t>
            </a:r>
            <a:r>
              <a:rPr lang="en-IN" err="1">
                <a:effectLst/>
                <a:latin typeface="Arial" panose="020B0604020202020204" pitchFamily="34" charset="0"/>
                <a:ea typeface="Calibri" panose="020F0502020204030204" pitchFamily="34" charset="0"/>
                <a:cs typeface="Arial" panose="020B0604020202020204" pitchFamily="34" charset="0"/>
              </a:rPr>
              <a:t>positives.Recall</a:t>
            </a:r>
            <a:r>
              <a:rPr lang="en-IN">
                <a:effectLst/>
                <a:latin typeface="Arial" panose="020B0604020202020204" pitchFamily="34" charset="0"/>
                <a:ea typeface="Calibri" panose="020F0502020204030204" pitchFamily="34" charset="0"/>
                <a:cs typeface="Arial" panose="020B0604020202020204" pitchFamily="34" charset="0"/>
              </a:rPr>
              <a:t> is defined as the ratio of true positives to the sum of true positives and false </a:t>
            </a:r>
            <a:r>
              <a:rPr lang="en-IN" err="1">
                <a:effectLst/>
                <a:latin typeface="Arial" panose="020B0604020202020204" pitchFamily="34" charset="0"/>
                <a:ea typeface="Calibri" panose="020F0502020204030204" pitchFamily="34" charset="0"/>
                <a:cs typeface="Arial" panose="020B0604020202020204" pitchFamily="34" charset="0"/>
              </a:rPr>
              <a:t>negatives.The</a:t>
            </a:r>
            <a:r>
              <a:rPr lang="en-IN">
                <a:effectLst/>
                <a:latin typeface="Arial" panose="020B0604020202020204" pitchFamily="34" charset="0"/>
                <a:ea typeface="Calibri" panose="020F0502020204030204" pitchFamily="34" charset="0"/>
                <a:cs typeface="Arial" panose="020B0604020202020204" pitchFamily="34"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p>
          <a:p>
            <a:pPr>
              <a:lnSpc>
                <a:spcPct val="90000"/>
              </a:lnSpc>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4145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xmlns="" id="{18073EE4-EB60-444A-A7EA-82035FCDE0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9" name="Freeform 23">
            <a:extLst>
              <a:ext uri="{FF2B5EF4-FFF2-40B4-BE49-F238E27FC236}">
                <a16:creationId xmlns:a16="http://schemas.microsoft.com/office/drawing/2014/main" xmlns="" id="{86AD7ABD-24C8-4B21-A948-ABC2F8C70B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 name="Rectangle 14">
            <a:extLst>
              <a:ext uri="{FF2B5EF4-FFF2-40B4-BE49-F238E27FC236}">
                <a16:creationId xmlns:a16="http://schemas.microsoft.com/office/drawing/2014/main" xmlns="" id="{B63082B3-0202-4A7D-A42B-721E4CE9E2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92428366-0432-4A6B-9998-2E5DA635502E}"/>
              </a:ext>
            </a:extLst>
          </p:cNvPr>
          <p:cNvSpPr>
            <a:spLocks noGrp="1"/>
          </p:cNvSpPr>
          <p:nvPr>
            <p:ph idx="1"/>
          </p:nvPr>
        </p:nvSpPr>
        <p:spPr>
          <a:xfrm>
            <a:off x="646111" y="3088493"/>
            <a:ext cx="3104751" cy="2931307"/>
          </a:xfrm>
        </p:spPr>
        <p:txBody>
          <a:bodyPr>
            <a:normAutofit/>
          </a:bodyPr>
          <a:lstStyle/>
          <a:p>
            <a:endParaRPr lang="en-IN" sz="1600"/>
          </a:p>
        </p:txBody>
      </p:sp>
      <p:pic>
        <p:nvPicPr>
          <p:cNvPr id="5" name="Picture 4">
            <a:extLst>
              <a:ext uri="{FF2B5EF4-FFF2-40B4-BE49-F238E27FC236}">
                <a16:creationId xmlns:a16="http://schemas.microsoft.com/office/drawing/2014/main" xmlns="" id="{5D40D9AB-5519-44D9-A729-F1E39C6A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912" y="1447799"/>
            <a:ext cx="2433101" cy="2188504"/>
          </a:xfrm>
          <a:prstGeom prst="rect">
            <a:avLst/>
          </a:prstGeom>
          <a:effectLst/>
        </p:spPr>
      </p:pic>
      <p:pic>
        <p:nvPicPr>
          <p:cNvPr id="4" name="Picture 3">
            <a:extLst>
              <a:ext uri="{FF2B5EF4-FFF2-40B4-BE49-F238E27FC236}">
                <a16:creationId xmlns:a16="http://schemas.microsoft.com/office/drawing/2014/main" xmlns="" id="{8E84E9B6-CE89-42FA-B987-435B80DA7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160" y="3831296"/>
            <a:ext cx="2486605" cy="2188504"/>
          </a:xfrm>
          <a:prstGeom prst="rect">
            <a:avLst/>
          </a:prstGeom>
          <a:effectLst/>
        </p:spPr>
      </p:pic>
      <p:pic>
        <p:nvPicPr>
          <p:cNvPr id="6" name="Picture 5">
            <a:extLst>
              <a:ext uri="{FF2B5EF4-FFF2-40B4-BE49-F238E27FC236}">
                <a16:creationId xmlns:a16="http://schemas.microsoft.com/office/drawing/2014/main" xmlns="" id="{452713F3-6C07-4A99-9B62-EEF1A1115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091" y="2288654"/>
            <a:ext cx="3148022" cy="2890290"/>
          </a:xfrm>
          <a:prstGeom prst="rect">
            <a:avLst/>
          </a:prstGeom>
          <a:effectLst/>
        </p:spPr>
      </p:pic>
    </p:spTree>
    <p:extLst>
      <p:ext uri="{BB962C8B-B14F-4D97-AF65-F5344CB8AC3E}">
        <p14:creationId xmlns:p14="http://schemas.microsoft.com/office/powerpoint/2010/main" val="5141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7C9A2855-D090-470C-88DC-C2F4837CA865}"/>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a16="http://schemas.microsoft.com/office/drawing/2014/main" xmlns="" id="{55014DDC-CDBC-4EDF-A48E-03F93BA203AC}"/>
              </a:ext>
            </a:extLst>
          </p:cNvPr>
          <p:cNvSpPr>
            <a:spLocks noGrp="1"/>
          </p:cNvSpPr>
          <p:nvPr>
            <p:ph idx="1"/>
          </p:nvPr>
        </p:nvSpPr>
        <p:spPr>
          <a:xfrm>
            <a:off x="1103312" y="2763520"/>
            <a:ext cx="8946541" cy="3484879"/>
          </a:xfrm>
        </p:spPr>
        <p:txBody>
          <a:bodyPr>
            <a:normAutofit/>
          </a:bodyPr>
          <a:lstStyle/>
          <a:p>
            <a:pPr marL="342900" lvl="0" indent="-342900">
              <a:lnSpc>
                <a:spcPct val="90000"/>
              </a:lnSpc>
              <a:buFont typeface="Symbol" panose="05050102010706020507" pitchFamily="18" charset="2"/>
              <a:buChar char=""/>
            </a:pPr>
            <a:r>
              <a:rPr lang="en-IN" sz="1700">
                <a:effectLst/>
                <a:latin typeface="Arial" panose="020B0604020202020204" pitchFamily="34" charset="0"/>
                <a:ea typeface="Calibri" panose="020F0502020204030204" pitchFamily="34" charset="0"/>
                <a:cs typeface="Arial" panose="020B060402020202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lvl="0" indent="-342900">
              <a:lnSpc>
                <a:spcPct val="90000"/>
              </a:lnSpc>
              <a:buFont typeface="Symbol" panose="05050102010706020507" pitchFamily="18" charset="2"/>
              <a:buChar char=""/>
            </a:pPr>
            <a:r>
              <a:rPr lang="en-IN" sz="1700">
                <a:effectLst/>
                <a:latin typeface="Arial" panose="020B0604020202020204" pitchFamily="34" charset="0"/>
                <a:ea typeface="Calibri" panose="020F050202020403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lvl="0" indent="-342900">
              <a:lnSpc>
                <a:spcPct val="90000"/>
              </a:lnSpc>
              <a:spcAft>
                <a:spcPts val="800"/>
              </a:spcAft>
              <a:buFont typeface="Symbol" panose="05050102010706020507" pitchFamily="18" charset="2"/>
              <a:buChar char=""/>
            </a:pPr>
            <a:r>
              <a:rPr lang="en-IN" sz="1700">
                <a:effectLst/>
                <a:latin typeface="Arial" panose="020B0604020202020204" pitchFamily="34" charset="0"/>
                <a:ea typeface="Calibri" panose="020F0502020204030204" pitchFamily="34" charset="0"/>
                <a:cs typeface="Arial" panose="020B0604020202020204" pitchFamily="34" charset="0"/>
              </a:rPr>
              <a:t>In order to improve the selection of customers for the credit, the client wants some predictions that could help them in further investment and improvement in selection of customers. </a:t>
            </a:r>
          </a:p>
          <a:p>
            <a:pPr>
              <a:lnSpc>
                <a:spcPct val="90000"/>
              </a:lnSpc>
            </a:pPr>
            <a:endParaRPr lang="en-IN" sz="1700"/>
          </a:p>
        </p:txBody>
      </p:sp>
    </p:spTree>
    <p:extLst>
      <p:ext uri="{BB962C8B-B14F-4D97-AF65-F5344CB8AC3E}">
        <p14:creationId xmlns:p14="http://schemas.microsoft.com/office/powerpoint/2010/main" val="41643010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xmlns="" id="{3CC8D252-8044-458D-A776-6A5833FEFD2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1">
            <a:extLst>
              <a:ext uri="{FF2B5EF4-FFF2-40B4-BE49-F238E27FC236}">
                <a16:creationId xmlns:a16="http://schemas.microsoft.com/office/drawing/2014/main" xmlns="" id="{E884AA69-7728-499C-8FA7-A3FCA738EB7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 name="Oval 13">
            <a:extLst>
              <a:ext uri="{FF2B5EF4-FFF2-40B4-BE49-F238E27FC236}">
                <a16:creationId xmlns:a16="http://schemas.microsoft.com/office/drawing/2014/main" xmlns="" id="{79760FB8-CC91-426C-9EF3-A58786866B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 name="Picture 15">
            <a:extLst>
              <a:ext uri="{FF2B5EF4-FFF2-40B4-BE49-F238E27FC236}">
                <a16:creationId xmlns:a16="http://schemas.microsoft.com/office/drawing/2014/main" xmlns="" id="{CE274F2C-FBD9-4A60-B6A0-FB7532F599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 name="Picture 17">
            <a:extLst>
              <a:ext uri="{FF2B5EF4-FFF2-40B4-BE49-F238E27FC236}">
                <a16:creationId xmlns:a16="http://schemas.microsoft.com/office/drawing/2014/main" xmlns="" id="{D543DFE3-F007-48D9-A223-F7351802D47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 name="Rectangle 19">
            <a:extLst>
              <a:ext uri="{FF2B5EF4-FFF2-40B4-BE49-F238E27FC236}">
                <a16:creationId xmlns:a16="http://schemas.microsoft.com/office/drawing/2014/main" xmlns="" id="{09E7EBD1-9868-4F2F-B4FF-A89B93CFB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xmlns="" id="{B77F70CF-51B7-4A07-A16B-70DFA49427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C98594B0-DC7B-4BAF-B0F2-8557CBDE6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4661461"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446AE3A0-C95F-49A5-8DBC-2844884C28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466" y="1346205"/>
            <a:ext cx="4329482" cy="4165590"/>
          </a:xfrm>
          <a:prstGeom prst="rect">
            <a:avLst/>
          </a:prstGeom>
        </p:spPr>
      </p:pic>
      <p:sp>
        <p:nvSpPr>
          <p:cNvPr id="26" name="Rectangle 25">
            <a:extLst>
              <a:ext uri="{FF2B5EF4-FFF2-40B4-BE49-F238E27FC236}">
                <a16:creationId xmlns:a16="http://schemas.microsoft.com/office/drawing/2014/main" xmlns="" id="{27A76E6C-02DD-4FDA-9F96-21BD3F4E45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99341" y="480060"/>
            <a:ext cx="4661460"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777454F1-CDE0-42CF-B914-8636815FF8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2369" y="1486632"/>
            <a:ext cx="4330526" cy="3884736"/>
          </a:xfrm>
          <a:prstGeom prst="rect">
            <a:avLst/>
          </a:prstGeom>
        </p:spPr>
      </p:pic>
      <p:sp>
        <p:nvSpPr>
          <p:cNvPr id="28" name="Rectangle 27">
            <a:extLst>
              <a:ext uri="{FF2B5EF4-FFF2-40B4-BE49-F238E27FC236}">
                <a16:creationId xmlns:a16="http://schemas.microsoft.com/office/drawing/2014/main" xmlns="" id="{D4D9AAD4-B929-4AE3-A27C-651AF2069E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36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FDCAF5A7-A9C1-41ED-AD14-DCB452B97613}"/>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IN" sz="1700" b="1">
                <a:effectLst/>
                <a:latin typeface="Arial" panose="020B0604020202020204" pitchFamily="34" charset="0"/>
                <a:ea typeface="Calibri" panose="020F0502020204030204" pitchFamily="34" charset="0"/>
                <a:cs typeface="Arial" panose="020B0604020202020204" pitchFamily="34" charset="0"/>
              </a:rPr>
              <a:t>Model Cross Validation</a:t>
            </a:r>
            <a:endParaRPr lang="en-IN" sz="17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r>
              <a:rPr lang="en-IN" sz="1700">
                <a:effectLst/>
                <a:latin typeface="Arial" panose="020B0604020202020204" pitchFamily="34" charset="0"/>
                <a:ea typeface="Calibri" panose="020F0502020204030204" pitchFamily="34" charset="0"/>
                <a:cs typeface="Arial" panose="020B0604020202020204" pitchFamily="34" charset="0"/>
              </a:rPr>
              <a:t>Cross validation is a technique for assessing how the statistical analysis generalises to an independent data </a:t>
            </a:r>
            <a:r>
              <a:rPr lang="en-IN" sz="1700" err="1">
                <a:effectLst/>
                <a:latin typeface="Arial" panose="020B0604020202020204" pitchFamily="34" charset="0"/>
                <a:ea typeface="Calibri" panose="020F0502020204030204" pitchFamily="34" charset="0"/>
                <a:cs typeface="Arial" panose="020B0604020202020204" pitchFamily="34" charset="0"/>
              </a:rPr>
              <a:t>set.It</a:t>
            </a:r>
            <a:r>
              <a:rPr lang="en-IN" sz="1700">
                <a:effectLst/>
                <a:latin typeface="Arial" panose="020B0604020202020204" pitchFamily="34" charset="0"/>
                <a:ea typeface="Calibri" panose="020F0502020204030204" pitchFamily="34" charset="0"/>
                <a:cs typeface="Arial" panose="020B060402020202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pPr>
              <a:lnSpc>
                <a:spcPct val="90000"/>
              </a:lnSpc>
            </a:pPr>
            <a:r>
              <a:rPr lang="en-US" sz="1700">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Classifiers is the best model.</a:t>
            </a:r>
            <a:endParaRPr lang="en-IN" sz="1700">
              <a:effectLst/>
              <a:latin typeface="Arial" panose="020B0604020202020204" pitchFamily="34" charset="0"/>
              <a:ea typeface="Calibri" panose="020F0502020204030204" pitchFamily="34" charset="0"/>
              <a:cs typeface="Arial" panose="020B0604020202020204" pitchFamily="34" charset="0"/>
            </a:endParaRPr>
          </a:p>
          <a:p>
            <a:pPr>
              <a:lnSpc>
                <a:spcPct val="90000"/>
              </a:lnSpc>
            </a:pPr>
            <a:endParaRPr lang="en-IN" sz="1700"/>
          </a:p>
        </p:txBody>
      </p:sp>
    </p:spTree>
    <p:extLst>
      <p:ext uri="{BB962C8B-B14F-4D97-AF65-F5344CB8AC3E}">
        <p14:creationId xmlns:p14="http://schemas.microsoft.com/office/powerpoint/2010/main" val="149551709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D1FC4D6-4348-4F28-9459-196F4DFD1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50" y="410547"/>
            <a:ext cx="4294685" cy="4013822"/>
          </a:xfrm>
          <a:prstGeom prst="rect">
            <a:avLst/>
          </a:prstGeom>
        </p:spPr>
      </p:pic>
      <p:pic>
        <p:nvPicPr>
          <p:cNvPr id="5" name="Picture 4">
            <a:extLst>
              <a:ext uri="{FF2B5EF4-FFF2-40B4-BE49-F238E27FC236}">
                <a16:creationId xmlns:a16="http://schemas.microsoft.com/office/drawing/2014/main" xmlns="" id="{28970B9B-7232-4844-B9D5-7A810795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249" y="4424368"/>
            <a:ext cx="4294685" cy="1614981"/>
          </a:xfrm>
          <a:prstGeom prst="rect">
            <a:avLst/>
          </a:prstGeom>
        </p:spPr>
      </p:pic>
    </p:spTree>
    <p:extLst>
      <p:ext uri="{BB962C8B-B14F-4D97-AF65-F5344CB8AC3E}">
        <p14:creationId xmlns:p14="http://schemas.microsoft.com/office/powerpoint/2010/main" val="168012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4FEAF803-9246-4186-80E7-098BFAF4748C}"/>
              </a:ext>
            </a:extLst>
          </p:cNvPr>
          <p:cNvSpPr>
            <a:spLocks noGrp="1"/>
          </p:cNvSpPr>
          <p:nvPr>
            <p:ph idx="1"/>
          </p:nvPr>
        </p:nvSpPr>
        <p:spPr>
          <a:xfrm>
            <a:off x="1103312" y="2763520"/>
            <a:ext cx="8946541" cy="3484879"/>
          </a:xfrm>
        </p:spPr>
        <p:txBody>
          <a:bodyPr>
            <a:normAutofit/>
          </a:bodyPr>
          <a:lstStyle/>
          <a:p>
            <a:pPr marL="36900" indent="0">
              <a:buNone/>
            </a:pPr>
            <a:r>
              <a:rPr lang="en-IN" dirty="0"/>
              <a:t>ROC AUC Scores</a:t>
            </a:r>
          </a:p>
          <a:p>
            <a:r>
              <a:rPr lang="en-US"/>
              <a:t>The score is used to summarize the trade-off between the true positive rate and false positive rate for a predictive model using different probability thresholds. The AUC value lies between 0.5 to 1 where 0.5 denotes a bad classifier and 1 denotes an excellent classifier.</a:t>
            </a:r>
          </a:p>
          <a:p>
            <a:endParaRPr lang="en-US"/>
          </a:p>
          <a:p>
            <a:pPr marL="36900" indent="0">
              <a:buNone/>
            </a:pPr>
            <a:endParaRPr lang="en-IN"/>
          </a:p>
        </p:txBody>
      </p:sp>
    </p:spTree>
    <p:extLst>
      <p:ext uri="{BB962C8B-B14F-4D97-AF65-F5344CB8AC3E}">
        <p14:creationId xmlns:p14="http://schemas.microsoft.com/office/powerpoint/2010/main" val="208450331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753D759-4AA8-4A67-A81B-0E48E550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638684"/>
            <a:ext cx="4750648" cy="5715463"/>
          </a:xfrm>
          <a:prstGeom prst="rect">
            <a:avLst/>
          </a:prstGeom>
        </p:spPr>
      </p:pic>
    </p:spTree>
    <p:extLst>
      <p:ext uri="{BB962C8B-B14F-4D97-AF65-F5344CB8AC3E}">
        <p14:creationId xmlns:p14="http://schemas.microsoft.com/office/powerpoint/2010/main" val="344808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5" name="Freeform: Shape 14">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BE2E44FD-00CE-4976-B14D-442867B3839C}"/>
              </a:ext>
            </a:extLst>
          </p:cNvPr>
          <p:cNvSpPr>
            <a:spLocks noGrp="1"/>
          </p:cNvSpPr>
          <p:nvPr>
            <p:ph idx="1"/>
          </p:nvPr>
        </p:nvSpPr>
        <p:spPr>
          <a:xfrm>
            <a:off x="648931" y="2548281"/>
            <a:ext cx="5122606" cy="3658689"/>
          </a:xfrm>
        </p:spPr>
        <p:txBody>
          <a:bodyPr>
            <a:normAutofit/>
          </a:bodyPr>
          <a:lstStyle/>
          <a:p>
            <a:pPr marL="36900" indent="0">
              <a:buNone/>
            </a:pPr>
            <a:r>
              <a:rPr lang="en-IN">
                <a:latin typeface="Arial" panose="020B0604020202020204" pitchFamily="34" charset="0"/>
                <a:cs typeface="Arial" panose="020B0604020202020204" pitchFamily="34" charset="0"/>
              </a:rPr>
              <a:t>ROC AUC curves</a:t>
            </a:r>
          </a:p>
          <a:p>
            <a:r>
              <a:rPr lang="en-US">
                <a:latin typeface="Arial" panose="020B0604020202020204" pitchFamily="34" charset="0"/>
                <a:cs typeface="Arial" panose="020B0604020202020204" pitchFamily="34" charset="0"/>
              </a:rPr>
              <a:t>The AUC-ROC curve helps us visualize how well our machine learning classifier is performing. ROC curves are appropriate when the observations are balanced between each class.</a:t>
            </a:r>
            <a:endParaRPr lang="en-IN">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51C0050A-679D-48D2-A3B7-DADD3A523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865" y="2548281"/>
            <a:ext cx="5357729" cy="3662018"/>
          </a:xfrm>
          <a:prstGeom prst="rect">
            <a:avLst/>
          </a:prstGeom>
          <a:effectLst/>
        </p:spPr>
      </p:pic>
    </p:spTree>
    <p:extLst>
      <p:ext uri="{BB962C8B-B14F-4D97-AF65-F5344CB8AC3E}">
        <p14:creationId xmlns:p14="http://schemas.microsoft.com/office/powerpoint/2010/main" val="189860311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A1CC5204-0401-4567-8583-57DFED5DF09E}"/>
              </a:ext>
            </a:extLst>
          </p:cNvPr>
          <p:cNvSpPr>
            <a:spLocks noGrp="1"/>
          </p:cNvSpPr>
          <p:nvPr>
            <p:ph idx="1"/>
          </p:nvPr>
        </p:nvSpPr>
        <p:spPr>
          <a:xfrm>
            <a:off x="1103312" y="2763520"/>
            <a:ext cx="8946541" cy="3484879"/>
          </a:xfrm>
        </p:spPr>
        <p:txBody>
          <a:bodyPr>
            <a:normAutofit/>
          </a:bodyPr>
          <a:lstStyle/>
          <a:p>
            <a:pPr marL="36900" indent="0">
              <a:buNone/>
            </a:pPr>
            <a:r>
              <a:rPr lang="en-IN">
                <a:latin typeface="Arial" panose="020B0604020202020204" pitchFamily="34" charset="0"/>
                <a:cs typeface="Arial" panose="020B0604020202020204" pitchFamily="34" charset="0"/>
              </a:rPr>
              <a:t>Interpretation of the Results</a:t>
            </a:r>
          </a:p>
          <a:p>
            <a:r>
              <a:rPr lang="en-IN">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and based on the above graph and </a:t>
            </a:r>
            <a:r>
              <a:rPr lang="en-IN" err="1">
                <a:effectLst/>
                <a:latin typeface="Arial" panose="020B0604020202020204" pitchFamily="34" charset="0"/>
                <a:ea typeface="Calibri" panose="020F0502020204030204" pitchFamily="34" charset="0"/>
                <a:cs typeface="Times New Roman" panose="02020603050405020304" pitchFamily="18" charset="0"/>
              </a:rPr>
              <a:t>roc_auc_scores</a:t>
            </a:r>
            <a:r>
              <a:rPr lang="en-IN">
                <a:effectLst/>
                <a:latin typeface="Arial" panose="020B0604020202020204" pitchFamily="34" charset="0"/>
                <a:ea typeface="Calibri" panose="020F0502020204030204" pitchFamily="34" charset="0"/>
                <a:cs typeface="Times New Roman" panose="02020603050405020304" pitchFamily="18" charset="0"/>
              </a:rPr>
              <a:t>, </a:t>
            </a:r>
            <a:r>
              <a:rPr lang="en-IN" err="1">
                <a:effectLst/>
                <a:latin typeface="Arial" panose="020B0604020202020204" pitchFamily="34" charset="0"/>
                <a:ea typeface="Calibri" panose="020F0502020204030204" pitchFamily="34" charset="0"/>
                <a:cs typeface="Times New Roman" panose="02020603050405020304" pitchFamily="18" charset="0"/>
              </a:rPr>
              <a:t>RandomForest</a:t>
            </a:r>
            <a:r>
              <a:rPr lang="en-IN">
                <a:effectLst/>
                <a:latin typeface="Arial" panose="020B0604020202020204" pitchFamily="34" charset="0"/>
                <a:ea typeface="Calibri" panose="020F0502020204030204" pitchFamily="34" charset="0"/>
                <a:cs typeface="Times New Roman" panose="02020603050405020304" pitchFamily="18" charset="0"/>
              </a:rPr>
              <a:t> Classifier is the best model for the dataset, with AUC = 0.99 and </a:t>
            </a:r>
            <a:r>
              <a:rPr lang="en-IN" err="1">
                <a:effectLst/>
                <a:latin typeface="Arial" panose="020B0604020202020204" pitchFamily="34" charset="0"/>
                <a:ea typeface="Calibri" panose="020F0502020204030204" pitchFamily="34" charset="0"/>
                <a:cs typeface="Times New Roman" panose="02020603050405020304" pitchFamily="18" charset="0"/>
              </a:rPr>
              <a:t>roc_auc_score</a:t>
            </a:r>
            <a:r>
              <a:rPr lang="en-IN">
                <a:effectLst/>
                <a:latin typeface="Arial" panose="020B0604020202020204" pitchFamily="34" charset="0"/>
                <a:ea typeface="Calibri" panose="020F0502020204030204" pitchFamily="34" charset="0"/>
                <a:cs typeface="Times New Roman" panose="02020603050405020304" pitchFamily="18" charset="0"/>
              </a:rPr>
              <a:t> = 0.9471, cross validation score of 0.9471 and f1 score of 0.95 with precision of 0.95 and recall of 0.95 for both classes 0 and 1</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882821"/>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E4E366E-272A-409E-840F-9A6A64A9E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721560C-E4AB-4287-A29C-3F6916794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xmlns="" id="{DF6CFF07-D953-4F9C-9A0E-E0A6AACB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5" name="Freeform: Shape 14">
            <a:extLst>
              <a:ext uri="{FF2B5EF4-FFF2-40B4-BE49-F238E27FC236}">
                <a16:creationId xmlns:a16="http://schemas.microsoft.com/office/drawing/2014/main" xmlns="" id="{DAA4FEEE-0B5F-41BF-825D-60F9FB089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6845D816-03CE-4B37-868D-AA3082FE299F}"/>
              </a:ext>
            </a:extLst>
          </p:cNvPr>
          <p:cNvSpPr>
            <a:spLocks noGrp="1"/>
          </p:cNvSpPr>
          <p:nvPr>
            <p:ph idx="1"/>
          </p:nvPr>
        </p:nvSpPr>
        <p:spPr>
          <a:xfrm>
            <a:off x="648931" y="2548281"/>
            <a:ext cx="5122606" cy="3658689"/>
          </a:xfrm>
        </p:spPr>
        <p:txBody>
          <a:bodyPr>
            <a:normAutofit/>
          </a:bodyPr>
          <a:lstStyle/>
          <a:p>
            <a:pPr marL="36900" indent="0">
              <a:buNone/>
            </a:pPr>
            <a:r>
              <a:rPr lang="en-IN">
                <a:effectLst/>
                <a:latin typeface="Arial" panose="020B0604020202020204" pitchFamily="34" charset="0"/>
                <a:ea typeface="Calibri" panose="020F0502020204030204" pitchFamily="34" charset="0"/>
                <a:cs typeface="Arial" panose="020B0604020202020204" pitchFamily="34" charset="0"/>
              </a:rPr>
              <a:t>Hyper Parameter Tuning</a:t>
            </a:r>
          </a:p>
          <a:p>
            <a:r>
              <a:rPr lang="en-IN" err="1">
                <a:effectLst/>
                <a:latin typeface="Arial" panose="020B0604020202020204" pitchFamily="34" charset="0"/>
                <a:ea typeface="Calibri" panose="020F0502020204030204" pitchFamily="34" charset="0"/>
                <a:cs typeface="Arial" panose="020B0604020202020204" pitchFamily="34" charset="0"/>
              </a:rPr>
              <a:t>GridSearchCV</a:t>
            </a:r>
            <a:r>
              <a:rPr lang="en-IN">
                <a:effectLst/>
                <a:latin typeface="Arial" panose="020B0604020202020204" pitchFamily="34" charset="0"/>
                <a:ea typeface="Calibri" panose="020F0502020204030204" pitchFamily="34" charset="0"/>
                <a:cs typeface="Arial" panose="020B0604020202020204" pitchFamily="34" charset="0"/>
              </a:rPr>
              <a:t> was used for Hyper Parameter Tuning of the Random Forest Classifier model.</a:t>
            </a:r>
          </a:p>
          <a:p>
            <a:endParaRPr lang="en-IN">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pic>
        <p:nvPicPr>
          <p:cNvPr id="4" name="Picture 3">
            <a:extLst>
              <a:ext uri="{FF2B5EF4-FFF2-40B4-BE49-F238E27FC236}">
                <a16:creationId xmlns:a16="http://schemas.microsoft.com/office/drawing/2014/main" xmlns="" id="{621FCF96-D1D6-40E6-9C9A-F77A3D1A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3139045"/>
            <a:ext cx="5451627" cy="2480489"/>
          </a:xfrm>
          <a:prstGeom prst="rect">
            <a:avLst/>
          </a:prstGeom>
          <a:effectLst/>
        </p:spPr>
      </p:pic>
    </p:spTree>
    <p:extLst>
      <p:ext uri="{BB962C8B-B14F-4D97-AF65-F5344CB8AC3E}">
        <p14:creationId xmlns:p14="http://schemas.microsoft.com/office/powerpoint/2010/main" val="1756746616"/>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3610850-8109-40F9-928B-FC71B0DFC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33" y="959472"/>
            <a:ext cx="8752382" cy="2940724"/>
          </a:xfrm>
          <a:prstGeom prst="rect">
            <a:avLst/>
          </a:prstGeom>
        </p:spPr>
      </p:pic>
      <p:pic>
        <p:nvPicPr>
          <p:cNvPr id="5" name="Picture 4">
            <a:extLst>
              <a:ext uri="{FF2B5EF4-FFF2-40B4-BE49-F238E27FC236}">
                <a16:creationId xmlns:a16="http://schemas.microsoft.com/office/drawing/2014/main" xmlns="" id="{2EE3EBEF-B666-44E6-93B3-0D365999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215" y="4208106"/>
            <a:ext cx="4524218" cy="1175657"/>
          </a:xfrm>
          <a:prstGeom prst="rect">
            <a:avLst/>
          </a:prstGeom>
        </p:spPr>
      </p:pic>
    </p:spTree>
    <p:extLst>
      <p:ext uri="{BB962C8B-B14F-4D97-AF65-F5344CB8AC3E}">
        <p14:creationId xmlns:p14="http://schemas.microsoft.com/office/powerpoint/2010/main" val="279420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F27E58F4-3659-4A97-B373-196BD661F335}"/>
              </a:ext>
            </a:extLst>
          </p:cNvPr>
          <p:cNvSpPr>
            <a:spLocks noGrp="1"/>
          </p:cNvSpPr>
          <p:nvPr>
            <p:ph idx="1"/>
          </p:nvPr>
        </p:nvSpPr>
        <p:spPr>
          <a:xfrm>
            <a:off x="1103312" y="2763520"/>
            <a:ext cx="8946541" cy="3484879"/>
          </a:xfrm>
        </p:spPr>
        <p:txBody>
          <a:bodyPr>
            <a:normAutofit/>
          </a:bodyPr>
          <a:lstStyle/>
          <a:p>
            <a:r>
              <a:rPr lang="en-US" dirty="0"/>
              <a:t>Based on the input parameter values and after fitting the train datasets The Random Forest Regressor model was further tuned based on the parameter values yielded from </a:t>
            </a:r>
            <a:r>
              <a:rPr lang="en-US" dirty="0" err="1"/>
              <a:t>GridsearchCV</a:t>
            </a:r>
            <a:r>
              <a:rPr lang="en-US" dirty="0"/>
              <a:t>.</a:t>
            </a:r>
          </a:p>
          <a:p>
            <a:r>
              <a:rPr lang="en-US" dirty="0"/>
              <a:t>Random Forest Classifier has an accuracy of 94.52%</a:t>
            </a:r>
          </a:p>
          <a:p>
            <a:r>
              <a:rPr lang="en-US" dirty="0"/>
              <a:t>This model was then tested using a scaled Test Dataset. The model performed with good amount of accuracy.</a:t>
            </a:r>
            <a:endParaRPr lang="en-IN" dirty="0"/>
          </a:p>
        </p:txBody>
      </p:sp>
    </p:spTree>
    <p:extLst>
      <p:ext uri="{BB962C8B-B14F-4D97-AF65-F5344CB8AC3E}">
        <p14:creationId xmlns:p14="http://schemas.microsoft.com/office/powerpoint/2010/main" val="15214018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89E9F2AF-572D-4B53-917E-2ACB46DE33F6}"/>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a16="http://schemas.microsoft.com/office/drawing/2014/main" xmlns="" id="{802E88F7-9127-456C-B9E9-523A65B0FD52}"/>
              </a:ext>
            </a:extLst>
          </p:cNvPr>
          <p:cNvSpPr>
            <a:spLocks noGrp="1"/>
          </p:cNvSpPr>
          <p:nvPr>
            <p:ph idx="1"/>
          </p:nvPr>
        </p:nvSpPr>
        <p:spPr>
          <a:xfrm>
            <a:off x="1103312" y="2763520"/>
            <a:ext cx="8946541" cy="3484879"/>
          </a:xfrm>
        </p:spPr>
        <p:txBody>
          <a:bodyPr>
            <a:normAutofit/>
          </a:bodyPr>
          <a:lstStyle/>
          <a:p>
            <a:pPr marL="0" indent="0">
              <a:spcAft>
                <a:spcPts val="800"/>
              </a:spcAft>
              <a:buNone/>
            </a:pPr>
            <a:r>
              <a:rPr lang="en-IN">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Predictive modelling, Classification algorithms are some of the machine learning techniques used for predicting defaulters.</a:t>
            </a:r>
          </a:p>
          <a:p>
            <a:pPr marL="457200">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Identifying various credit risks, historical data on Client’s financial background and activities on the micro credit platform are crucial for working on the project.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97659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D85D5AA8-773B-469A-8802-9645A4DC9B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85F4D0D0-8FE1-4418-8912-A7ED89CDA0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5951" y="643467"/>
            <a:ext cx="5473571" cy="5571066"/>
          </a:xfrm>
          <a:prstGeom prst="rect">
            <a:avLst/>
          </a:prstGeom>
        </p:spPr>
      </p:pic>
      <p:sp>
        <p:nvSpPr>
          <p:cNvPr id="23" name="Rectangle 22">
            <a:extLst>
              <a:ext uri="{FF2B5EF4-FFF2-40B4-BE49-F238E27FC236}">
                <a16:creationId xmlns:a16="http://schemas.microsoft.com/office/drawing/2014/main" xmlns="" id="{C75AF42C-C556-454E-B2D3-2C917CB812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86818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xmlns="" id="{E135B06A-0DAB-4B39-A83F-BF073B8882B1}"/>
              </a:ext>
            </a:extLst>
          </p:cNvPr>
          <p:cNvSpPr>
            <a:spLocks noGrp="1"/>
          </p:cNvSpPr>
          <p:nvPr>
            <p:ph idx="1"/>
          </p:nvPr>
        </p:nvSpPr>
        <p:spPr>
          <a:xfrm>
            <a:off x="1103312" y="2763520"/>
            <a:ext cx="8946541" cy="3484879"/>
          </a:xfrm>
        </p:spPr>
        <p:txBody>
          <a:bodyPr>
            <a:normAutofit/>
          </a:bodyPr>
          <a:lstStyle/>
          <a:p>
            <a:pPr>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In summary, Random Forest Classifier performed the best amongst all the models that were tested.</a:t>
            </a:r>
          </a:p>
          <a:p>
            <a:pPr>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It also had the best performance in terms of </a:t>
            </a:r>
            <a:r>
              <a:rPr lang="en-IN" err="1">
                <a:effectLst/>
                <a:latin typeface="Arial" panose="020B0604020202020204" pitchFamily="34" charset="0"/>
                <a:ea typeface="Calibri" panose="020F0502020204030204" pitchFamily="34" charset="0"/>
                <a:cs typeface="Arial" panose="020B0604020202020204" pitchFamily="34" charset="0"/>
              </a:rPr>
              <a:t>precision,recall</a:t>
            </a:r>
            <a:r>
              <a:rPr lang="en-IN">
                <a:effectLst/>
                <a:latin typeface="Arial" panose="020B0604020202020204" pitchFamily="34" charset="0"/>
                <a:ea typeface="Calibri" panose="020F0502020204030204" pitchFamily="34" charset="0"/>
                <a:cs typeface="Arial" panose="020B0604020202020204" pitchFamily="34" charset="0"/>
              </a:rPr>
              <a:t> and covered the highest area under the ROC-AUC curve.</a:t>
            </a:r>
          </a:p>
          <a:p>
            <a:endParaRPr lang="en-IN" dirty="0"/>
          </a:p>
        </p:txBody>
      </p:sp>
    </p:spTree>
    <p:extLst>
      <p:ext uri="{BB962C8B-B14F-4D97-AF65-F5344CB8AC3E}">
        <p14:creationId xmlns:p14="http://schemas.microsoft.com/office/powerpoint/2010/main" val="936978719"/>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A377F006-98FF-4F49-947E-B3F0CBB0A54B}"/>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CONCLUSION </a:t>
            </a:r>
          </a:p>
        </p:txBody>
      </p:sp>
      <p:sp>
        <p:nvSpPr>
          <p:cNvPr id="3" name="Content Placeholder 2">
            <a:extLst>
              <a:ext uri="{FF2B5EF4-FFF2-40B4-BE49-F238E27FC236}">
                <a16:creationId xmlns:a16="http://schemas.microsoft.com/office/drawing/2014/main" xmlns="" id="{3B36E7A0-FD05-4CB4-977D-A8A13ABBA4F9}"/>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US" dirty="0">
                <a:latin typeface="Arial" panose="020B0604020202020204" pitchFamily="34" charset="0"/>
                <a:cs typeface="Arial" panose="020B0604020202020204" pitchFamily="34" charset="0"/>
              </a:rPr>
              <a:t>Key Findings and Conclusions of the Study</a:t>
            </a:r>
            <a:endParaRPr lang="en-US">
              <a:latin typeface="Arial" panose="020B0604020202020204" pitchFamily="34" charset="0"/>
              <a:cs typeface="Arial" panose="020B0604020202020204" pitchFamily="34" charset="0"/>
            </a:endParaRPr>
          </a:p>
          <a:p>
            <a:pPr marL="457200">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From the study and analysis it is concluded that The telecom company and Micro Finance institution do not maintain adequate data on history of customers.</a:t>
            </a:r>
          </a:p>
          <a:p>
            <a:pPr marL="457200">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There have been many instances where customers with negative account balance have been issued loans, which contributed greatly to the number of defaulters.</a:t>
            </a:r>
          </a:p>
          <a:p>
            <a:pPr marL="457200">
              <a:lnSpc>
                <a:spcPct val="90000"/>
              </a:lnSpc>
              <a:spcAft>
                <a:spcPts val="800"/>
              </a:spcAft>
            </a:pPr>
            <a:r>
              <a:rPr lang="en-IN">
                <a:effectLst/>
                <a:latin typeface="Arial" panose="020B0604020202020204" pitchFamily="34" charset="0"/>
                <a:ea typeface="Calibri" panose="020F0502020204030204" pitchFamily="34" charset="0"/>
                <a:cs typeface="Arial" panose="020B0604020202020204" pitchFamily="34" charset="0"/>
              </a:rPr>
              <a:t>Thorough background analysis of clients as well as monitoring account balance and recharge frequency will help reduce the risk of defaulters.</a:t>
            </a:r>
          </a:p>
          <a:p>
            <a:pPr marL="36900" indent="0">
              <a:lnSpc>
                <a:spcPct val="90000"/>
              </a:lnSpc>
              <a:buNone/>
            </a:pPr>
            <a:endParaRPr lang="en-US">
              <a:latin typeface="Arial" panose="020B0604020202020204" pitchFamily="34" charset="0"/>
              <a:cs typeface="Arial" panose="020B0604020202020204" pitchFamily="34" charset="0"/>
            </a:endParaRPr>
          </a:p>
          <a:p>
            <a:pPr marL="36900" indent="0">
              <a:lnSpc>
                <a:spcPct val="90000"/>
              </a:lnSpc>
              <a:buNone/>
            </a:pP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702958"/>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E0093E10-DBA3-43DC-87A1-98F03C2EE898}"/>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CONCLUSION </a:t>
            </a:r>
          </a:p>
        </p:txBody>
      </p:sp>
      <p:sp>
        <p:nvSpPr>
          <p:cNvPr id="3" name="Content Placeholder 2">
            <a:extLst>
              <a:ext uri="{FF2B5EF4-FFF2-40B4-BE49-F238E27FC236}">
                <a16:creationId xmlns:a16="http://schemas.microsoft.com/office/drawing/2014/main" xmlns="" id="{F3286ED4-BDEB-4225-8056-AE9BE3849048}"/>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US" sz="1400">
                <a:latin typeface="Arial" panose="020B0604020202020204" pitchFamily="34" charset="0"/>
                <a:cs typeface="Arial" panose="020B0604020202020204" pitchFamily="34" charset="0"/>
              </a:rPr>
              <a:t>Learning Outcomes of the Study in respect of Data Science</a:t>
            </a:r>
          </a:p>
          <a:p>
            <a:pPr>
              <a:lnSpc>
                <a:spcPct val="90000"/>
              </a:lnSpc>
            </a:pPr>
            <a:r>
              <a:rPr lang="en-US" sz="1400" dirty="0">
                <a:latin typeface="Arial" panose="020B0604020202020204" pitchFamily="34" charset="0"/>
                <a:cs typeface="Arial" panose="020B0604020202020204" pitchFamily="34" charset="0"/>
              </a:rPr>
              <a:t>Data cleaning was a very important step in removing plenty of anomalous data from the huge dataset that was provided. </a:t>
            </a:r>
            <a:r>
              <a:rPr lang="en-US" sz="1400" dirty="0" err="1">
                <a:latin typeface="Arial" panose="020B0604020202020204" pitchFamily="34" charset="0"/>
                <a:cs typeface="Arial" panose="020B0604020202020204" pitchFamily="34" charset="0"/>
              </a:rPr>
              <a:t>Visualising</a:t>
            </a:r>
            <a:r>
              <a:rPr lang="en-US" sz="1400" dirty="0">
                <a:latin typeface="Arial" panose="020B0604020202020204" pitchFamily="34" charset="0"/>
                <a:cs typeface="Arial" panose="020B0604020202020204" pitchFamily="34" charset="0"/>
              </a:rPr>
              <a:t> data helped identify outliers and the relationships between target and feature columns as well as </a:t>
            </a:r>
            <a:r>
              <a:rPr lang="en-US" sz="1400" dirty="0" err="1">
                <a:latin typeface="Arial" panose="020B0604020202020204" pitchFamily="34" charset="0"/>
                <a:cs typeface="Arial" panose="020B0604020202020204" pitchFamily="34" charset="0"/>
              </a:rPr>
              <a:t>analysing</a:t>
            </a:r>
            <a:r>
              <a:rPr lang="en-US" sz="1400" dirty="0">
                <a:latin typeface="Arial" panose="020B0604020202020204" pitchFamily="34" charset="0"/>
                <a:cs typeface="Arial" panose="020B0604020202020204" pitchFamily="34" charset="0"/>
              </a:rPr>
              <a:t> the strength of correlation that exists between them.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40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90000"/>
              </a:lnSpc>
            </a:pPr>
            <a:r>
              <a:rPr lang="en-US" sz="1400" dirty="0">
                <a:latin typeface="Arial" panose="020B0604020202020204" pitchFamily="34" charset="0"/>
                <a:cs typeface="Arial" panose="020B0604020202020204" pitchFamily="34" charset="0"/>
              </a:rPr>
              <a:t>While the huge dataset to work with enabled the building of highly accurate models. The presence of anomalous entries in the numbers heavily distorted the data distributions and may have had a huge impact on model learning. </a:t>
            </a:r>
            <a:endParaRPr lang="en-US" sz="140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endParaRPr lang="en-US" sz="1400">
              <a:latin typeface="Arial" panose="020B0604020202020204" pitchFamily="34" charset="0"/>
              <a:cs typeface="Arial" panose="020B0604020202020204" pitchFamily="34" charset="0"/>
            </a:endParaRPr>
          </a:p>
          <a:p>
            <a:pPr>
              <a:lnSpc>
                <a:spcPct val="90000"/>
              </a:lnSpc>
            </a:pPr>
            <a:endParaRPr lang="en-I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890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xmlns="" id="{0F771698-A9EB-4658-BDD2-979A24BC5686}"/>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 YOU</a:t>
            </a:r>
          </a:p>
        </p:txBody>
      </p:sp>
      <p:sp>
        <p:nvSpPr>
          <p:cNvPr id="25" name="Rectangle 24">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14200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AD408860-F1DA-4510-A327-4F719457DB8D}"/>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a16="http://schemas.microsoft.com/office/drawing/2014/main" xmlns="" id="{08C5B525-E409-4949-B4CA-CFAF6D78F79B}"/>
              </a:ext>
            </a:extLst>
          </p:cNvPr>
          <p:cNvSpPr>
            <a:spLocks noGrp="1"/>
          </p:cNvSpPr>
          <p:nvPr>
            <p:ph idx="1"/>
          </p:nvPr>
        </p:nvSpPr>
        <p:spPr>
          <a:xfrm>
            <a:off x="1103312" y="2763520"/>
            <a:ext cx="8946541" cy="3484879"/>
          </a:xfrm>
        </p:spPr>
        <p:txBody>
          <a:bodyPr>
            <a:normAutofit/>
          </a:bodyPr>
          <a:lstStyle/>
          <a:p>
            <a:pPr marL="36900" indent="0">
              <a:lnSpc>
                <a:spcPct val="90000"/>
              </a:lnSpc>
              <a:buNone/>
            </a:pPr>
            <a:r>
              <a:rPr lang="en-IN" sz="1300">
                <a:effectLst/>
                <a:latin typeface="Arial" panose="020B0604020202020204" pitchFamily="34" charset="0"/>
                <a:ea typeface="Calibri" panose="020F0502020204030204" pitchFamily="34" charset="0"/>
                <a:cs typeface="Arial" panose="020B0604020202020204" pitchFamily="34" charset="0"/>
              </a:rPr>
              <a:t>Review of Literature</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2 research papers, namely: “A Machine Learning Approach for Micro-Credit Scoring” and “Treatment strategies for bad loans to micro financial institutions: evidence from Kendari, Indonesia”.</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were reviewed and studied to gain insights into all the attributes that contribute to a micro credit default and a bad loan and the effectiveness of machine learning models in accurately predicting defaulters which in turn helps in better risk management. </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 </a:t>
            </a:r>
          </a:p>
          <a:p>
            <a:pPr marL="457200">
              <a:lnSpc>
                <a:spcPct val="90000"/>
              </a:lnSpc>
            </a:pPr>
            <a:r>
              <a:rPr lang="en-IN" sz="1300">
                <a:effectLst/>
                <a:latin typeface="Arial" panose="020B0604020202020204" pitchFamily="34" charset="0"/>
                <a:ea typeface="Calibri" panose="020F0502020204030204" pitchFamily="34" charset="0"/>
                <a:cs typeface="Arial" panose="020B0604020202020204" pitchFamily="34" charset="0"/>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p>
          <a:p>
            <a:pPr marL="457200">
              <a:lnSpc>
                <a:spcPct val="90000"/>
              </a:lnSpc>
              <a:spcAft>
                <a:spcPts val="800"/>
              </a:spcAft>
            </a:pPr>
            <a:r>
              <a:rPr lang="en-IN" sz="1300">
                <a:effectLst/>
                <a:latin typeface="Arial" panose="020B0604020202020204" pitchFamily="34" charset="0"/>
                <a:ea typeface="Calibri" panose="020F0502020204030204" pitchFamily="34" charset="0"/>
                <a:cs typeface="Arial" panose="020B0604020202020204" pitchFamily="34" charset="0"/>
              </a:rPr>
              <a:t>Multi-class classifiers such as random forest algorithms can </a:t>
            </a:r>
            <a:r>
              <a:rPr lang="en-IN" sz="1300" err="1">
                <a:effectLst/>
                <a:latin typeface="Arial" panose="020B0604020202020204" pitchFamily="34" charset="0"/>
                <a:ea typeface="Calibri" panose="020F0502020204030204" pitchFamily="34" charset="0"/>
                <a:cs typeface="Arial" panose="020B0604020202020204" pitchFamily="34" charset="0"/>
              </a:rPr>
              <a:t>can</a:t>
            </a:r>
            <a:r>
              <a:rPr lang="en-IN" sz="1300">
                <a:effectLst/>
                <a:latin typeface="Arial" panose="020B0604020202020204" pitchFamily="34" charset="0"/>
                <a:ea typeface="Calibri" panose="020F0502020204030204" pitchFamily="34" charset="0"/>
                <a:cs typeface="Arial" panose="020B0604020202020204" pitchFamily="34" charset="0"/>
              </a:rPr>
              <a:t> be used to accurately predict defaulters, using readily available data about customers. This presents inexpensive and reliable means to micro-lending institutions with which to assess creditworthiness in the absence of credit history or central credit databases.</a:t>
            </a:r>
          </a:p>
          <a:p>
            <a:pPr>
              <a:lnSpc>
                <a:spcPct val="90000"/>
              </a:lnSpc>
            </a:pPr>
            <a:endParaRPr lang="en-IN"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087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4F12F7F4-57DE-45DC-962E-8FC81055B657}"/>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INTRODUCTION</a:t>
            </a:r>
          </a:p>
        </p:txBody>
      </p:sp>
      <p:sp>
        <p:nvSpPr>
          <p:cNvPr id="3" name="Content Placeholder 2">
            <a:extLst>
              <a:ext uri="{FF2B5EF4-FFF2-40B4-BE49-F238E27FC236}">
                <a16:creationId xmlns:a16="http://schemas.microsoft.com/office/drawing/2014/main" xmlns="" id="{A1AAFC53-258E-47CF-9FA6-453D5892E289}"/>
              </a:ext>
            </a:extLst>
          </p:cNvPr>
          <p:cNvSpPr>
            <a:spLocks noGrp="1"/>
          </p:cNvSpPr>
          <p:nvPr>
            <p:ph idx="1"/>
          </p:nvPr>
        </p:nvSpPr>
        <p:spPr>
          <a:xfrm>
            <a:off x="1103312" y="2763520"/>
            <a:ext cx="8946541" cy="3484879"/>
          </a:xfrm>
        </p:spPr>
        <p:txBody>
          <a:bodyPr>
            <a:normAutofit/>
          </a:bodyPr>
          <a:lstStyle/>
          <a:p>
            <a:pPr marL="36900" indent="0">
              <a:buNone/>
            </a:pPr>
            <a:r>
              <a:rPr lang="en-IN">
                <a:effectLst/>
                <a:latin typeface="Arial" panose="020B0604020202020204" pitchFamily="34" charset="0"/>
                <a:ea typeface="Calibri" panose="020F0502020204030204" pitchFamily="34" charset="0"/>
                <a:cs typeface="Arial" panose="020B0604020202020204" pitchFamily="34" charset="0"/>
              </a:rPr>
              <a:t>Motivation for the Problem Undertaken</a:t>
            </a:r>
          </a:p>
          <a:p>
            <a:r>
              <a:rPr lang="en-IN">
                <a:effectLst/>
                <a:latin typeface="Arial" panose="020B0604020202020204" pitchFamily="34" charset="0"/>
                <a:ea typeface="Calibri" panose="020F0502020204030204" pitchFamily="34" charset="0"/>
                <a:cs typeface="Arial" panose="020B0604020202020204" pitchFamily="34" charset="0"/>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4509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725DEA29-D54C-48DF-925F-3EB76E109B63}"/>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Analytical Problem Framing</a:t>
            </a:r>
          </a:p>
        </p:txBody>
      </p:sp>
      <p:sp>
        <p:nvSpPr>
          <p:cNvPr id="3" name="Content Placeholder 2">
            <a:extLst>
              <a:ext uri="{FF2B5EF4-FFF2-40B4-BE49-F238E27FC236}">
                <a16:creationId xmlns:a16="http://schemas.microsoft.com/office/drawing/2014/main" xmlns="" id="{DFF8002A-7591-4BC4-9D00-298BE1B121AB}"/>
              </a:ext>
            </a:extLst>
          </p:cNvPr>
          <p:cNvSpPr>
            <a:spLocks noGrp="1"/>
          </p:cNvSpPr>
          <p:nvPr>
            <p:ph idx="1"/>
          </p:nvPr>
        </p:nvSpPr>
        <p:spPr>
          <a:xfrm>
            <a:off x="1103312" y="2763520"/>
            <a:ext cx="8946541" cy="3484879"/>
          </a:xfrm>
        </p:spPr>
        <p:txBody>
          <a:bodyPr>
            <a:normAutofit/>
          </a:bodyPr>
          <a:lstStyle/>
          <a:p>
            <a:pPr marL="0" indent="0">
              <a:lnSpc>
                <a:spcPct val="90000"/>
              </a:lnSpc>
              <a:spcAft>
                <a:spcPts val="800"/>
              </a:spcAft>
              <a:buNone/>
            </a:pPr>
            <a:r>
              <a:rPr lang="en-IN" sz="170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700" err="1">
                <a:effectLst/>
                <a:latin typeface="Arial" panose="020B0604020202020204" pitchFamily="34" charset="0"/>
                <a:ea typeface="Calibri" panose="020F0502020204030204" pitchFamily="34" charset="0"/>
                <a:cs typeface="Times New Roman" panose="02020603050405020304" pitchFamily="18" charset="0"/>
              </a:rPr>
              <a:t>Modeling</a:t>
            </a:r>
            <a:r>
              <a:rPr lang="en-IN" sz="1700">
                <a:effectLst/>
                <a:latin typeface="Arial" panose="020B0604020202020204" pitchFamily="34" charset="0"/>
                <a:ea typeface="Calibri" panose="020F0502020204030204" pitchFamily="34" charset="0"/>
                <a:cs typeface="Times New Roman" panose="02020603050405020304" pitchFamily="18" charset="0"/>
              </a:rPr>
              <a:t> of the Problem</a:t>
            </a:r>
          </a:p>
          <a:p>
            <a:pPr marL="285750" indent="-285750">
              <a:lnSpc>
                <a:spcPct val="90000"/>
              </a:lnSpc>
              <a:spcAft>
                <a:spcPts val="800"/>
              </a:spcAft>
            </a:pPr>
            <a:r>
              <a:rPr lang="en-IN" sz="1700" dirty="0">
                <a:effectLst/>
                <a:latin typeface="Arial" panose="020B0604020202020204" pitchFamily="34" charset="0"/>
                <a:ea typeface="Calibri" panose="020F0502020204030204" pitchFamily="34" charset="0"/>
                <a:cs typeface="Arial" panose="020B0604020202020204" pitchFamily="34" charset="0"/>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p>
          <a:p>
            <a:pPr marL="36900" indent="0">
              <a:lnSpc>
                <a:spcPct val="90000"/>
              </a:lnSpc>
              <a:buNone/>
            </a:pPr>
            <a:r>
              <a:rPr lang="en-IN" sz="1700" dirty="0">
                <a:effectLst/>
                <a:latin typeface="Arial" panose="020B0604020202020204" pitchFamily="34" charset="0"/>
                <a:ea typeface="Calibri" panose="020F0502020204030204" pitchFamily="34" charset="0"/>
              </a:rPr>
              <a:t>Data Sources and their formats</a:t>
            </a:r>
          </a:p>
          <a:p>
            <a:pPr marL="457200">
              <a:lnSpc>
                <a:spcPct val="90000"/>
              </a:lnSpc>
              <a:spcAft>
                <a:spcPts val="800"/>
              </a:spcAft>
            </a:pPr>
            <a:r>
              <a:rPr lang="en-IN" sz="1700" dirty="0">
                <a:effectLst/>
                <a:latin typeface="Arial" panose="020B0604020202020204" pitchFamily="34" charset="0"/>
                <a:ea typeface="Calibri" panose="020F0502020204030204" pitchFamily="34" charset="0"/>
                <a:cs typeface="Arial" panose="020B0604020202020204" pitchFamily="34" charset="0"/>
              </a:rPr>
              <a:t>The dataset was compiled and provided by Telecom Company in collaboration with an MFI.</a:t>
            </a:r>
          </a:p>
          <a:p>
            <a:pPr marL="457200">
              <a:lnSpc>
                <a:spcPct val="90000"/>
              </a:lnSpc>
              <a:spcAft>
                <a:spcPts val="800"/>
              </a:spcAft>
            </a:pPr>
            <a:r>
              <a:rPr lang="en-IN" sz="1700" dirty="0">
                <a:effectLst/>
                <a:latin typeface="Arial" panose="020B0604020202020204" pitchFamily="34" charset="0"/>
                <a:ea typeface="Calibri" panose="020F0502020204030204" pitchFamily="34" charset="0"/>
                <a:cs typeface="Arial" panose="020B0604020202020204" pitchFamily="34" charset="0"/>
              </a:rPr>
              <a:t>The dataset has 209593 entries and  37 variables.</a:t>
            </a:r>
          </a:p>
          <a:p>
            <a:pPr marL="36900" indent="0">
              <a:lnSpc>
                <a:spcPct val="90000"/>
              </a:lnSpc>
              <a:buNone/>
            </a:pPr>
            <a:endParaRPr lang="en-IN" sz="1700"/>
          </a:p>
        </p:txBody>
      </p:sp>
    </p:spTree>
    <p:extLst>
      <p:ext uri="{BB962C8B-B14F-4D97-AF65-F5344CB8AC3E}">
        <p14:creationId xmlns:p14="http://schemas.microsoft.com/office/powerpoint/2010/main" val="28034649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88909C4E-F67B-47A2-AA8E-E87BA07905B0}"/>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Dataset Description </a:t>
            </a:r>
          </a:p>
        </p:txBody>
      </p:sp>
      <p:sp>
        <p:nvSpPr>
          <p:cNvPr id="3" name="Content Placeholder 2">
            <a:extLst>
              <a:ext uri="{FF2B5EF4-FFF2-40B4-BE49-F238E27FC236}">
                <a16:creationId xmlns:a16="http://schemas.microsoft.com/office/drawing/2014/main" xmlns="" id="{D31646C0-2567-48A2-9957-30F016171BED}"/>
              </a:ext>
            </a:extLst>
          </p:cNvPr>
          <p:cNvSpPr>
            <a:spLocks noGrp="1"/>
          </p:cNvSpPr>
          <p:nvPr>
            <p:ph idx="1"/>
          </p:nvPr>
        </p:nvSpPr>
        <p:spPr>
          <a:xfrm>
            <a:off x="1103312" y="2763520"/>
            <a:ext cx="8946541" cy="3484879"/>
          </a:xfrm>
        </p:spPr>
        <p:txBody>
          <a:bodyPr vert="horz" lIns="91440" tIns="45720" rIns="91440" bIns="45720" rtlCol="0">
            <a:normAutofit/>
          </a:bodyPr>
          <a:lstStyle/>
          <a:p>
            <a:pPr>
              <a:lnSpc>
                <a:spcPct val="90000"/>
              </a:lnSpc>
            </a:pPr>
            <a:r>
              <a:rPr lang="en-IN" sz="1300" b="1">
                <a:effectLst/>
                <a:latin typeface="Arial" panose="020B0604020202020204" pitchFamily="34" charset="0"/>
                <a:ea typeface="Calibri" panose="020F0502020204030204" pitchFamily="34" charset="0"/>
                <a:cs typeface="Arial" panose="020B0604020202020204" pitchFamily="34" charset="0"/>
              </a:rPr>
              <a:t>The Independent Feature columns are:</a:t>
            </a:r>
            <a:endParaRPr lang="en-IN" sz="1300">
              <a:effectLst/>
              <a:latin typeface="Arial" panose="020B0604020202020204" pitchFamily="34" charset="0"/>
              <a:ea typeface="Calibri" panose="020F0502020204030204" pitchFamily="34" charset="0"/>
              <a:cs typeface="Arial" panose="020B0604020202020204" pitchFamily="34" charset="0"/>
            </a:endParaRPr>
          </a:p>
          <a:p>
            <a:pPr lvl="1">
              <a:lnSpc>
                <a:spcPct val="90000"/>
              </a:lnSpc>
            </a:pPr>
            <a:r>
              <a:rPr lang="en-US" sz="1300" err="1">
                <a:latin typeface="Arial" panose="020B0604020202020204" pitchFamily="34" charset="0"/>
                <a:cs typeface="Arial" panose="020B0604020202020204" pitchFamily="34" charset="0"/>
              </a:rPr>
              <a:t>msisdn</a:t>
            </a:r>
            <a:r>
              <a:rPr lang="en-US" sz="1300">
                <a:latin typeface="Arial" panose="020B0604020202020204" pitchFamily="34" charset="0"/>
                <a:cs typeface="Arial" panose="020B0604020202020204" pitchFamily="34" charset="0"/>
              </a:rPr>
              <a:t>: mobile number of user</a:t>
            </a:r>
          </a:p>
          <a:p>
            <a:pPr lvl="1">
              <a:lnSpc>
                <a:spcPct val="90000"/>
              </a:lnSpc>
            </a:pPr>
            <a:r>
              <a:rPr lang="en-US" sz="1300" err="1">
                <a:latin typeface="Arial" panose="020B0604020202020204" pitchFamily="34" charset="0"/>
                <a:cs typeface="Arial" panose="020B0604020202020204" pitchFamily="34" charset="0"/>
              </a:rPr>
              <a:t>aon</a:t>
            </a:r>
            <a:r>
              <a:rPr lang="en-US" sz="1300">
                <a:latin typeface="Arial" panose="020B0604020202020204" pitchFamily="34" charset="0"/>
                <a:cs typeface="Arial" panose="020B0604020202020204" pitchFamily="34" charset="0"/>
              </a:rPr>
              <a:t>: age on cellular network in days</a:t>
            </a:r>
          </a:p>
          <a:p>
            <a:pPr lvl="1">
              <a:lnSpc>
                <a:spcPct val="90000"/>
              </a:lnSpc>
            </a:pPr>
            <a:r>
              <a:rPr lang="en-US" sz="1300">
                <a:latin typeface="Arial" panose="020B0604020202020204" pitchFamily="34" charset="0"/>
                <a:cs typeface="Arial" panose="020B0604020202020204" pitchFamily="34" charset="0"/>
              </a:rPr>
              <a:t>daily_decr30: Daily amount spent from main account, averaged over last 30 days (in Indonesian Rupiah)</a:t>
            </a:r>
          </a:p>
          <a:p>
            <a:pPr lvl="1">
              <a:lnSpc>
                <a:spcPct val="90000"/>
              </a:lnSpc>
            </a:pPr>
            <a:r>
              <a:rPr lang="en-US" sz="1300">
                <a:latin typeface="Arial" panose="020B0604020202020204" pitchFamily="34" charset="0"/>
                <a:cs typeface="Arial" panose="020B0604020202020204" pitchFamily="34" charset="0"/>
              </a:rPr>
              <a:t>daily_decr90: Daily amount spent from main account, averaged over last 90 days (in Indonesian Rupiah)</a:t>
            </a:r>
          </a:p>
          <a:p>
            <a:pPr lvl="1">
              <a:lnSpc>
                <a:spcPct val="90000"/>
              </a:lnSpc>
            </a:pPr>
            <a:r>
              <a:rPr lang="en-US" sz="1300">
                <a:latin typeface="Arial" panose="020B0604020202020204" pitchFamily="34" charset="0"/>
                <a:cs typeface="Arial" panose="020B0604020202020204" pitchFamily="34" charset="0"/>
              </a:rPr>
              <a:t>rental30: Average main account balance over last 30 days</a:t>
            </a:r>
          </a:p>
          <a:p>
            <a:pPr lvl="1">
              <a:lnSpc>
                <a:spcPct val="90000"/>
              </a:lnSpc>
            </a:pPr>
            <a:r>
              <a:rPr lang="en-US" sz="1300">
                <a:latin typeface="Arial" panose="020B0604020202020204" pitchFamily="34" charset="0"/>
                <a:cs typeface="Arial" panose="020B0604020202020204" pitchFamily="34" charset="0"/>
              </a:rPr>
              <a:t>rental90: Average main account balance over last 90 days</a:t>
            </a:r>
          </a:p>
          <a:p>
            <a:pPr lvl="1">
              <a:lnSpc>
                <a:spcPct val="90000"/>
              </a:lnSpc>
            </a:pPr>
            <a:r>
              <a:rPr lang="en-US" sz="1300" err="1">
                <a:latin typeface="Arial" panose="020B0604020202020204" pitchFamily="34" charset="0"/>
                <a:cs typeface="Arial" panose="020B0604020202020204" pitchFamily="34" charset="0"/>
              </a:rPr>
              <a:t>last_rech_date_ma</a:t>
            </a:r>
            <a:r>
              <a:rPr lang="en-US" sz="1300">
                <a:latin typeface="Arial" panose="020B0604020202020204" pitchFamily="34" charset="0"/>
                <a:cs typeface="Arial" panose="020B0604020202020204" pitchFamily="34" charset="0"/>
              </a:rPr>
              <a:t>: Number of days till last recharge of main account</a:t>
            </a:r>
          </a:p>
          <a:p>
            <a:pPr lvl="1">
              <a:lnSpc>
                <a:spcPct val="90000"/>
              </a:lnSpc>
            </a:pPr>
            <a:r>
              <a:rPr lang="en-US" sz="1300" err="1">
                <a:latin typeface="Arial" panose="020B0604020202020204" pitchFamily="34" charset="0"/>
                <a:cs typeface="Arial" panose="020B0604020202020204" pitchFamily="34" charset="0"/>
              </a:rPr>
              <a:t>last_rech_date_da</a:t>
            </a:r>
            <a:r>
              <a:rPr lang="en-US" sz="1300">
                <a:latin typeface="Arial" panose="020B0604020202020204" pitchFamily="34" charset="0"/>
                <a:cs typeface="Arial" panose="020B0604020202020204" pitchFamily="34" charset="0"/>
              </a:rPr>
              <a:t>: Number of days till last recharge of data account</a:t>
            </a:r>
          </a:p>
          <a:p>
            <a:pPr lvl="1">
              <a:lnSpc>
                <a:spcPct val="90000"/>
              </a:lnSpc>
            </a:pPr>
            <a:r>
              <a:rPr lang="en-US" sz="1300" err="1">
                <a:latin typeface="Arial" panose="020B0604020202020204" pitchFamily="34" charset="0"/>
                <a:cs typeface="Arial" panose="020B0604020202020204" pitchFamily="34" charset="0"/>
              </a:rPr>
              <a:t>last_rech_amt_ma</a:t>
            </a:r>
            <a:r>
              <a:rPr lang="en-US" sz="1300">
                <a:latin typeface="Arial" panose="020B0604020202020204" pitchFamily="34" charset="0"/>
                <a:cs typeface="Arial" panose="020B0604020202020204" pitchFamily="34" charset="0"/>
              </a:rPr>
              <a:t>: Amount of last recharge of main account (in Indonesian Rupiah)</a:t>
            </a:r>
          </a:p>
          <a:p>
            <a:pPr lvl="1">
              <a:lnSpc>
                <a:spcPct val="90000"/>
              </a:lnSpc>
            </a:pPr>
            <a:endParaRPr lang="en-IN"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22087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infopath/2007/PartnerControls"/>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{CA484FAC-C05A-49C1-B475-0EBA2FDCABA3}tf55705232_win32</Template>
  <TotalTime>287</TotalTime>
  <Words>3051</Words>
  <Application>Microsoft Office PowerPoint</Application>
  <PresentationFormat>Custom</PresentationFormat>
  <Paragraphs>178</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Ion</vt:lpstr>
      <vt:lpstr>Micro Credit Defaulter Prediction Project</vt:lpstr>
      <vt:lpstr>ACKNOWLEDGMENT</vt:lpstr>
      <vt:lpstr>INTRODUCTION</vt:lpstr>
      <vt:lpstr>INTRODUCTION</vt:lpstr>
      <vt:lpstr>INTRODUCTION</vt:lpstr>
      <vt:lpstr>INTRODUCTION</vt:lpstr>
      <vt:lpstr>INTRODUCTION</vt:lpstr>
      <vt:lpstr>Analytical Problem Framing</vt:lpstr>
      <vt:lpstr>Dataset Description </vt:lpstr>
      <vt:lpstr>PowerPoint Presentation</vt:lpstr>
      <vt:lpstr>PowerPoint Presentation</vt:lpstr>
      <vt:lpstr>PowerPoint Presentation</vt:lpstr>
      <vt:lpstr>PowerPoint Presentation</vt:lpstr>
      <vt:lpstr>Assumptions related to the problem under consideration</vt:lpstr>
      <vt:lpstr>Assumptions related to the problem under consideration</vt:lpstr>
      <vt:lpstr>Exploratory Data Analysis Visualizations </vt:lpstr>
      <vt:lpstr>Exploratory Data Analysis Visualizations </vt:lpstr>
      <vt:lpstr>Exploratory Data Analysis Visualizations </vt:lpstr>
      <vt:lpstr>PowerPoint Presentation</vt:lpstr>
      <vt:lpstr>PowerPoint Presentation</vt:lpstr>
      <vt:lpstr>Interpreting Relationship between Dependent Variable and Independent Variable Columns </vt:lpstr>
      <vt:lpstr>PowerPoint Presentation</vt:lpstr>
      <vt:lpstr>PowerPoint Presentation</vt:lpstr>
      <vt:lpstr>PowerPoint Presentation</vt:lpstr>
      <vt:lpstr>PowerPoint Presentation</vt:lpstr>
      <vt:lpstr>Finding Correlation </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Train-Test Split and Best Random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sourabh soni</dc:creator>
  <cp:lastModifiedBy>sourabh soni</cp:lastModifiedBy>
  <cp:revision>95</cp:revision>
  <dcterms:created xsi:type="dcterms:W3CDTF">2021-10-25T11:04:06Z</dcterms:created>
  <dcterms:modified xsi:type="dcterms:W3CDTF">2021-11-25T15:40:02Z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