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7" r:id="rId6"/>
    <p:sldId id="266" r:id="rId7"/>
    <p:sldId id="258" r:id="rId8"/>
    <p:sldId id="268" r:id="rId9"/>
    <p:sldId id="261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355258"/>
            <a:ext cx="8690272" cy="100289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Fake News Classification</a:t>
            </a:r>
            <a:r>
              <a:rPr lang="en-US" sz="2700" dirty="0" smtClean="0"/>
              <a:t> </a:t>
            </a:r>
            <a:r>
              <a:rPr lang="en-US" sz="2700" dirty="0" smtClean="0">
                <a:sym typeface="Wingdings" panose="05000000000000000000" pitchFamily="2" charset="2"/>
              </a:rPr>
              <a:t></a:t>
            </a:r>
            <a:r>
              <a:rPr lang="en-US" sz="2700" dirty="0">
                <a:sym typeface="Wingdings" panose="05000000000000000000" pitchFamily="2" charset="2"/>
              </a:rPr>
              <a:t>M</a:t>
            </a:r>
            <a:r>
              <a:rPr lang="en-US" sz="2700" dirty="0" smtClean="0"/>
              <a:t>L </a:t>
            </a:r>
            <a:r>
              <a:rPr lang="en-US" sz="2700" dirty="0"/>
              <a:t>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5" y="1982405"/>
            <a:ext cx="8188953" cy="763525"/>
          </a:xfrm>
        </p:spPr>
        <p:txBody>
          <a:bodyPr/>
          <a:lstStyle/>
          <a:p>
            <a:r>
              <a:rPr lang="en-US" dirty="0" smtClean="0"/>
              <a:t>Fliprobo.com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5851" y="328773"/>
            <a:ext cx="3028861" cy="6164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19" y="1394085"/>
            <a:ext cx="8173556" cy="3060957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>
                <a:latin typeface="Arial Black" panose="020B0A04020102020204" pitchFamily="34" charset="0"/>
              </a:rPr>
              <a:t>In </a:t>
            </a:r>
            <a:r>
              <a:rPr lang="en-US" sz="1600" b="1" dirty="0">
                <a:latin typeface="Arial Black" panose="020B0A04020102020204" pitchFamily="34" charset="0"/>
              </a:rPr>
              <a:t>this </a:t>
            </a:r>
            <a:r>
              <a:rPr lang="en-US" sz="1600" b="1" dirty="0" smtClean="0">
                <a:latin typeface="Arial Black" panose="020B0A04020102020204" pitchFamily="34" charset="0"/>
              </a:rPr>
              <a:t>Machine Learning</a:t>
            </a:r>
            <a:r>
              <a:rPr lang="en-US" sz="1600" b="1" dirty="0" smtClean="0">
                <a:latin typeface="Arial Black" panose="020B0A04020102020204" pitchFamily="34" charset="0"/>
              </a:rPr>
              <a:t> </a:t>
            </a:r>
            <a:r>
              <a:rPr lang="en-US" sz="1600" b="1" dirty="0">
                <a:latin typeface="Arial Black" panose="020B0A04020102020204" pitchFamily="34" charset="0"/>
              </a:rPr>
              <a:t>model </a:t>
            </a:r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Whether </a:t>
            </a:r>
            <a:r>
              <a:rPr lang="en-US" sz="1600" b="1" dirty="0">
                <a:latin typeface="Arial Black" panose="020B0A04020102020204" pitchFamily="34" charset="0"/>
              </a:rPr>
              <a:t>the </a:t>
            </a:r>
            <a:r>
              <a:rPr lang="en-US" sz="1600" b="1" dirty="0" smtClean="0">
                <a:latin typeface="Arial Black" panose="020B0A04020102020204" pitchFamily="34" charset="0"/>
              </a:rPr>
              <a:t>‘news’ is Fake(1</a:t>
            </a:r>
            <a:r>
              <a:rPr lang="en-US" sz="1600" b="1" dirty="0">
                <a:latin typeface="Arial Black" panose="020B0A04020102020204" pitchFamily="34" charset="0"/>
              </a:rPr>
              <a:t>) or </a:t>
            </a:r>
            <a:r>
              <a:rPr lang="en-US" sz="1600" b="1" dirty="0" err="1" smtClean="0">
                <a:latin typeface="Arial Black" panose="020B0A04020102020204" pitchFamily="34" charset="0"/>
              </a:rPr>
              <a:t>NotFake</a:t>
            </a:r>
            <a:r>
              <a:rPr lang="en-US" sz="1600" b="1" dirty="0" smtClean="0">
                <a:latin typeface="Arial Black" panose="020B0A04020102020204" pitchFamily="34" charset="0"/>
              </a:rPr>
              <a:t>(0</a:t>
            </a:r>
            <a:r>
              <a:rPr lang="en-US" sz="1600" b="1" dirty="0">
                <a:latin typeface="Arial Black" panose="020B0A04020102020204" pitchFamily="34" charset="0"/>
              </a:rPr>
              <a:t>) can be predicted using </a:t>
            </a:r>
            <a:r>
              <a:rPr lang="en-US" sz="1600" b="1" dirty="0" smtClean="0">
                <a:latin typeface="Arial Black" panose="020B0A04020102020204" pitchFamily="34" charset="0"/>
              </a:rPr>
              <a:t>the above model. </a:t>
            </a: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r>
              <a:rPr lang="en-US" sz="1600" b="1" dirty="0" smtClean="0">
                <a:latin typeface="Arial Black" panose="020B0A04020102020204" pitchFamily="34" charset="0"/>
              </a:rPr>
              <a:t>By </a:t>
            </a:r>
            <a:r>
              <a:rPr lang="en-US" sz="1600" b="1" dirty="0">
                <a:latin typeface="Arial Black" panose="020B0A04020102020204" pitchFamily="34" charset="0"/>
              </a:rPr>
              <a:t>using </a:t>
            </a:r>
            <a:r>
              <a:rPr lang="en-US" sz="1600" b="1" dirty="0" err="1" smtClean="0">
                <a:latin typeface="Arial Black" panose="020B0A04020102020204" pitchFamily="34" charset="0"/>
              </a:rPr>
              <a:t>sklearn</a:t>
            </a:r>
            <a:r>
              <a:rPr lang="en-US" sz="1600" b="1" dirty="0" smtClean="0">
                <a:latin typeface="Arial Black" panose="020B0A04020102020204" pitchFamily="34" charset="0"/>
              </a:rPr>
              <a:t>(</a:t>
            </a:r>
            <a:r>
              <a:rPr lang="en-US" sz="1600" b="1" dirty="0" err="1" smtClean="0">
                <a:latin typeface="Arial Black" panose="020B0A04020102020204" pitchFamily="34" charset="0"/>
              </a:rPr>
              <a:t>XGboost</a:t>
            </a:r>
            <a:r>
              <a:rPr lang="en-US" sz="1600" b="1" dirty="0">
                <a:latin typeface="Arial Black" panose="020B0A04020102020204" pitchFamily="34" charset="0"/>
              </a:rPr>
              <a:t>) I have build a machine learning model that will </a:t>
            </a:r>
            <a:r>
              <a:rPr lang="en-US" sz="1600" b="1">
                <a:latin typeface="Arial Black" panose="020B0A04020102020204" pitchFamily="34" charset="0"/>
              </a:rPr>
              <a:t>predict </a:t>
            </a:r>
            <a:r>
              <a:rPr lang="en-US" sz="1600" b="1" smtClean="0">
                <a:latin typeface="Arial Black" panose="020B0A04020102020204" pitchFamily="34" charset="0"/>
              </a:rPr>
              <a:t>whether </a:t>
            </a:r>
            <a:r>
              <a:rPr lang="en-US" sz="1600" b="1" dirty="0">
                <a:latin typeface="Arial Black" panose="020B0A04020102020204" pitchFamily="34" charset="0"/>
              </a:rPr>
              <a:t>the news is fake(1) or not fake(good news(0)).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 smtClean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endParaRPr lang="en-US" sz="1600" dirty="0" smtClean="0"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Arial Black" panose="020B0A04020102020204" pitchFamily="34" charset="0"/>
              </a:rPr>
              <a:t>                                                                     Thank you..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0"/>
            <a:ext cx="8246070" cy="958364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  and 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124262"/>
            <a:ext cx="8246070" cy="40192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400" b="1" u="sng" dirty="0" smtClean="0"/>
              <a:t>Problem Statement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authenticity of Information has become a longstanding issue affecting businesses and society, both for printed and digital media. On social networks, the reach and effects of information spread occur at such a fast pace and so amplified that distorted, inaccurate, or false information acquires a tremendous potential to cause real-world impacts, within minutes, for millions of users. Recently, several public concerns about this problem and some approaches to mitigate the problem were expressed. </a:t>
            </a:r>
          </a:p>
          <a:p>
            <a:pPr marL="0" indent="0">
              <a:buNone/>
            </a:pPr>
            <a:endParaRPr lang="en-US" sz="3400" b="1" u="sng" dirty="0" smtClean="0"/>
          </a:p>
          <a:p>
            <a:pPr marL="0" indent="0">
              <a:buNone/>
            </a:pPr>
            <a:r>
              <a:rPr lang="en-US" sz="3400" b="1" u="sng" dirty="0" smtClean="0"/>
              <a:t>Solution</a:t>
            </a:r>
          </a:p>
          <a:p>
            <a:pPr marL="0" indent="0">
              <a:buNone/>
            </a:pPr>
            <a:r>
              <a:rPr lang="en-US" dirty="0"/>
              <a:t>In this project, </a:t>
            </a:r>
            <a:r>
              <a:rPr lang="en-US" dirty="0" smtClean="0"/>
              <a:t>We have</a:t>
            </a:r>
            <a:r>
              <a:rPr lang="en-US" dirty="0" smtClean="0"/>
              <a:t> </a:t>
            </a:r>
            <a:r>
              <a:rPr lang="en-US" dirty="0"/>
              <a:t>to build a </a:t>
            </a:r>
            <a:r>
              <a:rPr lang="en-US" dirty="0" smtClean="0"/>
              <a:t>Machine learning</a:t>
            </a:r>
            <a:r>
              <a:rPr lang="en-US" dirty="0" smtClean="0"/>
              <a:t> </a:t>
            </a:r>
            <a:r>
              <a:rPr lang="en-US" dirty="0"/>
              <a:t>model that can classify </a:t>
            </a:r>
            <a:r>
              <a:rPr lang="en-US" dirty="0" smtClean="0"/>
              <a:t>whether the news is fake (1) or notfake (0).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/>
          <a:lstStyle/>
          <a:p>
            <a:r>
              <a:rPr lang="en-US" dirty="0" smtClean="0"/>
              <a:t>Choosing the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choosing</a:t>
            </a:r>
            <a:r>
              <a:rPr lang="en-US" b="1" dirty="0" smtClean="0">
                <a:solidFill>
                  <a:srgbClr val="FF0000"/>
                </a:solidFill>
              </a:rPr>
              <a:t> accuracy </a:t>
            </a:r>
            <a:r>
              <a:rPr lang="en-US" dirty="0" smtClean="0"/>
              <a:t>as our evaluation metrics for this image classification </a:t>
            </a:r>
            <a:r>
              <a:rPr lang="en-US" dirty="0" smtClean="0"/>
              <a:t>project. But the full classification report along with Visualizations are incorporated in the 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9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8790" y="380657"/>
            <a:ext cx="6461299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u="sng" dirty="0" smtClean="0"/>
              <a:t>ML </a:t>
            </a:r>
            <a:r>
              <a:rPr lang="en-US" u="sng" dirty="0" smtClean="0"/>
              <a:t>model </a:t>
            </a:r>
            <a:r>
              <a:rPr lang="en-US" u="sng" dirty="0" smtClean="0"/>
              <a:t>Flow  </a:t>
            </a:r>
            <a:r>
              <a:rPr lang="en-US" u="sng" dirty="0" err="1" smtClean="0"/>
              <a:t>Contd</a:t>
            </a:r>
            <a:r>
              <a:rPr lang="en-US" u="sng" dirty="0" smtClean="0"/>
              <a:t>……</a:t>
            </a:r>
            <a:endParaRPr lang="en-US" u="sn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28" y="1387011"/>
            <a:ext cx="6596009" cy="3756489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DL-NN Model flow 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75" y="1695236"/>
            <a:ext cx="6461125" cy="2979505"/>
          </a:xfrm>
        </p:spPr>
      </p:pic>
    </p:spTree>
    <p:extLst>
      <p:ext uri="{BB962C8B-B14F-4D97-AF65-F5344CB8AC3E}">
        <p14:creationId xmlns:p14="http://schemas.microsoft.com/office/powerpoint/2010/main" val="226892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Summary of model </a:t>
            </a:r>
            <a:r>
              <a:rPr lang="en-US" sz="2800" dirty="0" err="1" smtClean="0"/>
              <a:t>builtup</a:t>
            </a:r>
            <a:r>
              <a:rPr lang="en-US" sz="2800" dirty="0" smtClean="0"/>
              <a:t>(</a:t>
            </a:r>
            <a:r>
              <a:rPr lang="en-US" sz="2800" dirty="0" err="1" smtClean="0"/>
              <a:t>Xgboost</a:t>
            </a:r>
            <a:r>
              <a:rPr lang="en-US" sz="2800" dirty="0" smtClean="0"/>
              <a:t> model)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9373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 1) Import </a:t>
            </a:r>
            <a:r>
              <a:rPr lang="en-US" b="1" dirty="0"/>
              <a:t>the </a:t>
            </a:r>
            <a:r>
              <a:rPr lang="en-US" b="1" dirty="0" smtClean="0"/>
              <a:t>.</a:t>
            </a:r>
            <a:r>
              <a:rPr lang="en-US" b="1" dirty="0" err="1" smtClean="0"/>
              <a:t>csv</a:t>
            </a:r>
            <a:r>
              <a:rPr lang="en-US" b="1" dirty="0" smtClean="0"/>
              <a:t> </a:t>
            </a:r>
            <a:r>
              <a:rPr lang="en-US" b="1" dirty="0" smtClean="0"/>
              <a:t>data </a:t>
            </a:r>
            <a:r>
              <a:rPr lang="en-US" b="1" dirty="0" smtClean="0"/>
              <a:t>file.</a:t>
            </a:r>
            <a:endParaRPr lang="en-US" b="1" dirty="0" smtClean="0"/>
          </a:p>
          <a:p>
            <a:r>
              <a:rPr lang="en-US" b="1" dirty="0" smtClean="0"/>
              <a:t> 2)Clean </a:t>
            </a:r>
            <a:r>
              <a:rPr lang="en-US" b="1" dirty="0" smtClean="0"/>
              <a:t>the </a:t>
            </a:r>
            <a:r>
              <a:rPr lang="en-US" b="1" dirty="0" smtClean="0"/>
              <a:t>data</a:t>
            </a:r>
            <a:r>
              <a:rPr lang="en-US" b="1" dirty="0" smtClean="0"/>
              <a:t>.(preprocessing )</a:t>
            </a:r>
          </a:p>
          <a:p>
            <a:r>
              <a:rPr lang="en-US" b="1" dirty="0" smtClean="0"/>
              <a:t> ***Processing </a:t>
            </a:r>
            <a:r>
              <a:rPr lang="en-US" b="1" dirty="0" smtClean="0"/>
              <a:t>of Text data(NLP-embedding technique)-corpus list created.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3)One </a:t>
            </a:r>
            <a:r>
              <a:rPr lang="en-US" b="1" dirty="0" smtClean="0"/>
              <a:t>hot </a:t>
            </a:r>
            <a:r>
              <a:rPr lang="en-US" b="1" dirty="0" smtClean="0"/>
              <a:t>encoding on the </a:t>
            </a:r>
            <a:r>
              <a:rPr lang="en-US" b="1" dirty="0"/>
              <a:t>corpus list (Each word </a:t>
            </a:r>
            <a:r>
              <a:rPr lang="en-US" b="1" dirty="0" smtClean="0"/>
              <a:t>inside corpus List </a:t>
            </a:r>
            <a:r>
              <a:rPr lang="en-US" b="1" dirty="0"/>
              <a:t>is given different numbers..</a:t>
            </a:r>
            <a:endParaRPr lang="en-US" b="1" dirty="0"/>
          </a:p>
          <a:p>
            <a:r>
              <a:rPr lang="en-US" b="1" dirty="0" smtClean="0"/>
              <a:t> </a:t>
            </a:r>
            <a:r>
              <a:rPr lang="en-US" b="1" dirty="0"/>
              <a:t>4</a:t>
            </a:r>
            <a:r>
              <a:rPr lang="en-US" b="1" dirty="0" smtClean="0"/>
              <a:t>) </a:t>
            </a:r>
            <a:r>
              <a:rPr lang="en-US" b="1" dirty="0" err="1" smtClean="0"/>
              <a:t>X,y</a:t>
            </a:r>
            <a:r>
              <a:rPr lang="en-US" b="1" dirty="0" smtClean="0"/>
              <a:t>[‘</a:t>
            </a:r>
            <a:r>
              <a:rPr lang="en-US" b="1" dirty="0" smtClean="0"/>
              <a:t>label’] </a:t>
            </a:r>
            <a:r>
              <a:rPr lang="en-US" b="1" dirty="0"/>
              <a:t>are independent and dependent features.</a:t>
            </a:r>
          </a:p>
          <a:p>
            <a:r>
              <a:rPr lang="en-US" b="1" dirty="0" smtClean="0"/>
              <a:t> 5) </a:t>
            </a:r>
            <a:r>
              <a:rPr lang="en-US" b="1" dirty="0" err="1" smtClean="0"/>
              <a:t>traintestsplit</a:t>
            </a:r>
            <a:r>
              <a:rPr lang="en-US" b="1" dirty="0" smtClean="0"/>
              <a:t> </a:t>
            </a:r>
            <a:r>
              <a:rPr lang="en-US" b="1" dirty="0"/>
              <a:t>the </a:t>
            </a:r>
            <a:r>
              <a:rPr lang="en-US" b="1" dirty="0" smtClean="0"/>
              <a:t>train data with 20% data for test purpose.</a:t>
            </a:r>
            <a:endParaRPr lang="en-US" b="1" dirty="0"/>
          </a:p>
          <a:p>
            <a:r>
              <a:rPr lang="en-US" b="1" dirty="0" smtClean="0"/>
              <a:t> 6) </a:t>
            </a:r>
            <a:r>
              <a:rPr lang="en-US" b="1" dirty="0" smtClean="0"/>
              <a:t>Multiple</a:t>
            </a:r>
            <a:r>
              <a:rPr lang="en-US" b="1" dirty="0" smtClean="0"/>
              <a:t> </a:t>
            </a:r>
            <a:r>
              <a:rPr lang="en-US" b="1" dirty="0"/>
              <a:t>Model structure development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7) </a:t>
            </a:r>
            <a:r>
              <a:rPr lang="en-US" b="1" dirty="0" smtClean="0"/>
              <a:t>Making a list of all the algorithms</a:t>
            </a:r>
            <a:endParaRPr lang="en-US" b="1" dirty="0"/>
          </a:p>
          <a:p>
            <a:r>
              <a:rPr lang="en-US" b="1" dirty="0" smtClean="0"/>
              <a:t> 8) Fit </a:t>
            </a:r>
            <a:r>
              <a:rPr lang="en-US" b="1" dirty="0"/>
              <a:t>the model.</a:t>
            </a:r>
          </a:p>
          <a:p>
            <a:r>
              <a:rPr lang="en-US" b="1" dirty="0" smtClean="0"/>
              <a:t> 9) Evaluate </a:t>
            </a:r>
            <a:r>
              <a:rPr lang="en-US" b="1" dirty="0"/>
              <a:t>the </a:t>
            </a:r>
            <a:r>
              <a:rPr lang="en-US" b="1" dirty="0" smtClean="0"/>
              <a:t>model </a:t>
            </a:r>
            <a:r>
              <a:rPr lang="en-US" b="1" dirty="0" smtClean="0"/>
              <a:t>along with Visualizations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10) </a:t>
            </a:r>
            <a:r>
              <a:rPr lang="en-US" b="1" dirty="0" smtClean="0"/>
              <a:t>Making a </a:t>
            </a:r>
            <a:r>
              <a:rPr lang="en-US" b="1" dirty="0" err="1" smtClean="0"/>
              <a:t>dataframe</a:t>
            </a:r>
            <a:r>
              <a:rPr lang="en-US" b="1" dirty="0" smtClean="0"/>
              <a:t> with all the scores of all the </a:t>
            </a:r>
            <a:r>
              <a:rPr lang="en-US" b="1" dirty="0" err="1" smtClean="0"/>
              <a:t>algothim</a:t>
            </a:r>
            <a:r>
              <a:rPr lang="en-US" b="1" dirty="0" smtClean="0"/>
              <a:t> and choosing the </a:t>
            </a:r>
            <a:r>
              <a:rPr lang="en-US" b="1" dirty="0" err="1" smtClean="0"/>
              <a:t>Xgboost</a:t>
            </a:r>
            <a:r>
              <a:rPr lang="en-US" b="1" dirty="0" smtClean="0"/>
              <a:t> as our final algorithm.</a:t>
            </a:r>
          </a:p>
          <a:p>
            <a:r>
              <a:rPr lang="en-US" b="1" dirty="0" smtClean="0"/>
              <a:t>11)GridsearchCV on </a:t>
            </a:r>
            <a:r>
              <a:rPr lang="en-US" b="1" dirty="0" err="1" smtClean="0"/>
              <a:t>Xgboost</a:t>
            </a:r>
            <a:r>
              <a:rPr lang="en-US" b="1" dirty="0" smtClean="0"/>
              <a:t> model.</a:t>
            </a:r>
            <a:endParaRPr lang="en-US" b="1" dirty="0"/>
          </a:p>
          <a:p>
            <a:r>
              <a:rPr lang="en-US" b="1" dirty="0" smtClean="0"/>
              <a:t> 11)Predict and evaluate on test data.</a:t>
            </a:r>
            <a:endParaRPr lang="en-US" b="1" dirty="0"/>
          </a:p>
          <a:p>
            <a:r>
              <a:rPr lang="en-US" b="1" dirty="0"/>
              <a:t> 12) </a:t>
            </a:r>
            <a:r>
              <a:rPr lang="en-US" b="1" dirty="0" smtClean="0"/>
              <a:t>save model--</a:t>
            </a:r>
            <a:r>
              <a:rPr lang="en-US" b="1" dirty="0" smtClean="0">
                <a:sym typeface="Wingdings" panose="05000000000000000000" pitchFamily="2" charset="2"/>
              </a:rPr>
              <a:t>&gt;&gt;</a:t>
            </a:r>
            <a:r>
              <a:rPr lang="en-US" b="1" dirty="0" err="1" smtClean="0"/>
              <a:t>model.save</a:t>
            </a:r>
            <a:r>
              <a:rPr lang="en-US" b="1" dirty="0" smtClean="0"/>
              <a:t>(“</a:t>
            </a:r>
            <a:r>
              <a:rPr lang="en-US" b="1" dirty="0" err="1" smtClean="0"/>
              <a:t>fakenewsxgbmodel</a:t>
            </a:r>
            <a:r>
              <a:rPr lang="en-US" b="1" dirty="0" smtClean="0"/>
              <a:t>")</a:t>
            </a:r>
            <a:endParaRPr lang="en-US" b="1" dirty="0" smtClean="0"/>
          </a:p>
          <a:p>
            <a:r>
              <a:rPr lang="en-US" b="1" dirty="0" smtClean="0"/>
              <a:t>13)load model</a:t>
            </a:r>
            <a:r>
              <a:rPr lang="en-US" b="1" dirty="0" smtClean="0">
                <a:sym typeface="Wingdings" panose="05000000000000000000" pitchFamily="2" charset="2"/>
              </a:rPr>
              <a:t>&gt;</a:t>
            </a:r>
            <a:r>
              <a:rPr lang="en-US" b="1" dirty="0" smtClean="0"/>
              <a:t> </a:t>
            </a:r>
            <a:r>
              <a:rPr lang="en-US" b="1" dirty="0"/>
              <a:t>model = </a:t>
            </a:r>
            <a:r>
              <a:rPr lang="en-US" b="1" dirty="0" err="1"/>
              <a:t>load_model</a:t>
            </a:r>
            <a:r>
              <a:rPr lang="en-US" b="1" dirty="0" smtClean="0"/>
              <a:t>(‘</a:t>
            </a:r>
            <a:r>
              <a:rPr lang="en-US" b="1" dirty="0" err="1" smtClean="0"/>
              <a:t>fakenewsxgbmodel</a:t>
            </a:r>
            <a:r>
              <a:rPr lang="en-US" b="1" dirty="0" smtClean="0"/>
              <a:t>')</a:t>
            </a:r>
            <a:endParaRPr lang="en-US" b="1" dirty="0" smtClean="0"/>
          </a:p>
          <a:p>
            <a:r>
              <a:rPr lang="en-US" b="1" dirty="0" smtClean="0"/>
              <a:t>14)</a:t>
            </a:r>
            <a:r>
              <a:rPr lang="en-US" b="1" dirty="0"/>
              <a:t> Saving final predictions in file.csv format</a:t>
            </a:r>
          </a:p>
          <a:p>
            <a:r>
              <a:rPr lang="en-US" b="1" dirty="0" smtClean="0"/>
              <a:t>15</a:t>
            </a:r>
            <a:r>
              <a:rPr lang="en-US" b="1" dirty="0" smtClean="0"/>
              <a:t>) 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4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220024"/>
            <a:ext cx="808917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1860" y="1529610"/>
            <a:ext cx="7724198" cy="49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Fake                                           </a:t>
            </a:r>
            <a:r>
              <a:rPr lang="en-US" sz="2400" dirty="0" smtClean="0"/>
              <a:t> </a:t>
            </a:r>
            <a:r>
              <a:rPr lang="en-US" sz="2400" dirty="0" err="1" smtClean="0"/>
              <a:t>NotFake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37" y="2024063"/>
            <a:ext cx="3622530" cy="265067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2024063"/>
            <a:ext cx="3414711" cy="2455470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6879" y="220024"/>
            <a:ext cx="808917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1860" y="1529610"/>
            <a:ext cx="7724198" cy="495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Classification Report                                       </a:t>
            </a:r>
            <a:r>
              <a:rPr lang="en-US" sz="2400" dirty="0" err="1" smtClean="0"/>
              <a:t>Auc</a:t>
            </a:r>
            <a:r>
              <a:rPr lang="en-US" sz="2400" dirty="0" smtClean="0"/>
              <a:t>-Roc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9" y="2032297"/>
            <a:ext cx="3429479" cy="147119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45322"/>
            <a:ext cx="4041775" cy="14581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7" y="3534312"/>
            <a:ext cx="4134427" cy="16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2" y="194838"/>
            <a:ext cx="8680287" cy="763526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Testing , Evaluating , Saving &amp; loading </a:t>
            </a:r>
            <a:br>
              <a:rPr lang="en-US" sz="3000" dirty="0" smtClean="0"/>
            </a:br>
            <a:r>
              <a:rPr lang="en-US" sz="3000" dirty="0" smtClean="0"/>
              <a:t>the </a:t>
            </a:r>
            <a:r>
              <a:rPr lang="en-US" sz="3000" dirty="0" smtClean="0"/>
              <a:t>(.</a:t>
            </a:r>
            <a:r>
              <a:rPr lang="en-US" sz="3000" dirty="0" err="1" smtClean="0"/>
              <a:t>obj</a:t>
            </a:r>
            <a:r>
              <a:rPr lang="en-US" sz="3000" dirty="0" smtClean="0"/>
              <a:t>) </a:t>
            </a:r>
            <a:r>
              <a:rPr lang="en-US" sz="3000" dirty="0"/>
              <a:t>M</a:t>
            </a:r>
            <a:r>
              <a:rPr lang="en-US" sz="3000" dirty="0" smtClean="0"/>
              <a:t>L </a:t>
            </a:r>
            <a:r>
              <a:rPr lang="en-US" sz="3000" dirty="0" smtClean="0"/>
              <a:t>model 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1276350"/>
            <a:ext cx="6637106" cy="3867150"/>
          </a:xfrm>
        </p:spPr>
      </p:pic>
    </p:spTree>
    <p:extLst>
      <p:ext uri="{BB962C8B-B14F-4D97-AF65-F5344CB8AC3E}">
        <p14:creationId xmlns:p14="http://schemas.microsoft.com/office/powerpoint/2010/main" val="7843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Office Theme</vt:lpstr>
      <vt:lpstr>Fake News Classification ML Model </vt:lpstr>
      <vt:lpstr>Problem statement  and solution </vt:lpstr>
      <vt:lpstr>Choosing the evaluation metrics</vt:lpstr>
      <vt:lpstr> ML model Flow  Contd……</vt:lpstr>
      <vt:lpstr>DL-NN Model flow </vt:lpstr>
      <vt:lpstr>Summary of model builtup(Xgboost model)</vt:lpstr>
      <vt:lpstr>Visualization</vt:lpstr>
      <vt:lpstr>Visualization</vt:lpstr>
      <vt:lpstr>Testing , Evaluating , Saving &amp; loading  the (.obj) ML model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2021-02-25T15:03:32Z</dcterms:modified>
</cp:coreProperties>
</file>