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256" r:id="rId2"/>
    <p:sldId id="257" r:id="rId3"/>
    <p:sldId id="265" r:id="rId4"/>
    <p:sldId id="259" r:id="rId5"/>
    <p:sldId id="266" r:id="rId6"/>
    <p:sldId id="267" r:id="rId7"/>
    <p:sldId id="268" r:id="rId8"/>
    <p:sldId id="269" r:id="rId9"/>
    <p:sldId id="258" r:id="rId10"/>
    <p:sldId id="261" r:id="rId11"/>
    <p:sldId id="263" r:id="rId12"/>
    <p:sldId id="264"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5EEC3C"/>
    <a:srgbClr val="9EFF29"/>
    <a:srgbClr val="A4660C"/>
    <a:srgbClr val="952F69"/>
    <a:srgbClr val="FF856D"/>
    <a:srgbClr val="FF2549"/>
    <a:srgbClr val="003635"/>
    <a:srgbClr val="00585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5960" y="2949677"/>
            <a:ext cx="8048717" cy="1637071"/>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r>
              <a:rPr lang="en-US" dirty="0" smtClean="0"/>
              <a:t>Master </a:t>
            </a:r>
            <a:r>
              <a:rPr lang="en-US" dirty="0"/>
              <a:t>title style</a:t>
            </a:r>
          </a:p>
        </p:txBody>
      </p:sp>
      <p:sp>
        <p:nvSpPr>
          <p:cNvPr id="3" name="Subtitle 2"/>
          <p:cNvSpPr>
            <a:spLocks noGrp="1"/>
          </p:cNvSpPr>
          <p:nvPr>
            <p:ph type="subTitle" idx="1"/>
          </p:nvPr>
        </p:nvSpPr>
        <p:spPr>
          <a:xfrm>
            <a:off x="667583" y="1998415"/>
            <a:ext cx="7975483" cy="685791"/>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3713" y="194838"/>
            <a:ext cx="8246070"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26843" y="1275735"/>
            <a:ext cx="8246070" cy="326212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25500" y="605639"/>
            <a:ext cx="6461299"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25500" y="1519084"/>
            <a:ext cx="6461299" cy="3221032"/>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3" y="220024"/>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52291"/>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24688"/>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52291"/>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24688"/>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3/4/2021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3728" y="3565132"/>
            <a:ext cx="8690272" cy="793015"/>
          </a:xfrm>
        </p:spPr>
        <p:txBody>
          <a:bodyPr>
            <a:normAutofit fontScale="90000"/>
          </a:bodyPr>
          <a:lstStyle/>
          <a:p>
            <a:r>
              <a:rPr lang="en-IN" u="sng" dirty="0"/>
              <a:t>Malignant comments </a:t>
            </a:r>
            <a:r>
              <a:rPr lang="en-IN" u="sng" dirty="0" smtClean="0"/>
              <a:t>Classification </a:t>
            </a:r>
            <a:r>
              <a:rPr lang="en-US" dirty="0"/>
              <a:t/>
            </a:r>
            <a:br>
              <a:rPr lang="en-US" dirty="0"/>
            </a:br>
            <a:endParaRPr lang="en-US" dirty="0"/>
          </a:p>
        </p:txBody>
      </p:sp>
      <p:sp>
        <p:nvSpPr>
          <p:cNvPr id="3" name="Subtitle 2"/>
          <p:cNvSpPr>
            <a:spLocks noGrp="1"/>
          </p:cNvSpPr>
          <p:nvPr>
            <p:ph type="subTitle" idx="1"/>
          </p:nvPr>
        </p:nvSpPr>
        <p:spPr>
          <a:xfrm>
            <a:off x="549595" y="1982405"/>
            <a:ext cx="8188953" cy="763525"/>
          </a:xfrm>
        </p:spPr>
        <p:txBody>
          <a:bodyPr/>
          <a:lstStyle/>
          <a:p>
            <a:r>
              <a:rPr lang="en-US" dirty="0" smtClean="0"/>
              <a:t>Fliprobo.com</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1083" y="2719784"/>
            <a:ext cx="3829584" cy="2423715"/>
          </a:xfrm>
        </p:spPr>
      </p:pic>
      <p:sp>
        <p:nvSpPr>
          <p:cNvPr id="8" name="Rectangle 7"/>
          <p:cNvSpPr/>
          <p:nvPr/>
        </p:nvSpPr>
        <p:spPr>
          <a:xfrm>
            <a:off x="990600" y="1325366"/>
            <a:ext cx="7162800" cy="13944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Number of comments classified as </a:t>
            </a:r>
            <a:r>
              <a:rPr lang="en-US" dirty="0" smtClean="0"/>
              <a:t>malignant,highly_malignant,rude,....</a:t>
            </a:r>
            <a:r>
              <a:rPr lang="en-US" dirty="0" err="1"/>
              <a:t>etc</a:t>
            </a:r>
            <a:r>
              <a:rPr lang="en-US" dirty="0"/>
              <a:t> depending on their </a:t>
            </a:r>
            <a:r>
              <a:rPr lang="en-US" dirty="0" smtClean="0"/>
              <a:t>lengths for train data.</a:t>
            </a:r>
          </a:p>
          <a:p>
            <a:endParaRPr lang="en-US" dirty="0" smtClean="0"/>
          </a:p>
          <a:p>
            <a:r>
              <a:rPr lang="en-US" dirty="0" smtClean="0">
                <a:solidFill>
                  <a:srgbClr val="FF0000"/>
                </a:solidFill>
              </a:rPr>
              <a:t>Inference from Data-</a:t>
            </a:r>
            <a:r>
              <a:rPr lang="en-US" dirty="0" smtClean="0">
                <a:solidFill>
                  <a:srgbClr val="FF0000"/>
                </a:solidFill>
                <a:sym typeface="Wingdings" panose="05000000000000000000" pitchFamily="2" charset="2"/>
              </a:rPr>
              <a:t>Data</a:t>
            </a:r>
            <a:r>
              <a:rPr lang="en-US" dirty="0" smtClean="0">
                <a:solidFill>
                  <a:srgbClr val="FF0000"/>
                </a:solidFill>
              </a:rPr>
              <a:t> </a:t>
            </a:r>
            <a:r>
              <a:rPr lang="en-US" dirty="0">
                <a:solidFill>
                  <a:srgbClr val="FF0000"/>
                </a:solidFill>
              </a:rPr>
              <a:t>with low sentence lengths( &lt;200) </a:t>
            </a:r>
            <a:r>
              <a:rPr lang="en-US" dirty="0" smtClean="0">
                <a:solidFill>
                  <a:srgbClr val="FF0000"/>
                </a:solidFill>
              </a:rPr>
              <a:t>are </a:t>
            </a:r>
            <a:r>
              <a:rPr lang="en-US" dirty="0" err="1" smtClean="0">
                <a:solidFill>
                  <a:srgbClr val="FF0000"/>
                </a:solidFill>
              </a:rPr>
              <a:t>malignant,highly_malignant</a:t>
            </a:r>
            <a:r>
              <a:rPr lang="en-US" dirty="0" smtClean="0">
                <a:solidFill>
                  <a:srgbClr val="FF0000"/>
                </a:solidFill>
              </a:rPr>
              <a:t> &amp; rude.</a:t>
            </a:r>
            <a:endParaRPr lang="en-US" dirty="0">
              <a:solidFill>
                <a:srgbClr val="FF0000"/>
              </a:solidFill>
            </a:endParaRPr>
          </a:p>
        </p:txBody>
      </p:sp>
    </p:spTree>
    <p:extLst>
      <p:ext uri="{BB962C8B-B14F-4D97-AF65-F5344CB8AC3E}">
        <p14:creationId xmlns:p14="http://schemas.microsoft.com/office/powerpoint/2010/main" val="784384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the final model</a:t>
            </a:r>
            <a:endParaRPr lang="en-US"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47299" y="1797977"/>
            <a:ext cx="6539500" cy="2979505"/>
          </a:xfrm>
        </p:spPr>
      </p:pic>
    </p:spTree>
    <p:extLst>
      <p:ext uri="{BB962C8B-B14F-4D97-AF65-F5344CB8AC3E}">
        <p14:creationId xmlns:p14="http://schemas.microsoft.com/office/powerpoint/2010/main" val="1303526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5851" y="328773"/>
            <a:ext cx="3028861" cy="616449"/>
          </a:xfrm>
        </p:spPr>
        <p:txBody>
          <a:bodyPr>
            <a:normAutofit fontScale="90000"/>
          </a:bodyPr>
          <a:lstStyle/>
          <a:p>
            <a:r>
              <a:rPr lang="en-US" dirty="0" smtClean="0">
                <a:solidFill>
                  <a:schemeClr val="bg1">
                    <a:lumMod val="95000"/>
                  </a:schemeClr>
                </a:solidFill>
              </a:rPr>
              <a:t>conclusion</a:t>
            </a:r>
            <a:endParaRPr lang="en-US" dirty="0">
              <a:solidFill>
                <a:schemeClr val="bg1">
                  <a:lumMod val="95000"/>
                </a:schemeClr>
              </a:solidFill>
            </a:endParaRPr>
          </a:p>
        </p:txBody>
      </p:sp>
      <p:sp>
        <p:nvSpPr>
          <p:cNvPr id="10" name="Text Placeholder 9"/>
          <p:cNvSpPr>
            <a:spLocks noGrp="1"/>
          </p:cNvSpPr>
          <p:nvPr>
            <p:ph type="body" idx="1"/>
          </p:nvPr>
        </p:nvSpPr>
        <p:spPr>
          <a:xfrm>
            <a:off x="71919" y="2264689"/>
            <a:ext cx="8173556" cy="2190353"/>
          </a:xfrm>
        </p:spPr>
        <p:txBody>
          <a:bodyPr>
            <a:normAutofit/>
          </a:bodyPr>
          <a:lstStyle/>
          <a:p>
            <a:r>
              <a:rPr lang="en-US" dirty="0" smtClean="0"/>
              <a:t>                                                                                                                        </a:t>
            </a:r>
            <a:r>
              <a:rPr lang="en-US" dirty="0" smtClean="0"/>
              <a:t>Thank You</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073" y="1797977"/>
            <a:ext cx="7363853" cy="2198669"/>
          </a:xfrm>
          <a:prstGeom prst="rect">
            <a:avLst/>
          </a:prstGeom>
        </p:spPr>
      </p:pic>
    </p:spTree>
    <p:extLst>
      <p:ext uri="{BB962C8B-B14F-4D97-AF65-F5344CB8AC3E}">
        <p14:creationId xmlns:p14="http://schemas.microsoft.com/office/powerpoint/2010/main" val="1597916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713" y="0"/>
            <a:ext cx="8246070" cy="958364"/>
          </a:xfrm>
        </p:spPr>
        <p:txBody>
          <a:bodyPr>
            <a:normAutofit/>
          </a:bodyPr>
          <a:lstStyle/>
          <a:p>
            <a:r>
              <a:rPr lang="en-US" dirty="0" smtClean="0"/>
              <a:t>Problem statement  and solution </a:t>
            </a:r>
            <a:endParaRPr lang="en-US" dirty="0"/>
          </a:p>
        </p:txBody>
      </p:sp>
      <p:sp>
        <p:nvSpPr>
          <p:cNvPr id="3" name="Content Placeholder 2"/>
          <p:cNvSpPr>
            <a:spLocks noGrp="1"/>
          </p:cNvSpPr>
          <p:nvPr>
            <p:ph idx="1"/>
          </p:nvPr>
        </p:nvSpPr>
        <p:spPr>
          <a:xfrm>
            <a:off x="426843" y="1561671"/>
            <a:ext cx="8246070" cy="3339101"/>
          </a:xfrm>
        </p:spPr>
        <p:txBody>
          <a:bodyPr>
            <a:normAutofit fontScale="40000" lnSpcReduction="20000"/>
          </a:bodyPr>
          <a:lstStyle/>
          <a:p>
            <a:pPr marL="0" indent="0">
              <a:buNone/>
            </a:pPr>
            <a:endParaRPr lang="en-IN" b="1" u="sng" dirty="0" smtClean="0"/>
          </a:p>
          <a:p>
            <a:pPr marL="0" indent="0">
              <a:buNone/>
            </a:pPr>
            <a:endParaRPr lang="en-IN" b="1" u="sng" dirty="0"/>
          </a:p>
          <a:p>
            <a:pPr marL="0" indent="0">
              <a:buNone/>
            </a:pPr>
            <a:r>
              <a:rPr lang="en-IN" b="1" u="sng" dirty="0" smtClean="0"/>
              <a:t>Problem</a:t>
            </a:r>
            <a:endParaRPr lang="en-IN" b="1" u="sng" dirty="0" smtClean="0"/>
          </a:p>
          <a:p>
            <a:r>
              <a:rPr lang="en-IN"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dirty="0"/>
          </a:p>
          <a:p>
            <a:r>
              <a:rPr lang="en-IN" dirty="0"/>
              <a:t>Online hate, described as abusive language, aggression, cyberbullying, hatefulness and many others has been identified as a major threat on online social media platforms. Social media platforms are the most prominent grounds for such toxic behaviour.   </a:t>
            </a:r>
            <a:endParaRPr lang="en-US" dirty="0"/>
          </a:p>
          <a:p>
            <a:pPr marL="0" indent="0">
              <a:buNone/>
            </a:pPr>
            <a:r>
              <a:rPr lang="en-IN" dirty="0"/>
              <a:t> </a:t>
            </a:r>
            <a:endParaRPr lang="en-US" dirty="0"/>
          </a:p>
          <a:p>
            <a:r>
              <a:rPr lang="en-IN"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US" dirty="0"/>
          </a:p>
          <a:p>
            <a:endParaRPr lang="en-IN" dirty="0" smtClean="0"/>
          </a:p>
          <a:p>
            <a:pPr marL="0" indent="0">
              <a:buNone/>
            </a:pPr>
            <a:r>
              <a:rPr lang="en-IN" b="1" u="sng" dirty="0" smtClean="0"/>
              <a:t>Solution</a:t>
            </a:r>
            <a:endParaRPr lang="en-IN" b="1" u="sng" dirty="0" smtClean="0"/>
          </a:p>
          <a:p>
            <a:pPr marL="0" indent="0">
              <a:buNone/>
            </a:pPr>
            <a:r>
              <a:rPr lang="en-IN" dirty="0"/>
              <a:t>Our goal is to build a prototype of online hate and abuse comment classifier which can used to classify hate and offensive comments so that it can be controlled and restricted from spreading hatred and </a:t>
            </a:r>
            <a:r>
              <a:rPr lang="en-IN" dirty="0" smtClean="0"/>
              <a:t>cyberbullying.</a:t>
            </a:r>
          </a:p>
          <a:p>
            <a:pPr marL="0" indent="0">
              <a:buNone/>
            </a:pPr>
            <a:r>
              <a:rPr lang="en-US" dirty="0" smtClean="0"/>
              <a:t> </a:t>
            </a:r>
            <a:r>
              <a:rPr lang="en-US" dirty="0"/>
              <a:t>From this model we can be predict whether the comment is 'malignant','highly_malignant','rude','threat','abuse','loathe'.</a:t>
            </a:r>
            <a:endParaRPr lang="en-US" b="1" u="sng" dirty="0"/>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the evaluation metrics</a:t>
            </a:r>
            <a:endParaRPr lang="en-US" dirty="0"/>
          </a:p>
        </p:txBody>
      </p:sp>
      <p:sp>
        <p:nvSpPr>
          <p:cNvPr id="3" name="Content Placeholder 2"/>
          <p:cNvSpPr>
            <a:spLocks noGrp="1"/>
          </p:cNvSpPr>
          <p:nvPr>
            <p:ph idx="1"/>
          </p:nvPr>
        </p:nvSpPr>
        <p:spPr/>
        <p:txBody>
          <a:bodyPr/>
          <a:lstStyle/>
          <a:p>
            <a:r>
              <a:rPr lang="en-US" dirty="0"/>
              <a:t>This is a classification problem and I have </a:t>
            </a:r>
            <a:r>
              <a:rPr lang="en-US" dirty="0" err="1" smtClean="0"/>
              <a:t>choosen</a:t>
            </a:r>
            <a:endParaRPr lang="en-US" dirty="0"/>
          </a:p>
          <a:p>
            <a:r>
              <a:rPr lang="en-US" dirty="0" smtClean="0"/>
              <a:t> 1.Accuracy</a:t>
            </a:r>
            <a:endParaRPr lang="en-US" dirty="0"/>
          </a:p>
          <a:p>
            <a:r>
              <a:rPr lang="en-US" dirty="0" smtClean="0"/>
              <a:t> 2.Log-loss</a:t>
            </a:r>
            <a:endParaRPr lang="en-US" dirty="0"/>
          </a:p>
          <a:p>
            <a:r>
              <a:rPr lang="en-US" dirty="0" smtClean="0"/>
              <a:t> </a:t>
            </a:r>
            <a:r>
              <a:rPr lang="en-US" dirty="0"/>
              <a:t>3.Hammingloss as my evaluation </a:t>
            </a:r>
            <a:r>
              <a:rPr lang="en-US" dirty="0" smtClean="0"/>
              <a:t>metric</a:t>
            </a:r>
            <a:endParaRPr lang="en-US" dirty="0"/>
          </a:p>
        </p:txBody>
      </p:sp>
    </p:spTree>
    <p:extLst>
      <p:ext uri="{BB962C8B-B14F-4D97-AF65-F5344CB8AC3E}">
        <p14:creationId xmlns:p14="http://schemas.microsoft.com/office/powerpoint/2010/main" val="2164997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25500" y="411480"/>
            <a:ext cx="6461299" cy="914400"/>
          </a:xfrm>
        </p:spPr>
        <p:txBody>
          <a:bodyPr>
            <a:normAutofit/>
          </a:bodyPr>
          <a:lstStyle/>
          <a:p>
            <a:r>
              <a:rPr lang="en-US" dirty="0" smtClean="0"/>
              <a:t>Data </a:t>
            </a:r>
            <a:r>
              <a:rPr lang="en-US" dirty="0" smtClean="0"/>
              <a:t>Preprocessing </a:t>
            </a:r>
            <a:r>
              <a:rPr lang="en-US" dirty="0" err="1" smtClean="0"/>
              <a:t>contd</a:t>
            </a:r>
            <a:r>
              <a:rPr lang="en-US" dirty="0" smtClean="0"/>
              <a:t>…</a:t>
            </a:r>
            <a:endParaRPr lang="en-US" dirty="0"/>
          </a:p>
        </p:txBody>
      </p:sp>
      <p:sp>
        <p:nvSpPr>
          <p:cNvPr id="5" name="Content Placeholder 4"/>
          <p:cNvSpPr>
            <a:spLocks noGrp="1"/>
          </p:cNvSpPr>
          <p:nvPr>
            <p:ph idx="1"/>
          </p:nvPr>
        </p:nvSpPr>
        <p:spPr>
          <a:xfrm>
            <a:off x="2225500" y="1407560"/>
            <a:ext cx="6461299" cy="3621640"/>
          </a:xfrm>
        </p:spPr>
        <p:txBody>
          <a:bodyPr>
            <a:normAutofit fontScale="25000" lnSpcReduction="20000"/>
          </a:bodyPr>
          <a:lstStyle/>
          <a:p>
            <a:pPr marL="0" indent="0">
              <a:buNone/>
            </a:pPr>
            <a:r>
              <a:rPr lang="en-IN" sz="5200" b="1" dirty="0"/>
              <a:t># 1. Import necessary libraries</a:t>
            </a:r>
          </a:p>
          <a:p>
            <a:pPr marL="0" indent="0">
              <a:buNone/>
            </a:pPr>
            <a:endParaRPr lang="en-IN" sz="5200" b="1" dirty="0"/>
          </a:p>
          <a:p>
            <a:pPr marL="0" indent="0">
              <a:buNone/>
            </a:pPr>
            <a:r>
              <a:rPr lang="en-IN" sz="5200" b="1" dirty="0"/>
              <a:t># 2.Read the train.csv and test.csv file(</a:t>
            </a:r>
            <a:r>
              <a:rPr lang="en-IN" sz="5200" b="1" dirty="0" err="1"/>
              <a:t>parallely</a:t>
            </a:r>
            <a:r>
              <a:rPr lang="en-IN" sz="5200" b="1" dirty="0"/>
              <a:t> </a:t>
            </a:r>
            <a:r>
              <a:rPr lang="en-IN" sz="5200" b="1" dirty="0" err="1"/>
              <a:t>preprocessing</a:t>
            </a:r>
            <a:r>
              <a:rPr lang="en-IN" sz="5200" b="1" dirty="0"/>
              <a:t> is done for both train and test datasets).</a:t>
            </a:r>
          </a:p>
          <a:p>
            <a:pPr marL="0" indent="0">
              <a:buNone/>
            </a:pPr>
            <a:endParaRPr lang="en-IN" sz="5200" b="1" dirty="0"/>
          </a:p>
          <a:p>
            <a:pPr marL="0" indent="0">
              <a:buNone/>
            </a:pPr>
            <a:r>
              <a:rPr lang="en-IN" sz="5200" b="1" dirty="0"/>
              <a:t># 3.Shuffling of indices, to avoid using </a:t>
            </a:r>
            <a:r>
              <a:rPr lang="en-IN" sz="5200" b="1" dirty="0" err="1"/>
              <a:t>train_test_split</a:t>
            </a:r>
            <a:r>
              <a:rPr lang="en-IN" sz="5200" b="1" dirty="0"/>
              <a:t> later</a:t>
            </a:r>
          </a:p>
          <a:p>
            <a:pPr marL="0" indent="0">
              <a:buNone/>
            </a:pPr>
            <a:r>
              <a:rPr lang="en-IN" sz="5200" b="1" dirty="0" err="1"/>
              <a:t>df</a:t>
            </a:r>
            <a:r>
              <a:rPr lang="en-IN" sz="5200" b="1" dirty="0"/>
              <a:t> = </a:t>
            </a:r>
            <a:r>
              <a:rPr lang="en-IN" sz="5200" b="1" dirty="0" err="1"/>
              <a:t>df.reindex</a:t>
            </a:r>
            <a:r>
              <a:rPr lang="en-IN" sz="5200" b="1" dirty="0"/>
              <a:t>(</a:t>
            </a:r>
            <a:r>
              <a:rPr lang="en-IN" sz="5200" b="1" dirty="0" err="1"/>
              <a:t>np.random.permutation</a:t>
            </a:r>
            <a:r>
              <a:rPr lang="en-IN" sz="5200" b="1" dirty="0"/>
              <a:t>(</a:t>
            </a:r>
            <a:r>
              <a:rPr lang="en-IN" sz="5200" b="1" dirty="0" err="1"/>
              <a:t>df.index</a:t>
            </a:r>
            <a:r>
              <a:rPr lang="en-IN" sz="5200" b="1" dirty="0"/>
              <a:t>))</a:t>
            </a:r>
          </a:p>
          <a:p>
            <a:pPr marL="0" indent="0">
              <a:buNone/>
            </a:pPr>
            <a:endParaRPr lang="en-IN" sz="5200" b="1" dirty="0"/>
          </a:p>
          <a:p>
            <a:pPr marL="0" indent="0">
              <a:buNone/>
            </a:pPr>
            <a:r>
              <a:rPr lang="en-IN" sz="5200" b="1" dirty="0"/>
              <a:t># 4. Separate the comment feature(X) data and outcome labels(y) </a:t>
            </a:r>
          </a:p>
          <a:p>
            <a:pPr marL="0" indent="0">
              <a:buNone/>
            </a:pPr>
            <a:r>
              <a:rPr lang="en-IN" sz="5200" b="1" dirty="0"/>
              <a:t>#label = </a:t>
            </a:r>
            <a:r>
              <a:rPr lang="en-IN" sz="5200" b="1" dirty="0" err="1"/>
              <a:t>df</a:t>
            </a:r>
            <a:r>
              <a:rPr lang="en-IN" sz="5200" b="1" dirty="0"/>
              <a:t>[['</a:t>
            </a:r>
            <a:r>
              <a:rPr lang="en-IN" sz="5200" b="1" dirty="0" err="1"/>
              <a:t>malignant','highly_malignant','rude','threat','abuse','loathe</a:t>
            </a:r>
            <a:r>
              <a:rPr lang="en-IN" sz="5200" b="1" dirty="0"/>
              <a:t>']]</a:t>
            </a:r>
          </a:p>
          <a:p>
            <a:pPr marL="0" indent="0">
              <a:buNone/>
            </a:pPr>
            <a:endParaRPr lang="en-IN" sz="5200" b="1" dirty="0"/>
          </a:p>
          <a:p>
            <a:pPr marL="0" indent="0">
              <a:buNone/>
            </a:pPr>
            <a:r>
              <a:rPr lang="en-IN" sz="5200" b="1" dirty="0"/>
              <a:t># Visualizations</a:t>
            </a:r>
          </a:p>
          <a:p>
            <a:pPr marL="0" indent="0">
              <a:buNone/>
            </a:pPr>
            <a:endParaRPr lang="en-IN" sz="5200" b="1" dirty="0"/>
          </a:p>
          <a:p>
            <a:pPr marL="0" indent="0">
              <a:buNone/>
            </a:pPr>
            <a:r>
              <a:rPr lang="en-IN" sz="5200" b="1" dirty="0"/>
              <a:t># Data </a:t>
            </a:r>
            <a:r>
              <a:rPr lang="en-IN" sz="5200" b="1" dirty="0" err="1"/>
              <a:t>Preprocessing</a:t>
            </a:r>
            <a:endParaRPr lang="en-IN" sz="5200" b="1" dirty="0"/>
          </a:p>
          <a:p>
            <a:pPr marL="0" indent="0">
              <a:buNone/>
            </a:pPr>
            <a:r>
              <a:rPr lang="en-IN" sz="5200" b="1" dirty="0"/>
              <a:t>### Removing excessive length for training data only.(kept as 400 keeping the computation power in consideration.)</a:t>
            </a:r>
          </a:p>
          <a:p>
            <a:pPr marL="0" indent="0">
              <a:buNone/>
            </a:pPr>
            <a:endParaRPr lang="en-IN" sz="5200" b="1" dirty="0"/>
          </a:p>
          <a:p>
            <a:pPr marL="0" indent="0">
              <a:buNone/>
            </a:pPr>
            <a:endParaRPr lang="en-US" sz="4000" dirty="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25500" y="411480"/>
            <a:ext cx="6461299" cy="914400"/>
          </a:xfrm>
        </p:spPr>
        <p:txBody>
          <a:bodyPr>
            <a:normAutofit/>
          </a:bodyPr>
          <a:lstStyle/>
          <a:p>
            <a:r>
              <a:rPr lang="en-US" dirty="0" smtClean="0"/>
              <a:t>Data </a:t>
            </a:r>
            <a:r>
              <a:rPr lang="en-US" dirty="0"/>
              <a:t>Preprocessing </a:t>
            </a:r>
            <a:r>
              <a:rPr lang="en-US" dirty="0" err="1"/>
              <a:t>contd</a:t>
            </a:r>
            <a:r>
              <a:rPr lang="en-US" dirty="0"/>
              <a:t>…</a:t>
            </a:r>
            <a:endParaRPr lang="en-US" dirty="0"/>
          </a:p>
        </p:txBody>
      </p:sp>
      <p:sp>
        <p:nvSpPr>
          <p:cNvPr id="5" name="Content Placeholder 4"/>
          <p:cNvSpPr>
            <a:spLocks noGrp="1"/>
          </p:cNvSpPr>
          <p:nvPr>
            <p:ph idx="1"/>
          </p:nvPr>
        </p:nvSpPr>
        <p:spPr>
          <a:xfrm>
            <a:off x="2225500" y="1407560"/>
            <a:ext cx="6461299" cy="3621640"/>
          </a:xfrm>
        </p:spPr>
        <p:txBody>
          <a:bodyPr>
            <a:normAutofit fontScale="25000" lnSpcReduction="20000"/>
          </a:bodyPr>
          <a:lstStyle/>
          <a:p>
            <a:pPr marL="0" indent="0">
              <a:buNone/>
            </a:pPr>
            <a:r>
              <a:rPr lang="en-IN" sz="5200" b="1" dirty="0"/>
              <a:t># 5. Initializing the Vocabulary size(5000)</a:t>
            </a:r>
          </a:p>
          <a:p>
            <a:pPr marL="0" indent="0">
              <a:buNone/>
            </a:pPr>
            <a:endParaRPr lang="en-IN" sz="5200" b="1" dirty="0"/>
          </a:p>
          <a:p>
            <a:pPr marL="0" indent="0">
              <a:buNone/>
            </a:pPr>
            <a:r>
              <a:rPr lang="en-IN" sz="5200" b="1" dirty="0"/>
              <a:t># 6. Making of corpus by GENERIC NLP FILTER CODE</a:t>
            </a:r>
          </a:p>
          <a:p>
            <a:pPr marL="0" indent="0">
              <a:buNone/>
            </a:pPr>
            <a:endParaRPr lang="en-IN" sz="5200" b="1" dirty="0"/>
          </a:p>
          <a:p>
            <a:pPr marL="0" indent="0">
              <a:buNone/>
            </a:pPr>
            <a:r>
              <a:rPr lang="en-IN" sz="5200" b="1" dirty="0"/>
              <a:t>a. Convert all cases to lower</a:t>
            </a:r>
          </a:p>
          <a:p>
            <a:pPr marL="0" indent="0">
              <a:buNone/>
            </a:pPr>
            <a:r>
              <a:rPr lang="en-IN" sz="5200" b="1" dirty="0"/>
              <a:t>b. Remove punctuations</a:t>
            </a:r>
          </a:p>
          <a:p>
            <a:pPr marL="0" indent="0">
              <a:buNone/>
            </a:pPr>
            <a:r>
              <a:rPr lang="en-IN" sz="5200" b="1" dirty="0"/>
              <a:t>c. Remove </a:t>
            </a:r>
            <a:r>
              <a:rPr lang="en-IN" sz="5200" b="1" dirty="0" err="1"/>
              <a:t>Stopwords</a:t>
            </a:r>
            <a:endParaRPr lang="en-IN" sz="5200" b="1" dirty="0"/>
          </a:p>
          <a:p>
            <a:pPr marL="0" indent="0">
              <a:buNone/>
            </a:pPr>
            <a:r>
              <a:rPr lang="en-IN" sz="5200" b="1" dirty="0"/>
              <a:t>d. Stemming and Lemmatising</a:t>
            </a:r>
          </a:p>
          <a:p>
            <a:pPr marL="0" indent="0">
              <a:buNone/>
            </a:pPr>
            <a:endParaRPr lang="en-IN" sz="5200" b="1" dirty="0"/>
          </a:p>
          <a:p>
            <a:pPr marL="0" indent="0">
              <a:buNone/>
            </a:pPr>
            <a:r>
              <a:rPr lang="en-IN" sz="5200" b="1" dirty="0"/>
              <a:t># 7.Applying embedding technique.(Count </a:t>
            </a:r>
            <a:r>
              <a:rPr lang="en-IN" sz="5200" b="1" dirty="0" err="1"/>
              <a:t>Vectoriser</a:t>
            </a:r>
            <a:r>
              <a:rPr lang="en-IN" sz="5200" b="1" dirty="0"/>
              <a:t> is giving memory error)</a:t>
            </a:r>
          </a:p>
          <a:p>
            <a:pPr marL="0" indent="0">
              <a:buNone/>
            </a:pPr>
            <a:endParaRPr lang="en-IN" sz="5200" b="1" dirty="0"/>
          </a:p>
          <a:p>
            <a:pPr marL="0" indent="0">
              <a:buNone/>
            </a:pPr>
            <a:r>
              <a:rPr lang="en-IN" sz="5200" b="1" dirty="0"/>
              <a:t># 8. </a:t>
            </a:r>
            <a:r>
              <a:rPr lang="en-IN" sz="5200" b="1" dirty="0" err="1"/>
              <a:t>OneHot</a:t>
            </a:r>
            <a:r>
              <a:rPr lang="en-IN" sz="5200" b="1" dirty="0"/>
              <a:t> Encoding(or dummies)</a:t>
            </a:r>
          </a:p>
          <a:p>
            <a:pPr marL="0" indent="0">
              <a:buNone/>
            </a:pPr>
            <a:endParaRPr lang="en-IN" sz="5200" b="1" dirty="0"/>
          </a:p>
          <a:p>
            <a:pPr marL="0" indent="0">
              <a:buNone/>
            </a:pPr>
            <a:r>
              <a:rPr lang="en-IN" sz="5200" b="1" dirty="0"/>
              <a:t># Initializing </a:t>
            </a:r>
            <a:r>
              <a:rPr lang="en-IN" sz="5200" b="1" dirty="0" err="1"/>
              <a:t>maximumu</a:t>
            </a:r>
            <a:r>
              <a:rPr lang="en-IN" sz="5200" b="1" dirty="0"/>
              <a:t> length of </a:t>
            </a:r>
            <a:r>
              <a:rPr lang="en-IN" sz="5200" b="1" dirty="0" err="1"/>
              <a:t>embedding_vector_features</a:t>
            </a:r>
            <a:r>
              <a:rPr lang="en-IN" sz="5200" b="1" dirty="0"/>
              <a:t>=30.</a:t>
            </a:r>
          </a:p>
          <a:p>
            <a:pPr marL="0" indent="0">
              <a:buNone/>
            </a:pPr>
            <a:endParaRPr lang="en-IN" sz="5200" b="1" dirty="0"/>
          </a:p>
          <a:p>
            <a:pPr marL="0" indent="0">
              <a:buNone/>
            </a:pPr>
            <a:r>
              <a:rPr lang="en-IN" sz="5200" b="1" dirty="0"/>
              <a:t># 9. Applying embedding technique.(Count </a:t>
            </a:r>
            <a:r>
              <a:rPr lang="en-IN" sz="5200" b="1" dirty="0" err="1"/>
              <a:t>Vectoriser</a:t>
            </a:r>
            <a:r>
              <a:rPr lang="en-IN" sz="5200" b="1" dirty="0"/>
              <a:t> is giving memory error)</a:t>
            </a:r>
          </a:p>
          <a:p>
            <a:pPr marL="0" indent="0">
              <a:buNone/>
            </a:pPr>
            <a:r>
              <a:rPr lang="en-IN" sz="5200" b="1" dirty="0"/>
              <a:t> embedded docs--numerical(vector) format can be input to any ML or DL model)</a:t>
            </a:r>
          </a:p>
          <a:p>
            <a:pPr marL="0" indent="0">
              <a:buNone/>
            </a:pPr>
            <a:endParaRPr lang="en-IN" sz="5200" b="1" dirty="0"/>
          </a:p>
          <a:p>
            <a:pPr marL="0" indent="0">
              <a:buNone/>
            </a:pPr>
            <a:r>
              <a:rPr lang="en-IN" sz="5200" b="1" dirty="0"/>
              <a:t> </a:t>
            </a:r>
            <a:endParaRPr lang="en-US" sz="5200" dirty="0"/>
          </a:p>
          <a:p>
            <a:pPr marL="0" indent="0">
              <a:buNone/>
            </a:pPr>
            <a:endParaRPr lang="en-IN" sz="5200" b="1" dirty="0"/>
          </a:p>
          <a:p>
            <a:pPr marL="0" indent="0">
              <a:buNone/>
            </a:pPr>
            <a:endParaRPr lang="en-US" sz="4000" dirty="0"/>
          </a:p>
        </p:txBody>
      </p:sp>
    </p:spTree>
    <p:extLst>
      <p:ext uri="{BB962C8B-B14F-4D97-AF65-F5344CB8AC3E}">
        <p14:creationId xmlns:p14="http://schemas.microsoft.com/office/powerpoint/2010/main" val="3590507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25500" y="411480"/>
            <a:ext cx="6461299" cy="914400"/>
          </a:xfrm>
        </p:spPr>
        <p:txBody>
          <a:bodyPr>
            <a:normAutofit/>
          </a:bodyPr>
          <a:lstStyle/>
          <a:p>
            <a:r>
              <a:rPr lang="en-US" dirty="0" smtClean="0"/>
              <a:t>Data </a:t>
            </a:r>
            <a:r>
              <a:rPr lang="en-US" dirty="0"/>
              <a:t>Preprocessing </a:t>
            </a:r>
            <a:r>
              <a:rPr lang="en-US" dirty="0" err="1"/>
              <a:t>contd</a:t>
            </a:r>
            <a:r>
              <a:rPr lang="en-US" dirty="0"/>
              <a:t>…</a:t>
            </a:r>
            <a:endParaRPr lang="en-US" dirty="0"/>
          </a:p>
        </p:txBody>
      </p:sp>
      <p:sp>
        <p:nvSpPr>
          <p:cNvPr id="5" name="Content Placeholder 4"/>
          <p:cNvSpPr>
            <a:spLocks noGrp="1"/>
          </p:cNvSpPr>
          <p:nvPr>
            <p:ph idx="1"/>
          </p:nvPr>
        </p:nvSpPr>
        <p:spPr>
          <a:xfrm>
            <a:off x="2225500" y="1407560"/>
            <a:ext cx="6461299" cy="3621640"/>
          </a:xfrm>
        </p:spPr>
        <p:txBody>
          <a:bodyPr>
            <a:normAutofit fontScale="25000" lnSpcReduction="20000"/>
          </a:bodyPr>
          <a:lstStyle/>
          <a:p>
            <a:pPr marL="0" indent="0">
              <a:buNone/>
            </a:pPr>
            <a:r>
              <a:rPr lang="en-IN" sz="5200" b="1" dirty="0"/>
              <a:t># 10. </a:t>
            </a:r>
            <a:r>
              <a:rPr lang="en-IN" sz="5200" b="1" dirty="0" err="1"/>
              <a:t>Train_test_split</a:t>
            </a:r>
            <a:r>
              <a:rPr lang="en-IN" sz="5200" b="1" dirty="0"/>
              <a:t> training data(</a:t>
            </a:r>
            <a:r>
              <a:rPr lang="en-IN" sz="5200" b="1" dirty="0" err="1"/>
              <a:t>embedded_docs</a:t>
            </a:r>
            <a:r>
              <a:rPr lang="en-IN" sz="5200" b="1" dirty="0"/>
              <a:t>)in a different way as our target feature('labels') contains 6 classes.</a:t>
            </a:r>
          </a:p>
          <a:p>
            <a:pPr marL="0" indent="0">
              <a:buNone/>
            </a:pPr>
            <a:endParaRPr lang="en-IN" sz="5200" b="1" dirty="0"/>
          </a:p>
          <a:p>
            <a:pPr marL="0" indent="0">
              <a:buNone/>
            </a:pPr>
            <a:r>
              <a:rPr lang="en-IN" sz="5200" b="1" dirty="0"/>
              <a:t>#Our data is now ready for model building process input numerical format.</a:t>
            </a:r>
          </a:p>
          <a:p>
            <a:pPr marL="0" indent="0">
              <a:buNone/>
            </a:pPr>
            <a:endParaRPr lang="en-IN" sz="5200" b="1" dirty="0"/>
          </a:p>
          <a:p>
            <a:pPr marL="0" indent="0">
              <a:buNone/>
            </a:pPr>
            <a:r>
              <a:rPr lang="en-IN" sz="5200" b="1" dirty="0"/>
              <a:t># Define all the 3 evaluation metrics(</a:t>
            </a:r>
            <a:r>
              <a:rPr lang="en-IN" sz="5200" b="1" dirty="0" err="1"/>
              <a:t>accuracy,logloss,hammingloss</a:t>
            </a:r>
            <a:r>
              <a:rPr lang="en-IN" sz="5200" b="1" dirty="0"/>
              <a:t>)</a:t>
            </a:r>
          </a:p>
          <a:p>
            <a:pPr marL="0" indent="0">
              <a:buNone/>
            </a:pPr>
            <a:endParaRPr lang="en-IN" sz="5200" b="1" dirty="0"/>
          </a:p>
          <a:p>
            <a:pPr marL="0" indent="0">
              <a:buNone/>
            </a:pPr>
            <a:r>
              <a:rPr lang="en-IN" sz="5200" b="1" dirty="0"/>
              <a:t># </a:t>
            </a:r>
            <a:r>
              <a:rPr lang="en-IN" sz="6400" b="1" dirty="0"/>
              <a:t>PART-1-DL-NN-Model Building(score=87.97%) after GridsearchCV(88.007%)</a:t>
            </a:r>
          </a:p>
          <a:p>
            <a:pPr marL="0" indent="0">
              <a:buNone/>
            </a:pPr>
            <a:endParaRPr lang="en-IN" sz="6400" b="1" dirty="0"/>
          </a:p>
          <a:p>
            <a:pPr marL="0" indent="0">
              <a:buNone/>
            </a:pPr>
            <a:r>
              <a:rPr lang="en-IN" sz="5200" b="1" dirty="0"/>
              <a:t>.X(</a:t>
            </a:r>
            <a:r>
              <a:rPr lang="en-IN" sz="5200" b="1" dirty="0" err="1"/>
              <a:t>embedded_docs</a:t>
            </a:r>
            <a:r>
              <a:rPr lang="en-IN" sz="5200" b="1" dirty="0"/>
              <a:t>) y( </a:t>
            </a:r>
            <a:r>
              <a:rPr lang="en-IN" sz="5200" b="1" dirty="0" err="1"/>
              <a:t>df</a:t>
            </a:r>
            <a:r>
              <a:rPr lang="en-IN" sz="5200" b="1" dirty="0"/>
              <a:t>['label] )</a:t>
            </a:r>
          </a:p>
          <a:p>
            <a:pPr marL="0" indent="0">
              <a:buNone/>
            </a:pPr>
            <a:r>
              <a:rPr lang="en-IN" sz="5200" b="1" dirty="0"/>
              <a:t>. Model training(20 epochs)</a:t>
            </a:r>
          </a:p>
          <a:p>
            <a:pPr marL="0" indent="0">
              <a:buNone/>
            </a:pPr>
            <a:r>
              <a:rPr lang="en-IN" sz="5200" b="1" dirty="0"/>
              <a:t>. Predicting</a:t>
            </a:r>
          </a:p>
          <a:p>
            <a:pPr marL="0" indent="0">
              <a:buNone/>
            </a:pPr>
            <a:r>
              <a:rPr lang="en-IN" sz="5200" b="1" dirty="0"/>
              <a:t>. Check the accuracy. (accuracy=87.96% )</a:t>
            </a:r>
          </a:p>
          <a:p>
            <a:pPr marL="0" indent="0">
              <a:buNone/>
            </a:pPr>
            <a:endParaRPr lang="en-IN" sz="5200" b="1" dirty="0"/>
          </a:p>
          <a:p>
            <a:pPr marL="0" indent="0">
              <a:buNone/>
            </a:pPr>
            <a:r>
              <a:rPr lang="en-IN" sz="5200" b="1" dirty="0"/>
              <a:t># GridsearchCV.(accuracy=88.26% )</a:t>
            </a:r>
          </a:p>
          <a:p>
            <a:pPr marL="0" indent="0">
              <a:buNone/>
            </a:pPr>
            <a:endParaRPr lang="en-IN" sz="5200" b="1" dirty="0"/>
          </a:p>
          <a:p>
            <a:pPr marL="0" indent="0">
              <a:buNone/>
            </a:pPr>
            <a:r>
              <a:rPr lang="en-IN" sz="5200" b="1" dirty="0" smtClean="0"/>
              <a:t>Log-loss </a:t>
            </a:r>
            <a:r>
              <a:rPr lang="en-IN" sz="5200" b="1" dirty="0"/>
              <a:t>of 0.375 % only</a:t>
            </a:r>
            <a:r>
              <a:rPr lang="en-IN" sz="5200" b="1" dirty="0" smtClean="0"/>
              <a:t>.</a:t>
            </a:r>
            <a:r>
              <a:rPr lang="en-IN" sz="5200" b="1" dirty="0"/>
              <a:t> </a:t>
            </a:r>
            <a:endParaRPr lang="en-IN" sz="5200" b="1" dirty="0" smtClean="0"/>
          </a:p>
          <a:p>
            <a:pPr marL="0" indent="0">
              <a:buNone/>
            </a:pPr>
            <a:r>
              <a:rPr lang="en-IN" sz="5200" b="1" dirty="0"/>
              <a:t> </a:t>
            </a:r>
            <a:endParaRPr lang="en-US" sz="5200" dirty="0"/>
          </a:p>
          <a:p>
            <a:pPr marL="0" indent="0">
              <a:buNone/>
            </a:pPr>
            <a:endParaRPr lang="en-IN" sz="5200" b="1" dirty="0"/>
          </a:p>
          <a:p>
            <a:pPr marL="0" indent="0">
              <a:buNone/>
            </a:pPr>
            <a:endParaRPr lang="en-US" sz="4000" dirty="0"/>
          </a:p>
        </p:txBody>
      </p:sp>
    </p:spTree>
    <p:extLst>
      <p:ext uri="{BB962C8B-B14F-4D97-AF65-F5344CB8AC3E}">
        <p14:creationId xmlns:p14="http://schemas.microsoft.com/office/powerpoint/2010/main" val="2348913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25500" y="411480"/>
            <a:ext cx="6461299" cy="914400"/>
          </a:xfrm>
        </p:spPr>
        <p:txBody>
          <a:bodyPr>
            <a:normAutofit/>
          </a:bodyPr>
          <a:lstStyle/>
          <a:p>
            <a:r>
              <a:rPr lang="en-US" dirty="0" smtClean="0"/>
              <a:t>Data </a:t>
            </a:r>
            <a:r>
              <a:rPr lang="en-US" dirty="0" smtClean="0"/>
              <a:t>Preprocessing </a:t>
            </a:r>
            <a:r>
              <a:rPr lang="en-US" dirty="0" err="1" smtClean="0"/>
              <a:t>contd</a:t>
            </a:r>
            <a:r>
              <a:rPr lang="en-US" dirty="0" smtClean="0"/>
              <a:t>….</a:t>
            </a:r>
            <a:endParaRPr lang="en-US" dirty="0"/>
          </a:p>
        </p:txBody>
      </p:sp>
      <p:sp>
        <p:nvSpPr>
          <p:cNvPr id="5" name="Content Placeholder 4"/>
          <p:cNvSpPr>
            <a:spLocks noGrp="1"/>
          </p:cNvSpPr>
          <p:nvPr>
            <p:ph idx="1"/>
          </p:nvPr>
        </p:nvSpPr>
        <p:spPr>
          <a:xfrm>
            <a:off x="2225500" y="1407560"/>
            <a:ext cx="6461299" cy="3621640"/>
          </a:xfrm>
        </p:spPr>
        <p:txBody>
          <a:bodyPr>
            <a:normAutofit fontScale="25000" lnSpcReduction="20000"/>
          </a:bodyPr>
          <a:lstStyle/>
          <a:p>
            <a:pPr marL="0" indent="0">
              <a:buNone/>
            </a:pPr>
            <a:endParaRPr lang="en-IN" sz="5200" b="1" dirty="0"/>
          </a:p>
          <a:p>
            <a:pPr marL="0" indent="0">
              <a:buNone/>
            </a:pPr>
            <a:r>
              <a:rPr lang="en-IN" sz="6400" b="1" dirty="0"/>
              <a:t># PART-2--Multiple classifier ML models(4types)</a:t>
            </a:r>
          </a:p>
          <a:p>
            <a:pPr marL="0" indent="0">
              <a:buNone/>
            </a:pPr>
            <a:r>
              <a:rPr lang="en-IN" sz="5200" b="1" dirty="0"/>
              <a:t># X(</a:t>
            </a:r>
            <a:r>
              <a:rPr lang="en-IN" sz="5200" b="1" dirty="0" err="1"/>
              <a:t>embedded_docs</a:t>
            </a:r>
            <a:r>
              <a:rPr lang="en-IN" sz="5200" b="1" dirty="0"/>
              <a:t>) y( </a:t>
            </a:r>
            <a:r>
              <a:rPr lang="en-IN" sz="5200" b="1" dirty="0" err="1"/>
              <a:t>df</a:t>
            </a:r>
            <a:r>
              <a:rPr lang="en-IN" sz="5200" b="1" dirty="0"/>
              <a:t>['label] )</a:t>
            </a:r>
          </a:p>
          <a:p>
            <a:pPr marL="0" indent="0">
              <a:buNone/>
            </a:pPr>
            <a:endParaRPr lang="en-IN" sz="5200" b="1" dirty="0" smtClean="0"/>
          </a:p>
          <a:p>
            <a:pPr marL="0" indent="0">
              <a:buNone/>
            </a:pPr>
            <a:r>
              <a:rPr lang="en-IN" sz="5200" b="1" dirty="0" smtClean="0"/>
              <a:t># </a:t>
            </a:r>
            <a:r>
              <a:rPr lang="en-IN" sz="5200" b="1" dirty="0"/>
              <a:t>A. </a:t>
            </a:r>
            <a:r>
              <a:rPr lang="en-IN" sz="5200" b="1" dirty="0" err="1"/>
              <a:t>BinaryRelevance</a:t>
            </a:r>
            <a:endParaRPr lang="en-IN" sz="5200" b="1" dirty="0"/>
          </a:p>
          <a:p>
            <a:pPr marL="0" indent="0">
              <a:buNone/>
            </a:pPr>
            <a:endParaRPr lang="en-IN" sz="5200" b="1" dirty="0"/>
          </a:p>
          <a:p>
            <a:pPr marL="0" indent="0">
              <a:buNone/>
            </a:pPr>
            <a:r>
              <a:rPr lang="en-IN" sz="5200" b="1" dirty="0"/>
              <a:t>from </a:t>
            </a:r>
            <a:r>
              <a:rPr lang="en-IN" sz="5200" b="1" dirty="0" err="1"/>
              <a:t>sklearn.naive_bayes</a:t>
            </a:r>
            <a:r>
              <a:rPr lang="en-IN" sz="5200" b="1" dirty="0"/>
              <a:t> import </a:t>
            </a:r>
            <a:r>
              <a:rPr lang="en-IN" sz="5200" b="1" dirty="0" err="1"/>
              <a:t>MultinomialNB</a:t>
            </a:r>
            <a:endParaRPr lang="en-IN" sz="5200" b="1" dirty="0"/>
          </a:p>
          <a:p>
            <a:pPr marL="0" indent="0">
              <a:buNone/>
            </a:pPr>
            <a:endParaRPr lang="en-IN" sz="5200" b="1" dirty="0"/>
          </a:p>
          <a:p>
            <a:pPr marL="0" indent="0">
              <a:buNone/>
            </a:pPr>
            <a:r>
              <a:rPr lang="en-IN" sz="5200" b="1" dirty="0"/>
              <a:t>from </a:t>
            </a:r>
            <a:r>
              <a:rPr lang="en-IN" sz="5200" b="1" dirty="0" err="1"/>
              <a:t>sklearn.svm</a:t>
            </a:r>
            <a:r>
              <a:rPr lang="en-IN" sz="5200" b="1" dirty="0"/>
              <a:t> import SVC</a:t>
            </a:r>
          </a:p>
          <a:p>
            <a:pPr marL="0" indent="0">
              <a:buNone/>
            </a:pPr>
            <a:endParaRPr lang="en-IN" sz="5200" b="1" dirty="0"/>
          </a:p>
          <a:p>
            <a:pPr marL="0" indent="0">
              <a:buNone/>
            </a:pPr>
            <a:r>
              <a:rPr lang="en-IN" sz="5200" b="1" dirty="0"/>
              <a:t>from </a:t>
            </a:r>
            <a:r>
              <a:rPr lang="en-IN" sz="5200" b="1" dirty="0" err="1"/>
              <a:t>sklearn.naive_bayes</a:t>
            </a:r>
            <a:r>
              <a:rPr lang="en-IN" sz="5200" b="1" dirty="0"/>
              <a:t> import </a:t>
            </a:r>
            <a:r>
              <a:rPr lang="en-IN" sz="5200" b="1" dirty="0" err="1"/>
              <a:t>GaussianNB</a:t>
            </a:r>
            <a:endParaRPr lang="en-IN" sz="5200" b="1" dirty="0"/>
          </a:p>
          <a:p>
            <a:pPr marL="0" indent="0">
              <a:buNone/>
            </a:pPr>
            <a:endParaRPr lang="en-IN" sz="5200" b="1" dirty="0"/>
          </a:p>
          <a:p>
            <a:pPr marL="0" indent="0">
              <a:buNone/>
            </a:pPr>
            <a:r>
              <a:rPr lang="en-IN" sz="5200" b="1" dirty="0"/>
              <a:t># </a:t>
            </a:r>
            <a:r>
              <a:rPr lang="en-IN" sz="5200" b="1" dirty="0" err="1"/>
              <a:t>B.ClassifierChain</a:t>
            </a:r>
            <a:endParaRPr lang="en-IN" sz="5200" b="1" dirty="0"/>
          </a:p>
          <a:p>
            <a:pPr marL="0" indent="0">
              <a:buNone/>
            </a:pPr>
            <a:endParaRPr lang="en-IN" sz="5200" b="1" dirty="0"/>
          </a:p>
          <a:p>
            <a:pPr marL="0" indent="0">
              <a:buNone/>
            </a:pPr>
            <a:r>
              <a:rPr lang="en-IN" sz="5200" b="1" dirty="0"/>
              <a:t>from </a:t>
            </a:r>
            <a:r>
              <a:rPr lang="en-IN" sz="5200" b="1" dirty="0" err="1"/>
              <a:t>skmultilearn.problem_transform</a:t>
            </a:r>
            <a:r>
              <a:rPr lang="en-IN" sz="5200" b="1" dirty="0"/>
              <a:t> import </a:t>
            </a:r>
            <a:r>
              <a:rPr lang="en-IN" sz="5200" b="1" dirty="0" err="1"/>
              <a:t>ClassifierChain</a:t>
            </a:r>
            <a:endParaRPr lang="en-IN" sz="5200" b="1" dirty="0"/>
          </a:p>
          <a:p>
            <a:pPr marL="0" indent="0">
              <a:buNone/>
            </a:pPr>
            <a:endParaRPr lang="en-IN" sz="5200" b="1" dirty="0"/>
          </a:p>
          <a:p>
            <a:pPr marL="0" indent="0">
              <a:buNone/>
            </a:pPr>
            <a:r>
              <a:rPr lang="en-IN" sz="5200" b="1" dirty="0"/>
              <a:t># C. </a:t>
            </a:r>
            <a:r>
              <a:rPr lang="en-IN" sz="5200" b="1" dirty="0" err="1"/>
              <a:t>LabelPowerset</a:t>
            </a:r>
            <a:endParaRPr lang="en-IN" sz="5200" b="1" dirty="0"/>
          </a:p>
          <a:p>
            <a:pPr marL="0" indent="0">
              <a:buNone/>
            </a:pPr>
            <a:r>
              <a:rPr lang="en-IN" sz="5200" b="1" dirty="0" smtClean="0"/>
              <a:t>from </a:t>
            </a:r>
            <a:r>
              <a:rPr lang="en-IN" sz="5200" b="1" dirty="0" err="1"/>
              <a:t>skmultilearn.problem_transform</a:t>
            </a:r>
            <a:r>
              <a:rPr lang="en-IN" sz="5200" b="1" dirty="0"/>
              <a:t> import </a:t>
            </a:r>
            <a:r>
              <a:rPr lang="en-IN" sz="5200" b="1" dirty="0" err="1"/>
              <a:t>LabelPowerset</a:t>
            </a:r>
            <a:endParaRPr lang="en-IN" sz="5200" b="1" dirty="0"/>
          </a:p>
          <a:p>
            <a:pPr marL="0" indent="0">
              <a:buNone/>
            </a:pPr>
            <a:endParaRPr lang="en-IN" sz="5200" b="1" dirty="0"/>
          </a:p>
          <a:p>
            <a:pPr marL="0" indent="0">
              <a:buNone/>
            </a:pPr>
            <a:endParaRPr lang="en-IN" sz="5200" b="1" dirty="0"/>
          </a:p>
          <a:p>
            <a:pPr marL="0" indent="0">
              <a:buNone/>
            </a:pPr>
            <a:r>
              <a:rPr lang="en-IN" sz="5200" b="1" dirty="0"/>
              <a:t> </a:t>
            </a:r>
            <a:endParaRPr lang="en-US" sz="5200" dirty="0"/>
          </a:p>
          <a:p>
            <a:pPr marL="0" indent="0">
              <a:buNone/>
            </a:pPr>
            <a:endParaRPr lang="en-IN" sz="5200" b="1" dirty="0"/>
          </a:p>
        </p:txBody>
      </p:sp>
    </p:spTree>
    <p:extLst>
      <p:ext uri="{BB962C8B-B14F-4D97-AF65-F5344CB8AC3E}">
        <p14:creationId xmlns:p14="http://schemas.microsoft.com/office/powerpoint/2010/main" val="1547245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25500" y="411480"/>
            <a:ext cx="6461299" cy="914400"/>
          </a:xfrm>
        </p:spPr>
        <p:txBody>
          <a:bodyPr>
            <a:normAutofit/>
          </a:bodyPr>
          <a:lstStyle/>
          <a:p>
            <a:r>
              <a:rPr lang="en-US" dirty="0" smtClean="0"/>
              <a:t>Data </a:t>
            </a:r>
            <a:r>
              <a:rPr lang="en-US" dirty="0" smtClean="0"/>
              <a:t>Preprocessing </a:t>
            </a:r>
            <a:r>
              <a:rPr lang="en-US" dirty="0" err="1" smtClean="0"/>
              <a:t>contd</a:t>
            </a:r>
            <a:r>
              <a:rPr lang="en-US" dirty="0" smtClean="0"/>
              <a:t>….</a:t>
            </a:r>
            <a:endParaRPr lang="en-US" dirty="0"/>
          </a:p>
        </p:txBody>
      </p:sp>
      <p:sp>
        <p:nvSpPr>
          <p:cNvPr id="5" name="Content Placeholder 4"/>
          <p:cNvSpPr>
            <a:spLocks noGrp="1"/>
          </p:cNvSpPr>
          <p:nvPr>
            <p:ph idx="1"/>
          </p:nvPr>
        </p:nvSpPr>
        <p:spPr>
          <a:xfrm>
            <a:off x="2225500" y="1407560"/>
            <a:ext cx="6461299" cy="3621640"/>
          </a:xfrm>
        </p:spPr>
        <p:txBody>
          <a:bodyPr>
            <a:normAutofit fontScale="25000" lnSpcReduction="20000"/>
          </a:bodyPr>
          <a:lstStyle/>
          <a:p>
            <a:pPr marL="0" indent="0">
              <a:buNone/>
            </a:pPr>
            <a:r>
              <a:rPr lang="en-IN" sz="5200" b="1" dirty="0"/>
              <a:t># D.MLKNN</a:t>
            </a:r>
          </a:p>
          <a:p>
            <a:pPr marL="0" indent="0">
              <a:buNone/>
            </a:pPr>
            <a:endParaRPr lang="en-IN" sz="5200" b="1" dirty="0"/>
          </a:p>
          <a:p>
            <a:pPr marL="0" indent="0">
              <a:buNone/>
            </a:pPr>
            <a:r>
              <a:rPr lang="en-IN" sz="5200" b="1" dirty="0"/>
              <a:t>from </a:t>
            </a:r>
            <a:r>
              <a:rPr lang="en-IN" sz="5200" b="1" dirty="0" err="1"/>
              <a:t>skmultilearn.adapt</a:t>
            </a:r>
            <a:r>
              <a:rPr lang="en-IN" sz="5200" b="1" dirty="0"/>
              <a:t> import </a:t>
            </a:r>
            <a:r>
              <a:rPr lang="en-IN" sz="5200" b="1" dirty="0" err="1"/>
              <a:t>MLkNN</a:t>
            </a:r>
            <a:endParaRPr lang="en-IN" sz="5200" b="1" dirty="0"/>
          </a:p>
          <a:p>
            <a:pPr marL="0" indent="0">
              <a:buNone/>
            </a:pPr>
            <a:endParaRPr lang="en-IN" sz="5200" b="1" dirty="0"/>
          </a:p>
          <a:p>
            <a:pPr marL="0" indent="0">
              <a:buNone/>
            </a:pPr>
            <a:r>
              <a:rPr lang="en-IN" sz="5200" b="1" dirty="0"/>
              <a:t>#In all the Models above</a:t>
            </a:r>
          </a:p>
          <a:p>
            <a:pPr marL="0" indent="0">
              <a:buNone/>
            </a:pPr>
            <a:r>
              <a:rPr lang="en-IN" sz="5200" b="1" dirty="0"/>
              <a:t>11. Predicting </a:t>
            </a:r>
          </a:p>
          <a:p>
            <a:pPr marL="0" indent="0">
              <a:buNone/>
            </a:pPr>
            <a:r>
              <a:rPr lang="en-IN" sz="5200" b="1" dirty="0"/>
              <a:t>12. Check the </a:t>
            </a:r>
            <a:r>
              <a:rPr lang="en-IN" sz="5200" b="1" dirty="0" err="1"/>
              <a:t>accuracy,log-loss,hamming</a:t>
            </a:r>
            <a:r>
              <a:rPr lang="en-IN" sz="5200" b="1" dirty="0"/>
              <a:t> score.</a:t>
            </a:r>
          </a:p>
          <a:p>
            <a:pPr marL="0" indent="0">
              <a:buNone/>
            </a:pPr>
            <a:endParaRPr lang="en-IN" sz="5200" b="1" dirty="0"/>
          </a:p>
          <a:p>
            <a:pPr marL="0" indent="0">
              <a:buNone/>
            </a:pPr>
            <a:r>
              <a:rPr lang="en-IN" sz="5200" b="1" dirty="0"/>
              <a:t># </a:t>
            </a:r>
            <a:r>
              <a:rPr lang="en-IN" sz="5200" b="1" dirty="0" err="1"/>
              <a:t>Visualzitaion</a:t>
            </a:r>
            <a:r>
              <a:rPr lang="en-IN" sz="5200" b="1" dirty="0"/>
              <a:t> of Log-Loss and hamming loss of all models.</a:t>
            </a:r>
          </a:p>
          <a:p>
            <a:pPr marL="0" indent="0">
              <a:buNone/>
            </a:pPr>
            <a:endParaRPr lang="en-IN" sz="5200" b="1" dirty="0"/>
          </a:p>
          <a:p>
            <a:pPr marL="0" indent="0">
              <a:buNone/>
            </a:pPr>
            <a:r>
              <a:rPr lang="en-IN" sz="7200" b="1" dirty="0"/>
              <a:t># Comparing All models and Concluding!</a:t>
            </a:r>
          </a:p>
          <a:p>
            <a:pPr marL="0" indent="0">
              <a:buNone/>
            </a:pPr>
            <a:endParaRPr lang="en-IN" sz="5200" b="1" dirty="0"/>
          </a:p>
          <a:p>
            <a:pPr marL="0" indent="0">
              <a:buNone/>
            </a:pPr>
            <a:r>
              <a:rPr lang="en-IN" sz="5200" b="1" dirty="0"/>
              <a:t>On basis of **hamming loss:-------------------</a:t>
            </a:r>
          </a:p>
          <a:p>
            <a:pPr marL="0" indent="0">
              <a:buNone/>
            </a:pPr>
            <a:r>
              <a:rPr lang="en-IN" sz="5200" b="1" dirty="0"/>
              <a:t>The best model would be **SVM classifier**. It has lowest hamming-loss of 4.384 % only.</a:t>
            </a:r>
          </a:p>
          <a:p>
            <a:pPr marL="0" indent="0">
              <a:buNone/>
            </a:pPr>
            <a:endParaRPr lang="en-IN" sz="5200" b="1" dirty="0"/>
          </a:p>
          <a:p>
            <a:pPr marL="0" indent="0">
              <a:buNone/>
            </a:pPr>
            <a:r>
              <a:rPr lang="en-IN" sz="5200" b="1" dirty="0"/>
              <a:t>On basis of **Log-Loss:--------------------</a:t>
            </a:r>
          </a:p>
          <a:p>
            <a:pPr marL="0" indent="0">
              <a:buNone/>
            </a:pPr>
            <a:r>
              <a:rPr lang="en-IN" sz="5200" b="1" dirty="0"/>
              <a:t>The best model will be the </a:t>
            </a:r>
            <a:r>
              <a:rPr lang="en-IN" sz="5200" b="1" dirty="0" smtClean="0"/>
              <a:t>*</a:t>
            </a:r>
            <a:r>
              <a:rPr lang="en-IN" sz="5200" b="1" dirty="0"/>
              <a:t>Neural Network </a:t>
            </a:r>
            <a:r>
              <a:rPr lang="en-IN" sz="5200" b="1" dirty="0" smtClean="0"/>
              <a:t>Model*. </a:t>
            </a:r>
            <a:r>
              <a:rPr lang="en-IN" sz="5200" b="1" dirty="0"/>
              <a:t>It has lowest </a:t>
            </a:r>
            <a:r>
              <a:rPr lang="en-IN" sz="5200" b="1" dirty="0" smtClean="0"/>
              <a:t>Log-loss of 0.375% only.</a:t>
            </a:r>
            <a:endParaRPr lang="en-IN" sz="5200" b="1" dirty="0"/>
          </a:p>
          <a:p>
            <a:pPr marL="0" indent="0">
              <a:buNone/>
            </a:pPr>
            <a:endParaRPr lang="en-IN" sz="5200" b="1" dirty="0"/>
          </a:p>
          <a:p>
            <a:pPr marL="0" indent="0">
              <a:buNone/>
            </a:pPr>
            <a:endParaRPr lang="en-IN" sz="5200" b="1" dirty="0"/>
          </a:p>
          <a:p>
            <a:pPr marL="0" indent="0">
              <a:buNone/>
            </a:pPr>
            <a:endParaRPr lang="en-IN" sz="5200" b="1" dirty="0"/>
          </a:p>
          <a:p>
            <a:pPr marL="0" indent="0">
              <a:buNone/>
            </a:pPr>
            <a:r>
              <a:rPr lang="en-IN" sz="5200" b="1" dirty="0"/>
              <a:t> </a:t>
            </a:r>
            <a:endParaRPr lang="en-US" sz="5200" dirty="0"/>
          </a:p>
          <a:p>
            <a:pPr marL="0" indent="0">
              <a:buNone/>
            </a:pPr>
            <a:endParaRPr lang="en-IN" sz="5200" b="1" dirty="0"/>
          </a:p>
        </p:txBody>
      </p:sp>
    </p:spTree>
    <p:extLst>
      <p:ext uri="{BB962C8B-B14F-4D97-AF65-F5344CB8AC3E}">
        <p14:creationId xmlns:p14="http://schemas.microsoft.com/office/powerpoint/2010/main" val="2456250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6879" y="220024"/>
            <a:ext cx="8089179" cy="763525"/>
          </a:xfrm>
        </p:spPr>
        <p:txBody>
          <a:bodyPr>
            <a:normAutofit/>
          </a:bodyPr>
          <a:lstStyle/>
          <a:p>
            <a:r>
              <a:rPr lang="en-US" dirty="0" smtClean="0"/>
              <a:t>Visualization</a:t>
            </a:r>
            <a:endParaRPr lang="en-US" dirty="0"/>
          </a:p>
        </p:txBody>
      </p:sp>
      <p:sp>
        <p:nvSpPr>
          <p:cNvPr id="5" name="Text Placeholder 4"/>
          <p:cNvSpPr>
            <a:spLocks noGrp="1"/>
          </p:cNvSpPr>
          <p:nvPr>
            <p:ph type="body" idx="1"/>
          </p:nvPr>
        </p:nvSpPr>
        <p:spPr>
          <a:xfrm>
            <a:off x="536879" y="1552291"/>
            <a:ext cx="4040188" cy="625830"/>
          </a:xfrm>
        </p:spPr>
        <p:txBody>
          <a:bodyPr/>
          <a:lstStyle/>
          <a:p>
            <a:r>
              <a:rPr lang="en-US" u="sng" dirty="0" smtClean="0"/>
              <a:t>For train data</a:t>
            </a:r>
            <a:endParaRPr lang="en-US" u="sng" dirty="0"/>
          </a:p>
        </p:txBody>
      </p:sp>
      <p:sp>
        <p:nvSpPr>
          <p:cNvPr id="7" name="Text Placeholder 6"/>
          <p:cNvSpPr>
            <a:spLocks noGrp="1"/>
          </p:cNvSpPr>
          <p:nvPr>
            <p:ph type="body" sz="quarter" idx="3"/>
          </p:nvPr>
        </p:nvSpPr>
        <p:spPr>
          <a:xfrm>
            <a:off x="4572000" y="1552291"/>
            <a:ext cx="4041775" cy="625830"/>
          </a:xfrm>
        </p:spPr>
        <p:txBody>
          <a:bodyPr/>
          <a:lstStyle/>
          <a:p>
            <a:r>
              <a:rPr lang="en-US" u="sng" dirty="0" smtClean="0"/>
              <a:t>For test data</a:t>
            </a:r>
            <a:endParaRPr lang="en-US" u="sng" dirty="0"/>
          </a:p>
        </p:txBody>
      </p:sp>
      <p:sp>
        <p:nvSpPr>
          <p:cNvPr id="13" name="Rectangle 12"/>
          <p:cNvSpPr/>
          <p:nvPr/>
        </p:nvSpPr>
        <p:spPr>
          <a:xfrm>
            <a:off x="990600" y="1129557"/>
            <a:ext cx="7162800" cy="5862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Analyzing No</a:t>
            </a:r>
            <a:r>
              <a:rPr lang="en-US" dirty="0"/>
              <a:t>. of comments having lengths varying from 0 to 1200</a:t>
            </a:r>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67939" y="2178121"/>
            <a:ext cx="3377460" cy="2122417"/>
          </a:xfrm>
        </p:spPr>
      </p:pic>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921767" y="2178121"/>
            <a:ext cx="3342240" cy="2122417"/>
          </a:xfrm>
        </p:spPr>
      </p:pic>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632</Words>
  <Application>Microsoft Office PowerPoint</Application>
  <PresentationFormat>On-screen Show (16:9)</PresentationFormat>
  <Paragraphs>127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Theme</vt:lpstr>
      <vt:lpstr>Malignant comments Classification  </vt:lpstr>
      <vt:lpstr>Problem statement  and solution </vt:lpstr>
      <vt:lpstr>Choosing the evaluation metrics</vt:lpstr>
      <vt:lpstr>Data Preprocessing contd…</vt:lpstr>
      <vt:lpstr>Data Preprocessing contd…</vt:lpstr>
      <vt:lpstr>Data Preprocessing contd…</vt:lpstr>
      <vt:lpstr>Data Preprocessing contd….</vt:lpstr>
      <vt:lpstr>Data Preprocessing contd….</vt:lpstr>
      <vt:lpstr>Visualization</vt:lpstr>
      <vt:lpstr>Visualization</vt:lpstr>
      <vt:lpstr>Choosing the final model</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2021-03-05T19:08:30Z</dcterms:modified>
</cp:coreProperties>
</file>