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58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5EEC3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960" y="2949677"/>
            <a:ext cx="8048717" cy="16370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83" y="199841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19483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75735"/>
            <a:ext cx="8246070" cy="326212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00" y="605639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2210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002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9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8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9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8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3355258"/>
            <a:ext cx="8203575" cy="100289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Micro-Credit Defaulter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5" y="1982405"/>
            <a:ext cx="8188953" cy="763525"/>
          </a:xfrm>
        </p:spPr>
        <p:txBody>
          <a:bodyPr/>
          <a:lstStyle/>
          <a:p>
            <a:r>
              <a:rPr lang="en-US" dirty="0" smtClean="0"/>
              <a:t>Fliprobo.com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0"/>
            <a:ext cx="8246070" cy="958364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 and solution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u="sng" dirty="0" smtClean="0"/>
              <a:t>Problem</a:t>
            </a:r>
          </a:p>
          <a:p>
            <a:r>
              <a:rPr lang="en-IN" dirty="0" smtClean="0"/>
              <a:t>The </a:t>
            </a:r>
            <a:r>
              <a:rPr lang="en-IN" dirty="0"/>
              <a:t>problem in the business is the defaulter category(0) which is the main cause of leakage of revenue</a:t>
            </a:r>
            <a:r>
              <a:rPr lang="en-IN" dirty="0" smtClean="0"/>
              <a:t>.</a:t>
            </a:r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In this data set of 9months the company have incurred a loss of </a:t>
            </a:r>
            <a:r>
              <a:rPr lang="en-IN" b="1" u="sng" dirty="0"/>
              <a:t>148956</a:t>
            </a:r>
            <a:r>
              <a:rPr lang="en-IN" dirty="0"/>
              <a:t> Indonesian Rupiah</a:t>
            </a:r>
            <a:r>
              <a:rPr lang="en-IN" dirty="0" smtClean="0"/>
              <a:t>.(Assumed </a:t>
            </a:r>
            <a:r>
              <a:rPr lang="en-IN" dirty="0"/>
              <a:t>Zero’s in feature”amnt_loans90” are customer’s who never paid or might have also left the network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Solution</a:t>
            </a:r>
          </a:p>
          <a:p>
            <a:r>
              <a:rPr lang="en-US" dirty="0"/>
              <a:t>We can stop giving credit to such defaulter </a:t>
            </a:r>
            <a:r>
              <a:rPr lang="en-US" dirty="0" smtClean="0"/>
              <a:t>customers.</a:t>
            </a:r>
            <a:endParaRPr lang="en-US" dirty="0"/>
          </a:p>
          <a:p>
            <a:r>
              <a:rPr lang="en-US" dirty="0"/>
              <a:t>or we can offer them some other deal on trial basis if the company wants.</a:t>
            </a:r>
          </a:p>
          <a:p>
            <a:r>
              <a:rPr lang="en-IN" dirty="0"/>
              <a:t>My model can </a:t>
            </a:r>
            <a:r>
              <a:rPr lang="en-US" dirty="0"/>
              <a:t>predict the customer will be a defaulter(0) or non defaulter(1) by analyzing the customers past transaction records .Hence we find ways to deal with such customer more effectively and try to retain the customer.</a:t>
            </a:r>
          </a:p>
          <a:p>
            <a:r>
              <a:rPr lang="en-US" dirty="0" smtClean="0"/>
              <a:t>Example-We </a:t>
            </a:r>
            <a:r>
              <a:rPr lang="en-US" dirty="0"/>
              <a:t>can increase the interest rate for such customers so as to recover old amount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          -Setting a threshold on number of loan unless cleared previous amount.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evaluation metrics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1473069"/>
            <a:ext cx="8245475" cy="2867287"/>
          </a:xfrm>
        </p:spPr>
      </p:pic>
    </p:spTree>
    <p:extLst>
      <p:ext uri="{BB962C8B-B14F-4D97-AF65-F5344CB8AC3E}">
        <p14:creationId xmlns:p14="http://schemas.microsoft.com/office/powerpoint/2010/main" val="21649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25500" y="411480"/>
            <a:ext cx="6461299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25500" y="1407560"/>
            <a:ext cx="6461299" cy="36216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200" dirty="0"/>
              <a:t>1) EDA by sweetviz library.</a:t>
            </a:r>
            <a:endParaRPr lang="en-US" sz="5200" dirty="0"/>
          </a:p>
          <a:p>
            <a:pPr marL="0" indent="0">
              <a:buNone/>
            </a:pPr>
            <a:r>
              <a:rPr lang="en-IN" sz="5200" dirty="0"/>
              <a:t>2) Removing unwanted rows for prediction(customers with no credit history past 90days)</a:t>
            </a:r>
            <a:endParaRPr lang="en-US" sz="5200" dirty="0"/>
          </a:p>
          <a:p>
            <a:pPr marL="0" indent="0">
              <a:buNone/>
            </a:pPr>
            <a:r>
              <a:rPr lang="en-IN" sz="5200" dirty="0"/>
              <a:t>3) Feature Engineering/ generation from “pdate” feature.</a:t>
            </a:r>
            <a:endParaRPr lang="en-US" sz="5200" dirty="0"/>
          </a:p>
          <a:p>
            <a:pPr marL="0" indent="0">
              <a:buNone/>
            </a:pPr>
            <a:r>
              <a:rPr lang="en-IN" sz="5200" dirty="0"/>
              <a:t>4) Removing ‘pdate’ feature as we have extracted our required data.</a:t>
            </a:r>
            <a:br>
              <a:rPr lang="en-IN" sz="5200" dirty="0"/>
            </a:br>
            <a:r>
              <a:rPr lang="en-IN" sz="5200" dirty="0"/>
              <a:t>5) Removing 'I' from '</a:t>
            </a:r>
            <a:r>
              <a:rPr lang="en-IN" sz="5200" dirty="0" err="1"/>
              <a:t>msisdn</a:t>
            </a:r>
            <a:r>
              <a:rPr lang="en-IN" sz="5200" dirty="0"/>
              <a:t>' column and converting it into integer. Dropping the original feature.</a:t>
            </a:r>
            <a:br>
              <a:rPr lang="en-IN" sz="5200" dirty="0"/>
            </a:br>
            <a:r>
              <a:rPr lang="en-IN" sz="5200" dirty="0" smtClean="0"/>
              <a:t>6</a:t>
            </a:r>
            <a:r>
              <a:rPr lang="en-IN" sz="5200" dirty="0"/>
              <a:t>) Adding 25000 to all numerical feature to cancel out the max -ve value in the dataset </a:t>
            </a:r>
            <a:r>
              <a:rPr lang="en-IN" sz="5200" dirty="0" smtClean="0"/>
              <a:t>(-   24720.580000-rental90</a:t>
            </a:r>
            <a:r>
              <a:rPr lang="en-IN" sz="5200" dirty="0"/>
              <a:t>), then </a:t>
            </a:r>
            <a:r>
              <a:rPr lang="en-IN" sz="5200" dirty="0" err="1"/>
              <a:t>i</a:t>
            </a:r>
            <a:r>
              <a:rPr lang="en-IN" sz="5200" dirty="0"/>
              <a:t> will take log1p().This will not affect the distribution of the dataset.</a:t>
            </a:r>
            <a:br>
              <a:rPr lang="en-IN" sz="5200" dirty="0"/>
            </a:br>
            <a:r>
              <a:rPr lang="en-IN" sz="5200" dirty="0"/>
              <a:t>7) Over sampling (</a:t>
            </a:r>
            <a:r>
              <a:rPr lang="en-IN" sz="5200" dirty="0" err="1"/>
              <a:t>RandomOverSampler</a:t>
            </a:r>
            <a:r>
              <a:rPr lang="en-IN" sz="5200" dirty="0"/>
              <a:t>) as it is faster than SMOTETomek.</a:t>
            </a:r>
            <a:br>
              <a:rPr lang="en-IN" sz="5200" dirty="0"/>
            </a:br>
            <a:r>
              <a:rPr lang="en-IN" sz="5200" dirty="0"/>
              <a:t>8) Removing skewness.</a:t>
            </a:r>
            <a:endParaRPr lang="en-US" sz="5200" dirty="0"/>
          </a:p>
          <a:p>
            <a:pPr marL="0" indent="0">
              <a:buNone/>
            </a:pPr>
            <a:r>
              <a:rPr lang="en-IN" sz="5200" dirty="0"/>
              <a:t>9) Applying </a:t>
            </a:r>
            <a:r>
              <a:rPr lang="en-IN" sz="5200" dirty="0" err="1"/>
              <a:t>StandardScaler</a:t>
            </a:r>
            <a:r>
              <a:rPr lang="en-IN" sz="5200" dirty="0"/>
              <a:t>.</a:t>
            </a:r>
            <a:endParaRPr lang="en-US" sz="5200" dirty="0"/>
          </a:p>
          <a:p>
            <a:pPr marL="0" indent="0">
              <a:buNone/>
            </a:pPr>
            <a:r>
              <a:rPr lang="en-IN" sz="5200" dirty="0"/>
              <a:t>10) Applying XGBoostClassifier here, And checking scores.</a:t>
            </a:r>
            <a:br>
              <a:rPr lang="en-IN" sz="5200" dirty="0"/>
            </a:br>
            <a:r>
              <a:rPr lang="en-IN" sz="5200" dirty="0"/>
              <a:t>11) Finding best random state for XGBoostClassifier</a:t>
            </a:r>
            <a:br>
              <a:rPr lang="en-IN" sz="5200" dirty="0"/>
            </a:br>
            <a:r>
              <a:rPr lang="en-IN" sz="5200" dirty="0"/>
              <a:t>12) </a:t>
            </a:r>
            <a:r>
              <a:rPr lang="en-IN" sz="5200" dirty="0" err="1"/>
              <a:t>GridsearchCV</a:t>
            </a:r>
            <a:r>
              <a:rPr lang="en-IN" sz="5200" dirty="0"/>
              <a:t> on XGBoostClassifier</a:t>
            </a:r>
            <a:br>
              <a:rPr lang="en-IN" sz="5200" dirty="0"/>
            </a:br>
            <a:r>
              <a:rPr lang="en-IN" sz="5200" dirty="0"/>
              <a:t>13) Cross validating the model.</a:t>
            </a:r>
            <a:br>
              <a:rPr lang="en-IN" sz="5200" dirty="0"/>
            </a:br>
            <a:r>
              <a:rPr lang="en-IN" sz="5200" dirty="0"/>
              <a:t>14) Saving the final model in joblib--&gt;'Micro-Credit Defaulter.obj'</a:t>
            </a:r>
            <a:br>
              <a:rPr lang="en-IN" sz="5200" dirty="0"/>
            </a:br>
            <a:r>
              <a:rPr lang="en-IN" sz="5200" dirty="0"/>
              <a:t>15) Loading the model</a:t>
            </a:r>
            <a:br>
              <a:rPr lang="en-IN" sz="5200" dirty="0"/>
            </a:br>
            <a:r>
              <a:rPr lang="en-IN" sz="5200" dirty="0"/>
              <a:t>16) Testing the model on test data.</a:t>
            </a:r>
            <a:br>
              <a:rPr lang="en-IN" sz="5200" dirty="0"/>
            </a:br>
            <a:r>
              <a:rPr lang="en-IN" sz="5200" dirty="0"/>
              <a:t>17) Saving final predictions in file.csv format</a:t>
            </a:r>
            <a:br>
              <a:rPr lang="en-IN" sz="5200" dirty="0"/>
            </a:br>
            <a:r>
              <a:rPr lang="en-IN" sz="5200" dirty="0"/>
              <a:t>18) </a:t>
            </a:r>
            <a:r>
              <a:rPr lang="en-IN" sz="5200" dirty="0" smtClean="0"/>
              <a:t>Conclusion</a:t>
            </a:r>
            <a:r>
              <a:rPr lang="en-IN" sz="5200" b="1" dirty="0"/>
              <a:t> </a:t>
            </a:r>
            <a:endParaRPr lang="en-US" sz="52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220024"/>
            <a:ext cx="808917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Imbalanced dataset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 values is dataset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27" y="2032113"/>
            <a:ext cx="4017234" cy="228864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99" y="2024063"/>
            <a:ext cx="3765940" cy="2276475"/>
          </a:xfrm>
        </p:spPr>
      </p:pic>
      <p:sp>
        <p:nvSpPr>
          <p:cNvPr id="13" name="Rectangle 12"/>
          <p:cNvSpPr/>
          <p:nvPr/>
        </p:nvSpPr>
        <p:spPr>
          <a:xfrm>
            <a:off x="990600" y="4320762"/>
            <a:ext cx="7162800" cy="495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 has been applied on “pdate” feature to get new features like month,day,week,quarter.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XgboostClassifier</a:t>
            </a:r>
            <a:r>
              <a:rPr lang="en-US" dirty="0" smtClean="0"/>
              <a:t> modelling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33" y="1276350"/>
            <a:ext cx="5396892" cy="357871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09" y="1555797"/>
            <a:ext cx="3942574" cy="32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final model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2" y="2473185"/>
            <a:ext cx="4437061" cy="55662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2" y="1635385"/>
            <a:ext cx="5412232" cy="7621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3" y="3181193"/>
            <a:ext cx="5043236" cy="743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2" y="3924248"/>
            <a:ext cx="4786382" cy="67857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63712" y="4602822"/>
            <a:ext cx="7971371" cy="540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Choosing the Xgboost model because the model has the highest recall and          auc-roc_score  incomparision to other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Hypertuned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00" y="1428110"/>
            <a:ext cx="6461125" cy="1303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00" y="2829072"/>
            <a:ext cx="6482993" cy="161441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11685" y="4602822"/>
            <a:ext cx="6524090" cy="540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is cross validated with recall metrics and score is good=85.5%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851" y="328773"/>
            <a:ext cx="3028861" cy="6164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19" y="2264689"/>
            <a:ext cx="8173556" cy="219035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Hence This </a:t>
            </a:r>
            <a:r>
              <a:rPr lang="en-US" sz="1600" dirty="0"/>
              <a:t>model can surely help </a:t>
            </a:r>
            <a:r>
              <a:rPr lang="en-US" sz="1600" dirty="0" smtClean="0"/>
              <a:t>to us save some revenue of the company.                                              Later on it can  be developed for using the model in different ways to solve different problems .                                      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                     </a:t>
            </a:r>
            <a:r>
              <a:rPr lang="en-US" sz="1600" dirty="0"/>
              <a:t> </a:t>
            </a:r>
            <a:r>
              <a:rPr lang="en-US" sz="1600" dirty="0" smtClean="0"/>
              <a:t>                             “Money saved is money earned”.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.                                                                                                                        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65"/>
          <a:stretch/>
        </p:blipFill>
        <p:spPr>
          <a:xfrm>
            <a:off x="159488" y="1777428"/>
            <a:ext cx="8335224" cy="870079"/>
          </a:xfrm>
        </p:spPr>
      </p:pic>
    </p:spTree>
    <p:extLst>
      <p:ext uri="{BB962C8B-B14F-4D97-AF65-F5344CB8AC3E}">
        <p14:creationId xmlns:p14="http://schemas.microsoft.com/office/powerpoint/2010/main" val="15979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On-screen Show 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Micro-Credit Defaulter Model </vt:lpstr>
      <vt:lpstr>Problem statement  and solution </vt:lpstr>
      <vt:lpstr>Choosing the evaluation metrics</vt:lpstr>
      <vt:lpstr>Data Preprocessing</vt:lpstr>
      <vt:lpstr>Visualization</vt:lpstr>
      <vt:lpstr>XgboostClassifier modelling</vt:lpstr>
      <vt:lpstr>Choosing the final model</vt:lpstr>
      <vt:lpstr>Hypertuned model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2020-09-22T06:47:43Z</dcterms:modified>
</cp:coreProperties>
</file>