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6" r:id="rId6"/>
    <p:sldId id="258" r:id="rId7"/>
    <p:sldId id="261" r:id="rId8"/>
    <p:sldId id="262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5EEC3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960" y="2949677"/>
            <a:ext cx="8048717" cy="16370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83" y="199841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19483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75735"/>
            <a:ext cx="8246070" cy="326212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00" y="605639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2210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002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9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8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9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8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3355258"/>
            <a:ext cx="8690272" cy="1002890"/>
          </a:xfrm>
        </p:spPr>
        <p:txBody>
          <a:bodyPr>
            <a:normAutofit fontScale="90000"/>
          </a:bodyPr>
          <a:lstStyle/>
          <a:p>
            <a:r>
              <a:rPr lang="en-US" sz="2700" u="sng" dirty="0" smtClean="0"/>
              <a:t>House price prediction regression and DL NN </a:t>
            </a:r>
            <a:r>
              <a:rPr lang="en-US" sz="2700" u="sng" dirty="0"/>
              <a:t>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5" y="1982405"/>
            <a:ext cx="8188953" cy="763525"/>
          </a:xfrm>
        </p:spPr>
        <p:txBody>
          <a:bodyPr/>
          <a:lstStyle/>
          <a:p>
            <a:r>
              <a:rPr lang="en-US" dirty="0" smtClean="0"/>
              <a:t>Fliprobo.com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0"/>
            <a:ext cx="8246070" cy="958364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 and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u="sng" dirty="0" smtClean="0"/>
              <a:t>Problem</a:t>
            </a:r>
          </a:p>
          <a:p>
            <a:r>
              <a:rPr lang="en-US" dirty="0"/>
              <a:t>The problem that we will look at in this tutorial is the </a:t>
            </a:r>
            <a:r>
              <a:rPr lang="en-US" dirty="0" smtClean="0"/>
              <a:t>house </a:t>
            </a:r>
            <a:r>
              <a:rPr lang="en-US" dirty="0"/>
              <a:t>price </a:t>
            </a:r>
            <a:r>
              <a:rPr lang="en-US" dirty="0" smtClean="0"/>
              <a:t>dataset of USA.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dataset describes 81 ( </a:t>
            </a:r>
            <a:r>
              <a:rPr lang="en-US" dirty="0" smtClean="0"/>
              <a:t>numerical + categorical </a:t>
            </a:r>
            <a:r>
              <a:rPr lang="en-US" dirty="0"/>
              <a:t>) properties of houses in Boston suburbs and is concerned with modeling the price of houses </a:t>
            </a:r>
            <a:r>
              <a:rPr lang="en-US" dirty="0" smtClean="0"/>
              <a:t>in </a:t>
            </a:r>
            <a:r>
              <a:rPr lang="en-US" dirty="0"/>
              <a:t>thousands of dollars. As such, this is a regression predictive modeling problem. </a:t>
            </a:r>
          </a:p>
          <a:p>
            <a:r>
              <a:rPr lang="en-US" dirty="0" smtClean="0"/>
              <a:t>This </a:t>
            </a:r>
            <a:r>
              <a:rPr lang="en-US" dirty="0"/>
              <a:t>is a well-studied problem in machine learning. It is convenient to work with because all of the input and output attributes are numerical and there are </a:t>
            </a:r>
            <a:r>
              <a:rPr lang="en-US" dirty="0" smtClean="0"/>
              <a:t>1460 </a:t>
            </a:r>
            <a:r>
              <a:rPr lang="en-US" dirty="0"/>
              <a:t>instances to work with.</a:t>
            </a:r>
          </a:p>
          <a:p>
            <a:r>
              <a:rPr lang="en-US" dirty="0" smtClean="0"/>
              <a:t>Performance </a:t>
            </a:r>
            <a:r>
              <a:rPr lang="en-US" dirty="0"/>
              <a:t>for models evaluated using Mean Squared Error (MSE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a complete DL NN model is built on the cleaned (</a:t>
            </a:r>
            <a:r>
              <a:rPr lang="en-US" dirty="0" smtClean="0"/>
              <a:t>X,Y</a:t>
            </a:r>
            <a:r>
              <a:rPr lang="en-US" dirty="0" smtClean="0"/>
              <a:t>) data that we get from ML model before feeding it to model building process and compare both the ML and DL model.</a:t>
            </a:r>
            <a:endParaRPr lang="en-IN" dirty="0" smtClean="0"/>
          </a:p>
          <a:p>
            <a:pPr marL="0" indent="0">
              <a:buNone/>
            </a:pPr>
            <a:r>
              <a:rPr lang="en-US" b="1" u="sng" dirty="0" smtClean="0"/>
              <a:t>Solution</a:t>
            </a:r>
          </a:p>
          <a:p>
            <a:pPr marL="0" indent="0">
              <a:buNone/>
            </a:pPr>
            <a:r>
              <a:rPr lang="en-US" b="1" u="sng" dirty="0" smtClean="0"/>
              <a:t>We will build a ML model to predict the price of the house which the company can refer to while investing  in any </a:t>
            </a:r>
            <a:r>
              <a:rPr lang="en-US" b="1" u="sng" dirty="0" smtClean="0"/>
              <a:t>future </a:t>
            </a:r>
            <a:r>
              <a:rPr lang="en-US" b="1" u="sng" dirty="0" smtClean="0"/>
              <a:t>projects in Australia.</a:t>
            </a:r>
          </a:p>
          <a:p>
            <a:pPr marL="0" indent="0">
              <a:buNone/>
            </a:pPr>
            <a:r>
              <a:rPr lang="en-US" b="1" u="sng" dirty="0" smtClean="0"/>
              <a:t>From this model the company will be able to know the returns from a particular property in the given period of time.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2" y="194838"/>
            <a:ext cx="8680287" cy="763526"/>
          </a:xfrm>
        </p:spPr>
        <p:txBody>
          <a:bodyPr/>
          <a:lstStyle/>
          <a:p>
            <a:r>
              <a:rPr lang="en-US" dirty="0" smtClean="0"/>
              <a:t>Choosing the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this is a pure regression problem we are using r2_score as our evaluation metrics and,</a:t>
            </a:r>
          </a:p>
          <a:p>
            <a:r>
              <a:rPr lang="en-US" dirty="0" smtClean="0"/>
              <a:t>RMSE(</a:t>
            </a:r>
            <a:r>
              <a:rPr lang="en-US" dirty="0" err="1" smtClean="0"/>
              <a:t>root_mean_squared_error</a:t>
            </a:r>
            <a:r>
              <a:rPr lang="en-US" dirty="0" smtClean="0"/>
              <a:t>) as our error calculating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8790" y="380657"/>
            <a:ext cx="6461299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Steps for ML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5815" y="1397286"/>
            <a:ext cx="4479533" cy="280998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/>
              <a:t>1)EDA by </a:t>
            </a:r>
            <a:r>
              <a:rPr lang="en-US" sz="4000" dirty="0" err="1"/>
              <a:t>sweetviz</a:t>
            </a:r>
            <a:r>
              <a:rPr lang="en-US" sz="4000" dirty="0"/>
              <a:t> library.</a:t>
            </a:r>
          </a:p>
          <a:p>
            <a:pPr marL="0" indent="0">
              <a:buNone/>
            </a:pPr>
            <a:r>
              <a:rPr lang="en-US" sz="4000" dirty="0"/>
              <a:t>2)</a:t>
            </a:r>
            <a:r>
              <a:rPr lang="en-US" sz="4000" dirty="0" err="1"/>
              <a:t>Dtale</a:t>
            </a:r>
            <a:r>
              <a:rPr lang="en-US" sz="4000" dirty="0"/>
              <a:t> library implementation just for seeing.</a:t>
            </a:r>
          </a:p>
          <a:p>
            <a:pPr marL="0" indent="0">
              <a:buNone/>
            </a:pPr>
            <a:r>
              <a:rPr lang="en-US" sz="4000" dirty="0"/>
              <a:t>3)Finding missing values.</a:t>
            </a:r>
          </a:p>
          <a:p>
            <a:pPr marL="0" indent="0">
              <a:buNone/>
            </a:pPr>
            <a:r>
              <a:rPr lang="en-US" sz="4000" dirty="0"/>
              <a:t>4)Replace the missing values with '1' &amp; '0' if value is present.</a:t>
            </a:r>
          </a:p>
          <a:p>
            <a:pPr marL="0" indent="0">
              <a:buNone/>
            </a:pPr>
            <a:r>
              <a:rPr lang="en-US" sz="4000" dirty="0"/>
              <a:t>  Plotting some diagram to see the relationship between the missing value and the target variable.</a:t>
            </a:r>
          </a:p>
          <a:p>
            <a:pPr marL="0" indent="0">
              <a:buNone/>
            </a:pPr>
            <a:r>
              <a:rPr lang="en-US" sz="4000" dirty="0"/>
              <a:t>5)</a:t>
            </a:r>
            <a:r>
              <a:rPr lang="en-US" sz="4000" dirty="0" err="1"/>
              <a:t>MIssing</a:t>
            </a:r>
            <a:r>
              <a:rPr lang="en-US" sz="4000" dirty="0"/>
              <a:t> value treatment</a:t>
            </a:r>
          </a:p>
          <a:p>
            <a:pPr marL="0" indent="0">
              <a:buNone/>
            </a:pPr>
            <a:r>
              <a:rPr lang="en-US" sz="4000" dirty="0"/>
              <a:t>6)Feature generation of temporal features.</a:t>
            </a:r>
          </a:p>
          <a:p>
            <a:pPr marL="0" indent="0">
              <a:buNone/>
            </a:pPr>
            <a:r>
              <a:rPr lang="en-US" sz="4000" dirty="0"/>
              <a:t>  #Deleting the feature that we have extracted our feature from.</a:t>
            </a:r>
          </a:p>
          <a:p>
            <a:pPr marL="0" indent="0">
              <a:buNone/>
            </a:pPr>
            <a:r>
              <a:rPr lang="en-US" sz="4000" dirty="0"/>
              <a:t>7) Handling rare/sparse categorical features</a:t>
            </a:r>
          </a:p>
          <a:p>
            <a:pPr marL="0" indent="0">
              <a:buNone/>
            </a:pPr>
            <a:r>
              <a:rPr lang="en-US" sz="4000" dirty="0"/>
              <a:t>  # Encoding(categorical to numerical)--&gt;Label encoder</a:t>
            </a:r>
          </a:p>
          <a:p>
            <a:pPr marL="0" indent="0">
              <a:buNone/>
            </a:pPr>
            <a:r>
              <a:rPr lang="en-US" sz="4000" dirty="0"/>
              <a:t>  # Segregating target(label) and independent features</a:t>
            </a:r>
          </a:p>
          <a:p>
            <a:pPr marL="0" indent="0">
              <a:buNone/>
            </a:pPr>
            <a:r>
              <a:rPr lang="en-US" sz="4000" dirty="0"/>
              <a:t>8) Applying </a:t>
            </a:r>
            <a:r>
              <a:rPr lang="en-US" sz="4000" dirty="0" err="1"/>
              <a:t>MinmaxScaler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r>
              <a:rPr lang="en-US" sz="4000" dirty="0"/>
              <a:t>9) PCA with scree plot</a:t>
            </a:r>
          </a:p>
          <a:p>
            <a:pPr marL="0" indent="0">
              <a:buNone/>
            </a:pPr>
            <a:r>
              <a:rPr lang="en-US" sz="4000" dirty="0"/>
              <a:t>10)</a:t>
            </a:r>
            <a:r>
              <a:rPr lang="en-US" sz="4000" dirty="0" err="1"/>
              <a:t>Kewness</a:t>
            </a:r>
            <a:r>
              <a:rPr lang="en-US" sz="4000" dirty="0"/>
              <a:t> treatment by </a:t>
            </a:r>
            <a:r>
              <a:rPr lang="en-US" sz="4000" dirty="0" err="1"/>
              <a:t>PowerTransformer</a:t>
            </a:r>
            <a:r>
              <a:rPr lang="en-US" sz="4000" dirty="0"/>
              <a:t>(method='yeo-</a:t>
            </a:r>
            <a:r>
              <a:rPr lang="en-US" sz="4000" dirty="0" err="1"/>
              <a:t>johnson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11)Saving the X,Y dataset for future use of this cleaned data in DL NN.</a:t>
            </a:r>
          </a:p>
          <a:p>
            <a:pPr marL="0" indent="0">
              <a:buNone/>
            </a:pPr>
            <a:r>
              <a:rPr lang="en-US" sz="4000" dirty="0"/>
              <a:t>12) Applying algorithms here, And checking scores.</a:t>
            </a:r>
          </a:p>
          <a:p>
            <a:pPr marL="0" indent="0">
              <a:buNone/>
            </a:pPr>
            <a:r>
              <a:rPr lang="en-US" sz="4000" dirty="0"/>
              <a:t>13) Finding best random state for all the algorithms</a:t>
            </a:r>
            <a:br>
              <a:rPr lang="en-US" sz="4000" dirty="0"/>
            </a:br>
            <a:endParaRPr lang="en-US" sz="4000" dirty="0"/>
          </a:p>
          <a:p>
            <a:pPr marL="0" indent="0">
              <a:buNone/>
            </a:pPr>
            <a:r>
              <a:rPr lang="en-US" sz="4000" dirty="0"/>
              <a:t>14) GridsearchCV on top 2 </a:t>
            </a:r>
            <a:r>
              <a:rPr lang="en-US" sz="4000" dirty="0" err="1"/>
              <a:t>permorming</a:t>
            </a:r>
            <a:r>
              <a:rPr lang="en-US" sz="4000" dirty="0"/>
              <a:t> models</a:t>
            </a:r>
            <a:br>
              <a:rPr lang="en-US" sz="4000" dirty="0"/>
            </a:br>
            <a:endParaRPr lang="en-US" sz="4000" dirty="0"/>
          </a:p>
          <a:p>
            <a:pPr marL="0" indent="0">
              <a:buNone/>
            </a:pPr>
            <a:r>
              <a:rPr lang="en-US" sz="4000" dirty="0"/>
              <a:t>15) Cross validating the model.</a:t>
            </a:r>
            <a:br>
              <a:rPr lang="en-US" sz="4000" dirty="0"/>
            </a:br>
            <a:endParaRPr lang="en-US" sz="4000" dirty="0"/>
          </a:p>
          <a:p>
            <a:pPr marL="0" indent="0">
              <a:buNone/>
            </a:pPr>
            <a:r>
              <a:rPr lang="en-US" sz="4000" dirty="0"/>
              <a:t>16) Saving the final model Linear </a:t>
            </a:r>
            <a:r>
              <a:rPr lang="en-US" sz="4000" dirty="0" err="1"/>
              <a:t>Regressionin</a:t>
            </a:r>
            <a:r>
              <a:rPr lang="en-US" sz="4000" dirty="0"/>
              <a:t> </a:t>
            </a:r>
            <a:r>
              <a:rPr lang="en-US" sz="4000" dirty="0" err="1"/>
              <a:t>joblib</a:t>
            </a:r>
            <a:r>
              <a:rPr lang="en-US" sz="4000" dirty="0"/>
              <a:t>--&gt;’housepriceprediction.obj'</a:t>
            </a:r>
          </a:p>
          <a:p>
            <a:pPr marL="0" indent="0">
              <a:buNone/>
            </a:pPr>
            <a:r>
              <a:rPr lang="en-US" sz="4000" dirty="0"/>
              <a:t>17) Loading the model</a:t>
            </a:r>
          </a:p>
          <a:p>
            <a:pPr marL="0" indent="0">
              <a:buNone/>
            </a:pPr>
            <a:r>
              <a:rPr lang="en-US" sz="4000" dirty="0"/>
              <a:t>18) Testing the model on test data.</a:t>
            </a:r>
          </a:p>
          <a:p>
            <a:pPr marL="0" indent="0">
              <a:buNone/>
            </a:pPr>
            <a:r>
              <a:rPr lang="en-US" sz="4000" dirty="0"/>
              <a:t>19) Saving final predictions in file.csv format</a:t>
            </a:r>
          </a:p>
          <a:p>
            <a:pPr marL="0" indent="0">
              <a:buNone/>
            </a:pPr>
            <a:r>
              <a:rPr lang="en-US" sz="4000" dirty="0"/>
              <a:t>20) Conclusion 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for DL NN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 1) Import </a:t>
            </a:r>
            <a:r>
              <a:rPr lang="en-US" b="1" dirty="0"/>
              <a:t>the </a:t>
            </a:r>
            <a:r>
              <a:rPr lang="en-US" b="1" dirty="0" smtClean="0"/>
              <a:t>cleaned </a:t>
            </a:r>
            <a:r>
              <a:rPr lang="en-US" b="1" dirty="0"/>
              <a:t>data from ML model notebook.</a:t>
            </a:r>
          </a:p>
          <a:p>
            <a:r>
              <a:rPr lang="en-US" b="1" dirty="0" smtClean="0"/>
              <a:t> 2) X,Y </a:t>
            </a:r>
            <a:r>
              <a:rPr lang="en-US" b="1" dirty="0"/>
              <a:t>are independent and dependent features.</a:t>
            </a:r>
          </a:p>
          <a:p>
            <a:r>
              <a:rPr lang="en-US" b="1" dirty="0" smtClean="0"/>
              <a:t> 3) Splitting </a:t>
            </a:r>
            <a:r>
              <a:rPr lang="en-US" b="1" dirty="0"/>
              <a:t>the data.</a:t>
            </a:r>
          </a:p>
          <a:p>
            <a:r>
              <a:rPr lang="en-US" b="1" dirty="0" smtClean="0"/>
              <a:t> 4) Sequential </a:t>
            </a:r>
            <a:r>
              <a:rPr lang="en-US" b="1" dirty="0"/>
              <a:t>Model structure development.</a:t>
            </a:r>
          </a:p>
          <a:p>
            <a:r>
              <a:rPr lang="en-US" b="1" dirty="0" smtClean="0"/>
              <a:t> 5) Predictions</a:t>
            </a:r>
            <a:endParaRPr lang="en-US" b="1" dirty="0"/>
          </a:p>
          <a:p>
            <a:r>
              <a:rPr lang="en-US" b="1" dirty="0" smtClean="0"/>
              <a:t> 6) Compile </a:t>
            </a:r>
            <a:r>
              <a:rPr lang="en-US" b="1" dirty="0"/>
              <a:t>the model</a:t>
            </a:r>
          </a:p>
          <a:p>
            <a:r>
              <a:rPr lang="en-US" b="1" dirty="0" smtClean="0"/>
              <a:t> 7) Fit </a:t>
            </a:r>
            <a:r>
              <a:rPr lang="en-US" b="1" dirty="0"/>
              <a:t>the model.</a:t>
            </a:r>
          </a:p>
          <a:p>
            <a:r>
              <a:rPr lang="en-US" b="1" dirty="0" smtClean="0"/>
              <a:t> 8) Evaluate </a:t>
            </a:r>
            <a:r>
              <a:rPr lang="en-US" b="1" dirty="0"/>
              <a:t>the model</a:t>
            </a:r>
          </a:p>
          <a:p>
            <a:r>
              <a:rPr lang="en-US" b="1" dirty="0"/>
              <a:t> </a:t>
            </a:r>
            <a:r>
              <a:rPr lang="en-US" b="1" dirty="0" smtClean="0"/>
              <a:t>9) </a:t>
            </a:r>
            <a:r>
              <a:rPr lang="en-US" b="1" dirty="0" err="1" smtClean="0"/>
              <a:t>Coclusion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4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220024"/>
            <a:ext cx="808917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1860" y="1529610"/>
            <a:ext cx="7162800" cy="495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Features affecting the price of the house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9" y="2032113"/>
            <a:ext cx="8165636" cy="2594882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2" y="194838"/>
            <a:ext cx="8680287" cy="76352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lasso_regressor</a:t>
            </a:r>
            <a:r>
              <a:rPr lang="en-US" sz="3000" dirty="0" smtClean="0"/>
              <a:t> model + </a:t>
            </a:r>
            <a:r>
              <a:rPr lang="en-US" sz="3000" dirty="0" err="1" smtClean="0"/>
              <a:t>hypertuning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2" y="1827843"/>
            <a:ext cx="7964011" cy="2631141"/>
          </a:xfrm>
        </p:spPr>
      </p:pic>
    </p:spTree>
    <p:extLst>
      <p:ext uri="{BB962C8B-B14F-4D97-AF65-F5344CB8AC3E}">
        <p14:creationId xmlns:p14="http://schemas.microsoft.com/office/powerpoint/2010/main" val="7843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final model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63712" y="4602822"/>
            <a:ext cx="7971371" cy="540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Choosing the Linear regression’s Lasso model because the model has the highest   r2_score and minimum </a:t>
            </a:r>
            <a:r>
              <a:rPr lang="en-US" dirty="0" err="1" smtClean="0"/>
              <a:t>rmse</a:t>
            </a:r>
            <a:r>
              <a:rPr lang="en-US" dirty="0" smtClean="0"/>
              <a:t> score in </a:t>
            </a:r>
            <a:r>
              <a:rPr lang="en-US" dirty="0" err="1" smtClean="0"/>
              <a:t>comparision</a:t>
            </a:r>
            <a:r>
              <a:rPr lang="en-US" dirty="0" smtClean="0"/>
              <a:t> to other models.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6" y="1341438"/>
            <a:ext cx="8198777" cy="3260725"/>
          </a:xfrm>
        </p:spPr>
      </p:pic>
    </p:spTree>
    <p:extLst>
      <p:ext uri="{BB962C8B-B14F-4D97-AF65-F5344CB8AC3E}">
        <p14:creationId xmlns:p14="http://schemas.microsoft.com/office/powerpoint/2010/main" val="39049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851" y="328773"/>
            <a:ext cx="3028861" cy="6164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19" y="2264689"/>
            <a:ext cx="8173556" cy="2190353"/>
          </a:xfrm>
        </p:spPr>
        <p:txBody>
          <a:bodyPr>
            <a:normAutofit fontScale="92500" lnSpcReduction="20000"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Hence This </a:t>
            </a:r>
            <a:r>
              <a:rPr lang="en-US" sz="1600" dirty="0"/>
              <a:t>model can surely help </a:t>
            </a:r>
            <a:r>
              <a:rPr lang="en-US" sz="1600" dirty="0" smtClean="0"/>
              <a:t>to us save some revenue of the company.                                                 It can </a:t>
            </a:r>
            <a:r>
              <a:rPr lang="en-US" sz="1600" dirty="0" smtClean="0"/>
              <a:t>help us analyze the data of USA </a:t>
            </a:r>
            <a:r>
              <a:rPr lang="en-US" sz="1600" dirty="0" smtClean="0"/>
              <a:t>, </a:t>
            </a:r>
            <a:r>
              <a:rPr lang="en-US" sz="1600" dirty="0" smtClean="0"/>
              <a:t>so that we can invest in </a:t>
            </a:r>
            <a:r>
              <a:rPr lang="en-US" sz="1600" dirty="0" err="1" smtClean="0"/>
              <a:t>australia</a:t>
            </a:r>
            <a:r>
              <a:rPr lang="en-US" sz="1600" dirty="0" smtClean="0"/>
              <a:t> efficiently .                                      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                      </a:t>
            </a:r>
            <a:r>
              <a:rPr lang="en-US" sz="1600" dirty="0" smtClean="0"/>
              <a:t>                             “Money saved is money earned”.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.                                                                                                                        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0" y="1777428"/>
            <a:ext cx="8342616" cy="1109610"/>
          </a:xfrm>
        </p:spPr>
      </p:pic>
    </p:spTree>
    <p:extLst>
      <p:ext uri="{BB962C8B-B14F-4D97-AF65-F5344CB8AC3E}">
        <p14:creationId xmlns:p14="http://schemas.microsoft.com/office/powerpoint/2010/main" val="15979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On-screen Show 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House price prediction regression and DL NN Model </vt:lpstr>
      <vt:lpstr>Problem statement  and solution </vt:lpstr>
      <vt:lpstr>Choosing the evaluation metrics</vt:lpstr>
      <vt:lpstr>Steps for ML model</vt:lpstr>
      <vt:lpstr>Steps for DL NN model</vt:lpstr>
      <vt:lpstr>Visualization</vt:lpstr>
      <vt:lpstr>lasso_regressor model + hypertuning </vt:lpstr>
      <vt:lpstr>Choosing the final model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2020-11-26T17:04:05Z</dcterms:modified>
</cp:coreProperties>
</file>