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73" r:id="rId15"/>
    <p:sldId id="268" r:id="rId16"/>
    <p:sldId id="269" r:id="rId17"/>
    <p:sldId id="270"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36269-2990-4325-A2E0-6F9B75D3C317}"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339112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36269-2990-4325-A2E0-6F9B75D3C317}"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229934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36269-2990-4325-A2E0-6F9B75D3C317}"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199686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36269-2990-4325-A2E0-6F9B75D3C317}"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136750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836269-2990-4325-A2E0-6F9B75D3C317}"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41345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36269-2990-4325-A2E0-6F9B75D3C317}"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397255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36269-2990-4325-A2E0-6F9B75D3C317}"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25889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36269-2990-4325-A2E0-6F9B75D3C317}"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75391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36269-2990-4325-A2E0-6F9B75D3C317}"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240244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836269-2990-4325-A2E0-6F9B75D3C317}"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124944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836269-2990-4325-A2E0-6F9B75D3C317}"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78A26-BDB0-474B-BAC1-C3D2EEA91C3A}" type="slidenum">
              <a:rPr lang="en-US" smtClean="0"/>
              <a:t>‹#›</a:t>
            </a:fld>
            <a:endParaRPr lang="en-US"/>
          </a:p>
        </p:txBody>
      </p:sp>
    </p:spTree>
    <p:extLst>
      <p:ext uri="{BB962C8B-B14F-4D97-AF65-F5344CB8AC3E}">
        <p14:creationId xmlns:p14="http://schemas.microsoft.com/office/powerpoint/2010/main" val="6530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36269-2990-4325-A2E0-6F9B75D3C317}" type="datetimeFigureOut">
              <a:rPr lang="en-US" smtClean="0"/>
              <a:t>11/5/2015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78A26-BDB0-474B-BAC1-C3D2EEA91C3A}" type="slidenum">
              <a:rPr lang="en-US" smtClean="0"/>
              <a:t>‹#›</a:t>
            </a:fld>
            <a:endParaRPr lang="en-US"/>
          </a:p>
        </p:txBody>
      </p:sp>
    </p:spTree>
    <p:extLst>
      <p:ext uri="{BB962C8B-B14F-4D97-AF65-F5344CB8AC3E}">
        <p14:creationId xmlns:p14="http://schemas.microsoft.com/office/powerpoint/2010/main" val="271838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 Analysis and Specifications</a:t>
            </a:r>
            <a:endParaRPr lang="en-US" dirty="0"/>
          </a:p>
        </p:txBody>
      </p:sp>
      <p:sp>
        <p:nvSpPr>
          <p:cNvPr id="3" name="Subtitle 2"/>
          <p:cNvSpPr>
            <a:spLocks noGrp="1"/>
          </p:cNvSpPr>
          <p:nvPr>
            <p:ph type="subTitle" idx="1"/>
          </p:nvPr>
        </p:nvSpPr>
        <p:spPr/>
        <p:txBody>
          <a:bodyPr/>
          <a:lstStyle/>
          <a:p>
            <a:r>
              <a:rPr lang="en-US" dirty="0" smtClean="0"/>
              <a:t>M. Masud Tarek</a:t>
            </a:r>
            <a:endParaRPr lang="en-US" dirty="0"/>
          </a:p>
        </p:txBody>
      </p:sp>
    </p:spTree>
    <p:extLst>
      <p:ext uri="{BB962C8B-B14F-4D97-AF65-F5344CB8AC3E}">
        <p14:creationId xmlns:p14="http://schemas.microsoft.com/office/powerpoint/2010/main" val="119256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if no SRS Doc</a:t>
            </a:r>
            <a:endParaRPr lang="en-US" dirty="0"/>
          </a:p>
        </p:txBody>
      </p:sp>
      <p:sp>
        <p:nvSpPr>
          <p:cNvPr id="3" name="Content Placeholder 2"/>
          <p:cNvSpPr>
            <a:spLocks noGrp="1"/>
          </p:cNvSpPr>
          <p:nvPr>
            <p:ph idx="1"/>
          </p:nvPr>
        </p:nvSpPr>
        <p:spPr/>
        <p:txBody>
          <a:bodyPr/>
          <a:lstStyle/>
          <a:p>
            <a:r>
              <a:rPr lang="en-US" dirty="0"/>
              <a:t>Without developing the SRS document, the system would not </a:t>
            </a:r>
            <a:r>
              <a:rPr lang="en-US" dirty="0" smtClean="0"/>
              <a:t>be implemented </a:t>
            </a:r>
            <a:r>
              <a:rPr lang="en-US" dirty="0"/>
              <a:t>according to customer needs.</a:t>
            </a:r>
          </a:p>
          <a:p>
            <a:r>
              <a:rPr lang="en-US" dirty="0" smtClean="0"/>
              <a:t>Software </a:t>
            </a:r>
            <a:r>
              <a:rPr lang="en-US" dirty="0"/>
              <a:t>developers would not know whether what they </a:t>
            </a:r>
            <a:r>
              <a:rPr lang="en-US" dirty="0" smtClean="0"/>
              <a:t>are developing </a:t>
            </a:r>
            <a:r>
              <a:rPr lang="en-US" dirty="0"/>
              <a:t>is what exactly required by the customer.</a:t>
            </a:r>
          </a:p>
          <a:p>
            <a:r>
              <a:rPr lang="en-US" dirty="0" smtClean="0"/>
              <a:t>Without </a:t>
            </a:r>
            <a:r>
              <a:rPr lang="en-US" dirty="0"/>
              <a:t>SRS document, it will be very much difficult for </a:t>
            </a:r>
            <a:r>
              <a:rPr lang="en-US" dirty="0" smtClean="0"/>
              <a:t>the maintenance </a:t>
            </a:r>
            <a:r>
              <a:rPr lang="en-US" dirty="0"/>
              <a:t>engineers to understand the functionality of the system.</a:t>
            </a:r>
          </a:p>
          <a:p>
            <a:r>
              <a:rPr lang="en-US" dirty="0" smtClean="0"/>
              <a:t>It </a:t>
            </a:r>
            <a:r>
              <a:rPr lang="en-US" dirty="0"/>
              <a:t>will be very much difficult for user document writers to write </a:t>
            </a:r>
            <a:r>
              <a:rPr lang="en-US" dirty="0" smtClean="0"/>
              <a:t>the users</a:t>
            </a:r>
            <a:r>
              <a:rPr lang="en-US" dirty="0"/>
              <a:t>’ manuals properly without understanding the SRS document.</a:t>
            </a:r>
          </a:p>
        </p:txBody>
      </p:sp>
    </p:spTree>
    <p:extLst>
      <p:ext uri="{BB962C8B-B14F-4D97-AF65-F5344CB8AC3E}">
        <p14:creationId xmlns:p14="http://schemas.microsoft.com/office/powerpoint/2010/main" val="107291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lnSpcReduction="10000"/>
          </a:bodyPr>
          <a:lstStyle/>
          <a:p>
            <a:r>
              <a:rPr lang="en-US" dirty="0"/>
              <a:t>Nonfunctional requirements are the characteristics of the system which can </a:t>
            </a:r>
            <a:r>
              <a:rPr lang="en-US" dirty="0" smtClean="0"/>
              <a:t>not be </a:t>
            </a:r>
            <a:r>
              <a:rPr lang="en-US" dirty="0"/>
              <a:t>expressed as </a:t>
            </a:r>
            <a:r>
              <a:rPr lang="en-US" dirty="0" smtClean="0"/>
              <a:t>functions </a:t>
            </a:r>
          </a:p>
          <a:p>
            <a:pPr lvl="1"/>
            <a:r>
              <a:rPr lang="en-US" dirty="0" smtClean="0"/>
              <a:t>such </a:t>
            </a:r>
            <a:r>
              <a:rPr lang="en-US" dirty="0"/>
              <a:t>as the maintainability of the system, </a:t>
            </a:r>
            <a:r>
              <a:rPr lang="en-US" dirty="0" smtClean="0"/>
              <a:t>portability of </a:t>
            </a:r>
            <a:r>
              <a:rPr lang="en-US" dirty="0"/>
              <a:t>the system, usability of the system, </a:t>
            </a:r>
            <a:r>
              <a:rPr lang="en-US" dirty="0" smtClean="0"/>
              <a:t>accuracy of results, etc. (they are related to properties of system)</a:t>
            </a:r>
          </a:p>
          <a:p>
            <a:endParaRPr lang="en-US" dirty="0"/>
          </a:p>
          <a:p>
            <a:r>
              <a:rPr lang="en-US" dirty="0"/>
              <a:t>Non-functional requirements arise through user needs, because of budget constraints</a:t>
            </a:r>
            <a:r>
              <a:rPr lang="en-US" dirty="0" smtClean="0"/>
              <a:t>, because </a:t>
            </a:r>
            <a:r>
              <a:rPr lang="en-US" dirty="0"/>
              <a:t>of </a:t>
            </a:r>
            <a:r>
              <a:rPr lang="en-US" dirty="0" smtClean="0"/>
              <a:t>organizational </a:t>
            </a:r>
            <a:r>
              <a:rPr lang="en-US" dirty="0"/>
              <a:t>policies, because of the need for </a:t>
            </a:r>
            <a:r>
              <a:rPr lang="en-US" dirty="0" smtClean="0"/>
              <a:t>interoperability with </a:t>
            </a:r>
            <a:r>
              <a:rPr lang="en-US" dirty="0"/>
              <a:t>other software or hardware systems, or because of external factors such as </a:t>
            </a:r>
            <a:r>
              <a:rPr lang="en-US" dirty="0" smtClean="0"/>
              <a:t>safety regulations </a:t>
            </a:r>
            <a:r>
              <a:rPr lang="en-US" dirty="0"/>
              <a:t>or privacy legislation</a:t>
            </a:r>
          </a:p>
        </p:txBody>
      </p:sp>
    </p:spTree>
    <p:extLst>
      <p:ext uri="{BB962C8B-B14F-4D97-AF65-F5344CB8AC3E}">
        <p14:creationId xmlns:p14="http://schemas.microsoft.com/office/powerpoint/2010/main" val="38209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a:bodyPr>
          <a:lstStyle/>
          <a:p>
            <a:r>
              <a:rPr lang="en-US" dirty="0" smtClean="0"/>
              <a:t>Product Requirements: specify minimum device configuration, performance, accuracy etc.</a:t>
            </a:r>
          </a:p>
          <a:p>
            <a:r>
              <a:rPr lang="en-US" dirty="0" smtClean="0"/>
              <a:t>Organizational Requirements: based on organization policy; what type of programming language have to use etc.</a:t>
            </a:r>
          </a:p>
          <a:p>
            <a:r>
              <a:rPr lang="en-US" dirty="0" smtClean="0"/>
              <a:t>External Requirements: interoperability</a:t>
            </a:r>
            <a:r>
              <a:rPr lang="en-US" smtClean="0"/>
              <a:t>, required laws </a:t>
            </a:r>
            <a:r>
              <a:rPr lang="en-US" dirty="0" smtClean="0"/>
              <a:t>etc.</a:t>
            </a:r>
            <a:endParaRPr lang="en-US" dirty="0"/>
          </a:p>
        </p:txBody>
      </p:sp>
    </p:spTree>
    <p:extLst>
      <p:ext uri="{BB962C8B-B14F-4D97-AF65-F5344CB8AC3E}">
        <p14:creationId xmlns:p14="http://schemas.microsoft.com/office/powerpoint/2010/main" val="15914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2201" y="270908"/>
            <a:ext cx="10874920" cy="6587092"/>
          </a:xfrm>
          <a:prstGeom prst="rect">
            <a:avLst/>
          </a:prstGeom>
        </p:spPr>
      </p:pic>
    </p:spTree>
    <p:extLst>
      <p:ext uri="{BB962C8B-B14F-4D97-AF65-F5344CB8AC3E}">
        <p14:creationId xmlns:p14="http://schemas.microsoft.com/office/powerpoint/2010/main" val="214132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377" y="1303193"/>
            <a:ext cx="2737483" cy="4351338"/>
          </a:xfrm>
        </p:spPr>
        <p:txBody>
          <a:bodyPr/>
          <a:lstStyle/>
          <a:p>
            <a:r>
              <a:rPr lang="en-US" dirty="0" smtClean="0"/>
              <a:t>Non-functional requirements should be written in quantitatively</a:t>
            </a:r>
          </a:p>
          <a:p>
            <a:r>
              <a:rPr lang="en-US" dirty="0" smtClean="0"/>
              <a:t>Matrices for non-functional requirement specifications:</a:t>
            </a:r>
            <a:endParaRPr lang="en-US" dirty="0"/>
          </a:p>
        </p:txBody>
      </p:sp>
      <p:pic>
        <p:nvPicPr>
          <p:cNvPr id="4" name="Picture 3"/>
          <p:cNvPicPr>
            <a:picLocks noChangeAspect="1"/>
          </p:cNvPicPr>
          <p:nvPr/>
        </p:nvPicPr>
        <p:blipFill>
          <a:blip r:embed="rId2"/>
          <a:stretch>
            <a:fillRect/>
          </a:stretch>
        </p:blipFill>
        <p:spPr>
          <a:xfrm>
            <a:off x="3510369" y="106187"/>
            <a:ext cx="7471688" cy="6608121"/>
          </a:xfrm>
          <a:prstGeom prst="rect">
            <a:avLst/>
          </a:prstGeom>
        </p:spPr>
      </p:pic>
    </p:spTree>
    <p:extLst>
      <p:ext uri="{BB962C8B-B14F-4D97-AF65-F5344CB8AC3E}">
        <p14:creationId xmlns:p14="http://schemas.microsoft.com/office/powerpoint/2010/main" val="366277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2058" y="2751747"/>
            <a:ext cx="8037904" cy="3871121"/>
          </a:xfrm>
          <a:prstGeom prst="rect">
            <a:avLst/>
          </a:prstGeom>
        </p:spPr>
      </p:pic>
      <p:sp>
        <p:nvSpPr>
          <p:cNvPr id="2" name="Title 1"/>
          <p:cNvSpPr>
            <a:spLocks noGrp="1"/>
          </p:cNvSpPr>
          <p:nvPr>
            <p:ph type="title"/>
          </p:nvPr>
        </p:nvSpPr>
        <p:spPr/>
        <p:txBody>
          <a:bodyPr/>
          <a:lstStyle/>
          <a:p>
            <a:r>
              <a:rPr lang="en-US" dirty="0" smtClean="0"/>
              <a:t>Structured SRS Document – Decision Tree</a:t>
            </a:r>
            <a:endParaRPr lang="en-US" dirty="0"/>
          </a:p>
        </p:txBody>
      </p:sp>
      <p:sp>
        <p:nvSpPr>
          <p:cNvPr id="3" name="Content Placeholder 2"/>
          <p:cNvSpPr>
            <a:spLocks noGrp="1"/>
          </p:cNvSpPr>
          <p:nvPr>
            <p:ph idx="1"/>
          </p:nvPr>
        </p:nvSpPr>
        <p:spPr>
          <a:xfrm>
            <a:off x="838200" y="1263923"/>
            <a:ext cx="11049000" cy="4351338"/>
          </a:xfrm>
        </p:spPr>
        <p:txBody>
          <a:bodyPr/>
          <a:lstStyle/>
          <a:p>
            <a:r>
              <a:rPr lang="en-US" dirty="0"/>
              <a:t>I</a:t>
            </a:r>
            <a:r>
              <a:rPr lang="en-US" dirty="0" smtClean="0"/>
              <a:t>t gives </a:t>
            </a:r>
            <a:r>
              <a:rPr lang="en-US" dirty="0"/>
              <a:t>a graphic view of the processing logic involved </a:t>
            </a:r>
            <a:r>
              <a:rPr lang="en-US" dirty="0" smtClean="0"/>
              <a:t>in decision </a:t>
            </a:r>
            <a:r>
              <a:rPr lang="en-US" dirty="0"/>
              <a:t>making and the corresponding actions taken. </a:t>
            </a:r>
            <a:endParaRPr lang="en-US" dirty="0" smtClean="0"/>
          </a:p>
          <a:p>
            <a:pPr lvl="1"/>
            <a:r>
              <a:rPr lang="en-US" dirty="0"/>
              <a:t>E</a:t>
            </a:r>
            <a:r>
              <a:rPr lang="en-US" dirty="0" smtClean="0"/>
              <a:t>dges: represent </a:t>
            </a:r>
            <a:r>
              <a:rPr lang="en-US" dirty="0"/>
              <a:t>conditions and </a:t>
            </a:r>
            <a:endParaRPr lang="en-US" dirty="0" smtClean="0"/>
          </a:p>
          <a:p>
            <a:pPr lvl="1"/>
            <a:r>
              <a:rPr lang="en-US" dirty="0" smtClean="0"/>
              <a:t>Leaf nodes: </a:t>
            </a:r>
            <a:r>
              <a:rPr lang="en-US" dirty="0"/>
              <a:t>represent the actions to </a:t>
            </a:r>
            <a:r>
              <a:rPr lang="en-US" dirty="0" smtClean="0"/>
              <a:t>be performed </a:t>
            </a:r>
            <a:r>
              <a:rPr lang="en-US" dirty="0"/>
              <a:t>depending on the outcome of testing the condition</a:t>
            </a:r>
          </a:p>
        </p:txBody>
      </p:sp>
    </p:spTree>
    <p:extLst>
      <p:ext uri="{BB962C8B-B14F-4D97-AF65-F5344CB8AC3E}">
        <p14:creationId xmlns:p14="http://schemas.microsoft.com/office/powerpoint/2010/main" val="306868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SRS Doc – Decision Table</a:t>
            </a:r>
            <a:endParaRPr lang="en-US" dirty="0"/>
          </a:p>
        </p:txBody>
      </p:sp>
      <p:sp>
        <p:nvSpPr>
          <p:cNvPr id="3" name="Content Placeholder 2"/>
          <p:cNvSpPr>
            <a:spLocks noGrp="1"/>
          </p:cNvSpPr>
          <p:nvPr>
            <p:ph idx="1"/>
          </p:nvPr>
        </p:nvSpPr>
        <p:spPr>
          <a:xfrm>
            <a:off x="838200" y="1332411"/>
            <a:ext cx="10515600" cy="4844552"/>
          </a:xfrm>
        </p:spPr>
        <p:txBody>
          <a:bodyPr>
            <a:normAutofit/>
          </a:bodyPr>
          <a:lstStyle/>
          <a:p>
            <a:r>
              <a:rPr lang="en-US" dirty="0"/>
              <a:t>A decision table is used to represent the complex processing logic in </a:t>
            </a:r>
            <a:r>
              <a:rPr lang="en-US" dirty="0" smtClean="0"/>
              <a:t>a tabular </a:t>
            </a:r>
            <a:r>
              <a:rPr lang="en-US" dirty="0"/>
              <a:t>or a matrix form. </a:t>
            </a:r>
            <a:endParaRPr lang="en-US" dirty="0" smtClean="0"/>
          </a:p>
          <a:p>
            <a:pPr lvl="1"/>
            <a:r>
              <a:rPr lang="en-US" dirty="0" smtClean="0"/>
              <a:t>The </a:t>
            </a:r>
            <a:r>
              <a:rPr lang="en-US" dirty="0"/>
              <a:t>upper rows of the table specify the variables </a:t>
            </a:r>
            <a:r>
              <a:rPr lang="en-US" dirty="0" smtClean="0"/>
              <a:t>or conditions </a:t>
            </a:r>
            <a:r>
              <a:rPr lang="en-US" dirty="0"/>
              <a:t>to be evaluated. </a:t>
            </a:r>
            <a:endParaRPr lang="en-US" dirty="0" smtClean="0"/>
          </a:p>
          <a:p>
            <a:pPr lvl="1"/>
            <a:r>
              <a:rPr lang="en-US" dirty="0" smtClean="0"/>
              <a:t>The </a:t>
            </a:r>
            <a:r>
              <a:rPr lang="en-US" dirty="0"/>
              <a:t>lower rows of the table specify the actions to </a:t>
            </a:r>
            <a:r>
              <a:rPr lang="en-US" dirty="0" smtClean="0"/>
              <a:t>be taken </a:t>
            </a:r>
            <a:r>
              <a:rPr lang="en-US" dirty="0"/>
              <a:t>when the corresponding conditions are satisfied. </a:t>
            </a:r>
            <a:endParaRPr lang="en-US" dirty="0" smtClean="0"/>
          </a:p>
          <a:p>
            <a:pPr lvl="1"/>
            <a:r>
              <a:rPr lang="en-US" dirty="0" smtClean="0"/>
              <a:t>A </a:t>
            </a:r>
            <a:r>
              <a:rPr lang="en-US" dirty="0"/>
              <a:t>column in a table </a:t>
            </a:r>
            <a:r>
              <a:rPr lang="en-US" dirty="0" smtClean="0"/>
              <a:t>is called </a:t>
            </a:r>
            <a:r>
              <a:rPr lang="en-US" dirty="0"/>
              <a:t>a </a:t>
            </a:r>
            <a:r>
              <a:rPr lang="en-US" i="1" dirty="0"/>
              <a:t>rule</a:t>
            </a:r>
            <a:r>
              <a:rPr lang="en-US" dirty="0"/>
              <a:t>. A rule implies that if a condition is true, then the </a:t>
            </a:r>
            <a:r>
              <a:rPr lang="en-US" dirty="0" smtClean="0"/>
              <a:t>corresponding action </a:t>
            </a:r>
            <a:r>
              <a:rPr lang="en-US" dirty="0"/>
              <a:t>is to be executed.</a:t>
            </a:r>
          </a:p>
        </p:txBody>
      </p:sp>
    </p:spTree>
    <p:extLst>
      <p:ext uri="{BB962C8B-B14F-4D97-AF65-F5344CB8AC3E}">
        <p14:creationId xmlns:p14="http://schemas.microsoft.com/office/powerpoint/2010/main" val="125085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600" y="1313342"/>
            <a:ext cx="8924157" cy="5310798"/>
          </a:xfrm>
          <a:prstGeom prst="rect">
            <a:avLst/>
          </a:prstGeom>
        </p:spPr>
      </p:pic>
    </p:spTree>
    <p:extLst>
      <p:ext uri="{BB962C8B-B14F-4D97-AF65-F5344CB8AC3E}">
        <p14:creationId xmlns:p14="http://schemas.microsoft.com/office/powerpoint/2010/main" val="108516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67594" y="1433236"/>
            <a:ext cx="7656811" cy="5063924"/>
          </a:xfrm>
          <a:prstGeom prst="rect">
            <a:avLst/>
          </a:prstGeom>
        </p:spPr>
      </p:pic>
      <p:sp>
        <p:nvSpPr>
          <p:cNvPr id="2" name="Title 1"/>
          <p:cNvSpPr>
            <a:spLocks noGrp="1"/>
          </p:cNvSpPr>
          <p:nvPr>
            <p:ph type="title"/>
          </p:nvPr>
        </p:nvSpPr>
        <p:spPr/>
        <p:txBody>
          <a:bodyPr>
            <a:normAutofit fontScale="90000"/>
          </a:bodyPr>
          <a:lstStyle/>
          <a:p>
            <a:r>
              <a:rPr lang="en-US" dirty="0" smtClean="0"/>
              <a:t>Requirement Engineering Process</a:t>
            </a:r>
            <a:br>
              <a:rPr lang="en-US" dirty="0" smtClean="0"/>
            </a:br>
            <a:r>
              <a:rPr lang="en-US" sz="2700" dirty="0"/>
              <a:t>The goal of the requirements engineering process is to create and maintain a system</a:t>
            </a:r>
            <a:br>
              <a:rPr lang="en-US" sz="2700" dirty="0"/>
            </a:br>
            <a:r>
              <a:rPr lang="en-US" sz="2700" dirty="0"/>
              <a:t>requirements document</a:t>
            </a:r>
          </a:p>
        </p:txBody>
      </p:sp>
    </p:spTree>
    <p:extLst>
      <p:ext uri="{BB962C8B-B14F-4D97-AF65-F5344CB8AC3E}">
        <p14:creationId xmlns:p14="http://schemas.microsoft.com/office/powerpoint/2010/main" val="1543514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7097" y="1018007"/>
            <a:ext cx="10254343" cy="5721994"/>
          </a:xfrm>
          <a:prstGeom prst="rect">
            <a:avLst/>
          </a:prstGeom>
        </p:spPr>
      </p:pic>
      <p:sp>
        <p:nvSpPr>
          <p:cNvPr id="2" name="Title 1"/>
          <p:cNvSpPr>
            <a:spLocks noGrp="1"/>
          </p:cNvSpPr>
          <p:nvPr>
            <p:ph type="title"/>
          </p:nvPr>
        </p:nvSpPr>
        <p:spPr/>
        <p:txBody>
          <a:bodyPr/>
          <a:lstStyle/>
          <a:p>
            <a:r>
              <a:rPr lang="en-US" dirty="0" smtClean="0"/>
              <a:t>Iterative SE Requirement process</a:t>
            </a:r>
            <a:endParaRPr lang="en-US" dirty="0"/>
          </a:p>
        </p:txBody>
      </p:sp>
    </p:spTree>
    <p:extLst>
      <p:ext uri="{BB962C8B-B14F-4D97-AF65-F5344CB8AC3E}">
        <p14:creationId xmlns:p14="http://schemas.microsoft.com/office/powerpoint/2010/main" val="192750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Requirement Engineering</a:t>
            </a:r>
            <a:endParaRPr lang="en-US" dirty="0"/>
          </a:p>
        </p:txBody>
      </p:sp>
      <p:sp>
        <p:nvSpPr>
          <p:cNvPr id="3" name="Content Placeholder 2"/>
          <p:cNvSpPr>
            <a:spLocks noGrp="1"/>
          </p:cNvSpPr>
          <p:nvPr>
            <p:ph idx="1"/>
          </p:nvPr>
        </p:nvSpPr>
        <p:spPr/>
        <p:txBody>
          <a:bodyPr/>
          <a:lstStyle/>
          <a:p>
            <a:r>
              <a:rPr lang="en-US" dirty="0" smtClean="0"/>
              <a:t>Requirements: Description of services provided by a system and its operational constraints.</a:t>
            </a:r>
          </a:p>
          <a:p>
            <a:pPr lvl="1"/>
            <a:r>
              <a:rPr lang="en-US" dirty="0" smtClean="0"/>
              <a:t>They reflects the needs of customers for a system to solve some problems (example: to search an information, placing an order etc.)</a:t>
            </a:r>
          </a:p>
          <a:p>
            <a:r>
              <a:rPr lang="en-US" dirty="0" smtClean="0"/>
              <a:t>Requirement Engineering (RE):</a:t>
            </a:r>
          </a:p>
          <a:p>
            <a:pPr lvl="1"/>
            <a:r>
              <a:rPr lang="en-US" dirty="0"/>
              <a:t>The process of finding out, </a:t>
            </a:r>
            <a:r>
              <a:rPr lang="en-US" dirty="0" smtClean="0"/>
              <a:t>analyzing</a:t>
            </a:r>
            <a:r>
              <a:rPr lang="en-US" dirty="0"/>
              <a:t>, </a:t>
            </a:r>
            <a:r>
              <a:rPr lang="en-US" dirty="0" smtClean="0"/>
              <a:t>documenting and </a:t>
            </a:r>
            <a:r>
              <a:rPr lang="en-US" dirty="0"/>
              <a:t>checking </a:t>
            </a:r>
            <a:r>
              <a:rPr lang="en-US" dirty="0" smtClean="0"/>
              <a:t>the provided services </a:t>
            </a:r>
            <a:r>
              <a:rPr lang="en-US" dirty="0"/>
              <a:t>and </a:t>
            </a:r>
            <a:r>
              <a:rPr lang="en-US" dirty="0" smtClean="0"/>
              <a:t>constraints of a system </a:t>
            </a:r>
            <a:r>
              <a:rPr lang="en-US" dirty="0"/>
              <a:t>is called </a:t>
            </a:r>
            <a:r>
              <a:rPr lang="en-US" i="1" dirty="0"/>
              <a:t>requirements </a:t>
            </a:r>
            <a:r>
              <a:rPr lang="en-US" i="1" dirty="0" smtClean="0"/>
              <a:t>engineering </a:t>
            </a:r>
            <a:r>
              <a:rPr lang="en-US" dirty="0" smtClean="0"/>
              <a:t>(</a:t>
            </a:r>
            <a:r>
              <a:rPr lang="en-US" dirty="0"/>
              <a:t>RE).</a:t>
            </a:r>
            <a:r>
              <a:rPr lang="en-US" dirty="0" smtClean="0"/>
              <a:t> </a:t>
            </a:r>
            <a:endParaRPr lang="en-US" dirty="0"/>
          </a:p>
        </p:txBody>
      </p:sp>
    </p:spTree>
    <p:extLst>
      <p:ext uri="{BB962C8B-B14F-4D97-AF65-F5344CB8AC3E}">
        <p14:creationId xmlns:p14="http://schemas.microsoft.com/office/powerpoint/2010/main" val="2423010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Studies</a:t>
            </a:r>
            <a:endParaRPr lang="en-US" dirty="0"/>
          </a:p>
        </p:txBody>
      </p:sp>
      <p:sp>
        <p:nvSpPr>
          <p:cNvPr id="3" name="Content Placeholder 2"/>
          <p:cNvSpPr>
            <a:spLocks noGrp="1"/>
          </p:cNvSpPr>
          <p:nvPr>
            <p:ph idx="1"/>
          </p:nvPr>
        </p:nvSpPr>
        <p:spPr>
          <a:xfrm>
            <a:off x="838200" y="1332411"/>
            <a:ext cx="10515600" cy="4844552"/>
          </a:xfrm>
        </p:spPr>
        <p:txBody>
          <a:bodyPr/>
          <a:lstStyle/>
          <a:p>
            <a:r>
              <a:rPr lang="en-US" dirty="0"/>
              <a:t>The input to the feasibility study is a set of preliminary business requirements</a:t>
            </a:r>
            <a:r>
              <a:rPr lang="en-US" dirty="0" smtClean="0"/>
              <a:t>, an </a:t>
            </a:r>
            <a:r>
              <a:rPr lang="en-US" dirty="0"/>
              <a:t>outline description of the system and how the system is intended to </a:t>
            </a:r>
            <a:r>
              <a:rPr lang="en-US" dirty="0" smtClean="0"/>
              <a:t>support </a:t>
            </a:r>
            <a:r>
              <a:rPr lang="en-US" dirty="0"/>
              <a:t>business processes. The results of the feasibility study should be a report that </a:t>
            </a:r>
            <a:r>
              <a:rPr lang="en-US" dirty="0" smtClean="0"/>
              <a:t>recommends whether </a:t>
            </a:r>
            <a:r>
              <a:rPr lang="en-US" dirty="0"/>
              <a:t>or not it is worth carrying on with the requirements </a:t>
            </a:r>
            <a:r>
              <a:rPr lang="en-US" dirty="0" smtClean="0"/>
              <a:t>engineering and </a:t>
            </a:r>
            <a:r>
              <a:rPr lang="en-US" dirty="0"/>
              <a:t>system development process</a:t>
            </a:r>
            <a:r>
              <a:rPr lang="en-US" dirty="0" smtClean="0"/>
              <a:t>.</a:t>
            </a:r>
          </a:p>
          <a:p>
            <a:r>
              <a:rPr lang="en-US" dirty="0"/>
              <a:t>feasibility study </a:t>
            </a:r>
            <a:r>
              <a:rPr lang="en-US" dirty="0" smtClean="0"/>
              <a:t>involves:</a:t>
            </a:r>
          </a:p>
          <a:p>
            <a:pPr lvl="1"/>
            <a:r>
              <a:rPr lang="en-US" dirty="0" smtClean="0"/>
              <a:t> </a:t>
            </a:r>
            <a:r>
              <a:rPr lang="en-US" dirty="0"/>
              <a:t>information assessment, information </a:t>
            </a:r>
            <a:r>
              <a:rPr lang="en-US" dirty="0" smtClean="0"/>
              <a:t>collection and </a:t>
            </a:r>
            <a:r>
              <a:rPr lang="en-US" dirty="0"/>
              <a:t>report writing</a:t>
            </a:r>
          </a:p>
        </p:txBody>
      </p:sp>
    </p:spTree>
    <p:extLst>
      <p:ext uri="{BB962C8B-B14F-4D97-AF65-F5344CB8AC3E}">
        <p14:creationId xmlns:p14="http://schemas.microsoft.com/office/powerpoint/2010/main" val="4098002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elicitation and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software engineers work with customers and </a:t>
            </a:r>
            <a:r>
              <a:rPr lang="en-US" dirty="0" smtClean="0"/>
              <a:t>system end-users </a:t>
            </a:r>
            <a:r>
              <a:rPr lang="en-US" dirty="0"/>
              <a:t>to find out about the application domain, what services the system </a:t>
            </a:r>
            <a:r>
              <a:rPr lang="en-US" dirty="0" smtClean="0"/>
              <a:t>should provide</a:t>
            </a:r>
            <a:r>
              <a:rPr lang="en-US" dirty="0"/>
              <a:t>, the required performance of the system, </a:t>
            </a:r>
            <a:r>
              <a:rPr lang="en-US" dirty="0" smtClean="0"/>
              <a:t>hardware constraints</a:t>
            </a:r>
            <a:r>
              <a:rPr lang="en-US" dirty="0"/>
              <a:t>, </a:t>
            </a:r>
            <a:r>
              <a:rPr lang="en-US" dirty="0" smtClean="0"/>
              <a:t>etc.</a:t>
            </a:r>
          </a:p>
          <a:p>
            <a:r>
              <a:rPr lang="en-US" dirty="0" smtClean="0"/>
              <a:t>Customers may have lack of technical knowledge, will explain requirements in natural language, may be not in details. Different stockholders will have different views and different requirements. Some will try to have their influence over the new system. </a:t>
            </a:r>
          </a:p>
          <a:p>
            <a:r>
              <a:rPr lang="en-US" dirty="0" smtClean="0"/>
              <a:t>Viewpoints method</a:t>
            </a:r>
          </a:p>
          <a:p>
            <a:r>
              <a:rPr lang="en-US" dirty="0" smtClean="0"/>
              <a:t>Interview – closed (predefined question), Open</a:t>
            </a:r>
          </a:p>
          <a:p>
            <a:r>
              <a:rPr lang="en-US" dirty="0" smtClean="0"/>
              <a:t>Scenarios</a:t>
            </a:r>
          </a:p>
          <a:p>
            <a:r>
              <a:rPr lang="en-US" i="1" dirty="0"/>
              <a:t>Ethnography </a:t>
            </a:r>
            <a:r>
              <a:rPr lang="en-US" dirty="0"/>
              <a:t>(</a:t>
            </a:r>
            <a:r>
              <a:rPr lang="en-US" dirty="0" smtClean="0"/>
              <a:t>observational technique)</a:t>
            </a:r>
            <a:endParaRPr lang="en-US" dirty="0"/>
          </a:p>
        </p:txBody>
      </p:sp>
    </p:spTree>
    <p:extLst>
      <p:ext uri="{BB962C8B-B14F-4D97-AF65-F5344CB8AC3E}">
        <p14:creationId xmlns:p14="http://schemas.microsoft.com/office/powerpoint/2010/main" val="560425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6549" y="202745"/>
            <a:ext cx="7889966" cy="6528677"/>
          </a:xfrm>
          <a:prstGeom prst="rect">
            <a:avLst/>
          </a:prstGeom>
        </p:spPr>
      </p:pic>
    </p:spTree>
    <p:extLst>
      <p:ext uri="{BB962C8B-B14F-4D97-AF65-F5344CB8AC3E}">
        <p14:creationId xmlns:p14="http://schemas.microsoft.com/office/powerpoint/2010/main" val="405817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validation</a:t>
            </a:r>
            <a:endParaRPr lang="en-US" dirty="0"/>
          </a:p>
        </p:txBody>
      </p:sp>
      <p:sp>
        <p:nvSpPr>
          <p:cNvPr id="3" name="Content Placeholder 2"/>
          <p:cNvSpPr>
            <a:spLocks noGrp="1"/>
          </p:cNvSpPr>
          <p:nvPr>
            <p:ph idx="1"/>
          </p:nvPr>
        </p:nvSpPr>
        <p:spPr/>
        <p:txBody>
          <a:bodyPr/>
          <a:lstStyle/>
          <a:p>
            <a:r>
              <a:rPr lang="en-US" dirty="0"/>
              <a:t>Requirements validation is concerned with showing that the requirements </a:t>
            </a:r>
            <a:r>
              <a:rPr lang="en-US" dirty="0" smtClean="0"/>
              <a:t>actually define </a:t>
            </a:r>
            <a:r>
              <a:rPr lang="en-US" dirty="0"/>
              <a:t>the system that the customer </a:t>
            </a:r>
            <a:r>
              <a:rPr lang="en-US" dirty="0" smtClean="0"/>
              <a:t>wants</a:t>
            </a:r>
          </a:p>
          <a:p>
            <a:pPr lvl="1"/>
            <a:r>
              <a:rPr lang="en-US" i="1" dirty="0"/>
              <a:t>Validity </a:t>
            </a:r>
            <a:r>
              <a:rPr lang="en-US" i="1" dirty="0" smtClean="0"/>
              <a:t>checks</a:t>
            </a:r>
          </a:p>
          <a:p>
            <a:pPr lvl="1"/>
            <a:r>
              <a:rPr lang="en-US" i="1" dirty="0"/>
              <a:t>Consistency </a:t>
            </a:r>
            <a:r>
              <a:rPr lang="en-US" i="1" dirty="0" smtClean="0"/>
              <a:t>checks (in the SRS doc, requirements not conflicting each other)</a:t>
            </a:r>
          </a:p>
          <a:p>
            <a:pPr lvl="1"/>
            <a:r>
              <a:rPr lang="en-US" i="1" dirty="0"/>
              <a:t>Completeness </a:t>
            </a:r>
            <a:r>
              <a:rPr lang="en-US" i="1" dirty="0" smtClean="0"/>
              <a:t>checks</a:t>
            </a:r>
          </a:p>
          <a:p>
            <a:pPr lvl="1"/>
            <a:r>
              <a:rPr lang="en-US" i="1" dirty="0"/>
              <a:t>Realism </a:t>
            </a:r>
            <a:r>
              <a:rPr lang="en-US" i="1" dirty="0" smtClean="0"/>
              <a:t>checks (</a:t>
            </a:r>
            <a:r>
              <a:rPr lang="en-US" dirty="0"/>
              <a:t>they could actually be </a:t>
            </a:r>
            <a:r>
              <a:rPr lang="en-US" dirty="0" smtClean="0"/>
              <a:t>implemented)</a:t>
            </a:r>
          </a:p>
          <a:p>
            <a:pPr lvl="1"/>
            <a:r>
              <a:rPr lang="en-US" i="1" dirty="0" smtClean="0"/>
              <a:t>Verifiability - </a:t>
            </a:r>
            <a:r>
              <a:rPr lang="en-US" dirty="0" smtClean="0"/>
              <a:t>write </a:t>
            </a:r>
            <a:r>
              <a:rPr lang="en-US" dirty="0"/>
              <a:t>a set of tests that can demonstrate </a:t>
            </a:r>
            <a:r>
              <a:rPr lang="en-US" dirty="0" smtClean="0"/>
              <a:t>that the </a:t>
            </a:r>
            <a:r>
              <a:rPr lang="en-US" dirty="0"/>
              <a:t>delivered system meets each specified requirement</a:t>
            </a:r>
          </a:p>
        </p:txBody>
      </p:sp>
    </p:spTree>
    <p:extLst>
      <p:ext uri="{BB962C8B-B14F-4D97-AF65-F5344CB8AC3E}">
        <p14:creationId xmlns:p14="http://schemas.microsoft.com/office/powerpoint/2010/main" val="265722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techniques</a:t>
            </a:r>
            <a:endParaRPr lang="en-US" dirty="0"/>
          </a:p>
        </p:txBody>
      </p:sp>
      <p:sp>
        <p:nvSpPr>
          <p:cNvPr id="3" name="Content Placeholder 2"/>
          <p:cNvSpPr>
            <a:spLocks noGrp="1"/>
          </p:cNvSpPr>
          <p:nvPr>
            <p:ph idx="1"/>
          </p:nvPr>
        </p:nvSpPr>
        <p:spPr/>
        <p:txBody>
          <a:bodyPr/>
          <a:lstStyle/>
          <a:p>
            <a:r>
              <a:rPr lang="en-US" i="1" dirty="0"/>
              <a:t>Requirements </a:t>
            </a:r>
            <a:r>
              <a:rPr lang="en-US" i="1" dirty="0" smtClean="0"/>
              <a:t>reviews </a:t>
            </a:r>
            <a:r>
              <a:rPr lang="en-US" dirty="0"/>
              <a:t>(reviews by a </a:t>
            </a:r>
            <a:r>
              <a:rPr lang="en-US" dirty="0" smtClean="0"/>
              <a:t>experts- from both sides)</a:t>
            </a:r>
            <a:endParaRPr lang="en-US" dirty="0"/>
          </a:p>
          <a:p>
            <a:r>
              <a:rPr lang="en-US" i="1" dirty="0" smtClean="0"/>
              <a:t>Prototyping </a:t>
            </a:r>
            <a:r>
              <a:rPr lang="en-US" dirty="0"/>
              <a:t>(an executable model of the </a:t>
            </a:r>
            <a:r>
              <a:rPr lang="en-US" dirty="0" smtClean="0"/>
              <a:t>system is </a:t>
            </a:r>
            <a:r>
              <a:rPr lang="en-US" dirty="0"/>
              <a:t>demonstrated to end-users and </a:t>
            </a:r>
            <a:r>
              <a:rPr lang="en-US" dirty="0" smtClean="0"/>
              <a:t>customers)</a:t>
            </a:r>
            <a:endParaRPr lang="en-US" i="1" dirty="0" smtClean="0"/>
          </a:p>
          <a:p>
            <a:r>
              <a:rPr lang="en-US" i="1" dirty="0"/>
              <a:t>Test-case generation</a:t>
            </a:r>
            <a:endParaRPr lang="en-US" dirty="0"/>
          </a:p>
        </p:txBody>
      </p:sp>
    </p:spTree>
    <p:extLst>
      <p:ext uri="{BB962C8B-B14F-4D97-AF65-F5344CB8AC3E}">
        <p14:creationId xmlns:p14="http://schemas.microsoft.com/office/powerpoint/2010/main" val="61909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Level of Requirements</a:t>
            </a:r>
            <a:endParaRPr lang="en-US" dirty="0"/>
          </a:p>
        </p:txBody>
      </p:sp>
      <p:sp>
        <p:nvSpPr>
          <p:cNvPr id="3" name="Content Placeholder 2"/>
          <p:cNvSpPr>
            <a:spLocks noGrp="1"/>
          </p:cNvSpPr>
          <p:nvPr>
            <p:ph idx="1"/>
          </p:nvPr>
        </p:nvSpPr>
        <p:spPr>
          <a:xfrm>
            <a:off x="838200" y="1758156"/>
            <a:ext cx="10515600" cy="3122893"/>
          </a:xfrm>
        </p:spPr>
        <p:txBody>
          <a:bodyPr>
            <a:normAutofit lnSpcReduction="10000"/>
          </a:bodyPr>
          <a:lstStyle/>
          <a:p>
            <a:r>
              <a:rPr lang="en-US" dirty="0" smtClean="0"/>
              <a:t>User </a:t>
            </a:r>
            <a:r>
              <a:rPr lang="en-US" dirty="0"/>
              <a:t>l</a:t>
            </a:r>
            <a:r>
              <a:rPr lang="en-US" dirty="0" smtClean="0"/>
              <a:t>evel requirements: described in natural language and with diagram (what service is expecting from the system)</a:t>
            </a:r>
          </a:p>
          <a:p>
            <a:endParaRPr lang="en-US" dirty="0"/>
          </a:p>
          <a:p>
            <a:endParaRPr lang="en-US" dirty="0" smtClean="0"/>
          </a:p>
          <a:p>
            <a:r>
              <a:rPr lang="en-US" dirty="0" smtClean="0"/>
              <a:t>System level requirements: describe system’s functions, services, operational constraints in details. </a:t>
            </a:r>
            <a:r>
              <a:rPr lang="en-US" dirty="0"/>
              <a:t>The system requirements document </a:t>
            </a:r>
            <a:r>
              <a:rPr lang="en-US" dirty="0" smtClean="0"/>
              <a:t>(functional </a:t>
            </a:r>
            <a:r>
              <a:rPr lang="en-US" dirty="0"/>
              <a:t>specification) should be </a:t>
            </a:r>
            <a:r>
              <a:rPr lang="en-US" dirty="0" smtClean="0"/>
              <a:t>precise.</a:t>
            </a:r>
            <a:endParaRPr lang="en-US" dirty="0"/>
          </a:p>
        </p:txBody>
      </p:sp>
      <p:sp>
        <p:nvSpPr>
          <p:cNvPr id="4" name="TextBox 3"/>
          <p:cNvSpPr txBox="1"/>
          <p:nvPr/>
        </p:nvSpPr>
        <p:spPr>
          <a:xfrm rot="266318">
            <a:off x="1640229" y="2846313"/>
            <a:ext cx="8911542" cy="369332"/>
          </a:xfrm>
          <a:prstGeom prst="rect">
            <a:avLst/>
          </a:prstGeom>
          <a:solidFill>
            <a:srgbClr val="FFFF00"/>
          </a:solidFill>
          <a:ln>
            <a:solidFill>
              <a:schemeClr val="accent1">
                <a:lumMod val="75000"/>
              </a:schemeClr>
            </a:solidFill>
          </a:ln>
        </p:spPr>
        <p:txBody>
          <a:bodyPr wrap="none" rtlCol="0">
            <a:spAutoFit/>
          </a:bodyPr>
          <a:lstStyle/>
          <a:p>
            <a:r>
              <a:rPr lang="en-US" dirty="0" smtClean="0"/>
              <a:t>Users requirement: The University System should provide results to the guardian if requested</a:t>
            </a:r>
            <a:endParaRPr lang="en-US" dirty="0"/>
          </a:p>
        </p:txBody>
      </p:sp>
      <p:sp>
        <p:nvSpPr>
          <p:cNvPr id="5" name="TextBox 4"/>
          <p:cNvSpPr txBox="1"/>
          <p:nvPr/>
        </p:nvSpPr>
        <p:spPr>
          <a:xfrm rot="21367213">
            <a:off x="1168434" y="4635206"/>
            <a:ext cx="9855134" cy="1754326"/>
          </a:xfrm>
          <a:prstGeom prst="rect">
            <a:avLst/>
          </a:prstGeom>
          <a:solidFill>
            <a:srgbClr val="FFFF00"/>
          </a:solidFill>
          <a:ln>
            <a:solidFill>
              <a:schemeClr val="accent1">
                <a:lumMod val="75000"/>
              </a:schemeClr>
            </a:solidFill>
          </a:ln>
        </p:spPr>
        <p:txBody>
          <a:bodyPr wrap="none" rtlCol="0">
            <a:spAutoFit/>
          </a:bodyPr>
          <a:lstStyle/>
          <a:p>
            <a:r>
              <a:rPr lang="en-US" dirty="0" smtClean="0"/>
              <a:t>System Requirements: </a:t>
            </a:r>
          </a:p>
          <a:p>
            <a:r>
              <a:rPr lang="en-US" dirty="0" smtClean="0"/>
              <a:t>1. The University System will provide a form for request </a:t>
            </a:r>
          </a:p>
          <a:p>
            <a:r>
              <a:rPr lang="en-US" dirty="0" smtClean="0"/>
              <a:t>2. The University System will keep all the request forms for 5 years</a:t>
            </a:r>
          </a:p>
          <a:p>
            <a:r>
              <a:rPr lang="en-US" dirty="0" smtClean="0"/>
              <a:t>3. The request form will be indexed by guardian name, by student ID, </a:t>
            </a:r>
            <a:r>
              <a:rPr lang="en-US" dirty="0" smtClean="0"/>
              <a:t>etc.</a:t>
            </a:r>
            <a:endParaRPr lang="en-US" dirty="0" smtClean="0"/>
          </a:p>
          <a:p>
            <a:r>
              <a:rPr lang="en-US" dirty="0" smtClean="0"/>
              <a:t>4. The system will log all the requests</a:t>
            </a:r>
          </a:p>
          <a:p>
            <a:r>
              <a:rPr lang="en-US" dirty="0" smtClean="0"/>
              <a:t>5. The system will send results via email/</a:t>
            </a:r>
            <a:r>
              <a:rPr lang="en-US" dirty="0" err="1" smtClean="0"/>
              <a:t>sms</a:t>
            </a:r>
            <a:r>
              <a:rPr lang="en-US" dirty="0" smtClean="0"/>
              <a:t> to currently registered students’ guardians semester-wise </a:t>
            </a:r>
            <a:endParaRPr lang="en-US" dirty="0"/>
          </a:p>
        </p:txBody>
      </p:sp>
    </p:spTree>
    <p:extLst>
      <p:ext uri="{BB962C8B-B14F-4D97-AF65-F5344CB8AC3E}">
        <p14:creationId xmlns:p14="http://schemas.microsoft.com/office/powerpoint/2010/main" val="34917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Requirements</a:t>
            </a:r>
            <a:endParaRPr lang="en-US" dirty="0"/>
          </a:p>
        </p:txBody>
      </p:sp>
      <p:sp>
        <p:nvSpPr>
          <p:cNvPr id="3" name="Content Placeholder 2"/>
          <p:cNvSpPr>
            <a:spLocks noGrp="1"/>
          </p:cNvSpPr>
          <p:nvPr>
            <p:ph idx="1"/>
          </p:nvPr>
        </p:nvSpPr>
        <p:spPr/>
        <p:txBody>
          <a:bodyPr/>
          <a:lstStyle/>
          <a:p>
            <a:r>
              <a:rPr lang="en-US" dirty="0" smtClean="0"/>
              <a:t>Functional Requirements</a:t>
            </a:r>
          </a:p>
          <a:p>
            <a:r>
              <a:rPr lang="en-US" dirty="0" smtClean="0"/>
              <a:t>Non-Functional Requirements</a:t>
            </a:r>
          </a:p>
          <a:p>
            <a:r>
              <a:rPr lang="en-US" dirty="0" smtClean="0"/>
              <a:t>Domain requirements</a:t>
            </a:r>
          </a:p>
          <a:p>
            <a:endParaRPr lang="en-US" dirty="0"/>
          </a:p>
          <a:p>
            <a:pPr marL="0" indent="0">
              <a:buNone/>
            </a:pPr>
            <a:r>
              <a:rPr lang="en-US" dirty="0" smtClean="0"/>
              <a:t>Parts of SRS (Software Requirement Specification) Document</a:t>
            </a:r>
          </a:p>
          <a:p>
            <a:pPr marL="0" indent="0">
              <a:buNone/>
            </a:pPr>
            <a:r>
              <a:rPr lang="en-US" dirty="0"/>
              <a:t>	</a:t>
            </a:r>
            <a:r>
              <a:rPr lang="en-US" dirty="0" smtClean="0"/>
              <a:t>Functional Requirements</a:t>
            </a:r>
          </a:p>
          <a:p>
            <a:pPr marL="0" indent="0">
              <a:buNone/>
            </a:pPr>
            <a:r>
              <a:rPr lang="en-US" dirty="0"/>
              <a:t>	</a:t>
            </a:r>
            <a:r>
              <a:rPr lang="en-US" dirty="0" smtClean="0"/>
              <a:t>Non-functional Requirements</a:t>
            </a:r>
          </a:p>
          <a:p>
            <a:pPr marL="0" indent="0">
              <a:buNone/>
            </a:pPr>
            <a:r>
              <a:rPr lang="en-US" dirty="0"/>
              <a:t>	</a:t>
            </a:r>
            <a:r>
              <a:rPr lang="en-US" dirty="0" smtClean="0"/>
              <a:t>Goals of implementation</a:t>
            </a:r>
            <a:endParaRPr lang="en-US" dirty="0"/>
          </a:p>
        </p:txBody>
      </p:sp>
    </p:spTree>
    <p:extLst>
      <p:ext uri="{BB962C8B-B14F-4D97-AF65-F5344CB8AC3E}">
        <p14:creationId xmlns:p14="http://schemas.microsoft.com/office/powerpoint/2010/main" val="184379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a:xfrm>
            <a:off x="838200" y="1306286"/>
            <a:ext cx="10515600" cy="4870677"/>
          </a:xfrm>
        </p:spPr>
        <p:txBody>
          <a:bodyPr/>
          <a:lstStyle/>
          <a:p>
            <a:r>
              <a:rPr lang="en-US" dirty="0" smtClean="0"/>
              <a:t>They describe </a:t>
            </a:r>
            <a:r>
              <a:rPr lang="en-US" dirty="0"/>
              <a:t>what the system should </a:t>
            </a:r>
            <a:r>
              <a:rPr lang="en-US" dirty="0" smtClean="0"/>
              <a:t>do (a set of high level requirements)</a:t>
            </a:r>
          </a:p>
          <a:p>
            <a:r>
              <a:rPr lang="en-US" dirty="0" smtClean="0"/>
              <a:t>They describe </a:t>
            </a:r>
            <a:r>
              <a:rPr lang="en-US" dirty="0"/>
              <a:t>the system function in detail, its inputs and outputs, </a:t>
            </a:r>
            <a:r>
              <a:rPr lang="en-US" dirty="0" smtClean="0"/>
              <a:t>exceptions</a:t>
            </a:r>
            <a:r>
              <a:rPr lang="en-US" dirty="0"/>
              <a:t> </a:t>
            </a:r>
            <a:r>
              <a:rPr lang="en-US" dirty="0" smtClean="0"/>
              <a:t>etc.</a:t>
            </a:r>
            <a:endParaRPr lang="en-US" dirty="0"/>
          </a:p>
        </p:txBody>
      </p:sp>
      <p:pic>
        <p:nvPicPr>
          <p:cNvPr id="4" name="Picture 3"/>
          <p:cNvPicPr>
            <a:picLocks noChangeAspect="1"/>
          </p:cNvPicPr>
          <p:nvPr/>
        </p:nvPicPr>
        <p:blipFill>
          <a:blip r:embed="rId2"/>
          <a:stretch>
            <a:fillRect/>
          </a:stretch>
        </p:blipFill>
        <p:spPr>
          <a:xfrm>
            <a:off x="3611947" y="3123747"/>
            <a:ext cx="4968106" cy="1755094"/>
          </a:xfrm>
          <a:prstGeom prst="rect">
            <a:avLst/>
          </a:prstGeom>
        </p:spPr>
      </p:pic>
      <p:sp>
        <p:nvSpPr>
          <p:cNvPr id="5" name="TextBox 4"/>
          <p:cNvSpPr txBox="1"/>
          <p:nvPr/>
        </p:nvSpPr>
        <p:spPr>
          <a:xfrm>
            <a:off x="838200" y="4878841"/>
            <a:ext cx="7258590" cy="1200329"/>
          </a:xfrm>
          <a:prstGeom prst="rect">
            <a:avLst/>
          </a:prstGeom>
          <a:solidFill>
            <a:srgbClr val="FFFF00"/>
          </a:solidFill>
        </p:spPr>
        <p:txBody>
          <a:bodyPr wrap="none" rtlCol="0">
            <a:spAutoFit/>
          </a:bodyPr>
          <a:lstStyle/>
          <a:p>
            <a:r>
              <a:rPr lang="en-US" b="1" dirty="0"/>
              <a:t>F1: </a:t>
            </a:r>
            <a:r>
              <a:rPr lang="en-US" dirty="0"/>
              <a:t>Search Book </a:t>
            </a:r>
            <a:r>
              <a:rPr lang="en-US" dirty="0" smtClean="0"/>
              <a:t>function</a:t>
            </a:r>
            <a:endParaRPr lang="en-US" dirty="0"/>
          </a:p>
          <a:p>
            <a:r>
              <a:rPr lang="en-US" b="1" dirty="0"/>
              <a:t>Input: </a:t>
            </a:r>
            <a:r>
              <a:rPr lang="en-US" dirty="0"/>
              <a:t>an author’s name</a:t>
            </a:r>
          </a:p>
          <a:p>
            <a:r>
              <a:rPr lang="en-US" b="1" dirty="0"/>
              <a:t>Output: </a:t>
            </a:r>
            <a:r>
              <a:rPr lang="en-US" dirty="0"/>
              <a:t>details of the author’s books and the location of these books in the</a:t>
            </a:r>
          </a:p>
          <a:p>
            <a:r>
              <a:rPr lang="en-US" dirty="0"/>
              <a:t>library</a:t>
            </a:r>
          </a:p>
        </p:txBody>
      </p:sp>
    </p:spTree>
    <p:extLst>
      <p:ext uri="{BB962C8B-B14F-4D97-AF65-F5344CB8AC3E}">
        <p14:creationId xmlns:p14="http://schemas.microsoft.com/office/powerpoint/2010/main" val="406537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a:xfrm>
            <a:off x="838199" y="1825625"/>
            <a:ext cx="10970623" cy="4351338"/>
          </a:xfrm>
        </p:spPr>
        <p:txBody>
          <a:bodyPr/>
          <a:lstStyle/>
          <a:p>
            <a:r>
              <a:rPr lang="en-US" dirty="0" smtClean="0"/>
              <a:t>The </a:t>
            </a:r>
            <a:r>
              <a:rPr lang="en-US" dirty="0"/>
              <a:t>functional requirements specification of a system should be </a:t>
            </a:r>
            <a:r>
              <a:rPr lang="en-US" dirty="0" smtClean="0"/>
              <a:t>both complete </a:t>
            </a:r>
            <a:r>
              <a:rPr lang="en-US" dirty="0"/>
              <a:t>and consistent. </a:t>
            </a:r>
            <a:endParaRPr lang="en-US" dirty="0" smtClean="0"/>
          </a:p>
          <a:p>
            <a:pPr lvl="1"/>
            <a:r>
              <a:rPr lang="en-US" i="1" dirty="0" smtClean="0"/>
              <a:t>Completeness </a:t>
            </a:r>
            <a:r>
              <a:rPr lang="en-US" dirty="0"/>
              <a:t>means that all services </a:t>
            </a:r>
            <a:r>
              <a:rPr lang="en-US" dirty="0" smtClean="0"/>
              <a:t>required </a:t>
            </a:r>
            <a:r>
              <a:rPr lang="en-US" dirty="0"/>
              <a:t>by the </a:t>
            </a:r>
            <a:r>
              <a:rPr lang="en-US" dirty="0" smtClean="0"/>
              <a:t>user should </a:t>
            </a:r>
            <a:r>
              <a:rPr lang="en-US" dirty="0"/>
              <a:t>be </a:t>
            </a:r>
            <a:r>
              <a:rPr lang="en-US" dirty="0" smtClean="0"/>
              <a:t>defined.</a:t>
            </a:r>
          </a:p>
          <a:p>
            <a:pPr lvl="1"/>
            <a:r>
              <a:rPr lang="en-US" i="1" dirty="0" smtClean="0"/>
              <a:t>Consistency </a:t>
            </a:r>
            <a:r>
              <a:rPr lang="en-US" dirty="0"/>
              <a:t>means that requirements should not have </a:t>
            </a:r>
            <a:r>
              <a:rPr lang="en-US" dirty="0" smtClean="0"/>
              <a:t>contradictory definitions</a:t>
            </a:r>
            <a:endParaRPr lang="en-US" dirty="0"/>
          </a:p>
        </p:txBody>
      </p:sp>
      <p:sp>
        <p:nvSpPr>
          <p:cNvPr id="4" name="TextBox 3"/>
          <p:cNvSpPr txBox="1"/>
          <p:nvPr/>
        </p:nvSpPr>
        <p:spPr>
          <a:xfrm>
            <a:off x="1147505" y="4811440"/>
            <a:ext cx="5632183" cy="1477328"/>
          </a:xfrm>
          <a:prstGeom prst="rect">
            <a:avLst/>
          </a:prstGeom>
          <a:noFill/>
        </p:spPr>
        <p:txBody>
          <a:bodyPr wrap="none" rtlCol="0">
            <a:spAutoFit/>
          </a:bodyPr>
          <a:lstStyle/>
          <a:p>
            <a:pPr marL="342900" indent="-342900">
              <a:buFont typeface="Arial" panose="020B0604020202020204" pitchFamily="34" charset="0"/>
              <a:buChar char="•"/>
            </a:pPr>
            <a:r>
              <a:rPr lang="en-US" dirty="0" smtClean="0"/>
              <a:t>Requirement: Users can order for docs</a:t>
            </a:r>
          </a:p>
          <a:p>
            <a:pPr marL="342900" indent="-342900">
              <a:buAutoNum type="arabicPeriod"/>
            </a:pPr>
            <a:r>
              <a:rPr lang="en-US" dirty="0" smtClean="0"/>
              <a:t>Users shall be able to search for Books and documents</a:t>
            </a:r>
          </a:p>
          <a:p>
            <a:pPr marL="342900" indent="-342900">
              <a:buAutoNum type="arabicPeriod"/>
            </a:pPr>
            <a:r>
              <a:rPr lang="en-US" dirty="0" smtClean="0"/>
              <a:t>Appropriate users should read/view the documents</a:t>
            </a:r>
          </a:p>
          <a:p>
            <a:pPr marL="342900" indent="-342900">
              <a:buAutoNum type="arabicPeriod"/>
            </a:pPr>
            <a:endParaRPr lang="en-US" dirty="0" smtClean="0"/>
          </a:p>
          <a:p>
            <a:pPr marL="342900" indent="-342900">
              <a:buAutoNum type="arabicPeriod"/>
            </a:pPr>
            <a:endParaRPr lang="en-US" dirty="0"/>
          </a:p>
        </p:txBody>
      </p:sp>
      <p:sp>
        <p:nvSpPr>
          <p:cNvPr id="5" name="TextBox 4"/>
          <p:cNvSpPr txBox="1"/>
          <p:nvPr/>
        </p:nvSpPr>
        <p:spPr>
          <a:xfrm>
            <a:off x="4598126" y="3753173"/>
            <a:ext cx="5569217" cy="923330"/>
          </a:xfrm>
          <a:prstGeom prst="rect">
            <a:avLst/>
          </a:prstGeom>
          <a:solidFill>
            <a:srgbClr val="FFFF00"/>
          </a:solidFill>
        </p:spPr>
        <p:txBody>
          <a:bodyPr wrap="none" rtlCol="0">
            <a:spAutoFit/>
          </a:bodyPr>
          <a:lstStyle/>
          <a:p>
            <a:r>
              <a:rPr lang="en-US" dirty="0" smtClean="0"/>
              <a:t>Not Complete Documentation!</a:t>
            </a:r>
          </a:p>
          <a:p>
            <a:r>
              <a:rPr lang="en-US" dirty="0" smtClean="0"/>
              <a:t>What will be the format of the documents?</a:t>
            </a:r>
          </a:p>
          <a:p>
            <a:r>
              <a:rPr lang="en-US" dirty="0" smtClean="0"/>
              <a:t>Some developer can provide minimum document format </a:t>
            </a:r>
            <a:endParaRPr lang="en-US" dirty="0"/>
          </a:p>
        </p:txBody>
      </p:sp>
      <p:cxnSp>
        <p:nvCxnSpPr>
          <p:cNvPr id="9" name="Elbow Connector 8"/>
          <p:cNvCxnSpPr>
            <a:stCxn id="5" idx="2"/>
            <a:endCxn id="4" idx="3"/>
          </p:cNvCxnSpPr>
          <p:nvPr/>
        </p:nvCxnSpPr>
        <p:spPr>
          <a:xfrm rot="5400000">
            <a:off x="6644412" y="4811780"/>
            <a:ext cx="873601" cy="603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9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SRS Docs - Example</a:t>
            </a:r>
            <a:endParaRPr lang="en-US" dirty="0"/>
          </a:p>
        </p:txBody>
      </p:sp>
      <p:sp>
        <p:nvSpPr>
          <p:cNvPr id="3" name="Content Placeholder 2"/>
          <p:cNvSpPr>
            <a:spLocks noGrp="1"/>
          </p:cNvSpPr>
          <p:nvPr>
            <p:ph idx="1"/>
          </p:nvPr>
        </p:nvSpPr>
        <p:spPr/>
        <p:txBody>
          <a:bodyPr>
            <a:normAutofit lnSpcReduction="10000"/>
          </a:bodyPr>
          <a:lstStyle/>
          <a:p>
            <a:r>
              <a:rPr lang="en-US" b="1" dirty="0"/>
              <a:t>Example: - </a:t>
            </a:r>
            <a:r>
              <a:rPr lang="en-US" dirty="0"/>
              <a:t>Withdraw Cash from ATM</a:t>
            </a:r>
          </a:p>
          <a:p>
            <a:r>
              <a:rPr lang="en-US" dirty="0"/>
              <a:t>R1: withdraw cash</a:t>
            </a:r>
          </a:p>
          <a:p>
            <a:r>
              <a:rPr lang="en-US" dirty="0"/>
              <a:t>Description: The withdraw cash function first determines the type of </a:t>
            </a:r>
            <a:r>
              <a:rPr lang="en-US" dirty="0" smtClean="0"/>
              <a:t>action (withdraw / balance inquiry), then ask for account type (if he has many accounts), and amount of cash. </a:t>
            </a:r>
            <a:r>
              <a:rPr lang="en-US" dirty="0"/>
              <a:t>It checks the balance to determine whether the requested amount </a:t>
            </a:r>
            <a:r>
              <a:rPr lang="en-US" dirty="0" smtClean="0"/>
              <a:t>is  available </a:t>
            </a:r>
            <a:r>
              <a:rPr lang="en-US" dirty="0"/>
              <a:t>in the account. If enough balance is available, it outputs the </a:t>
            </a:r>
            <a:r>
              <a:rPr lang="en-US" dirty="0" smtClean="0"/>
              <a:t>required cash</a:t>
            </a:r>
            <a:r>
              <a:rPr lang="en-US" dirty="0"/>
              <a:t>, otherwise it generates an error message.</a:t>
            </a:r>
          </a:p>
          <a:p>
            <a:r>
              <a:rPr lang="en-US" dirty="0"/>
              <a:t>R1.1 select withdraw </a:t>
            </a:r>
            <a:r>
              <a:rPr lang="en-US" dirty="0" smtClean="0"/>
              <a:t>action </a:t>
            </a:r>
            <a:r>
              <a:rPr lang="en-US" dirty="0"/>
              <a:t>option</a:t>
            </a:r>
          </a:p>
          <a:p>
            <a:pPr lvl="1"/>
            <a:r>
              <a:rPr lang="en-US" dirty="0"/>
              <a:t>Input: </a:t>
            </a:r>
            <a:r>
              <a:rPr lang="en-US" dirty="0" smtClean="0"/>
              <a:t>select “withdraw” </a:t>
            </a:r>
            <a:r>
              <a:rPr lang="en-US" dirty="0"/>
              <a:t>option</a:t>
            </a:r>
          </a:p>
          <a:p>
            <a:pPr lvl="1"/>
            <a:r>
              <a:rPr lang="en-US" dirty="0"/>
              <a:t>Output: user prompted to enter the account </a:t>
            </a:r>
            <a:r>
              <a:rPr lang="en-US" dirty="0" smtClean="0"/>
              <a:t>type</a:t>
            </a:r>
            <a:endParaRPr lang="en-US" dirty="0"/>
          </a:p>
        </p:txBody>
      </p:sp>
    </p:spTree>
    <p:extLst>
      <p:ext uri="{BB962C8B-B14F-4D97-AF65-F5344CB8AC3E}">
        <p14:creationId xmlns:p14="http://schemas.microsoft.com/office/powerpoint/2010/main" val="159197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SRS Doc - Example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R1.2: select account type</a:t>
            </a:r>
          </a:p>
          <a:p>
            <a:pPr lvl="1"/>
            <a:r>
              <a:rPr lang="en-US" dirty="0" smtClean="0"/>
              <a:t>Input</a:t>
            </a:r>
            <a:r>
              <a:rPr lang="en-US" dirty="0"/>
              <a:t>: </a:t>
            </a:r>
            <a:r>
              <a:rPr lang="en-US" dirty="0" smtClean="0"/>
              <a:t>User option to select an account</a:t>
            </a:r>
            <a:endParaRPr lang="en-US" dirty="0"/>
          </a:p>
          <a:p>
            <a:pPr lvl="1"/>
            <a:r>
              <a:rPr lang="en-US" dirty="0"/>
              <a:t>Output: prompt to enter amount</a:t>
            </a:r>
          </a:p>
          <a:p>
            <a:r>
              <a:rPr lang="en-US" dirty="0"/>
              <a:t>R1.3: get required amount</a:t>
            </a:r>
          </a:p>
          <a:p>
            <a:pPr lvl="1"/>
            <a:r>
              <a:rPr lang="en-US" dirty="0"/>
              <a:t>Input: amount to be withdrawn in integer values greater than </a:t>
            </a:r>
            <a:r>
              <a:rPr lang="en-US" dirty="0" smtClean="0"/>
              <a:t>500 </a:t>
            </a:r>
            <a:r>
              <a:rPr lang="en-US" dirty="0"/>
              <a:t>and less </a:t>
            </a:r>
            <a:r>
              <a:rPr lang="en-US" dirty="0" smtClean="0"/>
              <a:t>than </a:t>
            </a:r>
            <a:r>
              <a:rPr lang="en-US" dirty="0"/>
              <a:t>2</a:t>
            </a:r>
            <a:r>
              <a:rPr lang="en-US" dirty="0" smtClean="0"/>
              <a:t>0,000 </a:t>
            </a:r>
            <a:r>
              <a:rPr lang="en-US" dirty="0"/>
              <a:t>in multiples of </a:t>
            </a:r>
            <a:r>
              <a:rPr lang="en-US" dirty="0" smtClean="0"/>
              <a:t>500</a:t>
            </a:r>
            <a:r>
              <a:rPr lang="en-US" dirty="0"/>
              <a:t>.</a:t>
            </a:r>
          </a:p>
          <a:p>
            <a:pPr lvl="1"/>
            <a:r>
              <a:rPr lang="en-US" dirty="0"/>
              <a:t>Output: The requested cash and printed transaction statement.</a:t>
            </a:r>
          </a:p>
          <a:p>
            <a:r>
              <a:rPr lang="en-US" dirty="0"/>
              <a:t>Processing: the amount is debited from the user’s account if sufficient balance </a:t>
            </a:r>
            <a:r>
              <a:rPr lang="en-US" dirty="0" smtClean="0"/>
              <a:t>is available</a:t>
            </a:r>
            <a:r>
              <a:rPr lang="en-US" dirty="0"/>
              <a:t>, otherwise an error message displayed.</a:t>
            </a:r>
          </a:p>
        </p:txBody>
      </p:sp>
    </p:spTree>
    <p:extLst>
      <p:ext uri="{BB962C8B-B14F-4D97-AF65-F5344CB8AC3E}">
        <p14:creationId xmlns:p14="http://schemas.microsoft.com/office/powerpoint/2010/main" val="136108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 good SRS doc </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Concise. </a:t>
            </a:r>
            <a:r>
              <a:rPr lang="en-US" dirty="0"/>
              <a:t>The SRS document should be concise and at the same </a:t>
            </a:r>
            <a:r>
              <a:rPr lang="en-US" dirty="0" smtClean="0"/>
              <a:t>time unambiguous</a:t>
            </a:r>
            <a:r>
              <a:rPr lang="en-US" dirty="0"/>
              <a:t>, consistent, and </a:t>
            </a:r>
            <a:r>
              <a:rPr lang="en-US" dirty="0" smtClean="0"/>
              <a:t>complete.</a:t>
            </a:r>
          </a:p>
          <a:p>
            <a:r>
              <a:rPr lang="en-US" b="1" dirty="0" smtClean="0"/>
              <a:t>Structured</a:t>
            </a:r>
            <a:r>
              <a:rPr lang="en-US" b="1" dirty="0"/>
              <a:t>. </a:t>
            </a:r>
            <a:r>
              <a:rPr lang="en-US" dirty="0"/>
              <a:t>It should be well-structured. </a:t>
            </a:r>
            <a:r>
              <a:rPr lang="en-US" dirty="0" smtClean="0"/>
              <a:t>Often</a:t>
            </a:r>
            <a:r>
              <a:rPr lang="en-US" dirty="0"/>
              <a:t>, the customer requirements evolve over a </a:t>
            </a:r>
            <a:r>
              <a:rPr lang="en-US" dirty="0" smtClean="0"/>
              <a:t>period of </a:t>
            </a:r>
            <a:r>
              <a:rPr lang="en-US" dirty="0"/>
              <a:t>time. Therefore, in order to make the modifications to the </a:t>
            </a:r>
            <a:r>
              <a:rPr lang="en-US" dirty="0" smtClean="0"/>
              <a:t>SRS document </a:t>
            </a:r>
            <a:r>
              <a:rPr lang="en-US" dirty="0"/>
              <a:t>easy, it is important to make the document well-structured</a:t>
            </a:r>
            <a:r>
              <a:rPr lang="en-US" dirty="0" smtClean="0"/>
              <a:t>.</a:t>
            </a:r>
          </a:p>
          <a:p>
            <a:r>
              <a:rPr lang="en-US" b="1" dirty="0" smtClean="0"/>
              <a:t>Black-box </a:t>
            </a:r>
            <a:r>
              <a:rPr lang="en-US" b="1" dirty="0"/>
              <a:t>view. </a:t>
            </a:r>
            <a:r>
              <a:rPr lang="en-US" dirty="0"/>
              <a:t>It should only specify what the system should do </a:t>
            </a:r>
            <a:r>
              <a:rPr lang="en-US" dirty="0" smtClean="0"/>
              <a:t>and refrain </a:t>
            </a:r>
            <a:r>
              <a:rPr lang="en-US" dirty="0"/>
              <a:t>from stating how to do these. </a:t>
            </a:r>
            <a:endParaRPr lang="en-US" dirty="0" smtClean="0"/>
          </a:p>
          <a:p>
            <a:r>
              <a:rPr lang="en-US" b="1" dirty="0" smtClean="0"/>
              <a:t>Conceptual </a:t>
            </a:r>
            <a:r>
              <a:rPr lang="en-US" b="1" dirty="0"/>
              <a:t>integrity. </a:t>
            </a:r>
            <a:r>
              <a:rPr lang="en-US" dirty="0"/>
              <a:t>It should show conceptual integrity so that </a:t>
            </a:r>
            <a:r>
              <a:rPr lang="en-US" dirty="0" smtClean="0"/>
              <a:t>the reader </a:t>
            </a:r>
            <a:r>
              <a:rPr lang="en-US" dirty="0"/>
              <a:t>can easily understand it.</a:t>
            </a:r>
          </a:p>
          <a:p>
            <a:r>
              <a:rPr lang="en-US" b="1" dirty="0" smtClean="0"/>
              <a:t>Response </a:t>
            </a:r>
            <a:r>
              <a:rPr lang="en-US" b="1" dirty="0"/>
              <a:t>to undesired events. </a:t>
            </a:r>
            <a:r>
              <a:rPr lang="en-US" dirty="0"/>
              <a:t>It should characterize </a:t>
            </a:r>
            <a:r>
              <a:rPr lang="en-US" dirty="0" smtClean="0"/>
              <a:t>acceptable responses </a:t>
            </a:r>
            <a:r>
              <a:rPr lang="en-US" dirty="0"/>
              <a:t>to undesired </a:t>
            </a:r>
            <a:r>
              <a:rPr lang="en-US" dirty="0" smtClean="0"/>
              <a:t>events.</a:t>
            </a:r>
          </a:p>
          <a:p>
            <a:r>
              <a:rPr lang="en-US" b="1" dirty="0"/>
              <a:t>Verifiable. </a:t>
            </a:r>
            <a:r>
              <a:rPr lang="en-US" dirty="0" smtClean="0"/>
              <a:t>it </a:t>
            </a:r>
            <a:r>
              <a:rPr lang="en-US" dirty="0"/>
              <a:t>should be possible </a:t>
            </a:r>
            <a:r>
              <a:rPr lang="en-US" dirty="0" smtClean="0"/>
              <a:t>to determine </a:t>
            </a:r>
            <a:r>
              <a:rPr lang="en-US" dirty="0"/>
              <a:t>whether or not requirements have been met in </a:t>
            </a:r>
            <a:r>
              <a:rPr lang="en-US" dirty="0" smtClean="0"/>
              <a:t>an implementation</a:t>
            </a:r>
            <a:r>
              <a:rPr lang="en-US" dirty="0"/>
              <a:t>.</a:t>
            </a:r>
          </a:p>
        </p:txBody>
      </p:sp>
    </p:spTree>
    <p:extLst>
      <p:ext uri="{BB962C8B-B14F-4D97-AF65-F5344CB8AC3E}">
        <p14:creationId xmlns:p14="http://schemas.microsoft.com/office/powerpoint/2010/main" val="296740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1351</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Requirement Analysis and Specifications</vt:lpstr>
      <vt:lpstr>Requirements and Requirement Engineering</vt:lpstr>
      <vt:lpstr>Different Level of Requirements</vt:lpstr>
      <vt:lpstr>Types of Requirements</vt:lpstr>
      <vt:lpstr>Functional Requirements</vt:lpstr>
      <vt:lpstr>Functional Requirements</vt:lpstr>
      <vt:lpstr>Parts of SRS Docs - Example</vt:lpstr>
      <vt:lpstr>Parts of SRS Doc - Example (contd…)</vt:lpstr>
      <vt:lpstr>Properties of a good SRS doc </vt:lpstr>
      <vt:lpstr>Problems if no SRS Doc</vt:lpstr>
      <vt:lpstr>Non-functional Requirements</vt:lpstr>
      <vt:lpstr>Non-functional Requirements</vt:lpstr>
      <vt:lpstr>PowerPoint Presentation</vt:lpstr>
      <vt:lpstr>PowerPoint Presentation</vt:lpstr>
      <vt:lpstr>Structured SRS Document – Decision Tree</vt:lpstr>
      <vt:lpstr>Structure SRS Doc – Decision Table</vt:lpstr>
      <vt:lpstr>PowerPoint Presentation</vt:lpstr>
      <vt:lpstr>Requirement Engineering Process The goal of the requirements engineering process is to create and maintain a system requirements document</vt:lpstr>
      <vt:lpstr>Iterative SE Requirement process</vt:lpstr>
      <vt:lpstr>Feasibility Studies</vt:lpstr>
      <vt:lpstr>Requirements elicitation and analysis</vt:lpstr>
      <vt:lpstr>PowerPoint Presentation</vt:lpstr>
      <vt:lpstr>Requirements validation</vt:lpstr>
      <vt:lpstr>Validation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 and Specifications</dc:title>
  <dc:creator>Masud Tarek</dc:creator>
  <cp:lastModifiedBy>Masud Tarek</cp:lastModifiedBy>
  <cp:revision>55</cp:revision>
  <dcterms:created xsi:type="dcterms:W3CDTF">2015-11-04T16:23:52Z</dcterms:created>
  <dcterms:modified xsi:type="dcterms:W3CDTF">2015-11-05T05:54:10Z</dcterms:modified>
</cp:coreProperties>
</file>