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02f7007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702f70073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ecbfd79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7ecbfd79d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05136"/>
        </a:solidFill>
      </p:bgPr>
    </p:bg>
    <p:spTree>
      <p:nvGrpSpPr>
        <p:cNvPr id="83" name="Shape 83"/>
        <p:cNvGrpSpPr/>
        <p:nvPr/>
      </p:nvGrpSpPr>
      <p:grpSpPr>
        <a:xfrm>
          <a:off x="0" y="0"/>
          <a:ext cx="0" cy="0"/>
          <a:chOff x="0" y="0"/>
          <a:chExt cx="0" cy="0"/>
        </a:xfrm>
      </p:grpSpPr>
      <p:sp>
        <p:nvSpPr>
          <p:cNvPr id="84" name="Google Shape;84;p13"/>
          <p:cNvSpPr txBox="1"/>
          <p:nvPr/>
        </p:nvSpPr>
        <p:spPr>
          <a:xfrm>
            <a:off x="2242220" y="3075057"/>
            <a:ext cx="7707559" cy="70788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3300">
                <a:solidFill>
                  <a:srgbClr val="F2F2F2"/>
                </a:solidFill>
                <a:latin typeface="Avenir"/>
                <a:ea typeface="Avenir"/>
                <a:cs typeface="Avenir"/>
                <a:sym typeface="Avenir"/>
              </a:rPr>
              <a:t>ROCK PAPER SCISSOR LIZARD SPOCK</a:t>
            </a:r>
            <a:endParaRPr sz="3300"/>
          </a:p>
        </p:txBody>
      </p:sp>
      <p:sp>
        <p:nvSpPr>
          <p:cNvPr id="85" name="Google Shape;85;p13"/>
          <p:cNvSpPr txBox="1"/>
          <p:nvPr/>
        </p:nvSpPr>
        <p:spPr>
          <a:xfrm>
            <a:off x="5375868" y="6069596"/>
            <a:ext cx="6504171" cy="36933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IN" sz="1800">
                <a:solidFill>
                  <a:srgbClr val="F2F2F2"/>
                </a:solidFill>
                <a:latin typeface="Avenir"/>
                <a:ea typeface="Avenir"/>
                <a:cs typeface="Avenir"/>
                <a:sym typeface="Avenir"/>
              </a:rPr>
              <a:t>Sourabh kulkarni</a:t>
            </a:r>
            <a:r>
              <a:rPr b="0" i="0" lang="en-IN" sz="1800" u="none" cap="none" strike="noStrike">
                <a:solidFill>
                  <a:srgbClr val="F2F2F2"/>
                </a:solidFill>
                <a:latin typeface="Avenir"/>
                <a:ea typeface="Avenir"/>
                <a:cs typeface="Avenir"/>
                <a:sym typeface="Avenir"/>
              </a:rPr>
              <a:t> | </a:t>
            </a:r>
            <a:r>
              <a:rPr lang="en-IN" sz="1800">
                <a:solidFill>
                  <a:srgbClr val="F2F2F2"/>
                </a:solidFill>
                <a:latin typeface="Avenir"/>
                <a:ea typeface="Avenir"/>
                <a:cs typeface="Avenir"/>
                <a:sym typeface="Avenir"/>
              </a:rPr>
              <a:t>FSJ0220A007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grpSp>
        <p:nvGrpSpPr>
          <p:cNvPr id="90" name="Google Shape;90;p14"/>
          <p:cNvGrpSpPr/>
          <p:nvPr/>
        </p:nvGrpSpPr>
        <p:grpSpPr>
          <a:xfrm>
            <a:off x="311499" y="570784"/>
            <a:ext cx="3954661" cy="584775"/>
            <a:chOff x="311499" y="510496"/>
            <a:chExt cx="3954661" cy="584775"/>
          </a:xfrm>
        </p:grpSpPr>
        <p:sp>
          <p:nvSpPr>
            <p:cNvPr id="91" name="Google Shape;91;p14"/>
            <p:cNvSpPr/>
            <p:nvPr/>
          </p:nvSpPr>
          <p:spPr>
            <a:xfrm>
              <a:off x="311499" y="542608"/>
              <a:ext cx="90435"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txBox="1"/>
            <p:nvPr/>
          </p:nvSpPr>
          <p:spPr>
            <a:xfrm>
              <a:off x="492370" y="510496"/>
              <a:ext cx="377379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3200" u="none" cap="none" strike="noStrike">
                  <a:solidFill>
                    <a:schemeClr val="dk1"/>
                  </a:solidFill>
                  <a:latin typeface="Avenir"/>
                  <a:ea typeface="Avenir"/>
                  <a:cs typeface="Avenir"/>
                  <a:sym typeface="Avenir"/>
                </a:rPr>
                <a:t>About The Project</a:t>
              </a:r>
              <a:endParaRPr/>
            </a:p>
          </p:txBody>
        </p:sp>
      </p:grpSp>
      <p:sp>
        <p:nvSpPr>
          <p:cNvPr id="93" name="Google Shape;93;p14"/>
          <p:cNvSpPr txBox="1"/>
          <p:nvPr/>
        </p:nvSpPr>
        <p:spPr>
          <a:xfrm>
            <a:off x="492375" y="1909175"/>
            <a:ext cx="6953700" cy="44550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b="1" lang="en-IN" sz="1800">
                <a:solidFill>
                  <a:srgbClr val="7B838B"/>
                </a:solidFill>
                <a:highlight>
                  <a:srgbClr val="FFFFFF"/>
                </a:highlight>
              </a:rPr>
              <a:t>RPSLS is just like Rock Paper &amp; Scissors,each player(computer and player) has to choose any one variable Rock, Paper, Scissors, Lizard or Spock.The players then reveal their choice on the 4th prime, One Two Three Shoot. Players often use a rock gesture during the priming phase of the competition. If there is a tie on a throw, the players simply replay the point and point(+1) is given to the player whoever wins it.</a:t>
            </a:r>
            <a:endParaRPr b="1" sz="1800"/>
          </a:p>
        </p:txBody>
      </p:sp>
      <p:pic>
        <p:nvPicPr>
          <p:cNvPr id="94" name="Google Shape;94;p14"/>
          <p:cNvPicPr preferRelativeResize="0"/>
          <p:nvPr/>
        </p:nvPicPr>
        <p:blipFill>
          <a:blip r:embed="rId3">
            <a:alphaModFix/>
          </a:blip>
          <a:stretch>
            <a:fillRect/>
          </a:stretch>
        </p:blipFill>
        <p:spPr>
          <a:xfrm>
            <a:off x="7446025" y="1788188"/>
            <a:ext cx="4438400" cy="469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grpSp>
        <p:nvGrpSpPr>
          <p:cNvPr id="99" name="Google Shape;99;p15"/>
          <p:cNvGrpSpPr/>
          <p:nvPr/>
        </p:nvGrpSpPr>
        <p:grpSpPr>
          <a:xfrm>
            <a:off x="311499" y="570784"/>
            <a:ext cx="3954571" cy="584700"/>
            <a:chOff x="311499" y="510496"/>
            <a:chExt cx="3954571" cy="584700"/>
          </a:xfrm>
        </p:grpSpPr>
        <p:sp>
          <p:nvSpPr>
            <p:cNvPr id="100" name="Google Shape;100;p15"/>
            <p:cNvSpPr/>
            <p:nvPr/>
          </p:nvSpPr>
          <p:spPr>
            <a:xfrm>
              <a:off x="311499" y="542608"/>
              <a:ext cx="90300"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5"/>
            <p:cNvSpPr txBox="1"/>
            <p:nvPr/>
          </p:nvSpPr>
          <p:spPr>
            <a:xfrm>
              <a:off x="492370" y="510496"/>
              <a:ext cx="3773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IN" sz="3200">
                  <a:solidFill>
                    <a:schemeClr val="dk1"/>
                  </a:solidFill>
                  <a:latin typeface="Avenir"/>
                  <a:ea typeface="Avenir"/>
                  <a:cs typeface="Avenir"/>
                  <a:sym typeface="Avenir"/>
                </a:rPr>
                <a:t>Game Rules</a:t>
              </a:r>
              <a:endParaRPr/>
            </a:p>
          </p:txBody>
        </p:sp>
      </p:grpSp>
      <p:sp>
        <p:nvSpPr>
          <p:cNvPr id="102" name="Google Shape;102;p15"/>
          <p:cNvSpPr txBox="1"/>
          <p:nvPr/>
        </p:nvSpPr>
        <p:spPr>
          <a:xfrm>
            <a:off x="492375" y="1909175"/>
            <a:ext cx="3773700" cy="4455000"/>
          </a:xfrm>
          <a:prstGeom prst="rect">
            <a:avLst/>
          </a:prstGeom>
          <a:noFill/>
          <a:ln>
            <a:noFill/>
          </a:ln>
        </p:spPr>
        <p:txBody>
          <a:bodyPr anchorCtr="0" anchor="t" bIns="45700" lIns="91425" spcFirstLastPara="1" rIns="91425" wrap="square" tIns="45700">
            <a:noAutofit/>
          </a:bodyPr>
          <a:lstStyle/>
          <a:p>
            <a:pPr indent="-381000" lvl="0" marL="457200" marR="279400" rtl="0" algn="l">
              <a:lnSpc>
                <a:spcPct val="115000"/>
              </a:lnSpc>
              <a:spcBef>
                <a:spcPts val="1100"/>
              </a:spcBef>
              <a:spcAft>
                <a:spcPts val="0"/>
              </a:spcAft>
              <a:buClr>
                <a:srgbClr val="7B838B"/>
              </a:buClr>
              <a:buSzPts val="2400"/>
              <a:buChar char="●"/>
            </a:pPr>
            <a:r>
              <a:rPr b="1" lang="en-IN" sz="2400">
                <a:solidFill>
                  <a:srgbClr val="7B838B"/>
                </a:solidFill>
                <a:highlight>
                  <a:srgbClr val="FFFFFF"/>
                </a:highlight>
              </a:rPr>
              <a:t>Scissors cuts Paper</a:t>
            </a:r>
            <a:endParaRPr b="1" sz="2400">
              <a:solidFill>
                <a:srgbClr val="7B838B"/>
              </a:solidFill>
              <a:highlight>
                <a:srgbClr val="FFFFFF"/>
              </a:highlight>
            </a:endParaRPr>
          </a:p>
          <a:p>
            <a:pPr indent="-381000" lvl="0" marL="457200" marR="2794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Paper covers Rock</a:t>
            </a:r>
            <a:endParaRPr b="1" sz="2400">
              <a:solidFill>
                <a:srgbClr val="7B838B"/>
              </a:solidFill>
              <a:highlight>
                <a:srgbClr val="FFFFFF"/>
              </a:highlight>
            </a:endParaRPr>
          </a:p>
          <a:p>
            <a:pPr indent="-381000" lvl="0" marL="457200" marR="2794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Rock crushes Lizard</a:t>
            </a:r>
            <a:endParaRPr b="1" sz="2400">
              <a:solidFill>
                <a:srgbClr val="7B838B"/>
              </a:solidFill>
              <a:highlight>
                <a:srgbClr val="FFFFFF"/>
              </a:highlight>
            </a:endParaRPr>
          </a:p>
          <a:p>
            <a:pPr indent="-381000" lvl="0" marL="457200" marR="2794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Lizard poisons Spock</a:t>
            </a:r>
            <a:endParaRPr b="1" sz="2400">
              <a:solidFill>
                <a:srgbClr val="7B838B"/>
              </a:solidFill>
              <a:highlight>
                <a:srgbClr val="FFFFFF"/>
              </a:highlight>
            </a:endParaRPr>
          </a:p>
          <a:p>
            <a:pPr indent="-381000" lvl="0" marL="457200" marR="2794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Spock smashes Scissors</a:t>
            </a:r>
            <a:endParaRPr b="1" sz="2400">
              <a:solidFill>
                <a:srgbClr val="7B838B"/>
              </a:solidFill>
              <a:highlight>
                <a:srgbClr val="FFFFFF"/>
              </a:highlight>
            </a:endParaRPr>
          </a:p>
          <a:p>
            <a:pPr indent="0" lvl="0" marL="0" marR="0" rtl="0" algn="l">
              <a:lnSpc>
                <a:spcPct val="200000"/>
              </a:lnSpc>
              <a:spcBef>
                <a:spcPts val="1100"/>
              </a:spcBef>
              <a:spcAft>
                <a:spcPts val="0"/>
              </a:spcAft>
              <a:buNone/>
            </a:pPr>
            <a:r>
              <a:t/>
            </a:r>
            <a:endParaRPr b="1" sz="2400">
              <a:solidFill>
                <a:srgbClr val="7B838B"/>
              </a:solidFill>
              <a:highlight>
                <a:srgbClr val="FFFFFF"/>
              </a:highlight>
            </a:endParaRPr>
          </a:p>
        </p:txBody>
      </p:sp>
      <p:pic>
        <p:nvPicPr>
          <p:cNvPr id="103" name="Google Shape;103;p15"/>
          <p:cNvPicPr preferRelativeResize="0"/>
          <p:nvPr/>
        </p:nvPicPr>
        <p:blipFill>
          <a:blip r:embed="rId3">
            <a:alphaModFix/>
          </a:blip>
          <a:stretch>
            <a:fillRect/>
          </a:stretch>
        </p:blipFill>
        <p:spPr>
          <a:xfrm>
            <a:off x="7883650" y="1837725"/>
            <a:ext cx="4017850" cy="4305900"/>
          </a:xfrm>
          <a:prstGeom prst="rect">
            <a:avLst/>
          </a:prstGeom>
          <a:noFill/>
          <a:ln>
            <a:noFill/>
          </a:ln>
        </p:spPr>
      </p:pic>
      <p:sp>
        <p:nvSpPr>
          <p:cNvPr id="104" name="Google Shape;104;p15"/>
          <p:cNvSpPr txBox="1"/>
          <p:nvPr/>
        </p:nvSpPr>
        <p:spPr>
          <a:xfrm>
            <a:off x="4213450" y="1909175"/>
            <a:ext cx="3670200" cy="4455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100"/>
              </a:spcBef>
              <a:spcAft>
                <a:spcPts val="0"/>
              </a:spcAft>
              <a:buClr>
                <a:srgbClr val="7B838B"/>
              </a:buClr>
              <a:buSzPts val="2400"/>
              <a:buChar char="●"/>
            </a:pPr>
            <a:r>
              <a:rPr b="1" lang="en-IN" sz="2400">
                <a:solidFill>
                  <a:srgbClr val="7B838B"/>
                </a:solidFill>
                <a:highlight>
                  <a:srgbClr val="FFFFFF"/>
                </a:highlight>
              </a:rPr>
              <a:t>Scissors decapitates Lizard</a:t>
            </a:r>
            <a:endParaRPr b="1" sz="2400">
              <a:solidFill>
                <a:srgbClr val="7B838B"/>
              </a:solidFill>
              <a:highlight>
                <a:srgbClr val="FFFFFF"/>
              </a:highlight>
            </a:endParaRPr>
          </a:p>
          <a:p>
            <a:pPr indent="-381000" lvl="0" marL="4572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Lizard eats Paper</a:t>
            </a:r>
            <a:endParaRPr b="1" sz="2400">
              <a:solidFill>
                <a:srgbClr val="7B838B"/>
              </a:solidFill>
              <a:highlight>
                <a:srgbClr val="FFFFFF"/>
              </a:highlight>
            </a:endParaRPr>
          </a:p>
          <a:p>
            <a:pPr indent="-381000" lvl="0" marL="4572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Paper disproves Spock</a:t>
            </a:r>
            <a:endParaRPr b="1" sz="2400">
              <a:solidFill>
                <a:srgbClr val="7B838B"/>
              </a:solidFill>
              <a:highlight>
                <a:srgbClr val="FFFFFF"/>
              </a:highlight>
            </a:endParaRPr>
          </a:p>
          <a:p>
            <a:pPr indent="-381000" lvl="0" marL="4572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Spock vaporizes Rock</a:t>
            </a:r>
            <a:endParaRPr b="1" sz="2400">
              <a:solidFill>
                <a:srgbClr val="7B838B"/>
              </a:solidFill>
              <a:highlight>
                <a:srgbClr val="FFFFFF"/>
              </a:highlight>
            </a:endParaRPr>
          </a:p>
          <a:p>
            <a:pPr indent="-381000" lvl="0" marL="457200" rtl="0" algn="l">
              <a:lnSpc>
                <a:spcPct val="115000"/>
              </a:lnSpc>
              <a:spcBef>
                <a:spcPts val="0"/>
              </a:spcBef>
              <a:spcAft>
                <a:spcPts val="0"/>
              </a:spcAft>
              <a:buClr>
                <a:srgbClr val="7B838B"/>
              </a:buClr>
              <a:buSzPts val="2400"/>
              <a:buChar char="●"/>
            </a:pPr>
            <a:r>
              <a:rPr b="1" lang="en-IN" sz="2400">
                <a:solidFill>
                  <a:srgbClr val="7B838B"/>
                </a:solidFill>
                <a:highlight>
                  <a:srgbClr val="FFFFFF"/>
                </a:highlight>
              </a:rPr>
              <a:t>Rock crushes Scissors</a:t>
            </a:r>
            <a:endParaRPr b="1" sz="2400">
              <a:solidFill>
                <a:srgbClr val="7B838B"/>
              </a:solidFill>
              <a:highlight>
                <a:srgbClr val="FFFFFF"/>
              </a:highlight>
            </a:endParaRPr>
          </a:p>
          <a:p>
            <a:pPr indent="0" lvl="0" marL="0" rtl="0" algn="l">
              <a:lnSpc>
                <a:spcPct val="115000"/>
              </a:lnSpc>
              <a:spcBef>
                <a:spcPts val="1100"/>
              </a:spcBef>
              <a:spcAft>
                <a:spcPts val="1100"/>
              </a:spcAft>
              <a:buNone/>
            </a:pPr>
            <a:r>
              <a:t/>
            </a:r>
            <a:endParaRPr b="1" sz="2400">
              <a:solidFill>
                <a:srgbClr val="7B838B"/>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grpSp>
        <p:nvGrpSpPr>
          <p:cNvPr id="109" name="Google Shape;109;p16"/>
          <p:cNvGrpSpPr/>
          <p:nvPr/>
        </p:nvGrpSpPr>
        <p:grpSpPr>
          <a:xfrm>
            <a:off x="311499" y="570784"/>
            <a:ext cx="3696577" cy="584775"/>
            <a:chOff x="311499" y="510496"/>
            <a:chExt cx="3696577" cy="584775"/>
          </a:xfrm>
        </p:grpSpPr>
        <p:sp>
          <p:nvSpPr>
            <p:cNvPr id="110" name="Google Shape;110;p16"/>
            <p:cNvSpPr/>
            <p:nvPr/>
          </p:nvSpPr>
          <p:spPr>
            <a:xfrm>
              <a:off x="311499" y="542608"/>
              <a:ext cx="90435"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6"/>
            <p:cNvSpPr txBox="1"/>
            <p:nvPr/>
          </p:nvSpPr>
          <p:spPr>
            <a:xfrm>
              <a:off x="492370" y="510496"/>
              <a:ext cx="351570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Avenir"/>
                  <a:ea typeface="Avenir"/>
                  <a:cs typeface="Avenir"/>
                  <a:sym typeface="Avenir"/>
                </a:rPr>
                <a:t>Why This Project</a:t>
              </a:r>
              <a:endParaRPr/>
            </a:p>
          </p:txBody>
        </p:sp>
      </p:grpSp>
      <p:sp>
        <p:nvSpPr>
          <p:cNvPr id="112" name="Google Shape;112;p16"/>
          <p:cNvSpPr txBox="1"/>
          <p:nvPr/>
        </p:nvSpPr>
        <p:spPr>
          <a:xfrm>
            <a:off x="683275" y="2280976"/>
            <a:ext cx="3466800" cy="862200"/>
          </a:xfrm>
          <a:prstGeom prst="rect">
            <a:avLst/>
          </a:prstGeom>
          <a:solidFill>
            <a:srgbClr val="F05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venir"/>
                <a:ea typeface="Avenir"/>
                <a:cs typeface="Avenir"/>
                <a:sym typeface="Avenir"/>
              </a:rPr>
              <a:t>Reason 1: </a:t>
            </a:r>
            <a:r>
              <a:rPr lang="en-IN" sz="1800">
                <a:solidFill>
                  <a:schemeClr val="lt1"/>
                </a:solidFill>
                <a:latin typeface="Avenir"/>
                <a:ea typeface="Avenir"/>
                <a:cs typeface="Avenir"/>
                <a:sym typeface="Avenir"/>
              </a:rPr>
              <a:t>Popular and most played game  by all age group.</a:t>
            </a:r>
            <a:endParaRPr/>
          </a:p>
        </p:txBody>
      </p:sp>
      <p:sp>
        <p:nvSpPr>
          <p:cNvPr id="113" name="Google Shape;113;p16"/>
          <p:cNvSpPr txBox="1"/>
          <p:nvPr/>
        </p:nvSpPr>
        <p:spPr>
          <a:xfrm>
            <a:off x="4302375" y="2280975"/>
            <a:ext cx="3466800" cy="862200"/>
          </a:xfrm>
          <a:prstGeom prst="rect">
            <a:avLst/>
          </a:prstGeom>
          <a:solidFill>
            <a:srgbClr val="F05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venir"/>
                <a:ea typeface="Avenir"/>
                <a:cs typeface="Avenir"/>
                <a:sym typeface="Avenir"/>
              </a:rPr>
              <a:t>Reason 2: Time killer and creates competition environment.</a:t>
            </a:r>
            <a:endParaRPr/>
          </a:p>
        </p:txBody>
      </p:sp>
      <p:sp>
        <p:nvSpPr>
          <p:cNvPr id="114" name="Google Shape;114;p16"/>
          <p:cNvSpPr txBox="1"/>
          <p:nvPr/>
        </p:nvSpPr>
        <p:spPr>
          <a:xfrm>
            <a:off x="7921450" y="2280975"/>
            <a:ext cx="3466800" cy="862200"/>
          </a:xfrm>
          <a:prstGeom prst="rect">
            <a:avLst/>
          </a:prstGeom>
          <a:solidFill>
            <a:srgbClr val="F05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venir"/>
                <a:ea typeface="Avenir"/>
                <a:cs typeface="Avenir"/>
                <a:sym typeface="Avenir"/>
              </a:rPr>
              <a:t>Reason 3:E</a:t>
            </a:r>
            <a:r>
              <a:rPr lang="en-IN" sz="1800">
                <a:solidFill>
                  <a:schemeClr val="lt1"/>
                </a:solidFill>
                <a:latin typeface="Avenir"/>
                <a:ea typeface="Avenir"/>
                <a:cs typeface="Avenir"/>
                <a:sym typeface="Avenir"/>
              </a:rPr>
              <a:t>asy</a:t>
            </a:r>
            <a:r>
              <a:rPr lang="en-IN" sz="1800">
                <a:solidFill>
                  <a:schemeClr val="lt1"/>
                </a:solidFill>
                <a:latin typeface="Avenir"/>
                <a:ea typeface="Avenir"/>
                <a:cs typeface="Avenir"/>
                <a:sym typeface="Avenir"/>
              </a:rPr>
              <a:t> and simple to play.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grpSp>
        <p:nvGrpSpPr>
          <p:cNvPr id="119" name="Google Shape;119;p17"/>
          <p:cNvGrpSpPr/>
          <p:nvPr/>
        </p:nvGrpSpPr>
        <p:grpSpPr>
          <a:xfrm>
            <a:off x="311499" y="570784"/>
            <a:ext cx="2617757" cy="584775"/>
            <a:chOff x="311499" y="510496"/>
            <a:chExt cx="2617757" cy="584775"/>
          </a:xfrm>
        </p:grpSpPr>
        <p:sp>
          <p:nvSpPr>
            <p:cNvPr id="120" name="Google Shape;120;p17"/>
            <p:cNvSpPr/>
            <p:nvPr/>
          </p:nvSpPr>
          <p:spPr>
            <a:xfrm>
              <a:off x="311499" y="542608"/>
              <a:ext cx="90435"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7"/>
            <p:cNvSpPr txBox="1"/>
            <p:nvPr/>
          </p:nvSpPr>
          <p:spPr>
            <a:xfrm>
              <a:off x="492370" y="510496"/>
              <a:ext cx="243688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Avenir"/>
                  <a:ea typeface="Avenir"/>
                  <a:cs typeface="Avenir"/>
                  <a:sym typeface="Avenir"/>
                </a:rPr>
                <a:t>The Project</a:t>
              </a:r>
              <a:endParaRPr/>
            </a:p>
          </p:txBody>
        </p:sp>
      </p:grpSp>
      <p:pic>
        <p:nvPicPr>
          <p:cNvPr id="122" name="Google Shape;122;p17"/>
          <p:cNvPicPr preferRelativeResize="0"/>
          <p:nvPr/>
        </p:nvPicPr>
        <p:blipFill>
          <a:blip r:embed="rId3">
            <a:alphaModFix/>
          </a:blip>
          <a:stretch>
            <a:fillRect/>
          </a:stretch>
        </p:blipFill>
        <p:spPr>
          <a:xfrm>
            <a:off x="66675" y="1622284"/>
            <a:ext cx="11887199" cy="48450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grpSp>
        <p:nvGrpSpPr>
          <p:cNvPr id="127" name="Google Shape;127;p18"/>
          <p:cNvGrpSpPr/>
          <p:nvPr/>
        </p:nvGrpSpPr>
        <p:grpSpPr>
          <a:xfrm>
            <a:off x="311499" y="570784"/>
            <a:ext cx="2617771" cy="584700"/>
            <a:chOff x="311499" y="510496"/>
            <a:chExt cx="2617771" cy="584700"/>
          </a:xfrm>
        </p:grpSpPr>
        <p:sp>
          <p:nvSpPr>
            <p:cNvPr id="128" name="Google Shape;128;p18"/>
            <p:cNvSpPr/>
            <p:nvPr/>
          </p:nvSpPr>
          <p:spPr>
            <a:xfrm>
              <a:off x="311499" y="542608"/>
              <a:ext cx="90300"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8"/>
            <p:cNvSpPr txBox="1"/>
            <p:nvPr/>
          </p:nvSpPr>
          <p:spPr>
            <a:xfrm>
              <a:off x="492370" y="510496"/>
              <a:ext cx="2436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Avenir"/>
                  <a:ea typeface="Avenir"/>
                  <a:cs typeface="Avenir"/>
                  <a:sym typeface="Avenir"/>
                </a:rPr>
                <a:t>The Project</a:t>
              </a:r>
              <a:endParaRPr/>
            </a:p>
          </p:txBody>
        </p:sp>
      </p:grpSp>
      <p:pic>
        <p:nvPicPr>
          <p:cNvPr id="130" name="Google Shape;130;p18"/>
          <p:cNvPicPr preferRelativeResize="0"/>
          <p:nvPr/>
        </p:nvPicPr>
        <p:blipFill>
          <a:blip r:embed="rId3">
            <a:alphaModFix/>
          </a:blip>
          <a:stretch>
            <a:fillRect/>
          </a:stretch>
        </p:blipFill>
        <p:spPr>
          <a:xfrm>
            <a:off x="152400" y="1650784"/>
            <a:ext cx="11887201" cy="48995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9"/>
          <p:cNvGrpSpPr/>
          <p:nvPr/>
        </p:nvGrpSpPr>
        <p:grpSpPr>
          <a:xfrm>
            <a:off x="311499" y="570784"/>
            <a:ext cx="8653062" cy="584775"/>
            <a:chOff x="311499" y="510496"/>
            <a:chExt cx="8653062" cy="584775"/>
          </a:xfrm>
        </p:grpSpPr>
        <p:sp>
          <p:nvSpPr>
            <p:cNvPr id="136" name="Google Shape;136;p19"/>
            <p:cNvSpPr/>
            <p:nvPr/>
          </p:nvSpPr>
          <p:spPr>
            <a:xfrm>
              <a:off x="311499" y="542608"/>
              <a:ext cx="90435"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19"/>
            <p:cNvSpPr txBox="1"/>
            <p:nvPr/>
          </p:nvSpPr>
          <p:spPr>
            <a:xfrm>
              <a:off x="492370" y="510496"/>
              <a:ext cx="847219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Avenir"/>
                  <a:ea typeface="Avenir"/>
                  <a:cs typeface="Avenir"/>
                  <a:sym typeface="Avenir"/>
                </a:rPr>
                <a:t>Concepts Used To Implement This Project</a:t>
              </a:r>
              <a:endParaRPr/>
            </a:p>
          </p:txBody>
        </p:sp>
      </p:grpSp>
      <p:sp>
        <p:nvSpPr>
          <p:cNvPr id="138" name="Google Shape;138;p19"/>
          <p:cNvSpPr txBox="1"/>
          <p:nvPr/>
        </p:nvSpPr>
        <p:spPr>
          <a:xfrm>
            <a:off x="492369" y="1909187"/>
            <a:ext cx="11364685" cy="2793072"/>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lang="en-IN" sz="1800">
                <a:solidFill>
                  <a:schemeClr val="dk1"/>
                </a:solidFill>
                <a:latin typeface="Avenir"/>
                <a:ea typeface="Avenir"/>
                <a:cs typeface="Avenir"/>
                <a:sym typeface="Avenir"/>
              </a:rPr>
              <a:t>1. Concept 1: creating my html skeleton</a:t>
            </a:r>
            <a:endParaRPr/>
          </a:p>
          <a:p>
            <a:pPr indent="0" lvl="0" marL="0" marR="0" rtl="0" algn="l">
              <a:lnSpc>
                <a:spcPct val="200000"/>
              </a:lnSpc>
              <a:spcBef>
                <a:spcPts val="0"/>
              </a:spcBef>
              <a:spcAft>
                <a:spcPts val="0"/>
              </a:spcAft>
              <a:buNone/>
            </a:pPr>
            <a:r>
              <a:rPr lang="en-IN" sz="1800">
                <a:solidFill>
                  <a:schemeClr val="dk1"/>
                </a:solidFill>
                <a:latin typeface="Avenir"/>
                <a:ea typeface="Avenir"/>
                <a:cs typeface="Avenir"/>
                <a:sym typeface="Avenir"/>
              </a:rPr>
              <a:t>2. Concept 2: styling the game</a:t>
            </a:r>
            <a:endParaRPr/>
          </a:p>
          <a:p>
            <a:pPr indent="0" lvl="0" marL="0" marR="0" rtl="0" algn="l">
              <a:lnSpc>
                <a:spcPct val="200000"/>
              </a:lnSpc>
              <a:spcBef>
                <a:spcPts val="0"/>
              </a:spcBef>
              <a:spcAft>
                <a:spcPts val="0"/>
              </a:spcAft>
              <a:buNone/>
            </a:pPr>
            <a:r>
              <a:rPr lang="en-IN" sz="1800">
                <a:solidFill>
                  <a:schemeClr val="dk1"/>
                </a:solidFill>
                <a:latin typeface="Avenir"/>
                <a:ea typeface="Avenir"/>
                <a:cs typeface="Avenir"/>
                <a:sym typeface="Avenir"/>
              </a:rPr>
              <a:t>3. Concept 3: writing code using javascript</a:t>
            </a:r>
            <a:endParaRPr/>
          </a:p>
          <a:p>
            <a:pPr indent="0" lvl="0" marL="0" marR="0" rtl="0" algn="l">
              <a:lnSpc>
                <a:spcPct val="200000"/>
              </a:lnSpc>
              <a:spcBef>
                <a:spcPts val="0"/>
              </a:spcBef>
              <a:spcAft>
                <a:spcPts val="0"/>
              </a:spcAft>
              <a:buNone/>
            </a:pPr>
            <a:r>
              <a:rPr lang="en-IN" sz="1800">
                <a:solidFill>
                  <a:schemeClr val="dk1"/>
                </a:solidFill>
                <a:latin typeface="Avenir"/>
                <a:ea typeface="Avenir"/>
                <a:cs typeface="Avenir"/>
                <a:sym typeface="Avenir"/>
              </a:rPr>
              <a:t>4. Concept 4:creating animations</a:t>
            </a:r>
            <a:endParaRPr/>
          </a:p>
          <a:p>
            <a:pPr indent="0" lvl="0" marL="0" marR="0" rtl="0" algn="l">
              <a:lnSpc>
                <a:spcPct val="200000"/>
              </a:lnSpc>
              <a:spcBef>
                <a:spcPts val="0"/>
              </a:spcBef>
              <a:spcAft>
                <a:spcPts val="0"/>
              </a:spcAft>
              <a:buNone/>
            </a:pPr>
            <a:r>
              <a:rPr lang="en-IN" sz="1800">
                <a:solidFill>
                  <a:schemeClr val="dk1"/>
                </a:solidFill>
                <a:latin typeface="Avenir"/>
                <a:ea typeface="Avenir"/>
                <a:cs typeface="Avenir"/>
                <a:sym typeface="Avenir"/>
              </a:rPr>
              <a:t>5. Concept 5: launching game with github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grpSp>
        <p:nvGrpSpPr>
          <p:cNvPr id="143" name="Google Shape;143;p20"/>
          <p:cNvGrpSpPr/>
          <p:nvPr/>
        </p:nvGrpSpPr>
        <p:grpSpPr>
          <a:xfrm>
            <a:off x="311499" y="570784"/>
            <a:ext cx="4722499" cy="584775"/>
            <a:chOff x="311499" y="510496"/>
            <a:chExt cx="4722499" cy="584775"/>
          </a:xfrm>
        </p:grpSpPr>
        <p:sp>
          <p:nvSpPr>
            <p:cNvPr id="144" name="Google Shape;144;p20"/>
            <p:cNvSpPr/>
            <p:nvPr/>
          </p:nvSpPr>
          <p:spPr>
            <a:xfrm>
              <a:off x="311499" y="542608"/>
              <a:ext cx="90435" cy="432000"/>
            </a:xfrm>
            <a:prstGeom prst="rect">
              <a:avLst/>
            </a:prstGeom>
            <a:solidFill>
              <a:srgbClr val="F0513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20"/>
            <p:cNvSpPr txBox="1"/>
            <p:nvPr/>
          </p:nvSpPr>
          <p:spPr>
            <a:xfrm>
              <a:off x="492370" y="510496"/>
              <a:ext cx="454162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Avenir"/>
                  <a:ea typeface="Avenir"/>
                  <a:cs typeface="Avenir"/>
                  <a:sym typeface="Avenir"/>
                </a:rPr>
                <a:t>The Challenges Faced</a:t>
              </a:r>
              <a:endParaRPr/>
            </a:p>
          </p:txBody>
        </p:sp>
      </p:grpSp>
      <p:sp>
        <p:nvSpPr>
          <p:cNvPr id="146" name="Google Shape;146;p20"/>
          <p:cNvSpPr txBox="1"/>
          <p:nvPr/>
        </p:nvSpPr>
        <p:spPr>
          <a:xfrm>
            <a:off x="743578" y="2723104"/>
            <a:ext cx="3240000" cy="3600000"/>
          </a:xfrm>
          <a:prstGeom prst="rect">
            <a:avLst/>
          </a:prstGeom>
          <a:solidFill>
            <a:srgbClr val="F05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venir"/>
                <a:ea typeface="Avenir"/>
                <a:cs typeface="Avenir"/>
                <a:sym typeface="Avenir"/>
              </a:rPr>
              <a:t>Challenge 1: Building </a:t>
            </a:r>
            <a:r>
              <a:rPr lang="en-IN" sz="1800">
                <a:solidFill>
                  <a:schemeClr val="lt1"/>
                </a:solidFill>
                <a:latin typeface="Avenir"/>
                <a:ea typeface="Avenir"/>
                <a:cs typeface="Avenir"/>
                <a:sym typeface="Avenir"/>
              </a:rPr>
              <a:t>logic</a:t>
            </a:r>
            <a:r>
              <a:rPr lang="en-IN" sz="1800">
                <a:solidFill>
                  <a:schemeClr val="lt1"/>
                </a:solidFill>
                <a:latin typeface="Avenir"/>
                <a:ea typeface="Avenir"/>
                <a:cs typeface="Avenir"/>
                <a:sym typeface="Avenir"/>
              </a:rPr>
              <a:t> for game became challenging for me.</a:t>
            </a:r>
            <a:endParaRPr/>
          </a:p>
        </p:txBody>
      </p:sp>
      <p:sp>
        <p:nvSpPr>
          <p:cNvPr id="147" name="Google Shape;147;p20"/>
          <p:cNvSpPr txBox="1"/>
          <p:nvPr/>
        </p:nvSpPr>
        <p:spPr>
          <a:xfrm>
            <a:off x="1814883" y="1724801"/>
            <a:ext cx="979800" cy="83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800">
                <a:solidFill>
                  <a:srgbClr val="F05136"/>
                </a:solidFill>
                <a:latin typeface="Avenir"/>
                <a:ea typeface="Avenir"/>
                <a:cs typeface="Avenir"/>
                <a:sym typeface="Avenir"/>
              </a:rPr>
              <a:t>01</a:t>
            </a:r>
            <a:endParaRPr/>
          </a:p>
        </p:txBody>
      </p:sp>
      <p:sp>
        <p:nvSpPr>
          <p:cNvPr id="148" name="Google Shape;148;p20"/>
          <p:cNvSpPr txBox="1"/>
          <p:nvPr/>
        </p:nvSpPr>
        <p:spPr>
          <a:xfrm>
            <a:off x="4429225" y="2723104"/>
            <a:ext cx="3240000" cy="3600000"/>
          </a:xfrm>
          <a:prstGeom prst="rect">
            <a:avLst/>
          </a:prstGeom>
          <a:solidFill>
            <a:srgbClr val="F05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venir"/>
                <a:ea typeface="Avenir"/>
                <a:cs typeface="Avenir"/>
                <a:sym typeface="Avenir"/>
              </a:rPr>
              <a:t>Challenge 2: writing the code in javascript for my game was also a challenging part for me.</a:t>
            </a:r>
            <a:endParaRPr/>
          </a:p>
        </p:txBody>
      </p:sp>
      <p:sp>
        <p:nvSpPr>
          <p:cNvPr id="149" name="Google Shape;149;p20"/>
          <p:cNvSpPr txBox="1"/>
          <p:nvPr/>
        </p:nvSpPr>
        <p:spPr>
          <a:xfrm>
            <a:off x="5490504" y="1724801"/>
            <a:ext cx="979800" cy="83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800">
                <a:solidFill>
                  <a:srgbClr val="F05136"/>
                </a:solidFill>
                <a:latin typeface="Avenir"/>
                <a:ea typeface="Avenir"/>
                <a:cs typeface="Avenir"/>
                <a:sym typeface="Avenir"/>
              </a:rPr>
              <a:t>02</a:t>
            </a:r>
            <a:endParaRPr/>
          </a:p>
        </p:txBody>
      </p:sp>
      <p:sp>
        <p:nvSpPr>
          <p:cNvPr id="150" name="Google Shape;150;p20"/>
          <p:cNvSpPr txBox="1"/>
          <p:nvPr/>
        </p:nvSpPr>
        <p:spPr>
          <a:xfrm>
            <a:off x="8098549" y="2723104"/>
            <a:ext cx="3240000" cy="3600000"/>
          </a:xfrm>
          <a:prstGeom prst="rect">
            <a:avLst/>
          </a:prstGeom>
          <a:solidFill>
            <a:srgbClr val="F051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Avenir"/>
                <a:ea typeface="Avenir"/>
                <a:cs typeface="Avenir"/>
                <a:sym typeface="Avenir"/>
              </a:rPr>
              <a:t>Challenge 3: TIME=&gt;managing my time was a </a:t>
            </a:r>
            <a:r>
              <a:rPr lang="en-IN" sz="1800">
                <a:solidFill>
                  <a:schemeClr val="lt1"/>
                </a:solidFill>
                <a:latin typeface="Avenir"/>
                <a:ea typeface="Avenir"/>
                <a:cs typeface="Avenir"/>
                <a:sym typeface="Avenir"/>
              </a:rPr>
              <a:t>great</a:t>
            </a:r>
            <a:r>
              <a:rPr lang="en-IN" sz="1800">
                <a:solidFill>
                  <a:schemeClr val="lt1"/>
                </a:solidFill>
                <a:latin typeface="Avenir"/>
                <a:ea typeface="Avenir"/>
                <a:cs typeface="Avenir"/>
                <a:sym typeface="Avenir"/>
              </a:rPr>
              <a:t> challenge for me, i guess i managed it very well as the days went on.</a:t>
            </a:r>
            <a:endParaRPr/>
          </a:p>
        </p:txBody>
      </p:sp>
      <p:sp>
        <p:nvSpPr>
          <p:cNvPr id="151" name="Google Shape;151;p20"/>
          <p:cNvSpPr txBox="1"/>
          <p:nvPr/>
        </p:nvSpPr>
        <p:spPr>
          <a:xfrm>
            <a:off x="9378382" y="1724801"/>
            <a:ext cx="979800" cy="83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800">
                <a:solidFill>
                  <a:srgbClr val="F05136"/>
                </a:solidFill>
                <a:latin typeface="Avenir"/>
                <a:ea typeface="Avenir"/>
                <a:cs typeface="Avenir"/>
                <a:sym typeface="Avenir"/>
              </a:rPr>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nvSpPr>
        <p:spPr>
          <a:xfrm>
            <a:off x="4519286" y="3013501"/>
            <a:ext cx="3348994"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4800">
                <a:solidFill>
                  <a:schemeClr val="dk1"/>
                </a:solidFill>
                <a:latin typeface="Avenir"/>
                <a:ea typeface="Avenir"/>
                <a:cs typeface="Avenir"/>
                <a:sym typeface="Avenir"/>
              </a:rPr>
              <a:t>Thank You</a:t>
            </a:r>
            <a:endParaRPr/>
          </a:p>
        </p:txBody>
      </p:sp>
      <p:pic>
        <p:nvPicPr>
          <p:cNvPr id="157" name="Google Shape;157;p21"/>
          <p:cNvPicPr preferRelativeResize="0"/>
          <p:nvPr/>
        </p:nvPicPr>
        <p:blipFill rotWithShape="1">
          <a:blip r:embed="rId3">
            <a:alphaModFix/>
          </a:blip>
          <a:srcRect b="848" l="1110" r="0" t="0"/>
          <a:stretch/>
        </p:blipFill>
        <p:spPr>
          <a:xfrm rot="355158">
            <a:off x="-204061" y="312568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