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60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64" r:id="rId18"/>
    <p:sldId id="26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690"/>
  </p:normalViewPr>
  <p:slideViewPr>
    <p:cSldViewPr snapToGrid="0">
      <p:cViewPr varScale="1">
        <p:scale>
          <a:sx n="95" d="100"/>
          <a:sy n="95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D5A-370C-4D3F-A1A8-124C3D94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7C41-18CC-4253-A261-5352B891E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E2AA3-D159-40B6-AF2A-A7B4B8E6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84141-FF33-4178-B8D2-7D230C3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9918B-A17B-4A70-A4FC-65FEB218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D6DB-8C25-40EE-89C1-E3ADD237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2F5D4-CE81-41F4-9708-D46720CC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AB906-DDEE-4F85-B0F3-F23FE66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178A1-1234-43C1-8A30-DFBBDF41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6795B-110E-4BE0-9D71-2955CFA9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1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EFA384-AF65-4499-ADF8-983501D0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09B5A-5CFB-4475-B35C-8578D86D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8EE3-F666-4B8F-953E-D92B9B17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16AB7-C1AD-4AAC-83E2-44668D3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49538-8F60-47A9-AE8E-DF504159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FDFA-4EDE-4E5A-880D-DC0D15D5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60BFB-D6BE-48CB-9E80-4F826B41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13D55-4DC1-429A-866F-292A4C8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AB093-8172-49E6-8B2A-10CCE5C5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37896-F69D-468A-8329-6A98FC06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3279-F304-4C06-8104-503AC03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B1DAB-6F9C-48B7-9CAC-3FFB79A7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47E70-A64C-496C-BF06-71D39196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31B05-5BE7-4FA0-AD78-6F89D8B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2A7A6-3998-44A5-B63D-8A18364E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A04B7-FD6E-44A3-AD90-7AC00018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40FA8-7B47-44C8-84F8-7E7E1966D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9B71A-3185-4F4C-875B-2A127E9C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1BE0-8CF7-43C5-971F-0CD3D955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78651-E38A-42C5-BBD7-8064FBB0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AE364-A3F2-4551-9ED6-17AEC878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73FE0-1F58-44DE-B8A4-1C22A644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337D3-E524-4E04-803E-39EE6D815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D6A9B-4F53-4F75-B593-B12ACD9F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FD3B9-1B96-420A-804B-656051EE3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AE01AE-82B0-4F2E-B85C-E05974918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CE8262-262E-4573-8171-F729ACB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844689-A625-4373-A263-7E2CC1DE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1C8FFA-8C8A-43BD-9BAB-2332FEDA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F16C5-4203-427E-98CF-60B8694E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907E6-7A32-4DF7-BFB8-6D4D74D6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4E3FE-90B8-4F2C-932C-2DF9BE49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FA578-7317-4EAB-B98A-9A7B2C30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E6F080-C52E-4E5B-BF3F-1CD73F9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8B39C9-6D16-40F5-8E66-AD211EE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21E91-47D5-46DE-9CC4-DDDDB98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086DB-13CF-48AD-B91A-B2E69082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AB790-5A7A-49F0-8EF5-6CB2FE53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51BE8-3F35-4C57-AC7E-2B95074BA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D200D-1DA9-42F1-9C54-98ED4C82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C370B-7829-4AE1-8A1C-63D2B05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CE7D4-8094-4F11-8A1D-9360AF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BCEF-FECA-4F23-8F91-506A5160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F4DE87-43D7-4E1C-A3C8-2FCC93B6E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7E16A-76C9-4E55-B47C-BA2ED07B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692CC-FA19-42DD-8E3F-65EF3DD3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592DB-0566-4377-9BD6-2EB791A4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EC55D-B8CA-4CBC-8F1D-FCE7F85F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68DDE0-38C0-43C2-B20B-ED5E7A45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71676-DFB2-4F68-BD39-5077C968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B6D15-EEA3-4CB5-8261-D21076865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CFE9-F4F4-4D20-9A86-E128494CB905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3983B-B9AE-40F7-BF19-A72CA4E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C1E39-5CCC-441A-AED3-C83FB2CA9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560F-F299-4FBA-83C0-B680641A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4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xilinx.com/t5/Timing-Analysis/FPGA-clock-gating-implementation/td-p/548555" TargetMode="External"/><Relationship Id="rId2" Type="http://schemas.openxmlformats.org/officeDocument/2006/relationships/hyperlink" Target="https://www.xilinx.com/support/documentation/user_guides/ug572-ultrascale-clock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75FA-FF50-4ED4-9A1E-CCD4E480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69" y="1122363"/>
            <a:ext cx="9679619" cy="2340760"/>
          </a:xfrm>
        </p:spPr>
        <p:txBody>
          <a:bodyPr/>
          <a:lstStyle/>
          <a:p>
            <a:r>
              <a:rPr lang="en-US" altLang="zh-CN" dirty="0"/>
              <a:t>Board Implementation of DNN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DC23D-BE22-4EF3-8DC9-C04EC04F2DAC}"/>
              </a:ext>
            </a:extLst>
          </p:cNvPr>
          <p:cNvSpPr txBox="1"/>
          <p:nvPr/>
        </p:nvSpPr>
        <p:spPr>
          <a:xfrm>
            <a:off x="5275903" y="4749553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Diandian</a:t>
            </a:r>
            <a:r>
              <a:rPr lang="en-US" altLang="zh-CN" dirty="0"/>
              <a:t> Chen</a:t>
            </a:r>
          </a:p>
          <a:p>
            <a:r>
              <a:rPr lang="en-US" altLang="zh-CN" dirty="0"/>
              <a:t>May 30,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341330"/>
            <a:ext cx="5490106" cy="308292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After all the debug work is done, clock “Generate Bitstream” to let it go through synthesis to implementation to bit file generation</a:t>
            </a:r>
          </a:p>
          <a:p>
            <a:pPr algn="just"/>
            <a:r>
              <a:rPr lang="en-US" altLang="zh-CN" sz="2400" dirty="0"/>
              <a:t>Reports of Resources and Timing are available in synthesis report and implementation report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DFA9CA-F781-41B1-8173-A45FAD71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59" y="1027906"/>
            <a:ext cx="2761867" cy="547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67B58-E9EF-4AE8-B500-9E84075B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29" y="1619666"/>
            <a:ext cx="9327342" cy="48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3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712208"/>
            <a:ext cx="5490106" cy="308292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After bit file is successfully generated, connect the board to PC using given cable, and power on the board</a:t>
            </a:r>
          </a:p>
          <a:p>
            <a:pPr algn="just"/>
            <a:r>
              <a:rPr lang="en-US" altLang="zh-CN" sz="2400" dirty="0"/>
              <a:t>Click “Open Hardware Manager” and Open Target -&gt; Auto Connect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11442-04C0-483F-8265-1957D41B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00" y="948931"/>
            <a:ext cx="4017178" cy="58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712208"/>
            <a:ext cx="3638387" cy="28674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sz="2400" dirty="0"/>
              <a:t>Now the board should be automatically recognized by VIVADO</a:t>
            </a:r>
          </a:p>
          <a:p>
            <a:pPr algn="just"/>
            <a:r>
              <a:rPr lang="en-US" altLang="zh-CN" sz="2400" dirty="0"/>
              <a:t>Click Program Device and program the board with the latest bit file generated just now</a:t>
            </a:r>
          </a:p>
          <a:p>
            <a:pPr algn="just"/>
            <a:r>
              <a:rPr lang="en-US" altLang="zh-CN" sz="2400" dirty="0"/>
              <a:t>Then the bit file will be downloaded into the board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1A58E0-60FF-4AF4-8D6A-0ED3408A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10" y="2348964"/>
            <a:ext cx="6010567" cy="33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0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341330"/>
            <a:ext cx="5490106" cy="308292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After downloading bit file onto the board, open up PC serial transmission assistance app </a:t>
            </a:r>
            <a:r>
              <a:rPr lang="en-US" altLang="zh-CN" sz="2400" dirty="0" err="1"/>
              <a:t>Realterm</a:t>
            </a:r>
            <a:r>
              <a:rPr lang="en-US" altLang="zh-CN" sz="2400" dirty="0"/>
              <a:t> (MAC should have similar app as well). This is the windows app we use to transmit training data from PC to board via UART</a:t>
            </a:r>
          </a:p>
          <a:p>
            <a:pPr algn="just"/>
            <a:r>
              <a:rPr lang="en-US" altLang="zh-CN" sz="2400" dirty="0"/>
              <a:t>https://sourceforge.net/projects/realterm/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40F33-1EF8-459D-85E7-54248DD0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10" y="1344838"/>
            <a:ext cx="3085906" cy="53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34" y="2751425"/>
            <a:ext cx="4328854" cy="303310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In the app you only need to change the Baud Rate to the same as set in the code (in </a:t>
            </a:r>
            <a:r>
              <a:rPr lang="en-US" altLang="zh-CN" sz="2400" dirty="0" err="1"/>
              <a:t>board_noDDR.v</a:t>
            </a:r>
            <a:r>
              <a:rPr lang="en-US" altLang="zh-CN" sz="2400" dirty="0"/>
              <a:t>, line 27, parameter BAUDRATE). Other protocol configuration can be simply left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30C2C-1DB4-44B1-B8C3-C2750250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39" y="1823259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8058"/>
            <a:ext cx="4328854" cy="303310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Then set the transmission port number connected to the board. In Windows OS, go to Device Manager and you can check number of the newly connected 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ED9EE-8512-49E2-8C82-6DA9567F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521" y="1841692"/>
            <a:ext cx="5136502" cy="43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2968760"/>
            <a:ext cx="4328854" cy="303310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Then set the correct port number </a:t>
            </a:r>
            <a:r>
              <a:rPr lang="en-US" altLang="zh-CN" sz="2400" dirty="0" err="1"/>
              <a:t>Realterm</a:t>
            </a:r>
            <a:r>
              <a:rPr lang="en-US" altLang="zh-CN" sz="2400" dirty="0"/>
              <a:t> is going to put data through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DB486-DAC8-404A-AFEB-C78B9CC0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26" y="2103178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2826717"/>
            <a:ext cx="4328854" cy="303310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Once port is correctly set and bit file containing UART module is downloaded onto board, open the port and you should see connection signal glow green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7E1A0-A484-4939-B20A-9734851C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021" y="2019203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1" y="2658766"/>
            <a:ext cx="4414935" cy="307023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Go to Send tab and browse for our training data input file</a:t>
            </a:r>
          </a:p>
          <a:p>
            <a:pPr algn="just"/>
            <a:r>
              <a:rPr lang="en-US" altLang="zh-CN" sz="2400" dirty="0"/>
              <a:t>Click Send File and you will see the progress of sending current file into the board. Meanwhile TX led on board (should mean Transmitter of connected device) will keep blinking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AB34BF-52DC-4231-950C-16634A40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87" y="2021739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38" y="1637285"/>
            <a:ext cx="10940385" cy="129782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/>
              <a:t>Training data sent from PC via UART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“</a:t>
            </a:r>
            <a:r>
              <a:rPr lang="en-US" altLang="zh-CN" sz="1400" dirty="0" err="1"/>
              <a:t>IOExpansion</a:t>
            </a:r>
            <a:r>
              <a:rPr lang="en-US" altLang="zh-CN" sz="1400" dirty="0"/>
              <a:t>” extracts data bytes from bit stream from UART RX pin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“grouper” collects bytes from “</a:t>
            </a:r>
            <a:r>
              <a:rPr lang="en-US" altLang="zh-CN" sz="1400" dirty="0" err="1"/>
              <a:t>IOExpansion</a:t>
            </a:r>
            <a:r>
              <a:rPr lang="en-US" altLang="zh-CN" sz="1400" dirty="0"/>
              <a:t>” into 256-bit data 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 When new 256-bit data is ready, 15MHz gated clock is enabled and grouper offer this 256-bit input to DNN 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BF330F-F2F9-46D9-9A84-54076ECA03E9}"/>
              </a:ext>
            </a:extLst>
          </p:cNvPr>
          <p:cNvSpPr txBox="1"/>
          <p:nvPr/>
        </p:nvSpPr>
        <p:spPr>
          <a:xfrm>
            <a:off x="949016" y="3508055"/>
            <a:ext cx="1286186" cy="16213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9609DD3B-8398-409A-A318-CF087EAD63B6}"/>
              </a:ext>
            </a:extLst>
          </p:cNvPr>
          <p:cNvSpPr/>
          <p:nvPr/>
        </p:nvSpPr>
        <p:spPr>
          <a:xfrm>
            <a:off x="2235202" y="4153547"/>
            <a:ext cx="2530763" cy="33040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8223D9-CD61-41FE-8D75-33D5BEAF8ECB}"/>
              </a:ext>
            </a:extLst>
          </p:cNvPr>
          <p:cNvSpPr txBox="1"/>
          <p:nvPr/>
        </p:nvSpPr>
        <p:spPr>
          <a:xfrm>
            <a:off x="4765964" y="3209229"/>
            <a:ext cx="6587836" cy="31546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r>
              <a:rPr lang="en-US" dirty="0"/>
              <a:t>FPGA (</a:t>
            </a:r>
            <a:r>
              <a:rPr lang="en-US" dirty="0" err="1"/>
              <a:t>board_noDDR_top.sv</a:t>
            </a:r>
            <a:r>
              <a:rPr lang="en-US" dirty="0"/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0A1890-4DC7-4C80-B239-CCFB5854FAB0}"/>
              </a:ext>
            </a:extLst>
          </p:cNvPr>
          <p:cNvSpPr txBox="1"/>
          <p:nvPr/>
        </p:nvSpPr>
        <p:spPr>
          <a:xfrm>
            <a:off x="1237674" y="4027599"/>
            <a:ext cx="997529" cy="582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/>
              <a:t>Realterm.exe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1BE82E-72A5-4059-8C40-EDB401AE07AF}"/>
              </a:ext>
            </a:extLst>
          </p:cNvPr>
          <p:cNvSpPr txBox="1"/>
          <p:nvPr/>
        </p:nvSpPr>
        <p:spPr>
          <a:xfrm>
            <a:off x="4765964" y="3850952"/>
            <a:ext cx="1237673" cy="935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100" dirty="0" err="1"/>
              <a:t>IOExpansion_uart.v</a:t>
            </a:r>
            <a:endParaRPr 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B7BC5A-44A7-432E-9F37-52436D7AF233}"/>
              </a:ext>
            </a:extLst>
          </p:cNvPr>
          <p:cNvSpPr txBox="1"/>
          <p:nvPr/>
        </p:nvSpPr>
        <p:spPr>
          <a:xfrm>
            <a:off x="6918034" y="3850952"/>
            <a:ext cx="808183" cy="9355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 err="1"/>
              <a:t>grouper.v</a:t>
            </a:r>
            <a:endParaRPr 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FA105C-5148-4E8B-9D58-365B0AF72CB5}"/>
              </a:ext>
            </a:extLst>
          </p:cNvPr>
          <p:cNvCxnSpPr>
            <a:cxnSpLocks/>
          </p:cNvCxnSpPr>
          <p:nvPr/>
        </p:nvCxnSpPr>
        <p:spPr>
          <a:xfrm>
            <a:off x="6003637" y="4158538"/>
            <a:ext cx="914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3F10A7B-E2C0-4687-8BDA-61D71B2C4BD8}"/>
              </a:ext>
            </a:extLst>
          </p:cNvPr>
          <p:cNvSpPr txBox="1"/>
          <p:nvPr/>
        </p:nvSpPr>
        <p:spPr>
          <a:xfrm>
            <a:off x="6010231" y="3889099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dwOut</a:t>
            </a:r>
            <a:r>
              <a:rPr lang="en-US" sz="1200" dirty="0"/>
              <a:t>[7:0]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B1820-C62C-4E76-A01F-F33E5E8E1B62}"/>
              </a:ext>
            </a:extLst>
          </p:cNvPr>
          <p:cNvCxnSpPr>
            <a:cxnSpLocks/>
          </p:cNvCxnSpPr>
          <p:nvPr/>
        </p:nvCxnSpPr>
        <p:spPr>
          <a:xfrm>
            <a:off x="6003637" y="4483949"/>
            <a:ext cx="914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2F94E36-D235-4600-9EF4-41A540317EE8}"/>
              </a:ext>
            </a:extLst>
          </p:cNvPr>
          <p:cNvSpPr txBox="1"/>
          <p:nvPr/>
        </p:nvSpPr>
        <p:spPr>
          <a:xfrm>
            <a:off x="5993687" y="4206950"/>
            <a:ext cx="934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rx_data_rdy</a:t>
            </a:r>
            <a:endParaRPr 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6A39F1-CCE6-4537-9191-1947DC63E666}"/>
              </a:ext>
            </a:extLst>
          </p:cNvPr>
          <p:cNvSpPr txBox="1"/>
          <p:nvPr/>
        </p:nvSpPr>
        <p:spPr>
          <a:xfrm>
            <a:off x="9458743" y="3850952"/>
            <a:ext cx="1079051" cy="22268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1400" dirty="0"/>
              <a:t>DNN_top</a:t>
            </a:r>
            <a:r>
              <a:rPr lang="en-US" sz="1400" dirty="0"/>
              <a:t>.sv</a:t>
            </a:r>
            <a:endParaRPr 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DB075A-E8AC-48AA-A924-FDA62CDFCEDF}"/>
              </a:ext>
            </a:extLst>
          </p:cNvPr>
          <p:cNvSpPr txBox="1"/>
          <p:nvPr/>
        </p:nvSpPr>
        <p:spPr>
          <a:xfrm>
            <a:off x="5457903" y="5182747"/>
            <a:ext cx="1056659" cy="895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/>
              <a:t>clk_wiz_15</a:t>
            </a:r>
            <a:endParaRPr 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04F3509-D400-4856-BB7C-5685F3F62C4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65963" y="5630291"/>
            <a:ext cx="69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78117A8-F861-499B-8314-8F3D36D96308}"/>
              </a:ext>
            </a:extLst>
          </p:cNvPr>
          <p:cNvSpPr txBox="1"/>
          <p:nvPr/>
        </p:nvSpPr>
        <p:spPr>
          <a:xfrm>
            <a:off x="4869719" y="535329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clk_i</a:t>
            </a:r>
            <a:endParaRPr 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4AB42A1-2E79-4AD3-A9A7-0A53970A0EB4}"/>
              </a:ext>
            </a:extLst>
          </p:cNvPr>
          <p:cNvCxnSpPr/>
          <p:nvPr/>
        </p:nvCxnSpPr>
        <p:spPr>
          <a:xfrm>
            <a:off x="6514562" y="5353292"/>
            <a:ext cx="8075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2EE4255-B1BA-47B7-A390-AABD491DB389}"/>
              </a:ext>
            </a:extLst>
          </p:cNvPr>
          <p:cNvSpPr txBox="1"/>
          <p:nvPr/>
        </p:nvSpPr>
        <p:spPr>
          <a:xfrm>
            <a:off x="6481221" y="5082711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clk_100MHz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F04A33-3487-480D-AAFD-311E2BC46DFC}"/>
              </a:ext>
            </a:extLst>
          </p:cNvPr>
          <p:cNvSpPr txBox="1"/>
          <p:nvPr/>
        </p:nvSpPr>
        <p:spPr>
          <a:xfrm>
            <a:off x="7751732" y="5282602"/>
            <a:ext cx="783039" cy="695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/>
              <a:t>BUFGCE</a:t>
            </a:r>
            <a:endParaRPr 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4BFFEDF-5030-4AA1-A675-1DC77117C570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6514562" y="5630291"/>
            <a:ext cx="123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EB93324-7C49-4982-8A94-0F7BB1057542}"/>
              </a:ext>
            </a:extLst>
          </p:cNvPr>
          <p:cNvSpPr txBox="1"/>
          <p:nvPr/>
        </p:nvSpPr>
        <p:spPr>
          <a:xfrm>
            <a:off x="6654490" y="5362117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clk_15MHz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CC796B5-297B-44E8-8CAB-53FCBB0E7191}"/>
              </a:ext>
            </a:extLst>
          </p:cNvPr>
          <p:cNvCxnSpPr/>
          <p:nvPr/>
        </p:nvCxnSpPr>
        <p:spPr>
          <a:xfrm>
            <a:off x="7726217" y="4609894"/>
            <a:ext cx="417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6330D11-4021-434C-BB86-F70ADB7A81D7}"/>
              </a:ext>
            </a:extLst>
          </p:cNvPr>
          <p:cNvCxnSpPr>
            <a:endCxn id="33" idx="0"/>
          </p:cNvCxnSpPr>
          <p:nvPr/>
        </p:nvCxnSpPr>
        <p:spPr>
          <a:xfrm>
            <a:off x="8143251" y="4609894"/>
            <a:ext cx="1" cy="6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80F561B-6D50-4C1F-999B-EB728A2A986D}"/>
              </a:ext>
            </a:extLst>
          </p:cNvPr>
          <p:cNvSpPr txBox="1"/>
          <p:nvPr/>
        </p:nvSpPr>
        <p:spPr>
          <a:xfrm>
            <a:off x="7654848" y="4356906"/>
            <a:ext cx="976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group_ready</a:t>
            </a:r>
            <a:endParaRPr 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FB4EB2-A16C-4D9D-BC51-041CD88C8F97}"/>
              </a:ext>
            </a:extLst>
          </p:cNvPr>
          <p:cNvSpPr txBox="1"/>
          <p:nvPr/>
        </p:nvSpPr>
        <p:spPr>
          <a:xfrm>
            <a:off x="7982216" y="523659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</a:t>
            </a:r>
            <a:endParaRPr lang="en-US" sz="10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7BBE351-EE4E-47DD-9EDC-B18DFBA6521C}"/>
              </a:ext>
            </a:extLst>
          </p:cNvPr>
          <p:cNvCxnSpPr/>
          <p:nvPr/>
        </p:nvCxnSpPr>
        <p:spPr>
          <a:xfrm>
            <a:off x="7726217" y="4166098"/>
            <a:ext cx="1732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F865505-878F-4D71-B5B5-0BC6DEF02ADD}"/>
              </a:ext>
            </a:extLst>
          </p:cNvPr>
          <p:cNvSpPr txBox="1"/>
          <p:nvPr/>
        </p:nvSpPr>
        <p:spPr>
          <a:xfrm>
            <a:off x="7842006" y="3917060"/>
            <a:ext cx="164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group_data_out</a:t>
            </a:r>
            <a:r>
              <a:rPr lang="en-US" sz="1200" dirty="0"/>
              <a:t>[255:0]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AEF43A2-A539-421D-8D22-117D5763E1CB}"/>
              </a:ext>
            </a:extLst>
          </p:cNvPr>
          <p:cNvCxnSpPr>
            <a:stCxn id="33" idx="3"/>
          </p:cNvCxnSpPr>
          <p:nvPr/>
        </p:nvCxnSpPr>
        <p:spPr>
          <a:xfrm>
            <a:off x="8534771" y="5630291"/>
            <a:ext cx="92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AF2B9A5-971B-463B-9302-E44A3F09C346}"/>
              </a:ext>
            </a:extLst>
          </p:cNvPr>
          <p:cNvSpPr txBox="1"/>
          <p:nvPr/>
        </p:nvSpPr>
        <p:spPr>
          <a:xfrm>
            <a:off x="8483636" y="5413288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clk_15MHz_gated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A3C385-437D-405D-9450-0374EF1B3346}"/>
              </a:ext>
            </a:extLst>
          </p:cNvPr>
          <p:cNvSpPr txBox="1"/>
          <p:nvPr/>
        </p:nvSpPr>
        <p:spPr>
          <a:xfrm>
            <a:off x="10765269" y="4931415"/>
            <a:ext cx="361056" cy="302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400" dirty="0" err="1"/>
              <a:t>reg</a:t>
            </a:r>
            <a:endParaRPr 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07C603E-397C-41BA-BD65-F0E7EB48E151}"/>
              </a:ext>
            </a:extLst>
          </p:cNvPr>
          <p:cNvCxnSpPr>
            <a:cxnSpLocks/>
          </p:cNvCxnSpPr>
          <p:nvPr/>
        </p:nvCxnSpPr>
        <p:spPr>
          <a:xfrm>
            <a:off x="10537794" y="4609894"/>
            <a:ext cx="408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F7B96E4-8406-43F8-A137-702BE90020FC}"/>
              </a:ext>
            </a:extLst>
          </p:cNvPr>
          <p:cNvCxnSpPr>
            <a:cxnSpLocks/>
          </p:cNvCxnSpPr>
          <p:nvPr/>
        </p:nvCxnSpPr>
        <p:spPr>
          <a:xfrm>
            <a:off x="10945797" y="4609894"/>
            <a:ext cx="0" cy="32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6891882-A19E-4947-B397-29B80C23B195}"/>
              </a:ext>
            </a:extLst>
          </p:cNvPr>
          <p:cNvSpPr txBox="1"/>
          <p:nvPr/>
        </p:nvSpPr>
        <p:spPr>
          <a:xfrm>
            <a:off x="10575343" y="4345449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actL_alln</a:t>
            </a:r>
            <a:endParaRPr lang="en-US" sz="12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966F7B0-339D-49BC-8640-EEB2C5D412B6}"/>
              </a:ext>
            </a:extLst>
          </p:cNvPr>
          <p:cNvCxnSpPr/>
          <p:nvPr/>
        </p:nvCxnSpPr>
        <p:spPr>
          <a:xfrm>
            <a:off x="10945797" y="5234006"/>
            <a:ext cx="0" cy="40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331F44C-6489-45C7-84CA-4E0F15B4B83C}"/>
              </a:ext>
            </a:extLst>
          </p:cNvPr>
          <p:cNvSpPr txBox="1"/>
          <p:nvPr/>
        </p:nvSpPr>
        <p:spPr>
          <a:xfrm>
            <a:off x="10731054" y="562016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48612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the Board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20" y="1690688"/>
            <a:ext cx="9535177" cy="307023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Play with the switches and check what’s happening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B03CF-7A67-4EEB-8D02-B33AA27E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18" y="2472133"/>
            <a:ext cx="9448094" cy="41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38" y="1637285"/>
            <a:ext cx="10968471" cy="179864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/>
              <a:t>Simple protocol, line stays high when IDLE, each transmission has </a:t>
            </a:r>
            <a:r>
              <a:rPr lang="en-US" altLang="zh-CN" sz="1400" b="1" dirty="0"/>
              <a:t>1 LOW START bit, </a:t>
            </a:r>
            <a:r>
              <a:rPr lang="en-US" altLang="zh-CN" sz="1400" dirty="0"/>
              <a:t>normally </a:t>
            </a:r>
            <a:r>
              <a:rPr lang="en-US" altLang="zh-CN" sz="1400" b="1" dirty="0"/>
              <a:t>8 data bits</a:t>
            </a:r>
            <a:r>
              <a:rPr lang="en-US" altLang="zh-CN" sz="1400" dirty="0"/>
              <a:t>, optional parity bit and normally </a:t>
            </a:r>
            <a:r>
              <a:rPr lang="en-US" altLang="zh-CN" sz="1400" b="1" dirty="0"/>
              <a:t>1 HIGH STOP bit </a:t>
            </a:r>
            <a:r>
              <a:rPr lang="en-US" altLang="zh-CN" sz="1400" dirty="0"/>
              <a:t>(high active)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Serial transmission, no clock signal aside or embedded. Normally </a:t>
            </a:r>
            <a:r>
              <a:rPr lang="en-US" altLang="zh-CN" sz="1400" b="1" dirty="0"/>
              <a:t>16x or 32x oversampling </a:t>
            </a:r>
            <a:r>
              <a:rPr lang="en-US" altLang="zh-CN" sz="1400" dirty="0"/>
              <a:t>on receiver side is needed. Oversampling clock is generated from Baud Rate and Receiver Clock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/>
              <a:t>Two sides should agree on the same </a:t>
            </a:r>
            <a:r>
              <a:rPr lang="en-US" altLang="zh-CN" sz="1400" b="1" dirty="0"/>
              <a:t>Baud Rate </a:t>
            </a:r>
            <a:r>
              <a:rPr lang="en-US" altLang="zh-CN" sz="1400" dirty="0"/>
              <a:t>and content of bits</a:t>
            </a:r>
            <a:endParaRPr lang="zh-CN" altLang="en-US" sz="1400" dirty="0"/>
          </a:p>
        </p:txBody>
      </p:sp>
      <p:pic>
        <p:nvPicPr>
          <p:cNvPr id="1026" name="Picture 2" descr="Image result for uart oversampling">
            <a:extLst>
              <a:ext uri="{FF2B5EF4-FFF2-40B4-BE49-F238E27FC236}">
                <a16:creationId xmlns:a16="http://schemas.microsoft.com/office/drawing/2014/main" id="{3229A031-A6D0-4A09-B07C-E5787A66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62" y="3894706"/>
            <a:ext cx="7076127" cy="165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art oversampling">
            <a:extLst>
              <a:ext uri="{FF2B5EF4-FFF2-40B4-BE49-F238E27FC236}">
                <a16:creationId xmlns:a16="http://schemas.microsoft.com/office/drawing/2014/main" id="{3BF27ED6-B7ED-413E-B35C-08C7542A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9" y="3823685"/>
            <a:ext cx="40100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263E2E-29D4-4D71-8E40-9F8DD53C2831}"/>
              </a:ext>
            </a:extLst>
          </p:cNvPr>
          <p:cNvSpPr txBox="1"/>
          <p:nvPr/>
        </p:nvSpPr>
        <p:spPr>
          <a:xfrm>
            <a:off x="4775563" y="3838851"/>
            <a:ext cx="1625238" cy="927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A6ACE98-C770-47BA-891E-844DF0A957B6}"/>
              </a:ext>
            </a:extLst>
          </p:cNvPr>
          <p:cNvCxnSpPr>
            <a:stCxn id="4" idx="1"/>
            <a:endCxn id="1028" idx="3"/>
          </p:cNvCxnSpPr>
          <p:nvPr/>
        </p:nvCxnSpPr>
        <p:spPr>
          <a:xfrm flipH="1">
            <a:off x="4419114" y="4302408"/>
            <a:ext cx="356449" cy="4880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C0A4D6F-A5A8-4CC5-A526-F75F1C3E1434}"/>
              </a:ext>
            </a:extLst>
          </p:cNvPr>
          <p:cNvSpPr txBox="1"/>
          <p:nvPr/>
        </p:nvSpPr>
        <p:spPr>
          <a:xfrm>
            <a:off x="6782629" y="6009299"/>
            <a:ext cx="306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machine of this is in </a:t>
            </a:r>
            <a:r>
              <a:rPr lang="en-US" sz="1400" dirty="0" err="1"/>
              <a:t>uart_rx_ctrl.v</a:t>
            </a:r>
            <a:endParaRPr 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F0D45C-11B6-445E-B4B7-5F2E41AD5671}"/>
              </a:ext>
            </a:extLst>
          </p:cNvPr>
          <p:cNvSpPr txBox="1"/>
          <p:nvPr/>
        </p:nvSpPr>
        <p:spPr>
          <a:xfrm>
            <a:off x="409089" y="5991129"/>
            <a:ext cx="402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oversampling clock generation is in </a:t>
            </a:r>
            <a:r>
              <a:rPr lang="en-US" sz="1400" dirty="0" err="1"/>
              <a:t>uart_baud_gen.v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49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Wizard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69" y="2341330"/>
            <a:ext cx="4568731" cy="29941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2400" dirty="0"/>
              <a:t>Clock Wizard is an Xilinx IP that uses one input clock to generate clocks with specified frequency and phase</a:t>
            </a:r>
          </a:p>
          <a:p>
            <a:pPr algn="just"/>
            <a:r>
              <a:rPr lang="en-US" altLang="zh-CN" sz="2400" dirty="0"/>
              <a:t>It is used in this design to generate the 15 MHz clock for DNN</a:t>
            </a:r>
          </a:p>
          <a:p>
            <a:pPr algn="just"/>
            <a:r>
              <a:rPr lang="en-US" altLang="zh-CN" sz="2400" dirty="0"/>
              <a:t>Find “Clock Wizard” in IP Catalog on the left side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43D7C-D725-4C85-90A2-757DD2F6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37" y="1291962"/>
            <a:ext cx="2606753" cy="2383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F641F3-BDE9-474B-A4C9-D63FBD33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99" y="4262984"/>
            <a:ext cx="4940932" cy="20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Wizard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6" y="2397313"/>
            <a:ext cx="3206462" cy="28744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sz="2400" dirty="0"/>
              <a:t>After specifying the input clock (in this design buffered clock from clock pin), we can go to the second tab “Output Clocks” and specify wanted clock configuration</a:t>
            </a:r>
          </a:p>
          <a:p>
            <a:pPr algn="just"/>
            <a:r>
              <a:rPr lang="en-US" altLang="zh-CN" sz="2400" dirty="0"/>
              <a:t>Use specified “Component Name” to do instantiation of this IP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58A791-6154-4815-98FD-FD94F63D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91" y="1363808"/>
            <a:ext cx="7375072" cy="52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Wizard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6" y="2397313"/>
            <a:ext cx="3206462" cy="28744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sz="2400" dirty="0"/>
              <a:t>After specifying the input clock (in this design buffered clock from clock pin), we can go to the second tab “Output Clocks” and specify wanted clock configuration</a:t>
            </a:r>
          </a:p>
          <a:p>
            <a:pPr algn="just"/>
            <a:r>
              <a:rPr lang="en-US" altLang="zh-CN" sz="2400" dirty="0"/>
              <a:t>Use specified “Component Name” to do instantiation of this IP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4D4E0-7410-44C4-8710-6C375F49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56" y="1222311"/>
            <a:ext cx="7708895" cy="55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6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Clock Wizard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6" y="2397313"/>
            <a:ext cx="3206462" cy="287448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sz="2400" dirty="0"/>
              <a:t>After specifying the input clock (in this design buffered clock from clock pin), we can go to the second tab “Output Clocks” and specify wanted clock configuration</a:t>
            </a:r>
          </a:p>
          <a:p>
            <a:pPr algn="just"/>
            <a:r>
              <a:rPr lang="en-US" altLang="zh-CN" sz="2400" dirty="0"/>
              <a:t>Use specified “Component Name” to do instantiation of this IP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0FFB71-72B5-4E12-8E5F-B988E38D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3" y="3124941"/>
            <a:ext cx="57245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BUFGCE</a:t>
            </a:r>
            <a:endParaRPr lang="zh-CN" altLang="en-US" dirty="0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A606422-A985-4CAD-80D1-E78B4125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6712"/>
            <a:ext cx="10515599" cy="1665071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800" b="1" dirty="0"/>
              <a:t>BUFGCE</a:t>
            </a:r>
            <a:r>
              <a:rPr lang="en-US" altLang="zh-CN" sz="1800" dirty="0"/>
              <a:t> is Xilinx primitive that can be directly coded and recognized for simulation &amp; synthesis in Xilinx tools (like VIVADO, ISE), and get mapped to corresponding hardware resources on board. There’re many other primitives like BUFG, IBUF, OBUF, FDCE...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zh-CN" sz="1800" dirty="0"/>
              <a:t>Such primitives can be simply instantiated as below. And the simulation result shows how its behavior is similar to “clock gating with a latch” after its output stables (at positive edge of input clock, if enable signal is low, then output clock stays low for the cycle after this edge; if enable signal is high, then output clock is a replica of input clock for the cycle after this edge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EA143-7428-4F21-9095-248FAAF9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44" y="3355759"/>
            <a:ext cx="9285593" cy="1738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D217-FCA2-4EA1-8EE2-387B2700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" y="5421794"/>
            <a:ext cx="11487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BUFGCE</a:t>
            </a:r>
            <a:endParaRPr lang="zh-CN" altLang="en-US" dirty="0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A606422-A985-4CAD-80D1-E78B4125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67765" cy="223324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70000"/>
              </a:lnSpc>
              <a:buFont typeface="+mj-lt"/>
              <a:buAutoNum type="arabicPeriod"/>
            </a:pPr>
            <a:r>
              <a:rPr lang="en-US" altLang="zh-CN" sz="1800" dirty="0"/>
              <a:t>Clock buffer with an enable line, commonly used on FPGA for clock gating</a:t>
            </a:r>
          </a:p>
          <a:p>
            <a:pPr marL="457200" indent="-457200" algn="just">
              <a:lnSpc>
                <a:spcPct val="70000"/>
              </a:lnSpc>
              <a:buFont typeface="+mj-lt"/>
              <a:buAutoNum type="arabicPeriod"/>
            </a:pPr>
            <a:r>
              <a:rPr lang="en-US" altLang="zh-CN" sz="1800" dirty="0"/>
              <a:t>Two options for synthesis: SYNC (default) and ASYNC. When synthesized in SYNC mode, it behaves similarly to “gated clocking with a latch” covered in EE560</a:t>
            </a:r>
          </a:p>
          <a:p>
            <a:pPr marL="457200" indent="-457200" algn="just">
              <a:lnSpc>
                <a:spcPct val="70000"/>
              </a:lnSpc>
              <a:buFont typeface="+mj-lt"/>
              <a:buAutoNum type="arabicPeriod"/>
            </a:pPr>
            <a:r>
              <a:rPr lang="en-US" altLang="zh-CN" sz="1800" dirty="0"/>
              <a:t>Official document: </a:t>
            </a:r>
            <a:r>
              <a:rPr lang="en-US" altLang="zh-CN" sz="1800" dirty="0">
                <a:hlinkClick r:id="rId2"/>
              </a:rPr>
              <a:t>https://www.xilinx.com/support/documentation/user_guides/ug572-ultrascale-clocking.pdf</a:t>
            </a:r>
            <a:r>
              <a:rPr lang="en-US" altLang="zh-CN" sz="1800" dirty="0"/>
              <a:t>, page 29</a:t>
            </a:r>
          </a:p>
          <a:p>
            <a:pPr marL="457200" indent="-457200" algn="just">
              <a:lnSpc>
                <a:spcPct val="70000"/>
              </a:lnSpc>
              <a:buFont typeface="+mj-lt"/>
              <a:buAutoNum type="arabicPeriod"/>
            </a:pPr>
            <a:r>
              <a:rPr lang="en-US" altLang="zh-CN" sz="1800" dirty="0"/>
              <a:t>If interested in more discussion on how to do clock gating on FPGA, check this for reference: </a:t>
            </a:r>
            <a:r>
              <a:rPr lang="en-US" altLang="zh-CN" sz="1800" dirty="0">
                <a:hlinkClick r:id="rId3"/>
              </a:rPr>
              <a:t>https://forums.xilinx.com/t5/Timing-Analysis/FPGA-clock-gating-implementation/td-p/548555</a:t>
            </a:r>
            <a:endParaRPr lang="en-US" altLang="zh-C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27922-84FC-4917-9578-8C0BDFF7C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36" y="3781053"/>
            <a:ext cx="3382790" cy="271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86A6D-854A-4CE8-9C35-9BD2FE5C2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709" y="3781053"/>
            <a:ext cx="6607809" cy="124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19F70-3E81-4BD5-A51A-FD97B1983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710" y="5249493"/>
            <a:ext cx="6607808" cy="11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5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1047</Words>
  <Application>Microsoft Macintosh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主题​​</vt:lpstr>
      <vt:lpstr>Board Implementation of DNN</vt:lpstr>
      <vt:lpstr>Block Diagram</vt:lpstr>
      <vt:lpstr>UART</vt:lpstr>
      <vt:lpstr>Clock Wizard</vt:lpstr>
      <vt:lpstr>Clock Wizard</vt:lpstr>
      <vt:lpstr>Clock Wizard</vt:lpstr>
      <vt:lpstr>Clock Wizard</vt:lpstr>
      <vt:lpstr>About BUFGCE</vt:lpstr>
      <vt:lpstr>BUFGCE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  <vt:lpstr>How to Play with the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Implementation of DNN</dc:title>
  <dc:creator>Diandian Chen</dc:creator>
  <cp:lastModifiedBy>Sourya Dey</cp:lastModifiedBy>
  <cp:revision>12</cp:revision>
  <dcterms:created xsi:type="dcterms:W3CDTF">2018-05-31T03:55:02Z</dcterms:created>
  <dcterms:modified xsi:type="dcterms:W3CDTF">2019-05-10T07:44:40Z</dcterms:modified>
</cp:coreProperties>
</file>