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5" r:id="rId4"/>
    <p:sldId id="276" r:id="rId5"/>
    <p:sldId id="258" r:id="rId6"/>
    <p:sldId id="259" r:id="rId7"/>
    <p:sldId id="289" r:id="rId8"/>
    <p:sldId id="260" r:id="rId9"/>
    <p:sldId id="290" r:id="rId10"/>
    <p:sldId id="264" r:id="rId11"/>
    <p:sldId id="291" r:id="rId12"/>
    <p:sldId id="280" r:id="rId13"/>
    <p:sldId id="284" r:id="rId14"/>
    <p:sldId id="282" r:id="rId15"/>
    <p:sldId id="283" r:id="rId16"/>
    <p:sldId id="286" r:id="rId17"/>
    <p:sldId id="285" r:id="rId18"/>
    <p:sldId id="287" r:id="rId19"/>
    <p:sldId id="288" r:id="rId20"/>
    <p:sldId id="270" r:id="rId21"/>
    <p:sldId id="271" r:id="rId22"/>
    <p:sldId id="279" r:id="rId23"/>
    <p:sldId id="272" r:id="rId24"/>
    <p:sldId id="278" r:id="rId25"/>
    <p:sldId id="26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88482" autoAdjust="0"/>
  </p:normalViewPr>
  <p:slideViewPr>
    <p:cSldViewPr snapToGrid="0" snapToObjects="1">
      <p:cViewPr varScale="1">
        <p:scale>
          <a:sx n="109" d="100"/>
          <a:sy n="109" d="100"/>
        </p:scale>
        <p:origin x="10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68651-365A-9945-94BB-16D16235F39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592CB09-72A6-4342-808B-6319A4E656F9}">
      <dgm:prSet phldrT="[Text]"/>
      <dgm:spPr/>
      <dgm:t>
        <a:bodyPr/>
        <a:lstStyle/>
        <a:p>
          <a:r>
            <a:rPr lang="en-US" dirty="0" smtClean="0"/>
            <a:t>Convolutional Layers</a:t>
          </a:r>
          <a:endParaRPr lang="en-US" dirty="0"/>
        </a:p>
      </dgm:t>
    </dgm:pt>
    <dgm:pt modelId="{E5F6D353-FD61-EF4C-B726-FE4E535E2D73}" type="parTrans" cxnId="{DE533B0E-E22A-5841-A24A-F7D8BC4BA1CC}">
      <dgm:prSet/>
      <dgm:spPr/>
      <dgm:t>
        <a:bodyPr/>
        <a:lstStyle/>
        <a:p>
          <a:endParaRPr lang="en-US"/>
        </a:p>
      </dgm:t>
    </dgm:pt>
    <dgm:pt modelId="{E846FD33-175D-0C44-8AF1-783FFDED8CBA}" type="sibTrans" cxnId="{DE533B0E-E22A-5841-A24A-F7D8BC4BA1CC}">
      <dgm:prSet/>
      <dgm:spPr/>
      <dgm:t>
        <a:bodyPr/>
        <a:lstStyle/>
        <a:p>
          <a:endParaRPr lang="en-US"/>
        </a:p>
      </dgm:t>
    </dgm:pt>
    <dgm:pt modelId="{6024876D-EC99-4449-95E3-70D7FFC13E33}">
      <dgm:prSet phldrT="[Text]"/>
      <dgm:spPr/>
      <dgm:t>
        <a:bodyPr/>
        <a:lstStyle/>
        <a:p>
          <a:r>
            <a:rPr lang="en-US" dirty="0" smtClean="0"/>
            <a:t>Pooling and Normalization</a:t>
          </a:r>
          <a:endParaRPr lang="en-US" dirty="0"/>
        </a:p>
      </dgm:t>
    </dgm:pt>
    <dgm:pt modelId="{8A6B31CC-E088-7D43-8834-5F3C7A5935C0}" type="parTrans" cxnId="{D6105AF0-FC04-7444-A331-3D079E8AC19E}">
      <dgm:prSet/>
      <dgm:spPr/>
      <dgm:t>
        <a:bodyPr/>
        <a:lstStyle/>
        <a:p>
          <a:endParaRPr lang="en-US"/>
        </a:p>
      </dgm:t>
    </dgm:pt>
    <dgm:pt modelId="{A3F08C02-C548-4E49-A2F6-77CD7A7C0204}" type="sibTrans" cxnId="{D6105AF0-FC04-7444-A331-3D079E8AC19E}">
      <dgm:prSet/>
      <dgm:spPr/>
      <dgm:t>
        <a:bodyPr/>
        <a:lstStyle/>
        <a:p>
          <a:endParaRPr lang="en-US"/>
        </a:p>
      </dgm:t>
    </dgm:pt>
    <dgm:pt modelId="{B5031CCE-6237-C84A-A903-1248BD4F87E2}">
      <dgm:prSet phldrT="[Text]"/>
      <dgm:spPr/>
      <dgm:t>
        <a:bodyPr/>
        <a:lstStyle/>
        <a:p>
          <a:r>
            <a:rPr lang="en-US" smtClean="0"/>
            <a:t>Fully Connected Classification Layers (CLs)</a:t>
          </a:r>
          <a:endParaRPr lang="en-US" dirty="0"/>
        </a:p>
      </dgm:t>
    </dgm:pt>
    <dgm:pt modelId="{8A13854B-2BA6-284C-94FE-D2075BCE7EEB}" type="parTrans" cxnId="{C04A1B97-A5F6-8B45-AA91-AB5ADEE5315E}">
      <dgm:prSet/>
      <dgm:spPr/>
      <dgm:t>
        <a:bodyPr/>
        <a:lstStyle/>
        <a:p>
          <a:endParaRPr lang="en-US"/>
        </a:p>
      </dgm:t>
    </dgm:pt>
    <dgm:pt modelId="{246F9960-B4AF-2047-8538-31866623422F}" type="sibTrans" cxnId="{C04A1B97-A5F6-8B45-AA91-AB5ADEE5315E}">
      <dgm:prSet/>
      <dgm:spPr/>
      <dgm:t>
        <a:bodyPr/>
        <a:lstStyle/>
        <a:p>
          <a:endParaRPr lang="en-US"/>
        </a:p>
      </dgm:t>
    </dgm:pt>
    <dgm:pt modelId="{9E3B02B2-55A8-9D48-9902-6993275A6281}" type="pres">
      <dgm:prSet presAssocID="{C5D68651-365A-9945-94BB-16D16235F396}" presName="Name0" presStyleCnt="0">
        <dgm:presLayoutVars>
          <dgm:dir/>
          <dgm:resizeHandles val="exact"/>
        </dgm:presLayoutVars>
      </dgm:prSet>
      <dgm:spPr/>
    </dgm:pt>
    <dgm:pt modelId="{7780F452-F643-DD4B-8501-22B3A5BC3592}" type="pres">
      <dgm:prSet presAssocID="{2592CB09-72A6-4342-808B-6319A4E656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6191C-3A9F-0E43-A659-2878336E4A17}" type="pres">
      <dgm:prSet presAssocID="{E846FD33-175D-0C44-8AF1-783FFDED8CB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091C6BA-B0A0-0744-A200-C7D24095815F}" type="pres">
      <dgm:prSet presAssocID="{E846FD33-175D-0C44-8AF1-783FFDED8CB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A2C0332-A122-404A-8A75-3F1E25A89284}" type="pres">
      <dgm:prSet presAssocID="{6024876D-EC99-4449-95E3-70D7FFC13E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F518-1F4C-774E-BEE0-F47F1C9AAE23}" type="pres">
      <dgm:prSet presAssocID="{A3F08C02-C548-4E49-A2F6-77CD7A7C02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A8565C7-8636-5D4B-AFA1-56BDEEF0F75C}" type="pres">
      <dgm:prSet presAssocID="{A3F08C02-C548-4E49-A2F6-77CD7A7C02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3270800-50B8-5E4D-9305-F78AE2ABEB0C}" type="pres">
      <dgm:prSet presAssocID="{B5031CCE-6237-C84A-A903-1248BD4F87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105AF0-FC04-7444-A331-3D079E8AC19E}" srcId="{C5D68651-365A-9945-94BB-16D16235F396}" destId="{6024876D-EC99-4449-95E3-70D7FFC13E33}" srcOrd="1" destOrd="0" parTransId="{8A6B31CC-E088-7D43-8834-5F3C7A5935C0}" sibTransId="{A3F08C02-C548-4E49-A2F6-77CD7A7C0204}"/>
    <dgm:cxn modelId="{E9992E86-340B-5A4E-BC18-A6B3F0FE4E13}" type="presOf" srcId="{B5031CCE-6237-C84A-A903-1248BD4F87E2}" destId="{E3270800-50B8-5E4D-9305-F78AE2ABEB0C}" srcOrd="0" destOrd="0" presId="urn:microsoft.com/office/officeart/2005/8/layout/process1"/>
    <dgm:cxn modelId="{FF0339A5-B935-7647-A1B3-88B80C322228}" type="presOf" srcId="{C5D68651-365A-9945-94BB-16D16235F396}" destId="{9E3B02B2-55A8-9D48-9902-6993275A6281}" srcOrd="0" destOrd="0" presId="urn:microsoft.com/office/officeart/2005/8/layout/process1"/>
    <dgm:cxn modelId="{ED4F4296-65C6-0B44-8924-21D36F27F0FC}" type="presOf" srcId="{6024876D-EC99-4449-95E3-70D7FFC13E33}" destId="{3A2C0332-A122-404A-8A75-3F1E25A89284}" srcOrd="0" destOrd="0" presId="urn:microsoft.com/office/officeart/2005/8/layout/process1"/>
    <dgm:cxn modelId="{99392917-2FF3-3F48-8B55-E523B937BCE1}" type="presOf" srcId="{E846FD33-175D-0C44-8AF1-783FFDED8CBA}" destId="{D091C6BA-B0A0-0744-A200-C7D24095815F}" srcOrd="1" destOrd="0" presId="urn:microsoft.com/office/officeart/2005/8/layout/process1"/>
    <dgm:cxn modelId="{7B74B605-D3CF-FA4E-9590-832E4CDD819B}" type="presOf" srcId="{A3F08C02-C548-4E49-A2F6-77CD7A7C0204}" destId="{5D77F518-1F4C-774E-BEE0-F47F1C9AAE23}" srcOrd="0" destOrd="0" presId="urn:microsoft.com/office/officeart/2005/8/layout/process1"/>
    <dgm:cxn modelId="{024AE17B-8EAC-7A40-92E2-D57C5D7E22ED}" type="presOf" srcId="{2592CB09-72A6-4342-808B-6319A4E656F9}" destId="{7780F452-F643-DD4B-8501-22B3A5BC3592}" srcOrd="0" destOrd="0" presId="urn:microsoft.com/office/officeart/2005/8/layout/process1"/>
    <dgm:cxn modelId="{6C666757-F6F5-2948-9972-41ED3B0DDC1D}" type="presOf" srcId="{A3F08C02-C548-4E49-A2F6-77CD7A7C0204}" destId="{7A8565C7-8636-5D4B-AFA1-56BDEEF0F75C}" srcOrd="1" destOrd="0" presId="urn:microsoft.com/office/officeart/2005/8/layout/process1"/>
    <dgm:cxn modelId="{C04A1B97-A5F6-8B45-AA91-AB5ADEE5315E}" srcId="{C5D68651-365A-9945-94BB-16D16235F396}" destId="{B5031CCE-6237-C84A-A903-1248BD4F87E2}" srcOrd="2" destOrd="0" parTransId="{8A13854B-2BA6-284C-94FE-D2075BCE7EEB}" sibTransId="{246F9960-B4AF-2047-8538-31866623422F}"/>
    <dgm:cxn modelId="{DE533B0E-E22A-5841-A24A-F7D8BC4BA1CC}" srcId="{C5D68651-365A-9945-94BB-16D16235F396}" destId="{2592CB09-72A6-4342-808B-6319A4E656F9}" srcOrd="0" destOrd="0" parTransId="{E5F6D353-FD61-EF4C-B726-FE4E535E2D73}" sibTransId="{E846FD33-175D-0C44-8AF1-783FFDED8CBA}"/>
    <dgm:cxn modelId="{7845116A-2035-484F-A810-A7DFB0DC935C}" type="presOf" srcId="{E846FD33-175D-0C44-8AF1-783FFDED8CBA}" destId="{84E6191C-3A9F-0E43-A659-2878336E4A17}" srcOrd="0" destOrd="0" presId="urn:microsoft.com/office/officeart/2005/8/layout/process1"/>
    <dgm:cxn modelId="{AC67BEC9-986B-664E-89AA-4EC1749605FA}" type="presParOf" srcId="{9E3B02B2-55A8-9D48-9902-6993275A6281}" destId="{7780F452-F643-DD4B-8501-22B3A5BC3592}" srcOrd="0" destOrd="0" presId="urn:microsoft.com/office/officeart/2005/8/layout/process1"/>
    <dgm:cxn modelId="{631D0996-FCB6-6446-B6A1-815E332BB37C}" type="presParOf" srcId="{9E3B02B2-55A8-9D48-9902-6993275A6281}" destId="{84E6191C-3A9F-0E43-A659-2878336E4A17}" srcOrd="1" destOrd="0" presId="urn:microsoft.com/office/officeart/2005/8/layout/process1"/>
    <dgm:cxn modelId="{53E556F9-78B9-6440-A02A-6CCA740FCFE9}" type="presParOf" srcId="{84E6191C-3A9F-0E43-A659-2878336E4A17}" destId="{D091C6BA-B0A0-0744-A200-C7D24095815F}" srcOrd="0" destOrd="0" presId="urn:microsoft.com/office/officeart/2005/8/layout/process1"/>
    <dgm:cxn modelId="{608D284C-4F70-4345-A9C3-410D7CE3F883}" type="presParOf" srcId="{9E3B02B2-55A8-9D48-9902-6993275A6281}" destId="{3A2C0332-A122-404A-8A75-3F1E25A89284}" srcOrd="2" destOrd="0" presId="urn:microsoft.com/office/officeart/2005/8/layout/process1"/>
    <dgm:cxn modelId="{FF8F8820-AB00-C54E-98BC-B5A0313ADD72}" type="presParOf" srcId="{9E3B02B2-55A8-9D48-9902-6993275A6281}" destId="{5D77F518-1F4C-774E-BEE0-F47F1C9AAE23}" srcOrd="3" destOrd="0" presId="urn:microsoft.com/office/officeart/2005/8/layout/process1"/>
    <dgm:cxn modelId="{93DA7E04-A587-C040-AF94-60948555047E}" type="presParOf" srcId="{5D77F518-1F4C-774E-BEE0-F47F1C9AAE23}" destId="{7A8565C7-8636-5D4B-AFA1-56BDEEF0F75C}" srcOrd="0" destOrd="0" presId="urn:microsoft.com/office/officeart/2005/8/layout/process1"/>
    <dgm:cxn modelId="{A31CF910-4972-3940-9364-132AA96FAD86}" type="presParOf" srcId="{9E3B02B2-55A8-9D48-9902-6993275A6281}" destId="{E3270800-50B8-5E4D-9305-F78AE2ABEB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68651-365A-9945-94BB-16D16235F39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592CB09-72A6-4342-808B-6319A4E656F9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78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Convolutional Layers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E5F6D353-FD61-EF4C-B726-FE4E535E2D73}" type="parTrans" cxnId="{DE533B0E-E22A-5841-A24A-F7D8BC4BA1CC}">
      <dgm:prSet/>
      <dgm:spPr/>
      <dgm:t>
        <a:bodyPr/>
        <a:lstStyle/>
        <a:p>
          <a:endParaRPr lang="en-US"/>
        </a:p>
      </dgm:t>
    </dgm:pt>
    <dgm:pt modelId="{E846FD33-175D-0C44-8AF1-783FFDED8CBA}" type="sibTrans" cxnId="{DE533B0E-E22A-5841-A24A-F7D8BC4BA1CC}">
      <dgm:prSet/>
      <dgm:spPr/>
      <dgm:t>
        <a:bodyPr/>
        <a:lstStyle/>
        <a:p>
          <a:endParaRPr lang="en-US"/>
        </a:p>
      </dgm:t>
    </dgm:pt>
    <dgm:pt modelId="{6024876D-EC99-4449-95E3-70D7FFC13E33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78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Pooling and Normalization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8A6B31CC-E088-7D43-8834-5F3C7A5935C0}" type="parTrans" cxnId="{D6105AF0-FC04-7444-A331-3D079E8AC19E}">
      <dgm:prSet/>
      <dgm:spPr/>
      <dgm:t>
        <a:bodyPr/>
        <a:lstStyle/>
        <a:p>
          <a:endParaRPr lang="en-US"/>
        </a:p>
      </dgm:t>
    </dgm:pt>
    <dgm:pt modelId="{A3F08C02-C548-4E49-A2F6-77CD7A7C0204}" type="sibTrans" cxnId="{D6105AF0-FC04-7444-A331-3D079E8AC19E}">
      <dgm:prSet/>
      <dgm:spPr/>
      <dgm:t>
        <a:bodyPr/>
        <a:lstStyle/>
        <a:p>
          <a:endParaRPr lang="en-US"/>
        </a:p>
      </dgm:t>
    </dgm:pt>
    <dgm:pt modelId="{B5031CCE-6237-C84A-A903-1248BD4F87E2}">
      <dgm:prSet phldrT="[Text]" custT="1"/>
      <dgm:spPr/>
      <dgm:t>
        <a:bodyPr/>
        <a:lstStyle/>
        <a:p>
          <a:r>
            <a:rPr lang="en-US" sz="2000" b="1" dirty="0" smtClean="0"/>
            <a:t>Fully Connected CLs</a:t>
          </a:r>
          <a:endParaRPr lang="en-US" sz="2000" b="1" dirty="0"/>
        </a:p>
      </dgm:t>
    </dgm:pt>
    <dgm:pt modelId="{8A13854B-2BA6-284C-94FE-D2075BCE7EEB}" type="parTrans" cxnId="{C04A1B97-A5F6-8B45-AA91-AB5ADEE5315E}">
      <dgm:prSet/>
      <dgm:spPr/>
      <dgm:t>
        <a:bodyPr/>
        <a:lstStyle/>
        <a:p>
          <a:endParaRPr lang="en-US"/>
        </a:p>
      </dgm:t>
    </dgm:pt>
    <dgm:pt modelId="{246F9960-B4AF-2047-8538-31866623422F}" type="sibTrans" cxnId="{C04A1B97-A5F6-8B45-AA91-AB5ADEE5315E}">
      <dgm:prSet/>
      <dgm:spPr/>
      <dgm:t>
        <a:bodyPr/>
        <a:lstStyle/>
        <a:p>
          <a:endParaRPr lang="en-US"/>
        </a:p>
      </dgm:t>
    </dgm:pt>
    <dgm:pt modelId="{9E3B02B2-55A8-9D48-9902-6993275A6281}" type="pres">
      <dgm:prSet presAssocID="{C5D68651-365A-9945-94BB-16D16235F396}" presName="Name0" presStyleCnt="0">
        <dgm:presLayoutVars>
          <dgm:dir/>
          <dgm:resizeHandles val="exact"/>
        </dgm:presLayoutVars>
      </dgm:prSet>
      <dgm:spPr/>
    </dgm:pt>
    <dgm:pt modelId="{7780F452-F643-DD4B-8501-22B3A5BC3592}" type="pres">
      <dgm:prSet presAssocID="{2592CB09-72A6-4342-808B-6319A4E656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6191C-3A9F-0E43-A659-2878336E4A17}" type="pres">
      <dgm:prSet presAssocID="{E846FD33-175D-0C44-8AF1-783FFDED8CB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091C6BA-B0A0-0744-A200-C7D24095815F}" type="pres">
      <dgm:prSet presAssocID="{E846FD33-175D-0C44-8AF1-783FFDED8CB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A2C0332-A122-404A-8A75-3F1E25A89284}" type="pres">
      <dgm:prSet presAssocID="{6024876D-EC99-4449-95E3-70D7FFC13E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F518-1F4C-774E-BEE0-F47F1C9AAE23}" type="pres">
      <dgm:prSet presAssocID="{A3F08C02-C548-4E49-A2F6-77CD7A7C02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A8565C7-8636-5D4B-AFA1-56BDEEF0F75C}" type="pres">
      <dgm:prSet presAssocID="{A3F08C02-C548-4E49-A2F6-77CD7A7C02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3270800-50B8-5E4D-9305-F78AE2ABEB0C}" type="pres">
      <dgm:prSet presAssocID="{B5031CCE-6237-C84A-A903-1248BD4F87E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533B0E-E22A-5841-A24A-F7D8BC4BA1CC}" srcId="{C5D68651-365A-9945-94BB-16D16235F396}" destId="{2592CB09-72A6-4342-808B-6319A4E656F9}" srcOrd="0" destOrd="0" parTransId="{E5F6D353-FD61-EF4C-B726-FE4E535E2D73}" sibTransId="{E846FD33-175D-0C44-8AF1-783FFDED8CBA}"/>
    <dgm:cxn modelId="{D6105AF0-FC04-7444-A331-3D079E8AC19E}" srcId="{C5D68651-365A-9945-94BB-16D16235F396}" destId="{6024876D-EC99-4449-95E3-70D7FFC13E33}" srcOrd="1" destOrd="0" parTransId="{8A6B31CC-E088-7D43-8834-5F3C7A5935C0}" sibTransId="{A3F08C02-C548-4E49-A2F6-77CD7A7C0204}"/>
    <dgm:cxn modelId="{CD0934D9-A4AF-D940-B0E1-9522441FA70F}" type="presOf" srcId="{2592CB09-72A6-4342-808B-6319A4E656F9}" destId="{7780F452-F643-DD4B-8501-22B3A5BC3592}" srcOrd="0" destOrd="0" presId="urn:microsoft.com/office/officeart/2005/8/layout/process1"/>
    <dgm:cxn modelId="{C04A1B97-A5F6-8B45-AA91-AB5ADEE5315E}" srcId="{C5D68651-365A-9945-94BB-16D16235F396}" destId="{B5031CCE-6237-C84A-A903-1248BD4F87E2}" srcOrd="2" destOrd="0" parTransId="{8A13854B-2BA6-284C-94FE-D2075BCE7EEB}" sibTransId="{246F9960-B4AF-2047-8538-31866623422F}"/>
    <dgm:cxn modelId="{AF35214B-798E-414E-8045-92696CBA1C42}" type="presOf" srcId="{6024876D-EC99-4449-95E3-70D7FFC13E33}" destId="{3A2C0332-A122-404A-8A75-3F1E25A89284}" srcOrd="0" destOrd="0" presId="urn:microsoft.com/office/officeart/2005/8/layout/process1"/>
    <dgm:cxn modelId="{15A40F2A-E866-4B4C-9676-1A3D3BC4A23F}" type="presOf" srcId="{B5031CCE-6237-C84A-A903-1248BD4F87E2}" destId="{E3270800-50B8-5E4D-9305-F78AE2ABEB0C}" srcOrd="0" destOrd="0" presId="urn:microsoft.com/office/officeart/2005/8/layout/process1"/>
    <dgm:cxn modelId="{ACA39CA1-8453-5D4E-871C-DD415B94B3D5}" type="presOf" srcId="{A3F08C02-C548-4E49-A2F6-77CD7A7C0204}" destId="{7A8565C7-8636-5D4B-AFA1-56BDEEF0F75C}" srcOrd="1" destOrd="0" presId="urn:microsoft.com/office/officeart/2005/8/layout/process1"/>
    <dgm:cxn modelId="{2B8B27EE-0C83-4743-8A34-921257368A7A}" type="presOf" srcId="{E846FD33-175D-0C44-8AF1-783FFDED8CBA}" destId="{D091C6BA-B0A0-0744-A200-C7D24095815F}" srcOrd="1" destOrd="0" presId="urn:microsoft.com/office/officeart/2005/8/layout/process1"/>
    <dgm:cxn modelId="{CE339D99-F4DD-6943-BB21-1919EFD03323}" type="presOf" srcId="{A3F08C02-C548-4E49-A2F6-77CD7A7C0204}" destId="{5D77F518-1F4C-774E-BEE0-F47F1C9AAE23}" srcOrd="0" destOrd="0" presId="urn:microsoft.com/office/officeart/2005/8/layout/process1"/>
    <dgm:cxn modelId="{7D92424A-A664-1545-96C4-F495CD04A217}" type="presOf" srcId="{C5D68651-365A-9945-94BB-16D16235F396}" destId="{9E3B02B2-55A8-9D48-9902-6993275A6281}" srcOrd="0" destOrd="0" presId="urn:microsoft.com/office/officeart/2005/8/layout/process1"/>
    <dgm:cxn modelId="{2559B123-CD29-6549-A24B-F26724ED14B7}" type="presOf" srcId="{E846FD33-175D-0C44-8AF1-783FFDED8CBA}" destId="{84E6191C-3A9F-0E43-A659-2878336E4A17}" srcOrd="0" destOrd="0" presId="urn:microsoft.com/office/officeart/2005/8/layout/process1"/>
    <dgm:cxn modelId="{A7489965-898B-DD4F-A79B-7A69E1AF8543}" type="presParOf" srcId="{9E3B02B2-55A8-9D48-9902-6993275A6281}" destId="{7780F452-F643-DD4B-8501-22B3A5BC3592}" srcOrd="0" destOrd="0" presId="urn:microsoft.com/office/officeart/2005/8/layout/process1"/>
    <dgm:cxn modelId="{9B44F02E-ACCF-A642-A13C-357A81DBEE7B}" type="presParOf" srcId="{9E3B02B2-55A8-9D48-9902-6993275A6281}" destId="{84E6191C-3A9F-0E43-A659-2878336E4A17}" srcOrd="1" destOrd="0" presId="urn:microsoft.com/office/officeart/2005/8/layout/process1"/>
    <dgm:cxn modelId="{E3C9A8F5-F80C-C041-B88A-7CC3821AC8BC}" type="presParOf" srcId="{84E6191C-3A9F-0E43-A659-2878336E4A17}" destId="{D091C6BA-B0A0-0744-A200-C7D24095815F}" srcOrd="0" destOrd="0" presId="urn:microsoft.com/office/officeart/2005/8/layout/process1"/>
    <dgm:cxn modelId="{07B9D39E-220A-2740-AAF2-8B147DA83E32}" type="presParOf" srcId="{9E3B02B2-55A8-9D48-9902-6993275A6281}" destId="{3A2C0332-A122-404A-8A75-3F1E25A89284}" srcOrd="2" destOrd="0" presId="urn:microsoft.com/office/officeart/2005/8/layout/process1"/>
    <dgm:cxn modelId="{1D426346-D341-C34A-B230-5855FEE705F9}" type="presParOf" srcId="{9E3B02B2-55A8-9D48-9902-6993275A6281}" destId="{5D77F518-1F4C-774E-BEE0-F47F1C9AAE23}" srcOrd="3" destOrd="0" presId="urn:microsoft.com/office/officeart/2005/8/layout/process1"/>
    <dgm:cxn modelId="{C797CB96-01AF-BF4F-8AB0-CF0521B88427}" type="presParOf" srcId="{5D77F518-1F4C-774E-BEE0-F47F1C9AAE23}" destId="{7A8565C7-8636-5D4B-AFA1-56BDEEF0F75C}" srcOrd="0" destOrd="0" presId="urn:microsoft.com/office/officeart/2005/8/layout/process1"/>
    <dgm:cxn modelId="{55B407A7-7CCE-294E-9098-0413FE81A39D}" type="presParOf" srcId="{9E3B02B2-55A8-9D48-9902-6993275A6281}" destId="{E3270800-50B8-5E4D-9305-F78AE2ABEB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0F452-F643-DD4B-8501-22B3A5BC3592}">
      <dsp:nvSpPr>
        <dsp:cNvPr id="0" name=""/>
        <dsp:cNvSpPr/>
      </dsp:nvSpPr>
      <dsp:spPr>
        <a:xfrm>
          <a:off x="5503" y="2123357"/>
          <a:ext cx="1644844" cy="117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Convolutional Layers</a:t>
          </a:r>
          <a:endParaRPr lang="en-US" sz="1800" kern="1200" dirty="0"/>
        </a:p>
      </dsp:txBody>
      <dsp:txXfrm>
        <a:off x="39828" y="2157682"/>
        <a:ext cx="1576194" cy="1103301"/>
      </dsp:txXfrm>
    </dsp:sp>
    <dsp:sp modelId="{84E6191C-3A9F-0E43-A659-2878336E4A17}">
      <dsp:nvSpPr>
        <dsp:cNvPr id="0" name=""/>
        <dsp:cNvSpPr/>
      </dsp:nvSpPr>
      <dsp:spPr>
        <a:xfrm>
          <a:off x="1814832" y="2505372"/>
          <a:ext cx="348707" cy="4079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14832" y="2586956"/>
        <a:ext cx="244095" cy="244753"/>
      </dsp:txXfrm>
    </dsp:sp>
    <dsp:sp modelId="{3A2C0332-A122-404A-8A75-3F1E25A89284}">
      <dsp:nvSpPr>
        <dsp:cNvPr id="0" name=""/>
        <dsp:cNvSpPr/>
      </dsp:nvSpPr>
      <dsp:spPr>
        <a:xfrm>
          <a:off x="2308286" y="2123357"/>
          <a:ext cx="1644844" cy="117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Pooling and Normalization</a:t>
          </a:r>
          <a:endParaRPr lang="en-US" sz="1800" kern="1200" dirty="0"/>
        </a:p>
      </dsp:txBody>
      <dsp:txXfrm>
        <a:off x="2342611" y="2157682"/>
        <a:ext cx="1576194" cy="1103301"/>
      </dsp:txXfrm>
    </dsp:sp>
    <dsp:sp modelId="{5D77F518-1F4C-774E-BEE0-F47F1C9AAE23}">
      <dsp:nvSpPr>
        <dsp:cNvPr id="0" name=""/>
        <dsp:cNvSpPr/>
      </dsp:nvSpPr>
      <dsp:spPr>
        <a:xfrm>
          <a:off x="4117615" y="2505372"/>
          <a:ext cx="348707" cy="4079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17615" y="2586956"/>
        <a:ext cx="244095" cy="244753"/>
      </dsp:txXfrm>
    </dsp:sp>
    <dsp:sp modelId="{E3270800-50B8-5E4D-9305-F78AE2ABEB0C}">
      <dsp:nvSpPr>
        <dsp:cNvPr id="0" name=""/>
        <dsp:cNvSpPr/>
      </dsp:nvSpPr>
      <dsp:spPr>
        <a:xfrm>
          <a:off x="4611068" y="2123357"/>
          <a:ext cx="1644844" cy="117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Fully Connected Classification Layers (CLs)</a:t>
          </a:r>
          <a:endParaRPr lang="en-US" sz="1800" kern="1200" dirty="0"/>
        </a:p>
      </dsp:txBody>
      <dsp:txXfrm>
        <a:off x="4645393" y="2157682"/>
        <a:ext cx="1576194" cy="1103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0F452-F643-DD4B-8501-22B3A5BC3592}">
      <dsp:nvSpPr>
        <dsp:cNvPr id="0" name=""/>
        <dsp:cNvSpPr/>
      </dsp:nvSpPr>
      <dsp:spPr>
        <a:xfrm>
          <a:off x="5503" y="2192749"/>
          <a:ext cx="1644844" cy="1033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78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Convolutional Layers</a:t>
          </a:r>
          <a:endParaRPr lang="en-US" sz="18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5763" y="2223009"/>
        <a:ext cx="1584324" cy="972648"/>
      </dsp:txXfrm>
    </dsp:sp>
    <dsp:sp modelId="{84E6191C-3A9F-0E43-A659-2878336E4A17}">
      <dsp:nvSpPr>
        <dsp:cNvPr id="0" name=""/>
        <dsp:cNvSpPr/>
      </dsp:nvSpPr>
      <dsp:spPr>
        <a:xfrm>
          <a:off x="1814832" y="2505372"/>
          <a:ext cx="348707" cy="4079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14832" y="2586956"/>
        <a:ext cx="244095" cy="244753"/>
      </dsp:txXfrm>
    </dsp:sp>
    <dsp:sp modelId="{3A2C0332-A122-404A-8A75-3F1E25A89284}">
      <dsp:nvSpPr>
        <dsp:cNvPr id="0" name=""/>
        <dsp:cNvSpPr/>
      </dsp:nvSpPr>
      <dsp:spPr>
        <a:xfrm>
          <a:off x="2308286" y="2192749"/>
          <a:ext cx="1644844" cy="1033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78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Pooling and Normalization</a:t>
          </a:r>
          <a:endParaRPr lang="en-US" sz="18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2338546" y="2223009"/>
        <a:ext cx="1584324" cy="972648"/>
      </dsp:txXfrm>
    </dsp:sp>
    <dsp:sp modelId="{5D77F518-1F4C-774E-BEE0-F47F1C9AAE23}">
      <dsp:nvSpPr>
        <dsp:cNvPr id="0" name=""/>
        <dsp:cNvSpPr/>
      </dsp:nvSpPr>
      <dsp:spPr>
        <a:xfrm>
          <a:off x="4117615" y="2505372"/>
          <a:ext cx="348707" cy="4079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17615" y="2586956"/>
        <a:ext cx="244095" cy="244753"/>
      </dsp:txXfrm>
    </dsp:sp>
    <dsp:sp modelId="{E3270800-50B8-5E4D-9305-F78AE2ABEB0C}">
      <dsp:nvSpPr>
        <dsp:cNvPr id="0" name=""/>
        <dsp:cNvSpPr/>
      </dsp:nvSpPr>
      <dsp:spPr>
        <a:xfrm>
          <a:off x="4611068" y="2192749"/>
          <a:ext cx="1644844" cy="1033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Fully Connected CLs</a:t>
          </a:r>
          <a:endParaRPr lang="en-US" sz="2000" b="1" kern="1200" dirty="0"/>
        </a:p>
      </dsp:txBody>
      <dsp:txXfrm>
        <a:off x="4641328" y="2223009"/>
        <a:ext cx="1584324" cy="97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Accelerating Training of DNNs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7850-ECD0-5F45-997A-A9D20BE18BB0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9EDE-1454-5F49-9763-A74BA26D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76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Accelerating Training of DNNs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325D-FD5D-EA41-9A39-C7C8C7E66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71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A7D56B6-5970-254B-80E4-7B65F87816AF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</p:spTree>
    <p:extLst>
      <p:ext uri="{BB962C8B-B14F-4D97-AF65-F5344CB8AC3E}">
        <p14:creationId xmlns:p14="http://schemas.microsoft.com/office/powerpoint/2010/main" val="14257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Accelerating Training of DNNs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Accelerating Training of DNNs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2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Accelerating Training of DNNs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14DAD1B-3CD2-4542-8CCF-1C00B18F3D7F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</p:spTree>
    <p:extLst>
      <p:ext uri="{BB962C8B-B14F-4D97-AF65-F5344CB8AC3E}">
        <p14:creationId xmlns:p14="http://schemas.microsoft.com/office/powerpoint/2010/main" val="103160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Accelerating Training of DNNs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Accelerating Training of DNNs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Accelerating Training of DNNs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Accelerating Training of DNNs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interleaving being on left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November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287938"/>
            <a:ext cx="629761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8471" y="6287938"/>
            <a:ext cx="683339" cy="365125"/>
          </a:xfrm>
        </p:spPr>
        <p:txBody>
          <a:bodyPr/>
          <a:lstStyle>
            <a:lvl1pPr algn="r">
              <a:defRPr sz="1200"/>
            </a:lvl1pPr>
          </a:lstStyle>
          <a:p>
            <a:fld id="{8CC2A5CE-B579-3B4B-B5C9-CFE4CB051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diagramData" Target="../diagrams/data1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15" y="1440895"/>
            <a:ext cx="8713076" cy="1639121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+mn-lt"/>
              </a:rPr>
              <a:t>Interleaver Design for</a:t>
            </a:r>
            <a:br>
              <a:rPr lang="en-US" sz="5000" dirty="0" smtClean="0">
                <a:latin typeface="+mn-lt"/>
              </a:rPr>
            </a:br>
            <a:r>
              <a:rPr lang="en-US" sz="5000" dirty="0" smtClean="0">
                <a:latin typeface="+mn-lt"/>
              </a:rPr>
              <a:t>Deep Neural Networks</a:t>
            </a:r>
            <a:endParaRPr lang="en-US" sz="5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33" y="3421060"/>
            <a:ext cx="9144000" cy="1740341"/>
          </a:xfrm>
        </p:spPr>
        <p:txBody>
          <a:bodyPr>
            <a:normAutofit/>
          </a:bodyPr>
          <a:lstStyle/>
          <a:p>
            <a:r>
              <a:rPr lang="en-US" sz="2400" dirty="0"/>
              <a:t>Sourya </a:t>
            </a:r>
            <a:r>
              <a:rPr lang="en-US" sz="2400" dirty="0" smtClean="0"/>
              <a:t>Dey, Peter </a:t>
            </a:r>
            <a:r>
              <a:rPr lang="en-US" sz="2400" dirty="0" err="1" smtClean="0"/>
              <a:t>Beerel</a:t>
            </a:r>
            <a:r>
              <a:rPr lang="en-US" sz="2400" dirty="0" smtClean="0"/>
              <a:t>, Keith </a:t>
            </a:r>
            <a:r>
              <a:rPr lang="en-US" sz="2400" dirty="0" err="1" smtClean="0"/>
              <a:t>Chugg</a:t>
            </a:r>
            <a:endParaRPr lang="en-US" sz="2400" dirty="0"/>
          </a:p>
          <a:p>
            <a:r>
              <a:rPr lang="en-US" sz="2400" dirty="0" smtClean="0"/>
              <a:t>Asilomar Conference on Signals, Systems, and Computers</a:t>
            </a:r>
          </a:p>
          <a:p>
            <a:r>
              <a:rPr lang="en-US" sz="2400" dirty="0" smtClean="0"/>
              <a:t>Oct-Nov 2017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84" y="5333111"/>
            <a:ext cx="4162098" cy="13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Parallelism = </a:t>
            </a:r>
            <a:r>
              <a:rPr lang="en-US" i="1" dirty="0" smtClean="0"/>
              <a:t>z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87"/>
            <a:ext cx="6625166" cy="1744946"/>
          </a:xfrm>
        </p:spPr>
        <p:txBody>
          <a:bodyPr>
            <a:noAutofit/>
          </a:bodyPr>
          <a:lstStyle/>
          <a:p>
            <a:r>
              <a:rPr lang="en-US" i="1" dirty="0"/>
              <a:t>z</a:t>
            </a:r>
            <a:r>
              <a:rPr lang="en-US" dirty="0"/>
              <a:t> memories for all </a:t>
            </a:r>
            <a:r>
              <a:rPr lang="en-US" dirty="0" smtClean="0"/>
              <a:t>parameters of same type</a:t>
            </a:r>
            <a:endParaRPr lang="en-US" dirty="0"/>
          </a:p>
          <a:p>
            <a:r>
              <a:rPr lang="en-US" dirty="0" smtClean="0"/>
              <a:t>Process</a:t>
            </a:r>
            <a:r>
              <a:rPr lang="en-US" i="1" dirty="0" smtClean="0"/>
              <a:t> z</a:t>
            </a:r>
            <a:r>
              <a:rPr lang="en-US" dirty="0" smtClean="0"/>
              <a:t> parameters in 1 </a:t>
            </a:r>
            <a:r>
              <a:rPr lang="en-US" b="1" dirty="0" smtClean="0"/>
              <a:t>cycle </a:t>
            </a:r>
            <a:r>
              <a:rPr lang="en-US" dirty="0" smtClean="0"/>
              <a:t>=&gt; 1 from each mem</a:t>
            </a:r>
          </a:p>
          <a:p>
            <a:r>
              <a:rPr lang="en-US" b="1" dirty="0" smtClean="0"/>
              <a:t>Process all parameters in a sweep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32578"/>
              </p:ext>
            </p:extLst>
          </p:nvPr>
        </p:nvGraphicFramePr>
        <p:xfrm>
          <a:off x="677334" y="3735009"/>
          <a:ext cx="4830420" cy="243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50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50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50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5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507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30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 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 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 </a:t>
                      </a:r>
                      <a:r>
                        <a:rPr lang="en-US" sz="2000" b="1" i="1" dirty="0" smtClean="0"/>
                        <a:t>z</a:t>
                      </a:r>
                      <a:r>
                        <a:rPr lang="en-US" sz="2000" b="1" dirty="0" smtClean="0"/>
                        <a:t>-1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26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w</a:t>
                      </a:r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w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/>
                        <a:t>w</a:t>
                      </a:r>
                      <a:r>
                        <a:rPr lang="en-US" sz="2000" b="0" baseline="-25000" dirty="0" smtClean="0"/>
                        <a:t>2</a:t>
                      </a:r>
                      <a:endParaRPr lang="en-US" sz="2000" b="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/>
                        <a:t>w</a:t>
                      </a:r>
                      <a:r>
                        <a:rPr lang="en-US" sz="2000" b="0" baseline="-25000" smtClean="0"/>
                        <a:t>z-1</a:t>
                      </a:r>
                      <a:endParaRPr lang="en-US" sz="2000" b="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26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/>
                        <a:t>w</a:t>
                      </a:r>
                      <a:r>
                        <a:rPr lang="en-US" sz="2000" baseline="-25000" dirty="0" err="1" smtClean="0"/>
                        <a:t>z</a:t>
                      </a:r>
                      <a:endParaRPr lang="en-US" sz="20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26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w</a:t>
                      </a:r>
                      <a:r>
                        <a:rPr lang="en-US" sz="2000" baseline="-25000" dirty="0" smtClean="0"/>
                        <a:t>2z</a:t>
                      </a:r>
                      <a:endParaRPr lang="en-US" sz="20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26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w</a:t>
                      </a:r>
                      <a:r>
                        <a:rPr lang="en-US" sz="2000" baseline="-25000" dirty="0" smtClean="0"/>
                        <a:t>3z</a:t>
                      </a:r>
                      <a:endParaRPr lang="en-US" sz="20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w</a:t>
                      </a:r>
                      <a:r>
                        <a:rPr lang="en-US" sz="2000" baseline="-25000" dirty="0" smtClean="0"/>
                        <a:t>W-1</a:t>
                      </a:r>
                      <a:endParaRPr lang="en-US" sz="20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54" y="3721910"/>
            <a:ext cx="2383972" cy="24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Clash Freedom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8265"/>
            <a:ext cx="8596668" cy="574960"/>
          </a:xfrm>
        </p:spPr>
        <p:txBody>
          <a:bodyPr>
            <a:noAutofit/>
          </a:bodyPr>
          <a:lstStyle/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i="1" dirty="0"/>
              <a:t>p</a:t>
            </a:r>
            <a:r>
              <a:rPr lang="en-US" dirty="0"/>
              <a:t> activations, so depth of each memory 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z</a:t>
            </a:r>
          </a:p>
          <a:p>
            <a:r>
              <a:rPr lang="en-US" dirty="0" smtClean="0"/>
              <a:t>Accessed in interleaved (permuted order)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94747"/>
              </p:ext>
            </p:extLst>
          </p:nvPr>
        </p:nvGraphicFramePr>
        <p:xfrm>
          <a:off x="779883" y="3245845"/>
          <a:ext cx="3698724" cy="1829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64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64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64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64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64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64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4881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r>
                        <a:rPr lang="en-US" sz="1500" baseline="-25000" dirty="0" smtClean="0"/>
                        <a:t>0</a:t>
                      </a:r>
                      <a:endParaRPr lang="en-US" sz="15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a</a:t>
                      </a:r>
                      <a:r>
                        <a:rPr lang="en-US" sz="1500" b="1" baseline="-25000" dirty="0" smtClean="0"/>
                        <a:t>2</a:t>
                      </a:r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r>
                        <a:rPr lang="en-US" sz="1500" b="0" baseline="-25000" dirty="0" smtClean="0"/>
                        <a:t>z-1</a:t>
                      </a:r>
                      <a:endParaRPr lang="en-US" sz="1500" b="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r>
                        <a:rPr lang="en-US" sz="1500" baseline="-25000" dirty="0" smtClean="0"/>
                        <a:t>z</a:t>
                      </a:r>
                      <a:endParaRPr lang="en-US" sz="15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r>
                        <a:rPr lang="en-US" sz="1500" baseline="-25000" dirty="0" smtClean="0"/>
                        <a:t>2z</a:t>
                      </a:r>
                      <a:endParaRPr lang="en-US" sz="15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r>
                        <a:rPr lang="en-US" sz="1500" baseline="-25000" dirty="0" smtClean="0"/>
                        <a:t>3z</a:t>
                      </a:r>
                      <a:endParaRPr lang="en-US" sz="15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r>
                        <a:rPr lang="en-US" sz="1500" baseline="-25000" dirty="0" smtClean="0"/>
                        <a:t>p-1</a:t>
                      </a:r>
                      <a:endParaRPr lang="en-US" sz="15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1045"/>
              </p:ext>
            </p:extLst>
          </p:nvPr>
        </p:nvGraphicFramePr>
        <p:xfrm>
          <a:off x="5477930" y="3246430"/>
          <a:ext cx="371388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10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a</a:t>
                      </a:r>
                      <a:r>
                        <a:rPr lang="en-US" sz="1500" b="1" baseline="-25000" dirty="0" smtClean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a</a:t>
                      </a:r>
                      <a:r>
                        <a:rPr lang="en-US" sz="1500" b="1" baseline="-25000" dirty="0" smtClean="0"/>
                        <a:t>3z</a:t>
                      </a:r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64142" y="5185148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Clash </a:t>
            </a:r>
            <a:r>
              <a:rPr lang="en-US" dirty="0">
                <a:sym typeface="Wingdings"/>
              </a:rPr>
              <a:t>stalls processing </a:t>
            </a:r>
          </a:p>
        </p:txBody>
      </p:sp>
      <p:sp>
        <p:nvSpPr>
          <p:cNvPr id="11" name="Oval 10"/>
          <p:cNvSpPr/>
          <p:nvPr/>
        </p:nvSpPr>
        <p:spPr>
          <a:xfrm>
            <a:off x="5323116" y="2996060"/>
            <a:ext cx="936171" cy="231493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2131" y="522057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Clash-free access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96" y="5702498"/>
            <a:ext cx="889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Interleaver</a:t>
            </a:r>
            <a:r>
              <a:rPr lang="en-US" sz="2400" b="1" dirty="0"/>
              <a:t> must prevent clashes when accessing activations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9483" y="3708400"/>
            <a:ext cx="27851" cy="136683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227" y="4160537"/>
            <a:ext cx="5437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z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3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 animBg="1"/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Accesses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71010"/>
              </p:ext>
            </p:extLst>
          </p:nvPr>
        </p:nvGraphicFramePr>
        <p:xfrm>
          <a:off x="1893567" y="1842061"/>
          <a:ext cx="6441312" cy="3188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966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11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71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711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7111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6787" y="514227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6786" y="51392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6786" y="51457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6786" y="515213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4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0081"/>
              </p:ext>
            </p:extLst>
          </p:nvPr>
        </p:nvGraphicFramePr>
        <p:xfrm>
          <a:off x="1893567" y="1842063"/>
          <a:ext cx="6441312" cy="3188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472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8347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834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8347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8347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31278"/>
              </p:ext>
            </p:extLst>
          </p:nvPr>
        </p:nvGraphicFramePr>
        <p:xfrm>
          <a:off x="1893567" y="1842059"/>
          <a:ext cx="6441312" cy="3188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2595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8879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88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8879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8879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58976"/>
              </p:ext>
            </p:extLst>
          </p:nvPr>
        </p:nvGraphicFramePr>
        <p:xfrm>
          <a:off x="1893567" y="1842057"/>
          <a:ext cx="6441312" cy="318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5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9020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447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44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447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4478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9302" y="5702711"/>
            <a:ext cx="806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Design </a:t>
            </a:r>
            <a:r>
              <a:rPr lang="en-US" sz="2400" b="1" dirty="0" err="1" smtClean="0"/>
              <a:t>interleaver</a:t>
            </a:r>
            <a:r>
              <a:rPr lang="en-US" sz="2400" b="1" dirty="0" smtClean="0"/>
              <a:t> to have easy address computation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673571" y="2298700"/>
            <a:ext cx="46347" cy="267693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110" y="3487437"/>
            <a:ext cx="543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z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03625" y="2483525"/>
            <a:ext cx="86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Row 0</a:t>
            </a:r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903625" y="3195331"/>
            <a:ext cx="86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Row 1</a:t>
            </a: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904202" y="3858049"/>
            <a:ext cx="86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Row 2</a:t>
            </a:r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414378" y="4383266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Row </a:t>
            </a:r>
          </a:p>
          <a:p>
            <a:pPr algn="ctr"/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/</a:t>
            </a:r>
            <a:r>
              <a:rPr lang="en-US" sz="2000" i="1" dirty="0" smtClean="0"/>
              <a:t>z</a:t>
            </a:r>
            <a:r>
              <a:rPr lang="en-US" sz="2000" dirty="0" smtClean="0"/>
              <a:t>-1) = 3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99012" y="2423604"/>
            <a:ext cx="434694" cy="2571477"/>
            <a:chOff x="2299012" y="2423604"/>
            <a:chExt cx="434694" cy="257147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68303" y="2423604"/>
            <a:ext cx="434694" cy="2571477"/>
            <a:chOff x="2299012" y="2423604"/>
            <a:chExt cx="434694" cy="2571477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49398" y="2423604"/>
            <a:ext cx="434694" cy="2571477"/>
            <a:chOff x="2299012" y="2423604"/>
            <a:chExt cx="434694" cy="2571477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42297" y="2423604"/>
            <a:ext cx="434694" cy="2571477"/>
            <a:chOff x="2299012" y="2423604"/>
            <a:chExt cx="434694" cy="2571477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11588" y="2423604"/>
            <a:ext cx="434694" cy="2571477"/>
            <a:chOff x="2299012" y="2423604"/>
            <a:chExt cx="434694" cy="2571477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92683" y="2423604"/>
            <a:ext cx="434694" cy="2571477"/>
            <a:chOff x="2299012" y="2423604"/>
            <a:chExt cx="434694" cy="2571477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6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3" grpId="1"/>
      <p:bldP spid="14" grpId="0"/>
      <p:bldP spid="14" grpId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4988261" y="2411946"/>
            <a:ext cx="16489" cy="154848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473"/>
          </a:xfrm>
        </p:spPr>
        <p:txBody>
          <a:bodyPr/>
          <a:lstStyle/>
          <a:p>
            <a:r>
              <a:rPr lang="en-US" dirty="0" err="1" smtClean="0"/>
              <a:t>Interleaver</a:t>
            </a:r>
            <a:r>
              <a:rPr lang="en-US" dirty="0" smtClean="0"/>
              <a:t> Design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4011" y="1971229"/>
                <a:ext cx="70637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</a:rPr>
                            <m:t>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charset="0"/>
                                </a:rPr>
                                <m:t>𝒊</m:t>
                              </m:r>
                              <m:r>
                                <a:rPr lang="en-US" sz="3200" b="1" i="1">
                                  <a:latin typeface="Cambria Math" charset="0"/>
                                </a:rPr>
                                <m:t>%</m:t>
                              </m:r>
                              <m:r>
                                <a:rPr lang="en-US" sz="3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𝒛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%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𝒛</m:t>
                          </m:r>
                        </m:e>
                      </m:d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32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11" y="1971229"/>
                <a:ext cx="706372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5375094" y="2122638"/>
            <a:ext cx="383081" cy="1123770"/>
          </a:xfrm>
          <a:prstGeom prst="rightBrace">
            <a:avLst>
              <a:gd name="adj1" fmla="val 27013"/>
              <a:gd name="adj2" fmla="val 515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4011" y="2799485"/>
            <a:ext cx="443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Activation Memory </a:t>
            </a:r>
            <a:r>
              <a:rPr lang="en-US" dirty="0" smtClean="0"/>
              <a:t>Bank Row = 45%32 = 1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6222831" y="2742349"/>
            <a:ext cx="383081" cy="2819244"/>
          </a:xfrm>
          <a:prstGeom prst="rightBrace">
            <a:avLst>
              <a:gd name="adj1" fmla="val 27013"/>
              <a:gd name="adj2" fmla="val 515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39459" y="427849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 side Neuron = 1x8+45%8 = 13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641801" y="3410928"/>
            <a:ext cx="383081" cy="3686807"/>
          </a:xfrm>
          <a:prstGeom prst="rightBrace">
            <a:avLst>
              <a:gd name="adj1" fmla="val 27013"/>
              <a:gd name="adj2" fmla="val 515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823994" y="2449384"/>
            <a:ext cx="0" cy="151104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676745" y="2406520"/>
            <a:ext cx="1" cy="265627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3577" y="5423219"/>
            <a:ext cx="408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side </a:t>
            </a:r>
            <a:r>
              <a:rPr lang="en-US" smtClean="0"/>
              <a:t>Neuron’s Weight = 13x2 = 26</a:t>
            </a:r>
            <a:endParaRPr lang="en-US" dirty="0"/>
          </a:p>
        </p:txBody>
      </p:sp>
      <p:cxnSp>
        <p:nvCxnSpPr>
          <p:cNvPr id="18" name="Straight Connector 17"/>
          <p:cNvCxnSpPr>
            <a:endCxn id="21" idx="0"/>
          </p:cNvCxnSpPr>
          <p:nvPr/>
        </p:nvCxnSpPr>
        <p:spPr>
          <a:xfrm flipH="1">
            <a:off x="9294348" y="2492982"/>
            <a:ext cx="235148" cy="3424978"/>
          </a:xfrm>
          <a:prstGeom prst="line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02313" y="5917960"/>
            <a:ext cx="19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Offset = 1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55206"/>
              </p:ext>
            </p:extLst>
          </p:nvPr>
        </p:nvGraphicFramePr>
        <p:xfrm>
          <a:off x="3320294" y="3173666"/>
          <a:ext cx="4077324" cy="32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039"/>
                <a:gridCol w="393082"/>
                <a:gridCol w="419885"/>
                <a:gridCol w="380520"/>
                <a:gridCol w="413324"/>
                <a:gridCol w="426446"/>
                <a:gridCol w="429676"/>
                <a:gridCol w="429676"/>
                <a:gridCol w="429676"/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 smtClean="0"/>
                        <a:t>Row1</a:t>
                      </a:r>
                      <a:endParaRPr lang="en-US" sz="1500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a</a:t>
                      </a:r>
                      <a:r>
                        <a:rPr lang="en-US" sz="1200" baseline="-25000" dirty="0" smtClean="0"/>
                        <a:t>8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</a:t>
                      </a:r>
                      <a:r>
                        <a:rPr lang="en-US" sz="1200" baseline="-25000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</a:t>
                      </a:r>
                      <a:r>
                        <a:rPr lang="en-US" sz="1200" baseline="-25000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</a:t>
                      </a:r>
                      <a:r>
                        <a:rPr lang="en-US" sz="1200" baseline="-25000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</a:t>
                      </a:r>
                      <a:r>
                        <a:rPr lang="en-US" sz="1200" baseline="-25000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</a:t>
                      </a:r>
                      <a:r>
                        <a:rPr lang="en-US" sz="1200" baseline="-25000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</a:t>
                      </a:r>
                      <a:r>
                        <a:rPr lang="en-US" sz="1200" baseline="-25000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</a:t>
                      </a:r>
                      <a:r>
                        <a:rPr lang="en-US" sz="1200" baseline="-25000" dirty="0" smtClean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6128520" y="3194633"/>
            <a:ext cx="361037" cy="288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807150" y="5328971"/>
            <a:ext cx="864496" cy="1080688"/>
            <a:chOff x="2438453" y="5166331"/>
            <a:chExt cx="864496" cy="1080688"/>
          </a:xfrm>
        </p:grpSpPr>
        <p:grpSp>
          <p:nvGrpSpPr>
            <p:cNvPr id="34" name="Group 33"/>
            <p:cNvGrpSpPr/>
            <p:nvPr/>
          </p:nvGrpSpPr>
          <p:grpSpPr>
            <a:xfrm>
              <a:off x="2438453" y="5553393"/>
              <a:ext cx="487634" cy="423824"/>
              <a:chOff x="2375767" y="4046557"/>
              <a:chExt cx="487634" cy="42382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386042" y="4046972"/>
                <a:ext cx="428616" cy="4234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75767" y="404655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="1" baseline="-25000" dirty="0" smtClean="0">
                    <a:solidFill>
                      <a:schemeClr val="bg1"/>
                    </a:solidFill>
                  </a:rPr>
                  <a:t>13</a:t>
                </a:r>
                <a:endParaRPr lang="en-US" b="1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flipV="1">
              <a:off x="2840964" y="5392170"/>
              <a:ext cx="447174" cy="25861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42853" y="5879454"/>
              <a:ext cx="439548" cy="1971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 rot="20009987">
              <a:off x="2767225" y="5166331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="1" baseline="-25000" dirty="0" smtClean="0"/>
                <a:t>26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 rot="1382086">
              <a:off x="2752812" y="5877687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="1" baseline="-25000" dirty="0" smtClean="0"/>
                <a:t>27</a:t>
              </a:r>
              <a:endParaRPr lang="en-US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673715" y="6323934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Finally:</a:t>
            </a:r>
            <a:r>
              <a:rPr lang="en-US" sz="2000" b="1" dirty="0" smtClean="0"/>
              <a:t> w</a:t>
            </a:r>
            <a:r>
              <a:rPr lang="en-US" sz="2000" b="1" baseline="-25000" dirty="0" smtClean="0"/>
              <a:t>27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83122" y="4000959"/>
            <a:ext cx="1079" cy="103299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19383" y="1817286"/>
            <a:ext cx="2786489" cy="4592373"/>
          </a:xfrm>
        </p:spPr>
        <p:txBody>
          <a:bodyPr/>
          <a:lstStyle/>
          <a:p>
            <a:pPr algn="just"/>
            <a:r>
              <a:rPr lang="en-US" dirty="0" smtClean="0"/>
              <a:t>Let </a:t>
            </a:r>
            <a:r>
              <a:rPr lang="en-US" b="1" i="1" dirty="0" smtClean="0"/>
              <a:t>r</a:t>
            </a:r>
            <a:r>
              <a:rPr lang="en-US" dirty="0" smtClean="0"/>
              <a:t> be a random permutation of memory row index =&gt; Size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z</a:t>
            </a:r>
          </a:p>
          <a:p>
            <a:pPr algn="just"/>
            <a:r>
              <a:rPr lang="en-US" dirty="0" smtClean="0"/>
              <a:t>Replicate or partition </a:t>
            </a:r>
            <a:r>
              <a:rPr lang="en-US" i="1" dirty="0" smtClean="0"/>
              <a:t>r</a:t>
            </a:r>
            <a:r>
              <a:rPr lang="en-US" dirty="0" smtClean="0"/>
              <a:t> to form </a:t>
            </a:r>
            <a:r>
              <a:rPr lang="en-US" b="1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z</a:t>
            </a:r>
            <a:r>
              <a:rPr lang="en-US" dirty="0" smtClean="0"/>
              <a:t> elements =&gt; Starting indices of all mems</a:t>
            </a:r>
          </a:p>
          <a:p>
            <a:pPr algn="just"/>
            <a:r>
              <a:rPr lang="en-US" b="1" i="1" dirty="0" smtClean="0"/>
              <a:t>t</a:t>
            </a:r>
            <a:r>
              <a:rPr lang="en-US" dirty="0" smtClean="0"/>
              <a:t> = {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/>
              <a:t>+1, </a:t>
            </a:r>
            <a:r>
              <a:rPr lang="is-IS" dirty="0" smtClean="0"/>
              <a:t>…, </a:t>
            </a:r>
            <a:r>
              <a:rPr lang="is-IS" i="1" dirty="0" smtClean="0"/>
              <a:t>s</a:t>
            </a:r>
            <a:r>
              <a:rPr lang="is-IS" dirty="0" smtClean="0"/>
              <a:t>+</a:t>
            </a:r>
            <a:r>
              <a:rPr lang="is-IS" i="1" dirty="0" smtClean="0"/>
              <a:t>p</a:t>
            </a:r>
            <a:r>
              <a:rPr lang="is-IS" dirty="0" smtClean="0"/>
              <a:t>/</a:t>
            </a:r>
            <a:r>
              <a:rPr lang="is-IS" i="1" dirty="0" smtClean="0"/>
              <a:t>z</a:t>
            </a:r>
            <a:r>
              <a:rPr lang="is-IS" dirty="0" smtClean="0"/>
              <a:t>-1</a:t>
            </a:r>
            <a:r>
              <a:rPr lang="en-US" dirty="0" smtClean="0"/>
              <a:t>}%(p/z) =&gt; All </a:t>
            </a:r>
            <a:r>
              <a:rPr lang="en-US" i="1" dirty="0" smtClean="0"/>
              <a:t>p</a:t>
            </a:r>
            <a:r>
              <a:rPr lang="en-US" dirty="0" smtClean="0"/>
              <a:t> indices for all mems in order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48942" y="1453172"/>
            <a:ext cx="583364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Example: </a:t>
            </a:r>
            <a:r>
              <a:rPr lang="en-US" sz="2000" i="1" dirty="0"/>
              <a:t>p</a:t>
            </a:r>
            <a:r>
              <a:rPr lang="en-US" sz="2000" dirty="0"/>
              <a:t>=32, </a:t>
            </a:r>
            <a:r>
              <a:rPr lang="en-US" sz="2000" i="1" dirty="0" err="1" smtClean="0"/>
              <a:t>fo</a:t>
            </a:r>
            <a:r>
              <a:rPr lang="en-US" sz="2000" dirty="0" smtClean="0"/>
              <a:t>=2, </a:t>
            </a:r>
            <a:r>
              <a:rPr lang="en-US" sz="2000" i="1" dirty="0" smtClean="0"/>
              <a:t>z</a:t>
            </a:r>
            <a:r>
              <a:rPr lang="en-US" sz="2000" dirty="0" smtClean="0"/>
              <a:t>=8 =&gt;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∈[0,63]. Say </a:t>
            </a:r>
            <a:r>
              <a:rPr lang="en-US" sz="2000" i="1" dirty="0" err="1"/>
              <a:t>i</a:t>
            </a:r>
            <a:r>
              <a:rPr lang="en-US" sz="2000" dirty="0"/>
              <a:t> = 45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004142" y="4251251"/>
            <a:ext cx="487634" cy="423824"/>
            <a:chOff x="2375767" y="4046557"/>
            <a:chExt cx="487634" cy="423824"/>
          </a:xfrm>
        </p:grpSpPr>
        <p:sp>
          <p:nvSpPr>
            <p:cNvPr id="41" name="Oval 40"/>
            <p:cNvSpPr/>
            <p:nvPr/>
          </p:nvSpPr>
          <p:spPr>
            <a:xfrm>
              <a:off x="2386042" y="4046972"/>
              <a:ext cx="428616" cy="423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5767" y="404655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r>
                <a:rPr lang="en-US" b="1" baseline="-25000" dirty="0" smtClean="0">
                  <a:solidFill>
                    <a:schemeClr val="bg1"/>
                  </a:solidFill>
                </a:rPr>
                <a:t>13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7" grpId="0"/>
      <p:bldP spid="21" grpId="0"/>
      <p:bldP spid="26" grpId="0" animBg="1"/>
      <p:bldP spid="48" grpId="1"/>
      <p:bldP spid="37" grpId="1" build="p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27"/>
            <a:ext cx="8596668" cy="43418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Easily generated </a:t>
            </a:r>
            <a:r>
              <a:rPr lang="mr-IN" sz="2400" dirty="0" smtClean="0"/>
              <a:t>–</a:t>
            </a:r>
            <a:r>
              <a:rPr lang="en-US" sz="2400" dirty="0" smtClean="0"/>
              <a:t> Proof in paper</a:t>
            </a:r>
          </a:p>
          <a:p>
            <a:pPr lvl="1"/>
            <a:r>
              <a:rPr lang="en-US" sz="2200" dirty="0" smtClean="0"/>
              <a:t>All variables involved are powers of 2 (add extra neurons)</a:t>
            </a:r>
          </a:p>
          <a:p>
            <a:pPr lvl="2"/>
            <a:r>
              <a:rPr lang="en-US" sz="2000" dirty="0" smtClean="0"/>
              <a:t>Modulo = Bit select</a:t>
            </a:r>
          </a:p>
          <a:p>
            <a:pPr lvl="2"/>
            <a:r>
              <a:rPr lang="en-US" sz="2000" dirty="0" smtClean="0"/>
              <a:t>Multiply = Bit shift</a:t>
            </a:r>
          </a:p>
          <a:p>
            <a:pPr lvl="1"/>
            <a:r>
              <a:rPr lang="en-US" sz="2200" dirty="0" smtClean="0"/>
              <a:t>Only store </a:t>
            </a:r>
            <a:r>
              <a:rPr lang="en-US" sz="2200" i="1" dirty="0" smtClean="0"/>
              <a:t>r </a:t>
            </a:r>
            <a:r>
              <a:rPr lang="en-US" sz="2200" dirty="0" smtClean="0"/>
              <a:t>for a new pattern</a:t>
            </a:r>
          </a:p>
          <a:p>
            <a:pPr lvl="2"/>
            <a:r>
              <a:rPr lang="en-US" sz="2000" dirty="0" smtClean="0"/>
              <a:t>Create t by accumulating 1s</a:t>
            </a:r>
          </a:p>
          <a:p>
            <a:endParaRPr lang="en-US" sz="2400" dirty="0"/>
          </a:p>
          <a:p>
            <a:r>
              <a:rPr lang="en-US" sz="2400" dirty="0"/>
              <a:t>Clash freedom </a:t>
            </a:r>
            <a:r>
              <a:rPr lang="mr-IN" sz="2400" dirty="0"/>
              <a:t>–</a:t>
            </a:r>
            <a:r>
              <a:rPr lang="en-US" sz="2400" dirty="0"/>
              <a:t> Proof in </a:t>
            </a:r>
            <a:r>
              <a:rPr lang="en-US" sz="2400" dirty="0" smtClean="0"/>
              <a:t>paper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754"/>
            <a:ext cx="8596668" cy="3095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</a:t>
            </a:r>
            <a:r>
              <a:rPr lang="en-US" dirty="0"/>
              <a:t>V</a:t>
            </a:r>
            <a:r>
              <a:rPr lang="en-US" dirty="0" smtClean="0"/>
              <a:t>ector Shuffle (SV)</a:t>
            </a:r>
          </a:p>
          <a:p>
            <a:endParaRPr lang="en-US" dirty="0"/>
          </a:p>
          <a:p>
            <a:endParaRPr lang="en-US" sz="3000" dirty="0" smtClean="0"/>
          </a:p>
          <a:p>
            <a:r>
              <a:rPr lang="en-US" dirty="0" smtClean="0"/>
              <a:t>Sweep Starter Shuffle (SS)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300" dirty="0" smtClean="0"/>
          </a:p>
          <a:p>
            <a:r>
              <a:rPr lang="en-US" dirty="0" smtClean="0"/>
              <a:t>Memory Dither (MD)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Sourya Dey, USC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8404" y="2273182"/>
            <a:ext cx="695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Original: </a:t>
            </a:r>
            <a:r>
              <a:rPr lang="en-US" i="1" dirty="0" smtClean="0"/>
              <a:t>s</a:t>
            </a:r>
            <a:r>
              <a:rPr lang="en-US" dirty="0" smtClean="0"/>
              <a:t> = {2,0,3,1,2,0,3,1}	After SV: </a:t>
            </a:r>
            <a:r>
              <a:rPr lang="en-US" i="1" dirty="0" smtClean="0"/>
              <a:t>s</a:t>
            </a:r>
            <a:r>
              <a:rPr lang="en-US" dirty="0" smtClean="0"/>
              <a:t> = {2,0,3,1,</a:t>
            </a:r>
            <a:r>
              <a:rPr lang="en-US" b="1" dirty="0" smtClean="0"/>
              <a:t>3,0,1,2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404" y="3466780"/>
            <a:ext cx="7233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Original:				</a:t>
            </a:r>
            <a:r>
              <a:rPr lang="en-US" dirty="0"/>
              <a:t> After </a:t>
            </a:r>
            <a:r>
              <a:rPr lang="en-US" dirty="0" smtClean="0"/>
              <a:t>SS: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sweep</a:t>
            </a:r>
            <a:r>
              <a:rPr lang="en-US" i="1" dirty="0" smtClean="0"/>
              <a:t> s</a:t>
            </a:r>
            <a:r>
              <a:rPr lang="en-US" dirty="0" smtClean="0"/>
              <a:t> = {2,0,3,1,2,0,3,1}	1</a:t>
            </a:r>
            <a:r>
              <a:rPr lang="en-US" baseline="30000" dirty="0" smtClean="0"/>
              <a:t>st</a:t>
            </a:r>
            <a:r>
              <a:rPr lang="en-US" dirty="0" smtClean="0"/>
              <a:t> sweep </a:t>
            </a:r>
            <a:r>
              <a:rPr lang="en-US" i="1" dirty="0" smtClean="0"/>
              <a:t>s</a:t>
            </a:r>
            <a:r>
              <a:rPr lang="en-US" dirty="0" smtClean="0"/>
              <a:t> = {2,0,3,1,3,0,1,2}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sweep</a:t>
            </a:r>
            <a:r>
              <a:rPr lang="en-US" i="1" dirty="0" smtClean="0"/>
              <a:t>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dirty="0"/>
              <a:t>2,0,3,1,2,0,3,1</a:t>
            </a:r>
            <a:r>
              <a:rPr lang="en-US" dirty="0" smtClean="0"/>
              <a:t>}</a:t>
            </a:r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sweep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b="1" dirty="0"/>
              <a:t>0,3,2,1,0,3,2,1</a:t>
            </a:r>
            <a:r>
              <a:rPr lang="en-US" dirty="0" smtClean="0"/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8404" y="5246106"/>
                <a:ext cx="46924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%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𝒗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%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e>
                      </m:d>
                      <m:r>
                        <a:rPr lang="is-I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04" y="5246106"/>
                <a:ext cx="4692438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60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40792" y="5626153"/>
            <a:ext cx="31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</a:t>
            </a:r>
            <a:r>
              <a:rPr lang="en-US" dirty="0" smtClean="0"/>
              <a:t>[.] = Permutation of [0,</a:t>
            </a:r>
            <a:r>
              <a:rPr lang="en-US" i="1" dirty="0" smtClean="0"/>
              <a:t>z</a:t>
            </a:r>
            <a:r>
              <a:rPr lang="en-US" dirty="0" smtClean="0"/>
              <a:t>-1]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Weight </a:t>
            </a:r>
            <a:r>
              <a:rPr lang="en-US" dirty="0" err="1" smtClean="0"/>
              <a:t>Interleaver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1" y="1930400"/>
            <a:ext cx="9476145" cy="25735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73600" y="4761745"/>
            <a:ext cx="0" cy="1231900"/>
          </a:xfrm>
          <a:prstGeom prst="straightConnector1">
            <a:avLst/>
          </a:prstGeom>
          <a:ln w="317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73600" y="5993645"/>
            <a:ext cx="1422400" cy="0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5978" y="6045883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i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23074" y="51776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𝜋</a:t>
            </a:r>
            <a:r>
              <a:rPr lang="en-US" sz="2000" i="1" baseline="-25000" dirty="0" smtClean="0"/>
              <a:t>W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149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and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7593"/>
            <a:ext cx="8946060" cy="928840"/>
          </a:xfrm>
        </p:spPr>
        <p:txBody>
          <a:bodyPr/>
          <a:lstStyle/>
          <a:p>
            <a:r>
              <a:rPr lang="en-US" dirty="0" smtClean="0"/>
              <a:t>Spread: Connections that are close on 1 side should be far away on other</a:t>
            </a:r>
          </a:p>
          <a:p>
            <a:r>
              <a:rPr lang="en-US" dirty="0" smtClean="0"/>
              <a:t>Dispersion: Connections should be irregular, i.e. no patterns or trends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57906"/>
              </p:ext>
            </p:extLst>
          </p:nvPr>
        </p:nvGraphicFramePr>
        <p:xfrm>
          <a:off x="2389198" y="2866265"/>
          <a:ext cx="517294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66"/>
                <a:gridCol w="1462018"/>
                <a:gridCol w="1391056"/>
              </a:tblGrid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Interleaver</a:t>
                      </a:r>
                      <a:r>
                        <a:rPr lang="en-US" dirty="0" smtClean="0"/>
                        <a:t> 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Dispersion</a:t>
                      </a:r>
                      <a:endParaRPr lang="en-US" dirty="0"/>
                    </a:p>
                  </a:txBody>
                  <a:tcPr/>
                </a:tc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 + 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 + 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 + 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 + SS + 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0.39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84" y="1527067"/>
            <a:ext cx="5465167" cy="38814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38" y="5909339"/>
            <a:ext cx="7961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Sourya </a:t>
            </a:r>
            <a:r>
              <a:rPr lang="en-US" sz="1200" dirty="0" smtClean="0"/>
              <a:t>Dey: https</a:t>
            </a:r>
            <a:r>
              <a:rPr lang="en-US" sz="1200" dirty="0"/>
              <a:t>://</a:t>
            </a:r>
            <a:r>
              <a:rPr lang="en-US" sz="1200" dirty="0" err="1"/>
              <a:t>cobaltfolly.wordpress.com</a:t>
            </a:r>
            <a:r>
              <a:rPr lang="en-US" sz="1200" dirty="0"/>
              <a:t>/2017/10/15/</a:t>
            </a:r>
            <a:r>
              <a:rPr lang="en-US" sz="1200" dirty="0" err="1"/>
              <a:t>morse</a:t>
            </a:r>
            <a:r>
              <a:rPr lang="en-US" sz="1200" dirty="0"/>
              <a:t>-code-dataset-for-artificial-neural-networks/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7969" y="487013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Dataset Trends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84" y="1607460"/>
            <a:ext cx="5465167" cy="35139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73833" y="5411432"/>
            <a:ext cx="5203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Morse has fewer inputs and low redundancy</a:t>
            </a:r>
          </a:p>
          <a:p>
            <a:pPr algn="ctr"/>
            <a:r>
              <a:rPr lang="en-US" sz="2000" b="1" dirty="0" smtClean="0"/>
              <a:t>Spread should be high, dispersion hurts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7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Current </a:t>
            </a:r>
            <a:r>
              <a:rPr lang="en-US" dirty="0" smtClean="0"/>
              <a:t>DNNs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010676" cy="548640"/>
          </a:xfrm>
        </p:spPr>
        <p:txBody>
          <a:bodyPr>
            <a:noAutofit/>
          </a:bodyPr>
          <a:lstStyle/>
          <a:p>
            <a:r>
              <a:rPr lang="en-US" sz="2200" dirty="0" smtClean="0"/>
              <a:t>Key machine </a:t>
            </a:r>
            <a:r>
              <a:rPr lang="en-US" sz="2200" dirty="0"/>
              <a:t>learning </a:t>
            </a:r>
            <a:r>
              <a:rPr lang="en-US" sz="2200" dirty="0" smtClean="0"/>
              <a:t>technologies</a:t>
            </a:r>
            <a:endParaRPr 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443984"/>
            <a:ext cx="9010676" cy="996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Training done </a:t>
            </a:r>
            <a:r>
              <a:rPr lang="en-US" sz="2200" b="1" dirty="0" smtClean="0">
                <a:solidFill>
                  <a:srgbClr val="C00000"/>
                </a:solidFill>
              </a:rPr>
              <a:t>offline</a:t>
            </a:r>
            <a:r>
              <a:rPr lang="en-US" sz="2200" dirty="0" smtClean="0"/>
              <a:t> in CPU/GPU</a:t>
            </a:r>
          </a:p>
          <a:p>
            <a:r>
              <a:rPr lang="en-US" sz="2200" dirty="0" smtClean="0"/>
              <a:t>Custom hardware used for </a:t>
            </a:r>
            <a:r>
              <a:rPr lang="en-US" sz="2200" b="1" dirty="0" smtClean="0">
                <a:solidFill>
                  <a:srgbClr val="C00000"/>
                </a:solidFill>
              </a:rPr>
              <a:t>inference only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072383"/>
            <a:ext cx="9010676" cy="100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Lot of parameters - </a:t>
            </a:r>
            <a:r>
              <a:rPr lang="en-US" sz="2200" b="1" dirty="0" smtClean="0">
                <a:solidFill>
                  <a:srgbClr val="C00000"/>
                </a:solidFill>
              </a:rPr>
              <a:t>Memory intensive</a:t>
            </a:r>
          </a:p>
          <a:p>
            <a:r>
              <a:rPr lang="en-US" sz="2200" dirty="0" smtClean="0"/>
              <a:t>Slow to train - </a:t>
            </a:r>
            <a:r>
              <a:rPr lang="en-US" sz="2200" b="1" dirty="0" smtClean="0">
                <a:solidFill>
                  <a:srgbClr val="C00000"/>
                </a:solidFill>
              </a:rPr>
              <a:t>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18592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dirty="0"/>
              <a:t>and </a:t>
            </a:r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34689"/>
          </a:xfrm>
        </p:spPr>
        <p:txBody>
          <a:bodyPr/>
          <a:lstStyle/>
          <a:p>
            <a:r>
              <a:rPr lang="en-US" dirty="0" smtClean="0"/>
              <a:t>Pre-defined sparse </a:t>
            </a:r>
            <a:r>
              <a:rPr lang="en-US" dirty="0"/>
              <a:t>hardware </a:t>
            </a:r>
            <a:r>
              <a:rPr lang="en-US" dirty="0" smtClean="0"/>
              <a:t>architecture to lower memory and computational footprint</a:t>
            </a:r>
          </a:p>
          <a:p>
            <a:r>
              <a:rPr lang="en-US" dirty="0" smtClean="0"/>
              <a:t>Interleaver algorithm to guarantee clash freedom and ease of storage</a:t>
            </a:r>
          </a:p>
          <a:p>
            <a:r>
              <a:rPr lang="en-US" dirty="0" smtClean="0"/>
              <a:t>Interleaver variations and effects on performance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Extension to multiple junctions - Adjacency matrices</a:t>
            </a:r>
            <a:endParaRPr lang="en-US" dirty="0"/>
          </a:p>
          <a:p>
            <a:r>
              <a:rPr lang="en-US" dirty="0" smtClean="0"/>
              <a:t>Measures to characterize network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7668" y="61913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Dey, S., Huang, K.W., </a:t>
            </a:r>
            <a:r>
              <a:rPr lang="en-US" sz="1200" dirty="0" err="1">
                <a:solidFill>
                  <a:srgbClr val="000000"/>
                </a:solidFill>
              </a:rPr>
              <a:t>Beerel</a:t>
            </a:r>
            <a:r>
              <a:rPr lang="en-US" sz="1200" dirty="0">
                <a:solidFill>
                  <a:srgbClr val="000000"/>
                </a:solidFill>
              </a:rPr>
              <a:t>, P.A., </a:t>
            </a:r>
            <a:r>
              <a:rPr lang="en-US" sz="1200" dirty="0" err="1">
                <a:solidFill>
                  <a:srgbClr val="000000"/>
                </a:solidFill>
              </a:rPr>
              <a:t>Chugg</a:t>
            </a:r>
            <a:r>
              <a:rPr lang="en-US" sz="1200" dirty="0">
                <a:solidFill>
                  <a:srgbClr val="000000"/>
                </a:solidFill>
              </a:rPr>
              <a:t>, K.M.: Characterizing Sparse Connectivity Patterns in Neural Networks. In: ICLR-2018 (submitted for publication)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19145" y="2629710"/>
            <a:ext cx="2975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9663" y="4289546"/>
            <a:ext cx="1994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Questions?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683877" y="628373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Contact: </a:t>
            </a:r>
            <a:r>
              <a:rPr lang="en-US" dirty="0" err="1" smtClean="0"/>
              <a:t>souryade@usc.edu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Accesses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73393"/>
              </p:ext>
            </p:extLst>
          </p:nvPr>
        </p:nvGraphicFramePr>
        <p:xfrm>
          <a:off x="677334" y="1606503"/>
          <a:ext cx="371388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10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25292"/>
              </p:ext>
            </p:extLst>
          </p:nvPr>
        </p:nvGraphicFramePr>
        <p:xfrm>
          <a:off x="5233563" y="1606503"/>
          <a:ext cx="371388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10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50529"/>
              </p:ext>
            </p:extLst>
          </p:nvPr>
        </p:nvGraphicFramePr>
        <p:xfrm>
          <a:off x="677334" y="4459138"/>
          <a:ext cx="371388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10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20921"/>
              </p:ext>
            </p:extLst>
          </p:nvPr>
        </p:nvGraphicFramePr>
        <p:xfrm>
          <a:off x="5233563" y="4459138"/>
          <a:ext cx="371388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89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10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0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dirty="0" smtClean="0"/>
                        <a:t>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 smtClean="0"/>
                        <a:t>z</a:t>
                      </a:r>
                      <a:r>
                        <a:rPr lang="en-US" sz="1500" b="1" dirty="0" smtClean="0"/>
                        <a:t>-1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5511" y="34999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79325" y="34999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2334" y="406287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76148" y="406287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4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34" y="1262196"/>
            <a:ext cx="6944078" cy="530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8976"/>
            <a:ext cx="8596668" cy="1320800"/>
          </a:xfrm>
        </p:spPr>
        <p:txBody>
          <a:bodyPr/>
          <a:lstStyle/>
          <a:p>
            <a:r>
              <a:rPr lang="en-US" dirty="0" smtClean="0"/>
              <a:t>Results of pre-defined sparsity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8976"/>
            <a:ext cx="8596668" cy="1320800"/>
          </a:xfrm>
        </p:spPr>
        <p:txBody>
          <a:bodyPr/>
          <a:lstStyle/>
          <a:p>
            <a:r>
              <a:rPr lang="en-US" dirty="0" smtClean="0"/>
              <a:t>Results of pre-defined sparsity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1652"/>
            <a:ext cx="5749655" cy="5451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604" y="4272771"/>
            <a:ext cx="34431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Negligible accuracy loss!</a:t>
            </a:r>
          </a:p>
          <a:p>
            <a:endParaRPr lang="en-US" sz="1000" dirty="0" smtClean="0"/>
          </a:p>
          <a:p>
            <a:r>
              <a:rPr lang="en-US" sz="2000" dirty="0" smtClean="0"/>
              <a:t>Parameter savings possible: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2 orders of </a:t>
            </a:r>
            <a:r>
              <a:rPr lang="en-US" sz="2000" dirty="0" smtClean="0"/>
              <a:t>magnitude on CLs of CNNs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2-3x on CL only networks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505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Clash Freedom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0704" y="227902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z</a:t>
            </a:r>
            <a:r>
              <a:rPr lang="en-US" sz="2400" dirty="0"/>
              <a:t>=6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73" y="1399345"/>
            <a:ext cx="2383972" cy="24488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55600" y="4648187"/>
            <a:ext cx="27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order accesses for junction weights and next layer parameters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755" y="4632375"/>
            <a:ext cx="238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Permuted order accesses for previous layer 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844" y="1792570"/>
            <a:ext cx="2269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Interleaver</a:t>
            </a:r>
            <a:r>
              <a:rPr lang="en-US" sz="2000" b="1" dirty="0" smtClean="0"/>
              <a:t> must prevent clashes when accessing activations</a:t>
            </a:r>
            <a:endParaRPr lang="en-US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756727" y="3848242"/>
            <a:ext cx="3838036" cy="3009758"/>
            <a:chOff x="2895273" y="3643305"/>
            <a:chExt cx="3425431" cy="26289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273" y="3643305"/>
              <a:ext cx="3225800" cy="26289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895273" y="5875283"/>
              <a:ext cx="3425431" cy="375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8810" y="3752578"/>
              <a:ext cx="896112" cy="22879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4067" y="3745255"/>
              <a:ext cx="896112" cy="228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94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Interleaver Design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501629" cy="2509803"/>
          </a:xfrm>
        </p:spPr>
        <p:txBody>
          <a:bodyPr/>
          <a:lstStyle/>
          <a:p>
            <a:r>
              <a:rPr lang="en-US" dirty="0" smtClean="0"/>
              <a:t>Let r be a random permutation of memory row index =&gt; Size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z</a:t>
            </a:r>
          </a:p>
          <a:p>
            <a:r>
              <a:rPr lang="en-US" dirty="0" smtClean="0"/>
              <a:t>Replicate or partition </a:t>
            </a:r>
            <a:r>
              <a:rPr lang="en-US" i="1" dirty="0" smtClean="0"/>
              <a:t>r</a:t>
            </a:r>
            <a:r>
              <a:rPr lang="en-US" dirty="0" smtClean="0"/>
              <a:t> to form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z</a:t>
            </a:r>
            <a:r>
              <a:rPr lang="en-US" dirty="0" smtClean="0"/>
              <a:t> elements =&gt; Starting indices of all mems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= {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/>
              <a:t>+1, </a:t>
            </a:r>
            <a:r>
              <a:rPr lang="is-IS" dirty="0" smtClean="0"/>
              <a:t>…, </a:t>
            </a:r>
            <a:r>
              <a:rPr lang="is-IS" i="1" dirty="0" smtClean="0"/>
              <a:t>s</a:t>
            </a:r>
            <a:r>
              <a:rPr lang="is-IS" dirty="0" smtClean="0"/>
              <a:t>+</a:t>
            </a:r>
            <a:r>
              <a:rPr lang="is-IS" i="1" dirty="0" smtClean="0"/>
              <a:t>p</a:t>
            </a:r>
            <a:r>
              <a:rPr lang="is-IS" dirty="0" smtClean="0"/>
              <a:t>/</a:t>
            </a:r>
            <a:r>
              <a:rPr lang="is-IS" i="1" dirty="0" smtClean="0"/>
              <a:t>z</a:t>
            </a:r>
            <a:r>
              <a:rPr lang="is-IS" dirty="0" smtClean="0"/>
              <a:t>-1</a:t>
            </a:r>
            <a:r>
              <a:rPr lang="en-US" dirty="0" smtClean="0"/>
              <a:t>}%(p/z) =&gt; All </a:t>
            </a:r>
            <a:r>
              <a:rPr lang="en-US" i="1" dirty="0" smtClean="0"/>
              <a:t>p</a:t>
            </a:r>
            <a:r>
              <a:rPr lang="en-US" dirty="0" smtClean="0"/>
              <a:t> indices for all mems in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Sourya Dey, USC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4947393"/>
                <a:ext cx="43659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%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%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is-I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[0,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−1]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947393"/>
                <a:ext cx="4365939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279" t="-21782" b="-89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37739" y="1766060"/>
            <a:ext cx="354974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/>
              <a:t>p</a:t>
            </a:r>
            <a:r>
              <a:rPr lang="en-US" dirty="0" smtClean="0"/>
              <a:t>=32, </a:t>
            </a:r>
            <a:r>
              <a:rPr lang="en-US" i="1" dirty="0" err="1" smtClean="0"/>
              <a:t>fo</a:t>
            </a:r>
            <a:r>
              <a:rPr lang="en-US" dirty="0" smtClean="0"/>
              <a:t>=2, </a:t>
            </a:r>
            <a:r>
              <a:rPr lang="en-US" i="1" dirty="0" smtClean="0"/>
              <a:t>W</a:t>
            </a:r>
            <a:r>
              <a:rPr lang="en-US" dirty="0" smtClean="0"/>
              <a:t>=64, </a:t>
            </a:r>
            <a:r>
              <a:rPr lang="en-US" i="1" dirty="0" smtClean="0"/>
              <a:t>z</a:t>
            </a:r>
            <a:r>
              <a:rPr lang="en-US" dirty="0" smtClean="0"/>
              <a:t>=8. Take </a:t>
            </a:r>
            <a:r>
              <a:rPr lang="en-US" dirty="0" err="1" smtClean="0"/>
              <a:t>i</a:t>
            </a:r>
            <a:r>
              <a:rPr lang="en-US" dirty="0" smtClean="0"/>
              <a:t> = 45</a:t>
            </a:r>
          </a:p>
          <a:p>
            <a:endParaRPr lang="en-US" sz="1000" dirty="0"/>
          </a:p>
          <a:p>
            <a:r>
              <a:rPr lang="en-US" i="1" dirty="0" smtClean="0"/>
              <a:t>r</a:t>
            </a:r>
            <a:r>
              <a:rPr lang="en-US" dirty="0" smtClean="0"/>
              <a:t> = {2,0,3,1}</a:t>
            </a:r>
          </a:p>
          <a:p>
            <a:endParaRPr lang="en-US" dirty="0" smtClean="0"/>
          </a:p>
          <a:p>
            <a:r>
              <a:rPr lang="en-US" i="1" dirty="0" smtClean="0"/>
              <a:t>s</a:t>
            </a:r>
            <a:r>
              <a:rPr lang="en-US" dirty="0" smtClean="0"/>
              <a:t> = {2,0,3,1,2,0,3,1}</a:t>
            </a:r>
          </a:p>
          <a:p>
            <a:endParaRPr lang="en-US" dirty="0" smtClean="0"/>
          </a:p>
          <a:p>
            <a:r>
              <a:rPr lang="en-US" i="1" dirty="0" smtClean="0"/>
              <a:t>t</a:t>
            </a:r>
            <a:r>
              <a:rPr lang="en-US" dirty="0" smtClean="0"/>
              <a:t> = {</a:t>
            </a:r>
            <a:r>
              <a:rPr lang="fi-FI" dirty="0" smtClean="0"/>
              <a:t>2,0,3,1,2,0,3,1,3,1,0,2,3,1,0,2,0,2,1,3,0,2,1,3,1,3,2,0,1,3,2,0</a:t>
            </a:r>
            <a:r>
              <a:rPr lang="en-US" dirty="0" smtClean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67372" y="4951546"/>
                <a:ext cx="4799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45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45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%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32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45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%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e>
                      </m:d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45/32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72" y="4951546"/>
                <a:ext cx="47996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93075" y="5342743"/>
                <a:ext cx="238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13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e>
                      </m:d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2+1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75" y="5342743"/>
                <a:ext cx="23898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10" r="-20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075" y="5733939"/>
                <a:ext cx="2560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e>
                      </m:d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2+1=</m:t>
                      </m:r>
                      <m:r>
                        <a:rPr 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𝟐𝟕</m:t>
                      </m:r>
                    </m:oMath>
                  </m:oMathPara>
                </a14:m>
                <a:endParaRPr lang="en-US" b="1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75" y="5733939"/>
                <a:ext cx="25608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14" r="-238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226269" y="1623848"/>
            <a:ext cx="946621" cy="4603531"/>
            <a:chOff x="5226269" y="1623848"/>
            <a:chExt cx="946621" cy="460353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172890" y="1623848"/>
              <a:ext cx="0" cy="26722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226270" y="4296103"/>
              <a:ext cx="9466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226269" y="4296103"/>
              <a:ext cx="0" cy="19312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431619" y="4514183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Say </a:t>
            </a:r>
            <a:r>
              <a:rPr lang="en-US" i="1" dirty="0" err="1"/>
              <a:t>i</a:t>
            </a:r>
            <a:r>
              <a:rPr lang="en-US" dirty="0"/>
              <a:t> = 45: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01556" y="2768837"/>
            <a:ext cx="870367" cy="202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5576" y="5641606"/>
            <a:ext cx="319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</a:t>
            </a:r>
            <a:r>
              <a:rPr lang="en-US" dirty="0" smtClean="0"/>
              <a:t> = Total weights in junction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  <p:bldP spid="7" grpId="0" uiExpand="1" build="p"/>
      <p:bldP spid="8" grpId="0"/>
      <p:bldP spid="9" grpId="0"/>
      <p:bldP spid="11" grpId="0"/>
      <p:bldP spid="23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Supervised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6" y="1520117"/>
            <a:ext cx="976056" cy="976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6" y="2556282"/>
            <a:ext cx="997542" cy="997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67" y="4724623"/>
            <a:ext cx="976056" cy="1245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66" y="3613933"/>
            <a:ext cx="979113" cy="10505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2219" y="3399280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Predictions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33336" y="893070"/>
            <a:ext cx="7269105" cy="5418667"/>
            <a:chOff x="1239366" y="920780"/>
            <a:chExt cx="7269105" cy="5418667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2033297239"/>
                </p:ext>
              </p:extLst>
            </p:nvPr>
          </p:nvGraphicFramePr>
          <p:xfrm>
            <a:off x="1704947" y="920780"/>
            <a:ext cx="626141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8159764" y="3426152"/>
              <a:ext cx="348707" cy="407921"/>
              <a:chOff x="1814832" y="2505372"/>
              <a:chExt cx="348707" cy="407921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1814832" y="2505372"/>
                <a:ext cx="348707" cy="4079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814832" y="2586956"/>
                <a:ext cx="244095" cy="2447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239366" y="3424049"/>
              <a:ext cx="348707" cy="407921"/>
              <a:chOff x="1814832" y="2505372"/>
              <a:chExt cx="348707" cy="407921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1814832" y="2505372"/>
                <a:ext cx="348707" cy="4079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ight Arrow 4"/>
              <p:cNvSpPr/>
              <p:nvPr/>
            </p:nvSpPr>
            <p:spPr>
              <a:xfrm>
                <a:off x="1814832" y="2586956"/>
                <a:ext cx="244095" cy="2447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2689921" y="4752333"/>
            <a:ext cx="22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5% of total </a:t>
            </a:r>
            <a:r>
              <a:rPr lang="en-US" smtClean="0"/>
              <a:t>network connections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29477" y="4290887"/>
            <a:ext cx="239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95</a:t>
            </a:r>
            <a:r>
              <a:rPr lang="en-US" dirty="0" smtClean="0"/>
              <a:t>% of total </a:t>
            </a:r>
            <a:r>
              <a:rPr lang="en-US" smtClean="0"/>
              <a:t>network connections</a:t>
            </a:r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5400000">
            <a:off x="3578966" y="2512391"/>
            <a:ext cx="556835" cy="3923048"/>
          </a:xfrm>
          <a:prstGeom prst="rightBrace">
            <a:avLst>
              <a:gd name="adj1" fmla="val 307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37944" y="5971433"/>
            <a:ext cx="6488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Krizhevsky</a:t>
            </a:r>
            <a:r>
              <a:rPr lang="en-US" sz="1200" dirty="0"/>
              <a:t>, A., </a:t>
            </a:r>
            <a:r>
              <a:rPr lang="en-US" sz="1200" dirty="0" err="1"/>
              <a:t>Sutskever</a:t>
            </a:r>
            <a:r>
              <a:rPr lang="en-US" sz="1200" dirty="0"/>
              <a:t>, I., Hinton, G.E.: </a:t>
            </a:r>
            <a:r>
              <a:rPr lang="en-US" sz="1200" dirty="0" err="1"/>
              <a:t>Imagenet</a:t>
            </a:r>
            <a:r>
              <a:rPr lang="en-US" sz="1200" dirty="0"/>
              <a:t> classification with deep </a:t>
            </a:r>
            <a:r>
              <a:rPr lang="en-US" sz="1200" dirty="0" smtClean="0"/>
              <a:t>convolutional neural </a:t>
            </a:r>
            <a:r>
              <a:rPr lang="en-US" sz="1200" dirty="0"/>
              <a:t>networks. In: NIPS-2012, pp. 1097–1105 (2012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Zhang, C., Wu, D., Sun, J., Sun, G., Luo, G., Cong, J.: Energy-efficient CNN implementation on a deeply pipelined FPGA cluster. In: ISLPED-2016. pp. 326– 331. ACM, New York (2016)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9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our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6" y="1520117"/>
            <a:ext cx="976056" cy="976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6" y="2556282"/>
            <a:ext cx="997542" cy="997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67" y="4724623"/>
            <a:ext cx="976056" cy="1245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66" y="3613933"/>
            <a:ext cx="979113" cy="10505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2219" y="3399280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Predictions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33336" y="893070"/>
            <a:ext cx="7269105" cy="5418667"/>
            <a:chOff x="1239366" y="920780"/>
            <a:chExt cx="7269105" cy="5418667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1993849975"/>
                </p:ext>
              </p:extLst>
            </p:nvPr>
          </p:nvGraphicFramePr>
          <p:xfrm>
            <a:off x="1704947" y="920780"/>
            <a:ext cx="626141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8159764" y="3426152"/>
              <a:ext cx="348707" cy="407921"/>
              <a:chOff x="1814832" y="2505372"/>
              <a:chExt cx="348707" cy="407921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1814832" y="2505372"/>
                <a:ext cx="348707" cy="4079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814832" y="2586956"/>
                <a:ext cx="244095" cy="2447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239366" y="3424049"/>
              <a:ext cx="348707" cy="407921"/>
              <a:chOff x="1814832" y="2505372"/>
              <a:chExt cx="348707" cy="407921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1814832" y="2505372"/>
                <a:ext cx="348707" cy="4079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ight Arrow 4"/>
              <p:cNvSpPr/>
              <p:nvPr/>
            </p:nvSpPr>
            <p:spPr>
              <a:xfrm>
                <a:off x="1814832" y="2586956"/>
                <a:ext cx="244095" cy="2447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915822" y="4212995"/>
            <a:ext cx="2737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95</a:t>
            </a:r>
            <a:r>
              <a:rPr lang="en-US" sz="2000" b="1" dirty="0" smtClean="0"/>
              <a:t>% of total </a:t>
            </a:r>
            <a:r>
              <a:rPr lang="en-US" sz="2000" b="1" smtClean="0"/>
              <a:t>network connections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5008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713115"/>
            <a:ext cx="8596668" cy="976201"/>
          </a:xfrm>
        </p:spPr>
        <p:txBody>
          <a:bodyPr>
            <a:noAutofit/>
          </a:bodyPr>
          <a:lstStyle/>
          <a:p>
            <a:r>
              <a:rPr lang="en-US" sz="2200" dirty="0" smtClean="0"/>
              <a:t>Predefined </a:t>
            </a:r>
            <a:r>
              <a:rPr lang="en-US" sz="2200" dirty="0"/>
              <a:t>sparsity </a:t>
            </a:r>
            <a:r>
              <a:rPr lang="en-US" sz="2200" dirty="0" smtClean="0"/>
              <a:t>- </a:t>
            </a:r>
            <a:r>
              <a:rPr lang="en-US" sz="2200" b="1" dirty="0">
                <a:solidFill>
                  <a:schemeClr val="accent1"/>
                </a:solidFill>
              </a:rPr>
              <a:t>Memory </a:t>
            </a:r>
            <a:r>
              <a:rPr lang="en-US" sz="2200" b="1" dirty="0" smtClean="0">
                <a:solidFill>
                  <a:schemeClr val="accent1"/>
                </a:solidFill>
              </a:rPr>
              <a:t>friendly</a:t>
            </a:r>
          </a:p>
          <a:p>
            <a:pPr lvl="1"/>
            <a:r>
              <a:rPr lang="en-US" sz="2200" i="1" dirty="0">
                <a:solidFill>
                  <a:schemeClr val="tx1"/>
                </a:solidFill>
              </a:rPr>
              <a:t>2-3x </a:t>
            </a:r>
            <a:r>
              <a:rPr lang="en-US" sz="2200" i="1" dirty="0" smtClean="0">
                <a:solidFill>
                  <a:schemeClr val="tx1"/>
                </a:solidFill>
              </a:rPr>
              <a:t>savings on </a:t>
            </a:r>
            <a:r>
              <a:rPr lang="en-US" sz="2200" i="1" dirty="0">
                <a:solidFill>
                  <a:schemeClr val="tx1"/>
                </a:solidFill>
              </a:rPr>
              <a:t>CL only </a:t>
            </a:r>
            <a:r>
              <a:rPr lang="en-US" sz="2200" i="1" dirty="0" smtClean="0">
                <a:solidFill>
                  <a:schemeClr val="tx1"/>
                </a:solidFill>
              </a:rPr>
              <a:t>network parameters</a:t>
            </a:r>
          </a:p>
          <a:p>
            <a:pPr lvl="1"/>
            <a:r>
              <a:rPr lang="en-US" sz="2200" i="1" dirty="0" smtClean="0">
                <a:solidFill>
                  <a:schemeClr val="tx1"/>
                </a:solidFill>
              </a:rPr>
              <a:t>2 orders of magnitude savings on CL parameters of CNNs *</a:t>
            </a:r>
            <a:endParaRPr lang="en-US" sz="2200" i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3082111"/>
            <a:ext cx="8596668" cy="146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/>
          </a:p>
          <a:p>
            <a:r>
              <a:rPr lang="en-US" sz="2200" dirty="0" smtClean="0"/>
              <a:t>Edge-based processing - </a:t>
            </a:r>
            <a:r>
              <a:rPr lang="en-US" sz="2200" b="1" dirty="0" smtClean="0">
                <a:solidFill>
                  <a:schemeClr val="accent1"/>
                </a:solidFill>
              </a:rPr>
              <a:t>Computationally flexible</a:t>
            </a:r>
            <a:endParaRPr lang="en-US" sz="2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200" dirty="0" smtClean="0"/>
              <a:t>Hardware optimizations - </a:t>
            </a:r>
            <a:r>
              <a:rPr lang="en-US" sz="2200" b="1" dirty="0" smtClean="0">
                <a:solidFill>
                  <a:schemeClr val="accent1"/>
                </a:solidFill>
              </a:rPr>
              <a:t>Fast</a:t>
            </a:r>
            <a:r>
              <a:rPr lang="en-US" sz="2200" dirty="0" smtClean="0"/>
              <a:t> training</a:t>
            </a:r>
          </a:p>
          <a:p>
            <a:endParaRPr lang="en-US" sz="22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6656" y="4362246"/>
            <a:ext cx="8596668" cy="17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 smtClean="0"/>
          </a:p>
          <a:p>
            <a:r>
              <a:rPr lang="en-US" sz="2200" dirty="0" smtClean="0"/>
              <a:t>FPGA based architecture - </a:t>
            </a:r>
            <a:r>
              <a:rPr lang="en-US" sz="2200" b="1" dirty="0" smtClean="0">
                <a:solidFill>
                  <a:schemeClr val="accent1"/>
                </a:solidFill>
              </a:rPr>
              <a:t>Online training </a:t>
            </a:r>
            <a:r>
              <a:rPr lang="en-US" sz="2200" dirty="0" smtClean="0"/>
              <a:t>and inference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7944" y="5971433"/>
            <a:ext cx="6488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Dey, </a:t>
            </a:r>
            <a:r>
              <a:rPr lang="en-US" sz="1200" dirty="0"/>
              <a:t>S</a:t>
            </a:r>
            <a:r>
              <a:rPr lang="en-US" sz="1200" dirty="0" smtClean="0"/>
              <a:t>., Shao, </a:t>
            </a:r>
            <a:r>
              <a:rPr lang="en-US" sz="1200" dirty="0"/>
              <a:t>Y</a:t>
            </a:r>
            <a:r>
              <a:rPr lang="en-US" sz="1200" dirty="0" smtClean="0"/>
              <a:t>., </a:t>
            </a:r>
            <a:r>
              <a:rPr lang="en-US" sz="1200" dirty="0" err="1" smtClean="0"/>
              <a:t>Chugg</a:t>
            </a:r>
            <a:r>
              <a:rPr lang="en-US" sz="1200" dirty="0" smtClean="0"/>
              <a:t>, K.M., </a:t>
            </a:r>
            <a:r>
              <a:rPr lang="en-US" sz="1200" dirty="0" err="1" smtClean="0"/>
              <a:t>Beerel</a:t>
            </a:r>
            <a:r>
              <a:rPr lang="en-US" sz="1200" dirty="0" smtClean="0"/>
              <a:t>, P.A.: Accelerating Training of Deep Neural Networks via Sparse Edge Processing. </a:t>
            </a:r>
            <a:r>
              <a:rPr lang="en-US" sz="1200" dirty="0"/>
              <a:t>In: </a:t>
            </a:r>
            <a:r>
              <a:rPr lang="en-US" sz="1200" dirty="0" smtClean="0"/>
              <a:t>Proc. ICANN-2017, </a:t>
            </a:r>
            <a:r>
              <a:rPr lang="en-US" sz="1200" dirty="0"/>
              <a:t>pp. </a:t>
            </a:r>
            <a:r>
              <a:rPr lang="en-US" sz="1200" dirty="0" smtClean="0"/>
              <a:t>273-280. LNCS </a:t>
            </a:r>
            <a:r>
              <a:rPr lang="en-US" sz="1200" dirty="0"/>
              <a:t>(</a:t>
            </a:r>
            <a:r>
              <a:rPr lang="en-US" sz="1200" dirty="0" smtClean="0"/>
              <a:t>2017)</a:t>
            </a:r>
          </a:p>
          <a:p>
            <a:r>
              <a:rPr lang="en-US" sz="1200" dirty="0" smtClean="0"/>
              <a:t>* Dey, </a:t>
            </a:r>
            <a:r>
              <a:rPr lang="en-US" sz="1200" dirty="0"/>
              <a:t>S</a:t>
            </a:r>
            <a:r>
              <a:rPr lang="en-US" sz="1200" dirty="0" smtClean="0"/>
              <a:t>., Huang, K.W., </a:t>
            </a:r>
            <a:r>
              <a:rPr lang="en-US" sz="1200" dirty="0" err="1" smtClean="0"/>
              <a:t>Beerel</a:t>
            </a:r>
            <a:r>
              <a:rPr lang="en-US" sz="1200" dirty="0" smtClean="0"/>
              <a:t>, P.A., </a:t>
            </a:r>
            <a:r>
              <a:rPr lang="en-US" sz="1200" dirty="0" err="1" smtClean="0"/>
              <a:t>Chugg</a:t>
            </a:r>
            <a:r>
              <a:rPr lang="en-US" sz="1200" dirty="0" smtClean="0"/>
              <a:t>, K.M.: Characterizing Sparse Connectivity Patterns in Neural Networks. </a:t>
            </a:r>
            <a:r>
              <a:rPr lang="en-US" sz="1200" dirty="0"/>
              <a:t>In: </a:t>
            </a:r>
            <a:r>
              <a:rPr lang="en-US" sz="1200" dirty="0" smtClean="0"/>
              <a:t>ICLR-2018 (submitted for publication) 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4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/>
          </p:cNvSpPr>
          <p:nvPr/>
        </p:nvSpPr>
        <p:spPr>
          <a:xfrm>
            <a:off x="677334" y="6070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Sparsity </a:t>
            </a:r>
            <a:r>
              <a:rPr lang="mr-IN" dirty="0" smtClean="0"/>
              <a:t>–</a:t>
            </a:r>
            <a:r>
              <a:rPr lang="en-US" dirty="0" smtClean="0"/>
              <a:t> Predefined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107839" y="5134499"/>
            <a:ext cx="324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Fully connected (FC)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20530" y="5153079"/>
            <a:ext cx="2253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Sparse network</a:t>
            </a:r>
          </a:p>
          <a:p>
            <a:pPr algn="ctr"/>
            <a:r>
              <a:rPr lang="en-US" i="1" dirty="0" err="1"/>
              <a:t>fo</a:t>
            </a:r>
            <a:r>
              <a:rPr lang="en-US" dirty="0"/>
              <a:t> = 1, </a:t>
            </a:r>
            <a:r>
              <a:rPr lang="en-US" i="1" dirty="0"/>
              <a:t>fi</a:t>
            </a:r>
            <a:r>
              <a:rPr lang="en-US" dirty="0"/>
              <a:t> = 2</a:t>
            </a:r>
          </a:p>
          <a:p>
            <a:pPr algn="ctr"/>
            <a:r>
              <a:rPr lang="en-US" b="1" dirty="0"/>
              <a:t>Connectivity = 25%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13620" y="1457623"/>
            <a:ext cx="2102069" cy="3529454"/>
            <a:chOff x="2013620" y="1457623"/>
            <a:chExt cx="2102069" cy="3529454"/>
          </a:xfrm>
        </p:grpSpPr>
        <p:sp>
          <p:nvSpPr>
            <p:cNvPr id="6" name="Oval 5"/>
            <p:cNvSpPr/>
            <p:nvPr/>
          </p:nvSpPr>
          <p:spPr>
            <a:xfrm>
              <a:off x="2013620" y="2397849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13620" y="2869856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13620" y="3337291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3620" y="378695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42420" y="2397849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2420" y="2869856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42420" y="3337291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842420" y="378695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6"/>
              <a:endCxn id="14" idx="2"/>
            </p:cNvCxnSpPr>
            <p:nvPr/>
          </p:nvCxnSpPr>
          <p:spPr>
            <a:xfrm>
              <a:off x="2286889" y="2534484"/>
              <a:ext cx="1555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6"/>
              <a:endCxn id="15" idx="2"/>
            </p:cNvCxnSpPr>
            <p:nvPr/>
          </p:nvCxnSpPr>
          <p:spPr>
            <a:xfrm>
              <a:off x="2286889" y="3006491"/>
              <a:ext cx="1555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8" idx="6"/>
              <a:endCxn id="16" idx="2"/>
            </p:cNvCxnSpPr>
            <p:nvPr/>
          </p:nvCxnSpPr>
          <p:spPr>
            <a:xfrm>
              <a:off x="2286889" y="3473926"/>
              <a:ext cx="1555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9" idx="6"/>
              <a:endCxn id="17" idx="2"/>
            </p:cNvCxnSpPr>
            <p:nvPr/>
          </p:nvCxnSpPr>
          <p:spPr>
            <a:xfrm>
              <a:off x="2286889" y="3923593"/>
              <a:ext cx="1555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6"/>
              <a:endCxn id="15" idx="2"/>
            </p:cNvCxnSpPr>
            <p:nvPr/>
          </p:nvCxnSpPr>
          <p:spPr>
            <a:xfrm>
              <a:off x="2286889" y="2534484"/>
              <a:ext cx="1555531" cy="47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" idx="6"/>
              <a:endCxn id="16" idx="2"/>
            </p:cNvCxnSpPr>
            <p:nvPr/>
          </p:nvCxnSpPr>
          <p:spPr>
            <a:xfrm>
              <a:off x="2286889" y="3006491"/>
              <a:ext cx="1555531" cy="467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6"/>
              <a:endCxn id="17" idx="2"/>
            </p:cNvCxnSpPr>
            <p:nvPr/>
          </p:nvCxnSpPr>
          <p:spPr>
            <a:xfrm>
              <a:off x="2286889" y="3473926"/>
              <a:ext cx="1555531" cy="44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9" idx="6"/>
              <a:endCxn id="14" idx="2"/>
            </p:cNvCxnSpPr>
            <p:nvPr/>
          </p:nvCxnSpPr>
          <p:spPr>
            <a:xfrm flipV="1">
              <a:off x="2286889" y="2534484"/>
              <a:ext cx="1555531" cy="138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6"/>
              <a:endCxn id="16" idx="2"/>
            </p:cNvCxnSpPr>
            <p:nvPr/>
          </p:nvCxnSpPr>
          <p:spPr>
            <a:xfrm>
              <a:off x="2286889" y="2534484"/>
              <a:ext cx="1555531" cy="939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6"/>
              <a:endCxn id="17" idx="2"/>
            </p:cNvCxnSpPr>
            <p:nvPr/>
          </p:nvCxnSpPr>
          <p:spPr>
            <a:xfrm>
              <a:off x="2286889" y="3006491"/>
              <a:ext cx="1555531" cy="917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" idx="6"/>
              <a:endCxn id="14" idx="2"/>
            </p:cNvCxnSpPr>
            <p:nvPr/>
          </p:nvCxnSpPr>
          <p:spPr>
            <a:xfrm flipV="1">
              <a:off x="2286889" y="2534484"/>
              <a:ext cx="1555531" cy="939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9" idx="6"/>
              <a:endCxn id="15" idx="2"/>
            </p:cNvCxnSpPr>
            <p:nvPr/>
          </p:nvCxnSpPr>
          <p:spPr>
            <a:xfrm flipV="1">
              <a:off x="2286889" y="3006491"/>
              <a:ext cx="1555531" cy="917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" idx="6"/>
              <a:endCxn id="17" idx="2"/>
            </p:cNvCxnSpPr>
            <p:nvPr/>
          </p:nvCxnSpPr>
          <p:spPr>
            <a:xfrm>
              <a:off x="2286889" y="2534484"/>
              <a:ext cx="1555531" cy="138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" idx="6"/>
              <a:endCxn id="14" idx="2"/>
            </p:cNvCxnSpPr>
            <p:nvPr/>
          </p:nvCxnSpPr>
          <p:spPr>
            <a:xfrm flipV="1">
              <a:off x="2286889" y="2534484"/>
              <a:ext cx="1555531" cy="47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" idx="6"/>
              <a:endCxn id="15" idx="2"/>
            </p:cNvCxnSpPr>
            <p:nvPr/>
          </p:nvCxnSpPr>
          <p:spPr>
            <a:xfrm flipV="1">
              <a:off x="2286889" y="3006491"/>
              <a:ext cx="1555531" cy="467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9" idx="6"/>
              <a:endCxn id="16" idx="2"/>
            </p:cNvCxnSpPr>
            <p:nvPr/>
          </p:nvCxnSpPr>
          <p:spPr>
            <a:xfrm flipV="1">
              <a:off x="2286889" y="3473926"/>
              <a:ext cx="1555531" cy="44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013620" y="1457623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013620" y="1929630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013620" y="4264141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013620" y="471380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7" idx="6"/>
              <a:endCxn id="14" idx="2"/>
            </p:cNvCxnSpPr>
            <p:nvPr/>
          </p:nvCxnSpPr>
          <p:spPr>
            <a:xfrm>
              <a:off x="2286889" y="1594258"/>
              <a:ext cx="1555531" cy="940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8" idx="6"/>
              <a:endCxn id="14" idx="2"/>
            </p:cNvCxnSpPr>
            <p:nvPr/>
          </p:nvCxnSpPr>
          <p:spPr>
            <a:xfrm>
              <a:off x="2286889" y="2066265"/>
              <a:ext cx="1555531" cy="468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9" idx="6"/>
              <a:endCxn id="14" idx="2"/>
            </p:cNvCxnSpPr>
            <p:nvPr/>
          </p:nvCxnSpPr>
          <p:spPr>
            <a:xfrm flipV="1">
              <a:off x="2286889" y="2534484"/>
              <a:ext cx="1555531" cy="186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0" idx="6"/>
              <a:endCxn id="14" idx="2"/>
            </p:cNvCxnSpPr>
            <p:nvPr/>
          </p:nvCxnSpPr>
          <p:spPr>
            <a:xfrm flipV="1">
              <a:off x="2286889" y="2534484"/>
              <a:ext cx="1555531" cy="2315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7" idx="6"/>
              <a:endCxn id="15" idx="2"/>
            </p:cNvCxnSpPr>
            <p:nvPr/>
          </p:nvCxnSpPr>
          <p:spPr>
            <a:xfrm>
              <a:off x="2286889" y="1594258"/>
              <a:ext cx="1555531" cy="1412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87" idx="6"/>
              <a:endCxn id="16" idx="2"/>
            </p:cNvCxnSpPr>
            <p:nvPr/>
          </p:nvCxnSpPr>
          <p:spPr>
            <a:xfrm>
              <a:off x="2286889" y="1594258"/>
              <a:ext cx="1555531" cy="1879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7" idx="6"/>
              <a:endCxn id="17" idx="2"/>
            </p:cNvCxnSpPr>
            <p:nvPr/>
          </p:nvCxnSpPr>
          <p:spPr>
            <a:xfrm>
              <a:off x="2286889" y="1594258"/>
              <a:ext cx="1555531" cy="2329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88" idx="6"/>
              <a:endCxn id="15" idx="2"/>
            </p:cNvCxnSpPr>
            <p:nvPr/>
          </p:nvCxnSpPr>
          <p:spPr>
            <a:xfrm>
              <a:off x="2286889" y="2066265"/>
              <a:ext cx="1555531" cy="940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8" idx="6"/>
              <a:endCxn id="16" idx="2"/>
            </p:cNvCxnSpPr>
            <p:nvPr/>
          </p:nvCxnSpPr>
          <p:spPr>
            <a:xfrm>
              <a:off x="2286889" y="2066265"/>
              <a:ext cx="1555531" cy="1407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8" idx="6"/>
              <a:endCxn id="17" idx="2"/>
            </p:cNvCxnSpPr>
            <p:nvPr/>
          </p:nvCxnSpPr>
          <p:spPr>
            <a:xfrm>
              <a:off x="2286889" y="2066265"/>
              <a:ext cx="1555531" cy="1857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9" idx="6"/>
              <a:endCxn id="15" idx="2"/>
            </p:cNvCxnSpPr>
            <p:nvPr/>
          </p:nvCxnSpPr>
          <p:spPr>
            <a:xfrm flipV="1">
              <a:off x="2286889" y="3006491"/>
              <a:ext cx="1555531" cy="1394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89" idx="6"/>
              <a:endCxn id="16" idx="2"/>
            </p:cNvCxnSpPr>
            <p:nvPr/>
          </p:nvCxnSpPr>
          <p:spPr>
            <a:xfrm flipV="1">
              <a:off x="2286889" y="3473926"/>
              <a:ext cx="1555531" cy="92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89" idx="6"/>
              <a:endCxn id="17" idx="2"/>
            </p:cNvCxnSpPr>
            <p:nvPr/>
          </p:nvCxnSpPr>
          <p:spPr>
            <a:xfrm flipV="1">
              <a:off x="2286889" y="3923593"/>
              <a:ext cx="1555531" cy="477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90" idx="6"/>
              <a:endCxn id="15" idx="2"/>
            </p:cNvCxnSpPr>
            <p:nvPr/>
          </p:nvCxnSpPr>
          <p:spPr>
            <a:xfrm flipV="1">
              <a:off x="2286889" y="3006491"/>
              <a:ext cx="1555531" cy="1843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90" idx="6"/>
              <a:endCxn id="16" idx="2"/>
            </p:cNvCxnSpPr>
            <p:nvPr/>
          </p:nvCxnSpPr>
          <p:spPr>
            <a:xfrm flipV="1">
              <a:off x="2286889" y="3473926"/>
              <a:ext cx="1555531" cy="1376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90" idx="6"/>
              <a:endCxn id="17" idx="2"/>
            </p:cNvCxnSpPr>
            <p:nvPr/>
          </p:nvCxnSpPr>
          <p:spPr>
            <a:xfrm flipV="1">
              <a:off x="2286889" y="3923593"/>
              <a:ext cx="1555531" cy="92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6060551" y="1464311"/>
            <a:ext cx="2102069" cy="3529454"/>
            <a:chOff x="6060551" y="1653040"/>
            <a:chExt cx="2102069" cy="3529454"/>
          </a:xfrm>
        </p:grpSpPr>
        <p:sp>
          <p:nvSpPr>
            <p:cNvPr id="123" name="Oval 122"/>
            <p:cNvSpPr/>
            <p:nvPr/>
          </p:nvSpPr>
          <p:spPr>
            <a:xfrm>
              <a:off x="6060551" y="2593266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60551" y="3065273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060551" y="353270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60551" y="3982375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7889351" y="2593266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889351" y="3065273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889351" y="353270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889351" y="3982375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>
              <a:stCxn id="127" idx="6"/>
            </p:cNvCxnSpPr>
            <p:nvPr/>
          </p:nvCxnSpPr>
          <p:spPr>
            <a:xfrm>
              <a:off x="6333820" y="2729901"/>
              <a:ext cx="1555531" cy="939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4" idx="6"/>
              <a:endCxn id="130" idx="2"/>
            </p:cNvCxnSpPr>
            <p:nvPr/>
          </p:nvCxnSpPr>
          <p:spPr>
            <a:xfrm>
              <a:off x="6333820" y="3201908"/>
              <a:ext cx="1555531" cy="917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26" idx="6"/>
              <a:endCxn id="128" idx="2"/>
            </p:cNvCxnSpPr>
            <p:nvPr/>
          </p:nvCxnSpPr>
          <p:spPr>
            <a:xfrm flipV="1">
              <a:off x="6333820" y="3201908"/>
              <a:ext cx="1555531" cy="917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6060551" y="1653040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060551" y="2125047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060551" y="445955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060551" y="4909225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8" idx="6"/>
              <a:endCxn id="127" idx="2"/>
            </p:cNvCxnSpPr>
            <p:nvPr/>
          </p:nvCxnSpPr>
          <p:spPr>
            <a:xfrm>
              <a:off x="6333820" y="2261682"/>
              <a:ext cx="1555531" cy="468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9" idx="6"/>
              <a:endCxn id="127" idx="2"/>
            </p:cNvCxnSpPr>
            <p:nvPr/>
          </p:nvCxnSpPr>
          <p:spPr>
            <a:xfrm flipV="1">
              <a:off x="6333820" y="2729901"/>
              <a:ext cx="1555531" cy="186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50" idx="6"/>
              <a:endCxn id="128" idx="2"/>
            </p:cNvCxnSpPr>
            <p:nvPr/>
          </p:nvCxnSpPr>
          <p:spPr>
            <a:xfrm flipV="1">
              <a:off x="6333820" y="3201908"/>
              <a:ext cx="1555531" cy="1843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47" idx="6"/>
              <a:endCxn id="129" idx="2"/>
            </p:cNvCxnSpPr>
            <p:nvPr/>
          </p:nvCxnSpPr>
          <p:spPr>
            <a:xfrm>
              <a:off x="6333820" y="1789675"/>
              <a:ext cx="1555531" cy="1879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stCxn id="125" idx="6"/>
              <a:endCxn id="130" idx="2"/>
            </p:cNvCxnSpPr>
            <p:nvPr/>
          </p:nvCxnSpPr>
          <p:spPr>
            <a:xfrm>
              <a:off x="6333820" y="3669343"/>
              <a:ext cx="1555531" cy="44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2286889" y="1588421"/>
            <a:ext cx="1555531" cy="940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86889" y="1588421"/>
            <a:ext cx="1555531" cy="1412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286889" y="1588421"/>
            <a:ext cx="1555531" cy="1879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86889" y="1588421"/>
            <a:ext cx="1555531" cy="2329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86889" y="1588202"/>
            <a:ext cx="1555531" cy="9402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286889" y="1588202"/>
            <a:ext cx="1555531" cy="14122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86889" y="1588202"/>
            <a:ext cx="1555531" cy="1879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286889" y="1588202"/>
            <a:ext cx="1555531" cy="23293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013620" y="1457424"/>
            <a:ext cx="273269" cy="2732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013620" y="1460402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842420" y="2398729"/>
            <a:ext cx="273269" cy="2732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842420" y="2399609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107" idx="6"/>
          </p:cNvCxnSpPr>
          <p:nvPr/>
        </p:nvCxnSpPr>
        <p:spPr>
          <a:xfrm>
            <a:off x="2286889" y="2534484"/>
            <a:ext cx="15555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13" idx="6"/>
          </p:cNvCxnSpPr>
          <p:nvPr/>
        </p:nvCxnSpPr>
        <p:spPr>
          <a:xfrm flipV="1">
            <a:off x="2286889" y="2534484"/>
            <a:ext cx="1555531" cy="1389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11" idx="6"/>
          </p:cNvCxnSpPr>
          <p:nvPr/>
        </p:nvCxnSpPr>
        <p:spPr>
          <a:xfrm flipV="1">
            <a:off x="2286889" y="2534484"/>
            <a:ext cx="1555531" cy="9394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9" idx="6"/>
          </p:cNvCxnSpPr>
          <p:nvPr/>
        </p:nvCxnSpPr>
        <p:spPr>
          <a:xfrm flipV="1">
            <a:off x="2286889" y="2534484"/>
            <a:ext cx="1555531" cy="472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286889" y="2066265"/>
            <a:ext cx="1555531" cy="468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286889" y="2534484"/>
            <a:ext cx="1555531" cy="1866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86889" y="2534484"/>
            <a:ext cx="1555531" cy="23159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889" y="1588202"/>
            <a:ext cx="1555531" cy="940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291918" y="2534484"/>
            <a:ext cx="155553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2291918" y="2529671"/>
            <a:ext cx="1555531" cy="13891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296731" y="2529671"/>
            <a:ext cx="1555531" cy="9394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291918" y="2534484"/>
            <a:ext cx="1555531" cy="4720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291918" y="2066265"/>
            <a:ext cx="1555531" cy="4682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2291918" y="2524858"/>
            <a:ext cx="1555531" cy="18662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296731" y="2520045"/>
            <a:ext cx="1555531" cy="23159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291918" y="1588202"/>
            <a:ext cx="1555531" cy="9402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5468" y="542169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Fanout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err="1"/>
              <a:t>fo</a:t>
            </a:r>
            <a:r>
              <a:rPr lang="en-US" dirty="0"/>
              <a:t>) = </a:t>
            </a:r>
            <a:r>
              <a:rPr lang="en-US" dirty="0" smtClean="0"/>
              <a:t>4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534654" y="5704301"/>
            <a:ext cx="238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Connectivity </a:t>
            </a:r>
            <a:r>
              <a:rPr lang="en-US" b="1" dirty="0"/>
              <a:t>= 100%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961456" y="54216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Fanin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fi</a:t>
            </a:r>
            <a:r>
              <a:rPr lang="en-US" dirty="0"/>
              <a:t>) =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85" grpId="0"/>
      <p:bldP spid="86" grpId="0"/>
      <p:bldP spid="91" grpId="0" animBg="1"/>
      <p:bldP spid="93" grpId="0" animBg="1"/>
      <p:bldP spid="95" grpId="0" animBg="1"/>
      <p:bldP spid="97" grpId="0" animBg="1"/>
      <p:bldP spid="146" grpId="0"/>
      <p:bldP spid="151" grpId="0"/>
      <p:bldP spid="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Parameter Savings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53192" y="1526685"/>
            <a:ext cx="6066509" cy="4761253"/>
            <a:chOff x="731787" y="1475700"/>
            <a:chExt cx="6066509" cy="4761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787" y="1475700"/>
              <a:ext cx="6066509" cy="476125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68739" y="3630899"/>
              <a:ext cx="361025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3% connectivity gives &gt;</a:t>
              </a:r>
              <a:r>
                <a:rPr lang="en-US" dirty="0" smtClean="0"/>
                <a:t>95</a:t>
              </a:r>
              <a:r>
                <a:rPr lang="en-US"/>
                <a:t>% </a:t>
              </a:r>
              <a:r>
                <a:rPr lang="en-US" smtClean="0"/>
                <a:t>MNIST accuracy, </a:t>
              </a:r>
              <a:r>
                <a:rPr lang="en-US" dirty="0" smtClean="0"/>
                <a:t>within </a:t>
              </a:r>
              <a:r>
                <a:rPr lang="en-US" dirty="0"/>
                <a:t>3% of FC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14246" y="3262579"/>
              <a:ext cx="955301" cy="428392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94953" y="1981385"/>
              <a:ext cx="768485" cy="815115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81365" y="2434270"/>
              <a:ext cx="2756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 </a:t>
              </a:r>
              <a:r>
                <a:rPr lang="en-US" smtClean="0"/>
                <a:t>accuracy degradation at &lt;40% connectivity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 rot="16200000">
            <a:off x="3719396" y="3602088"/>
            <a:ext cx="28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Weight Interleaver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60437" y="2812424"/>
            <a:ext cx="6815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(0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(1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(2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(3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(4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(5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(6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(7</a:t>
            </a:r>
            <a:r>
              <a:rPr lang="en-US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1257925" y="3520602"/>
            <a:ext cx="28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Weight Interleaver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927828" y="2094968"/>
            <a:ext cx="681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𝜋</a:t>
            </a:r>
            <a:r>
              <a:rPr lang="en-US" sz="1600" baseline="-25000" dirty="0" smtClean="0"/>
              <a:t>W</a:t>
            </a:r>
            <a:r>
              <a:rPr lang="en-US" sz="1600" dirty="0" smtClean="0"/>
              <a:t>(0</a:t>
            </a:r>
            <a:r>
              <a:rPr lang="en-US" sz="1600" dirty="0"/>
              <a:t>)</a:t>
            </a:r>
          </a:p>
          <a:p>
            <a:endParaRPr lang="en-US" sz="12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(1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(2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(3</a:t>
            </a:r>
            <a:r>
              <a:rPr lang="en-US" sz="1600" dirty="0"/>
              <a:t>)</a:t>
            </a:r>
          </a:p>
          <a:p>
            <a:endParaRPr lang="en-US" sz="14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(4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(5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(6</a:t>
            </a:r>
            <a:r>
              <a:rPr lang="en-US" sz="1600" dirty="0"/>
              <a:t>)</a:t>
            </a:r>
          </a:p>
          <a:p>
            <a:endParaRPr lang="en-US" sz="14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(7</a:t>
            </a:r>
            <a:r>
              <a:rPr lang="en-US" sz="16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3716519" y="3599211"/>
            <a:ext cx="28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Weight Interleaver</a:t>
            </a:r>
            <a:endParaRPr lang="en-US" sz="2400" b="1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1258672" y="3517725"/>
            <a:ext cx="28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Weight Interleaver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287938"/>
            <a:ext cx="6297612" cy="365125"/>
          </a:xfrm>
        </p:spPr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8471" y="6287938"/>
            <a:ext cx="683339" cy="365125"/>
          </a:xfrm>
        </p:spPr>
        <p:txBody>
          <a:bodyPr/>
          <a:lstStyle/>
          <a:p>
            <a:fld id="{8CC2A5CE-B579-3B4B-B5C9-CFE4CB0513F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9338" y="3015032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38005" y="3053402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0" idx="1"/>
          </p:cNvCxnSpPr>
          <p:nvPr/>
        </p:nvCxnSpPr>
        <p:spPr>
          <a:xfrm flipH="1">
            <a:off x="3094911" y="3055051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3"/>
          </p:cNvCxnSpPr>
          <p:nvPr/>
        </p:nvCxnSpPr>
        <p:spPr>
          <a:xfrm flipH="1" flipV="1">
            <a:off x="3103262" y="3248040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589338" y="3487039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4911" y="3527058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103262" y="3720047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89338" y="3944032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094911" y="3984051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3103262" y="4177040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589338" y="4416039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3094911" y="4456058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103262" y="4649047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949851" y="2112766"/>
            <a:ext cx="1133647" cy="35671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821990" y="2842959"/>
            <a:ext cx="2920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</p:txBody>
      </p:sp>
      <p:cxnSp>
        <p:nvCxnSpPr>
          <p:cNvPr id="87" name="Straight Connector 86"/>
          <p:cNvCxnSpPr>
            <a:stCxn id="17" idx="6"/>
          </p:cNvCxnSpPr>
          <p:nvPr/>
        </p:nvCxnSpPr>
        <p:spPr>
          <a:xfrm flipV="1">
            <a:off x="1411274" y="3190036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1138005" y="3519631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1411274" y="3656265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3589338" y="3945681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138005" y="3984051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589338" y="4417688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1411274" y="4120685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138005" y="4450280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1411274" y="4586914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140482" y="2112766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413751" y="2249400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140482" y="2578995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1413751" y="2715629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48949" y="4940394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22218" y="5077028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148949" y="5406623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1422218" y="5543257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30705" y="2097845"/>
            <a:ext cx="681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(0</a:t>
            </a:r>
            <a:r>
              <a:rPr lang="en-US" sz="1600" dirty="0"/>
              <a:t>)</a:t>
            </a:r>
          </a:p>
          <a:p>
            <a:endParaRPr lang="en-US" sz="12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(1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(2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(3</a:t>
            </a:r>
            <a:r>
              <a:rPr lang="en-US" sz="1600" dirty="0"/>
              <a:t>)</a:t>
            </a:r>
          </a:p>
          <a:p>
            <a:endParaRPr lang="en-US" sz="14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(4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(5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(6</a:t>
            </a:r>
            <a:r>
              <a:rPr lang="en-US" sz="1600" dirty="0"/>
              <a:t>)</a:t>
            </a:r>
          </a:p>
          <a:p>
            <a:endParaRPr lang="en-US" sz="14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(7</a:t>
            </a:r>
            <a:r>
              <a:rPr lang="en-US" sz="1600" dirty="0"/>
              <a:t>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383993" y="2145552"/>
            <a:ext cx="1133647" cy="35671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001042" y="3277209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5" idx="0"/>
          </p:cNvCxnSpPr>
          <p:nvPr/>
        </p:nvCxnSpPr>
        <p:spPr>
          <a:xfrm flipH="1" flipV="1">
            <a:off x="5528047" y="3081387"/>
            <a:ext cx="609630" cy="19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517640" y="3501171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517640" y="3339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4"/>
          </p:cNvCxnSpPr>
          <p:nvPr/>
        </p:nvCxnSpPr>
        <p:spPr>
          <a:xfrm flipH="1">
            <a:off x="5517640" y="3550478"/>
            <a:ext cx="620037" cy="19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2" idx="1"/>
          </p:cNvCxnSpPr>
          <p:nvPr/>
        </p:nvCxnSpPr>
        <p:spPr>
          <a:xfrm flipH="1">
            <a:off x="3819420" y="3056642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827771" y="3249631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3829359" y="3538588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3827771" y="3721638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3829359" y="3995581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3827771" y="4178631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3829359" y="4467588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3817833" y="4647700"/>
            <a:ext cx="566160" cy="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6024259" y="4246223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 flipH="1" flipV="1">
            <a:off x="5537828" y="4041173"/>
            <a:ext cx="623067" cy="20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540857" y="4470185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5540857" y="4308822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5540857" y="4519492"/>
            <a:ext cx="620038" cy="19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246386" y="2855469"/>
            <a:ext cx="2920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363314" y="2815301"/>
            <a:ext cx="6815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(0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(1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(2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(3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(4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(5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(6</a:t>
            </a:r>
            <a:r>
              <a:rPr lang="en-US" sz="1600" dirty="0"/>
              <a:t>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 smtClean="0"/>
              <a:t>(7</a:t>
            </a:r>
            <a:r>
              <a:rPr lang="en-US" sz="1600" dirty="0"/>
              <a:t>)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6546278" y="2971593"/>
            <a:ext cx="3652605" cy="202491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Interleaver algorithm </a:t>
            </a:r>
            <a:r>
              <a:rPr lang="en-US" dirty="0" smtClean="0"/>
              <a:t>ensures</a:t>
            </a:r>
            <a:r>
              <a:rPr lang="en-US" dirty="0"/>
              <a:t>: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/>
              <a:t>output connected to </a:t>
            </a:r>
            <a:r>
              <a:rPr lang="en-US" dirty="0" smtClean="0"/>
              <a:t>a </a:t>
            </a:r>
            <a:r>
              <a:rPr lang="en-US" i="1" dirty="0" smtClean="0"/>
              <a:t>good spatial chunk</a:t>
            </a:r>
            <a:r>
              <a:rPr lang="en-US" dirty="0" smtClean="0"/>
              <a:t> </a:t>
            </a:r>
            <a:r>
              <a:rPr lang="en-US" dirty="0"/>
              <a:t>of different </a:t>
            </a:r>
            <a:r>
              <a:rPr lang="en-US" dirty="0" smtClean="0"/>
              <a:t>inputs</a:t>
            </a:r>
          </a:p>
          <a:p>
            <a:pPr algn="just"/>
            <a:r>
              <a:rPr lang="en-US" dirty="0"/>
              <a:t>No neuron </a:t>
            </a:r>
            <a:r>
              <a:rPr lang="en-US" dirty="0" smtClean="0"/>
              <a:t>unconnected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1542" y="5760386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Junction 1</a:t>
            </a:r>
            <a:endParaRPr lang="en-US" sz="2000"/>
          </a:p>
        </p:txBody>
      </p:sp>
      <p:sp>
        <p:nvSpPr>
          <p:cNvPr id="65" name="TextBox 64"/>
          <p:cNvSpPr txBox="1"/>
          <p:nvPr/>
        </p:nvSpPr>
        <p:spPr>
          <a:xfrm>
            <a:off x="4262967" y="5755587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Junction 2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41211" y="2111160"/>
            <a:ext cx="5136306" cy="1680134"/>
            <a:chOff x="1141211" y="1704757"/>
            <a:chExt cx="5136306" cy="1680134"/>
          </a:xfrm>
        </p:grpSpPr>
        <p:cxnSp>
          <p:nvCxnSpPr>
            <p:cNvPr id="66" name="Straight Connector 65"/>
            <p:cNvCxnSpPr>
              <a:stCxn id="74" idx="1"/>
            </p:cNvCxnSpPr>
            <p:nvPr/>
          </p:nvCxnSpPr>
          <p:spPr>
            <a:xfrm flipH="1">
              <a:off x="3087861" y="2648712"/>
              <a:ext cx="534446" cy="30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4" idx="3"/>
            </p:cNvCxnSpPr>
            <p:nvPr/>
          </p:nvCxnSpPr>
          <p:spPr>
            <a:xfrm flipH="1" flipV="1">
              <a:off x="3096212" y="2841701"/>
              <a:ext cx="526095" cy="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087861" y="3120719"/>
              <a:ext cx="534446" cy="30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096212" y="3313708"/>
              <a:ext cx="526095" cy="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6"/>
            </p:cNvCxnSpPr>
            <p:nvPr/>
          </p:nvCxnSpPr>
          <p:spPr>
            <a:xfrm flipV="1">
              <a:off x="1404224" y="2783697"/>
              <a:ext cx="530227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404224" y="3249926"/>
              <a:ext cx="530227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406701" y="1843061"/>
              <a:ext cx="530227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406701" y="2309290"/>
              <a:ext cx="530227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5520997" y="2675048"/>
              <a:ext cx="609630" cy="1958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0590" y="3094832"/>
              <a:ext cx="5303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510590" y="2933469"/>
              <a:ext cx="5303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5510590" y="3144139"/>
              <a:ext cx="620037" cy="1917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812370" y="2650303"/>
              <a:ext cx="534446" cy="30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3820721" y="2843292"/>
              <a:ext cx="526095" cy="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822309" y="3132249"/>
              <a:ext cx="534446" cy="30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820721" y="3315299"/>
              <a:ext cx="526095" cy="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3592544" y="2607023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141211" y="2645393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592544" y="3079030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141211" y="3111622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143688" y="1704757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143688" y="2170986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004248" y="2869200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03734" y="3384209"/>
            <a:ext cx="724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ym typeface="Wingdings"/>
              </a:rPr>
              <a:t></a:t>
            </a:r>
            <a:endParaRPr lang="en-US" sz="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511101" y="3403117"/>
            <a:ext cx="724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ym typeface="Wingdings"/>
              </a:rPr>
              <a:t></a:t>
            </a:r>
            <a:endParaRPr lang="en-US" sz="50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41030" y="328719"/>
            <a:ext cx="8596668" cy="1320800"/>
          </a:xfrm>
        </p:spPr>
        <p:txBody>
          <a:bodyPr/>
          <a:lstStyle/>
          <a:p>
            <a:r>
              <a:rPr lang="en-US" smtClean="0"/>
              <a:t>Present Work - </a:t>
            </a:r>
            <a:br>
              <a:rPr lang="en-US" smtClean="0"/>
            </a:br>
            <a:r>
              <a:rPr lang="en-US" smtClean="0"/>
              <a:t>Interleavers for Sparse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1" grpId="1"/>
      <p:bldP spid="3" grpId="0"/>
      <p:bldP spid="90" grpId="1"/>
      <p:bldP spid="93" grpId="1"/>
      <p:bldP spid="92" grpId="1"/>
      <p:bldP spid="116" grpId="0"/>
      <p:bldP spid="164" grpId="0"/>
      <p:bldP spid="64" grpId="0" build="p"/>
      <p:bldP spid="8" grpId="0"/>
      <p:bldP spid="8" grpId="1"/>
      <p:bldP spid="149" grpId="0"/>
      <p:bldP spid="1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Interleaver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for computational efficiency in hardware</a:t>
            </a:r>
          </a:p>
          <a:p>
            <a:r>
              <a:rPr lang="en-US" sz="2400" dirty="0" smtClean="0"/>
              <a:t>Optimized for on-chip storage</a:t>
            </a:r>
          </a:p>
          <a:p>
            <a:r>
              <a:rPr lang="en-US" sz="2400" dirty="0" smtClean="0"/>
              <a:t>High values for metrics which are performance indicators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Sourya Dey, USC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9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D7816"/>
      </a:accent1>
      <a:accent2>
        <a:srgbClr val="8FC126"/>
      </a:accent2>
      <a:accent3>
        <a:srgbClr val="E76617"/>
      </a:accent3>
      <a:accent4>
        <a:srgbClr val="BFA613"/>
      </a:accent4>
      <a:accent5>
        <a:srgbClr val="E6B91C"/>
      </a:accent5>
      <a:accent6>
        <a:srgbClr val="8FC126"/>
      </a:accent6>
      <a:hlink>
        <a:srgbClr val="0432FF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3411</TotalTime>
  <Words>1668</Words>
  <Application>Microsoft Macintosh PowerPoint</Application>
  <PresentationFormat>Widescreen</PresentationFormat>
  <Paragraphs>446</Paragraphs>
  <Slides>26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Cambria Math</vt:lpstr>
      <vt:lpstr>Mangal</vt:lpstr>
      <vt:lpstr>Trebuchet MS</vt:lpstr>
      <vt:lpstr>Wingdings</vt:lpstr>
      <vt:lpstr>Wingdings 3</vt:lpstr>
      <vt:lpstr>Arial</vt:lpstr>
      <vt:lpstr>Facet</vt:lpstr>
      <vt:lpstr>Interleaver Design for Deep Neural Networks</vt:lpstr>
      <vt:lpstr>Overview of Current DNNs</vt:lpstr>
      <vt:lpstr>Typical Supervised Network</vt:lpstr>
      <vt:lpstr>Focus of our Approach</vt:lpstr>
      <vt:lpstr>Overview of our Research</vt:lpstr>
      <vt:lpstr>Sparsity</vt:lpstr>
      <vt:lpstr>Example of Parameter Savings</vt:lpstr>
      <vt:lpstr>Present Work -  Interleavers for Sparse Patterns</vt:lpstr>
      <vt:lpstr>Interleaver Requirements</vt:lpstr>
      <vt:lpstr>Degree of Parallelism = z</vt:lpstr>
      <vt:lpstr>Clash Freedom</vt:lpstr>
      <vt:lpstr>Ease of Accesses</vt:lpstr>
      <vt:lpstr>Interleaver Design Algorithm</vt:lpstr>
      <vt:lpstr>Meeting Requirements</vt:lpstr>
      <vt:lpstr>Variations</vt:lpstr>
      <vt:lpstr>Some Weight Interleaver Patterns</vt:lpstr>
      <vt:lpstr>Spread and Dispersion</vt:lpstr>
      <vt:lpstr>Dataset Results</vt:lpstr>
      <vt:lpstr>Morse Dataset Trends</vt:lpstr>
      <vt:lpstr>Summary and Ongoing Work</vt:lpstr>
      <vt:lpstr>PowerPoint Presentation</vt:lpstr>
      <vt:lpstr>Ease of Accesses</vt:lpstr>
      <vt:lpstr>Results of pre-defined sparsity</vt:lpstr>
      <vt:lpstr>Results of pre-defined sparsity</vt:lpstr>
      <vt:lpstr>Clash Freedom</vt:lpstr>
      <vt:lpstr>Interleaver Design Algorithm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Training of Deep Neural Networks via Sparse Edge Processing</dc:title>
  <dc:creator>Sourya Dey</dc:creator>
  <cp:lastModifiedBy>Sourya Dey</cp:lastModifiedBy>
  <cp:revision>134</cp:revision>
  <dcterms:created xsi:type="dcterms:W3CDTF">2017-09-05T16:19:57Z</dcterms:created>
  <dcterms:modified xsi:type="dcterms:W3CDTF">2017-11-14T23:49:25Z</dcterms:modified>
</cp:coreProperties>
</file>