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/>
    <p:restoredTop sz="88467" autoAdjust="0"/>
  </p:normalViewPr>
  <p:slideViewPr>
    <p:cSldViewPr snapToGrid="0" snapToObjects="1">
      <p:cViewPr varScale="1">
        <p:scale>
          <a:sx n="106" d="100"/>
          <a:sy n="106" d="100"/>
        </p:scale>
        <p:origin x="117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7850-ECD0-5F45-997A-A9D20BE18BB0}" type="datetime4">
              <a:rPr lang="en-US" smtClean="0"/>
              <a:t>July 11,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9EDE-1454-5F49-9763-A74BA26D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76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C0E74-4367-2449-9A98-8D94264A1312}" type="datetime4">
              <a:rPr lang="en-US" smtClean="0"/>
              <a:t>July 11, 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325D-FD5D-EA41-9A39-C7C8C7E66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1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7D56B6-5970-254B-80E4-7B65F87816AF}" type="datetime4">
              <a:rPr lang="en-US" smtClean="0"/>
              <a:t>July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</p:spTree>
    <p:extLst>
      <p:ext uri="{BB962C8B-B14F-4D97-AF65-F5344CB8AC3E}">
        <p14:creationId xmlns:p14="http://schemas.microsoft.com/office/powerpoint/2010/main" val="142577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July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6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July 11,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>
            <a:lvl1pPr algn="r">
              <a:defRPr sz="1200"/>
            </a:lvl1pPr>
          </a:lstStyle>
          <a:p>
            <a:fld id="{8CC2A5CE-B579-3B4B-B5C9-CFE4CB051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.ics.uci.edu/ml/datasets/Lung+Cancer" TargetMode="External"/><Relationship Id="rId4" Type="http://schemas.openxmlformats.org/officeDocument/2006/relationships/hyperlink" Target="http://www.image-net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15" y="1296511"/>
            <a:ext cx="8713076" cy="1639121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+mn-lt"/>
              </a:rPr>
              <a:t>Morse Code Datasets</a:t>
            </a:r>
            <a:br>
              <a:rPr lang="en-US" sz="5000" dirty="0">
                <a:latin typeface="+mn-lt"/>
              </a:rPr>
            </a:br>
            <a:r>
              <a:rPr lang="en-US" sz="5000" dirty="0">
                <a:latin typeface="+mn-lt"/>
              </a:rPr>
              <a:t>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33" y="3276676"/>
            <a:ext cx="9144000" cy="1912051"/>
          </a:xfrm>
        </p:spPr>
        <p:txBody>
          <a:bodyPr>
            <a:normAutofit/>
          </a:bodyPr>
          <a:lstStyle/>
          <a:p>
            <a:r>
              <a:rPr lang="en-US" sz="2400" dirty="0"/>
              <a:t>Sourya Dey, Keith </a:t>
            </a:r>
            <a:r>
              <a:rPr lang="en-US" sz="2400" dirty="0" err="1"/>
              <a:t>Chugg</a:t>
            </a:r>
            <a:r>
              <a:rPr lang="en-US" sz="2400" dirty="0"/>
              <a:t>, Peter </a:t>
            </a:r>
            <a:r>
              <a:rPr lang="en-US" sz="2400" dirty="0" err="1"/>
              <a:t>Beerel</a:t>
            </a:r>
            <a:endParaRPr lang="en-US" sz="2400" dirty="0"/>
          </a:p>
          <a:p>
            <a:r>
              <a:rPr lang="en-US" sz="2400" dirty="0"/>
              <a:t>9</a:t>
            </a:r>
            <a:r>
              <a:rPr lang="en-US" sz="2400" baseline="30000" dirty="0"/>
              <a:t>th</a:t>
            </a:r>
            <a:r>
              <a:rPr lang="en-US" sz="2400" dirty="0"/>
              <a:t> International Conference on Computing, </a:t>
            </a:r>
          </a:p>
          <a:p>
            <a:r>
              <a:rPr lang="en-US" sz="2400" dirty="0"/>
              <a:t>Communication and Networking Technologies</a:t>
            </a:r>
          </a:p>
          <a:p>
            <a:r>
              <a:rPr lang="en-US" sz="2400" dirty="0"/>
              <a:t>July 2018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305" y="5626027"/>
            <a:ext cx="3593569" cy="11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A0A4-14FB-304F-A0FA-E2A9F8A6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and Difficulty Scaling - 3,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B9E5E-2A08-A146-B9ED-28B86175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64E9F0-69AA-1B44-982C-F392305E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54F04-42AE-514B-BF17-25E2FACF7D68}"/>
              </a:ext>
            </a:extLst>
          </p:cNvPr>
          <p:cNvSpPr txBox="1"/>
          <p:nvPr/>
        </p:nvSpPr>
        <p:spPr>
          <a:xfrm>
            <a:off x="728643" y="1839408"/>
            <a:ext cx="806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Dash length is 3-9, can be confused with dots and 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6C8F3-5B8A-584F-A157-680C7F2D56F3}"/>
              </a:ext>
            </a:extLst>
          </p:cNvPr>
          <p:cNvSpPr txBox="1"/>
          <p:nvPr/>
        </p:nvSpPr>
        <p:spPr>
          <a:xfrm>
            <a:off x="677334" y="2929375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Dilate inputs by 4x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83EBBC-6072-3242-857B-91AEAC066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6483"/>
              </p:ext>
            </p:extLst>
          </p:nvPr>
        </p:nvGraphicFramePr>
        <p:xfrm>
          <a:off x="1704991" y="3669554"/>
          <a:ext cx="611553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892">
                  <a:extLst>
                    <a:ext uri="{9D8B030D-6E8A-4147-A177-3AD203B41FA5}">
                      <a16:colId xmlns:a16="http://schemas.microsoft.com/office/drawing/2014/main" val="1353723056"/>
                    </a:ext>
                  </a:extLst>
                </a:gridCol>
                <a:gridCol w="1817077">
                  <a:extLst>
                    <a:ext uri="{9D8B030D-6E8A-4147-A177-3AD203B41FA5}">
                      <a16:colId xmlns:a16="http://schemas.microsoft.com/office/drawing/2014/main" val="3021560201"/>
                    </a:ext>
                  </a:extLst>
                </a:gridCol>
                <a:gridCol w="1965568">
                  <a:extLst>
                    <a:ext uri="{9D8B030D-6E8A-4147-A177-3AD203B41FA5}">
                      <a16:colId xmlns:a16="http://schemas.microsoft.com/office/drawing/2014/main" val="2902295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Dilation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Dilation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0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 length</a:t>
                      </a:r>
                      <a:br>
                        <a:rPr lang="en-US" dirty="0"/>
                      </a:br>
                      <a:r>
                        <a:rPr lang="en-US" dirty="0"/>
                        <a:t>(= Number of inputs)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29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4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786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0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0BCF-4078-8C4B-AD2C-CDEDA613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 on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981B54-76E7-4747-9A12-11F750838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92" y="1972268"/>
            <a:ext cx="9010192" cy="34555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CEACA-41F4-CE40-BB44-C85EDE5A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952E-284C-6A45-92DA-4F132490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BE991A-F7CD-7E44-BE51-CE73D061A112}"/>
              </a:ext>
            </a:extLst>
          </p:cNvPr>
          <p:cNvSpPr/>
          <p:nvPr/>
        </p:nvSpPr>
        <p:spPr>
          <a:xfrm>
            <a:off x="1219200" y="4220311"/>
            <a:ext cx="1266092" cy="1289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A550F-151C-7A43-9C6C-1309C427F54D}"/>
              </a:ext>
            </a:extLst>
          </p:cNvPr>
          <p:cNvSpPr txBox="1"/>
          <p:nvPr/>
        </p:nvSpPr>
        <p:spPr>
          <a:xfrm>
            <a:off x="1852246" y="5673197"/>
            <a:ext cx="489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 𝜎 of added Gaussian noise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76C222B6-F406-264B-B401-C0CF81F46A5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485292" y="4284788"/>
            <a:ext cx="152400" cy="1388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88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7454-4D32-AE44-BE48-EA64BAEF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2032"/>
            <a:ext cx="8596668" cy="1320800"/>
          </a:xfrm>
        </p:spPr>
        <p:txBody>
          <a:bodyPr/>
          <a:lstStyle/>
          <a:p>
            <a:r>
              <a:rPr lang="en-US" dirty="0"/>
              <a:t>Increasing Dataset Size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F8B9-DD89-2541-98C0-4585ED93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40386-C948-3B42-AD4F-4FD63B78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FEC92-C045-784B-B5BB-073DD9C069DB}"/>
              </a:ext>
            </a:extLst>
          </p:cNvPr>
          <p:cNvSpPr txBox="1"/>
          <p:nvPr/>
        </p:nvSpPr>
        <p:spPr>
          <a:xfrm>
            <a:off x="1627895" y="1538661"/>
            <a:ext cx="6695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Unlimited amounts of data can be easily generated using computer algorithms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9C1581-C56E-7B4E-B6A7-14B85732F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17" y="2680161"/>
            <a:ext cx="5549900" cy="36957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51DB9F4-D482-FC46-B735-FEDEEDB4F2F3}"/>
              </a:ext>
            </a:extLst>
          </p:cNvPr>
          <p:cNvSpPr/>
          <p:nvPr/>
        </p:nvSpPr>
        <p:spPr>
          <a:xfrm>
            <a:off x="3250422" y="4618038"/>
            <a:ext cx="1197708" cy="4454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3591FD-BAF8-5D4A-B361-4E36753970A6}"/>
              </a:ext>
            </a:extLst>
          </p:cNvPr>
          <p:cNvSpPr/>
          <p:nvPr/>
        </p:nvSpPr>
        <p:spPr>
          <a:xfrm>
            <a:off x="7355166" y="5161330"/>
            <a:ext cx="258193" cy="3124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52BF3-326C-0B48-BBCA-9D22281AD643}"/>
              </a:ext>
            </a:extLst>
          </p:cNvPr>
          <p:cNvSpPr txBox="1"/>
          <p:nvPr/>
        </p:nvSpPr>
        <p:spPr>
          <a:xfrm>
            <a:off x="8348062" y="4867082"/>
            <a:ext cx="1220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~3M training 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3E187-B226-9746-AA3C-467A472B29F5}"/>
              </a:ext>
            </a:extLst>
          </p:cNvPr>
          <p:cNvSpPr txBox="1"/>
          <p:nvPr/>
        </p:nvSpPr>
        <p:spPr>
          <a:xfrm>
            <a:off x="544661" y="5093281"/>
            <a:ext cx="1357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Overfitting region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3D89E5-2FF9-8141-A45C-AE8902111F72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7613359" y="5317577"/>
            <a:ext cx="734703" cy="1117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04C0C-C421-5941-AE33-C0AA56E71B6E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901994" y="4867082"/>
            <a:ext cx="1348428" cy="54936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83418F-D187-4445-A59D-17239F77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764" y="2319501"/>
            <a:ext cx="4635500" cy="198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033357-99CA-4E48-B3C1-0AF82C89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6660"/>
            <a:ext cx="8596668" cy="1320800"/>
          </a:xfrm>
        </p:spPr>
        <p:txBody>
          <a:bodyPr/>
          <a:lstStyle/>
          <a:p>
            <a:r>
              <a:rPr lang="en-US" dirty="0"/>
              <a:t>Dataset Evaluating Metrics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8C802-9850-9846-8DC2-9CD5D3D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8CD6-625A-C44D-B29D-7147D3F2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95167-399F-4344-96CC-CF3FFF67E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60" y="2294101"/>
            <a:ext cx="3454400" cy="101600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01428-9FC4-474D-99BA-8049ED871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064" y="4891362"/>
            <a:ext cx="3924300" cy="1117600"/>
          </a:xfrm>
          <a:prstGeom prst="rect">
            <a:avLst/>
          </a:prstGeom>
          <a:ln w="19050">
            <a:solidFill>
              <a:srgbClr val="0432FF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C86C-B77F-8F45-9E3A-4496C314FCEC}"/>
              </a:ext>
            </a:extLst>
          </p:cNvPr>
          <p:cNvSpPr txBox="1"/>
          <p:nvPr/>
        </p:nvSpPr>
        <p:spPr>
          <a:xfrm>
            <a:off x="142160" y="1464560"/>
            <a:ext cx="9565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Difficult datasets have increased probability of classification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E067E-5280-F140-8826-BC6754041DF9}"/>
              </a:ext>
            </a:extLst>
          </p:cNvPr>
          <p:cNvSpPr/>
          <p:nvPr/>
        </p:nvSpPr>
        <p:spPr>
          <a:xfrm>
            <a:off x="4738764" y="2319501"/>
            <a:ext cx="3719436" cy="9525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C670F-CC28-DF4D-9524-1C5B5228247E}"/>
              </a:ext>
            </a:extLst>
          </p:cNvPr>
          <p:cNvSpPr/>
          <p:nvPr/>
        </p:nvSpPr>
        <p:spPr>
          <a:xfrm>
            <a:off x="5829300" y="3322801"/>
            <a:ext cx="2738804" cy="952500"/>
          </a:xfrm>
          <a:prstGeom prst="rect">
            <a:avLst/>
          </a:prstGeom>
          <a:noFill/>
          <a:ln w="1905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4BAC69E-D61A-764B-96FE-6E549A17051B}"/>
              </a:ext>
            </a:extLst>
          </p:cNvPr>
          <p:cNvSpPr/>
          <p:nvPr/>
        </p:nvSpPr>
        <p:spPr>
          <a:xfrm>
            <a:off x="2384213" y="2452793"/>
            <a:ext cx="914825" cy="670560"/>
          </a:xfrm>
          <a:custGeom>
            <a:avLst/>
            <a:gdLst>
              <a:gd name="connsiteX0" fmla="*/ 907627 w 914825"/>
              <a:gd name="connsiteY0" fmla="*/ 27094 h 670560"/>
              <a:gd name="connsiteX1" fmla="*/ 907627 w 914825"/>
              <a:gd name="connsiteY1" fmla="*/ 27094 h 670560"/>
              <a:gd name="connsiteX2" fmla="*/ 907627 w 914825"/>
              <a:gd name="connsiteY2" fmla="*/ 325120 h 670560"/>
              <a:gd name="connsiteX3" fmla="*/ 866987 w 914825"/>
              <a:gd name="connsiteY3" fmla="*/ 338667 h 670560"/>
              <a:gd name="connsiteX4" fmla="*/ 745067 w 914825"/>
              <a:gd name="connsiteY4" fmla="*/ 358987 h 670560"/>
              <a:gd name="connsiteX5" fmla="*/ 724747 w 914825"/>
              <a:gd name="connsiteY5" fmla="*/ 372534 h 670560"/>
              <a:gd name="connsiteX6" fmla="*/ 711200 w 914825"/>
              <a:gd name="connsiteY6" fmla="*/ 392854 h 670560"/>
              <a:gd name="connsiteX7" fmla="*/ 704427 w 914825"/>
              <a:gd name="connsiteY7" fmla="*/ 440267 h 670560"/>
              <a:gd name="connsiteX8" fmla="*/ 690880 w 914825"/>
              <a:gd name="connsiteY8" fmla="*/ 494454 h 670560"/>
              <a:gd name="connsiteX9" fmla="*/ 684107 w 914825"/>
              <a:gd name="connsiteY9" fmla="*/ 636694 h 670560"/>
              <a:gd name="connsiteX10" fmla="*/ 677334 w 914825"/>
              <a:gd name="connsiteY10" fmla="*/ 663787 h 670560"/>
              <a:gd name="connsiteX11" fmla="*/ 657014 w 914825"/>
              <a:gd name="connsiteY11" fmla="*/ 670560 h 670560"/>
              <a:gd name="connsiteX12" fmla="*/ 589280 w 914825"/>
              <a:gd name="connsiteY12" fmla="*/ 663787 h 670560"/>
              <a:gd name="connsiteX13" fmla="*/ 508000 w 914825"/>
              <a:gd name="connsiteY13" fmla="*/ 657014 h 670560"/>
              <a:gd name="connsiteX14" fmla="*/ 447040 w 914825"/>
              <a:gd name="connsiteY14" fmla="*/ 650240 h 670560"/>
              <a:gd name="connsiteX15" fmla="*/ 426720 w 914825"/>
              <a:gd name="connsiteY15" fmla="*/ 636694 h 670560"/>
              <a:gd name="connsiteX16" fmla="*/ 399627 w 914825"/>
              <a:gd name="connsiteY16" fmla="*/ 596054 h 670560"/>
              <a:gd name="connsiteX17" fmla="*/ 392854 w 914825"/>
              <a:gd name="connsiteY17" fmla="*/ 562187 h 670560"/>
              <a:gd name="connsiteX18" fmla="*/ 386080 w 914825"/>
              <a:gd name="connsiteY18" fmla="*/ 541867 h 670560"/>
              <a:gd name="connsiteX19" fmla="*/ 379307 w 914825"/>
              <a:gd name="connsiteY19" fmla="*/ 487680 h 670560"/>
              <a:gd name="connsiteX20" fmla="*/ 352214 w 914825"/>
              <a:gd name="connsiteY20" fmla="*/ 392854 h 670560"/>
              <a:gd name="connsiteX21" fmla="*/ 318347 w 914825"/>
              <a:gd name="connsiteY21" fmla="*/ 358987 h 670560"/>
              <a:gd name="connsiteX22" fmla="*/ 237067 w 914825"/>
              <a:gd name="connsiteY22" fmla="*/ 352214 h 670560"/>
              <a:gd name="connsiteX23" fmla="*/ 162560 w 914825"/>
              <a:gd name="connsiteY23" fmla="*/ 338667 h 670560"/>
              <a:gd name="connsiteX24" fmla="*/ 135467 w 914825"/>
              <a:gd name="connsiteY24" fmla="*/ 331894 h 670560"/>
              <a:gd name="connsiteX25" fmla="*/ 67734 w 914825"/>
              <a:gd name="connsiteY25" fmla="*/ 311574 h 670560"/>
              <a:gd name="connsiteX26" fmla="*/ 60960 w 914825"/>
              <a:gd name="connsiteY26" fmla="*/ 291254 h 670560"/>
              <a:gd name="connsiteX27" fmla="*/ 27094 w 914825"/>
              <a:gd name="connsiteY27" fmla="*/ 250614 h 670560"/>
              <a:gd name="connsiteX28" fmla="*/ 6774 w 914825"/>
              <a:gd name="connsiteY28" fmla="*/ 189654 h 670560"/>
              <a:gd name="connsiteX29" fmla="*/ 0 w 914825"/>
              <a:gd name="connsiteY29" fmla="*/ 169334 h 670560"/>
              <a:gd name="connsiteX30" fmla="*/ 6774 w 914825"/>
              <a:gd name="connsiteY30" fmla="*/ 101600 h 670560"/>
              <a:gd name="connsiteX31" fmla="*/ 27094 w 914825"/>
              <a:gd name="connsiteY31" fmla="*/ 81280 h 670560"/>
              <a:gd name="connsiteX32" fmla="*/ 60960 w 914825"/>
              <a:gd name="connsiteY32" fmla="*/ 47414 h 670560"/>
              <a:gd name="connsiteX33" fmla="*/ 74507 w 914825"/>
              <a:gd name="connsiteY33" fmla="*/ 27094 h 670560"/>
              <a:gd name="connsiteX34" fmla="*/ 94827 w 914825"/>
              <a:gd name="connsiteY34" fmla="*/ 20320 h 670560"/>
              <a:gd name="connsiteX35" fmla="*/ 162560 w 914825"/>
              <a:gd name="connsiteY35" fmla="*/ 13547 h 670560"/>
              <a:gd name="connsiteX36" fmla="*/ 508000 w 914825"/>
              <a:gd name="connsiteY36" fmla="*/ 0 h 670560"/>
              <a:gd name="connsiteX37" fmla="*/ 778934 w 914825"/>
              <a:gd name="connsiteY37" fmla="*/ 6774 h 670560"/>
              <a:gd name="connsiteX38" fmla="*/ 826347 w 914825"/>
              <a:gd name="connsiteY38" fmla="*/ 13547 h 670560"/>
              <a:gd name="connsiteX39" fmla="*/ 907627 w 914825"/>
              <a:gd name="connsiteY39" fmla="*/ 27094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14825" h="670560">
                <a:moveTo>
                  <a:pt x="907627" y="27094"/>
                </a:moveTo>
                <a:lnTo>
                  <a:pt x="907627" y="27094"/>
                </a:lnTo>
                <a:cubicBezTo>
                  <a:pt x="909219" y="65297"/>
                  <a:pt x="922997" y="276816"/>
                  <a:pt x="907627" y="325120"/>
                </a:cubicBezTo>
                <a:cubicBezTo>
                  <a:pt x="903297" y="338727"/>
                  <a:pt x="866987" y="338667"/>
                  <a:pt x="866987" y="338667"/>
                </a:cubicBezTo>
                <a:cubicBezTo>
                  <a:pt x="813163" y="374551"/>
                  <a:pt x="876734" y="337042"/>
                  <a:pt x="745067" y="358987"/>
                </a:cubicBezTo>
                <a:cubicBezTo>
                  <a:pt x="737037" y="360325"/>
                  <a:pt x="731520" y="368018"/>
                  <a:pt x="724747" y="372534"/>
                </a:cubicBezTo>
                <a:cubicBezTo>
                  <a:pt x="720231" y="379307"/>
                  <a:pt x="713539" y="385057"/>
                  <a:pt x="711200" y="392854"/>
                </a:cubicBezTo>
                <a:cubicBezTo>
                  <a:pt x="706613" y="408145"/>
                  <a:pt x="707051" y="424519"/>
                  <a:pt x="704427" y="440267"/>
                </a:cubicBezTo>
                <a:cubicBezTo>
                  <a:pt x="698978" y="472964"/>
                  <a:pt x="699606" y="468280"/>
                  <a:pt x="690880" y="494454"/>
                </a:cubicBezTo>
                <a:cubicBezTo>
                  <a:pt x="688622" y="541867"/>
                  <a:pt x="687892" y="589378"/>
                  <a:pt x="684107" y="636694"/>
                </a:cubicBezTo>
                <a:cubicBezTo>
                  <a:pt x="683365" y="645973"/>
                  <a:pt x="683149" y="656518"/>
                  <a:pt x="677334" y="663787"/>
                </a:cubicBezTo>
                <a:cubicBezTo>
                  <a:pt x="672874" y="669362"/>
                  <a:pt x="663787" y="668302"/>
                  <a:pt x="657014" y="670560"/>
                </a:cubicBezTo>
                <a:lnTo>
                  <a:pt x="589280" y="663787"/>
                </a:lnTo>
                <a:lnTo>
                  <a:pt x="508000" y="657014"/>
                </a:lnTo>
                <a:cubicBezTo>
                  <a:pt x="487647" y="655076"/>
                  <a:pt x="467360" y="652498"/>
                  <a:pt x="447040" y="650240"/>
                </a:cubicBezTo>
                <a:cubicBezTo>
                  <a:pt x="440267" y="645725"/>
                  <a:pt x="432081" y="642820"/>
                  <a:pt x="426720" y="636694"/>
                </a:cubicBezTo>
                <a:cubicBezTo>
                  <a:pt x="415999" y="624441"/>
                  <a:pt x="399627" y="596054"/>
                  <a:pt x="399627" y="596054"/>
                </a:cubicBezTo>
                <a:cubicBezTo>
                  <a:pt x="397369" y="584765"/>
                  <a:pt x="395646" y="573356"/>
                  <a:pt x="392854" y="562187"/>
                </a:cubicBezTo>
                <a:cubicBezTo>
                  <a:pt x="391122" y="555260"/>
                  <a:pt x="387357" y="548892"/>
                  <a:pt x="386080" y="541867"/>
                </a:cubicBezTo>
                <a:cubicBezTo>
                  <a:pt x="382824" y="523958"/>
                  <a:pt x="381317" y="505772"/>
                  <a:pt x="379307" y="487680"/>
                </a:cubicBezTo>
                <a:cubicBezTo>
                  <a:pt x="369774" y="401876"/>
                  <a:pt x="386963" y="441501"/>
                  <a:pt x="352214" y="392854"/>
                </a:cubicBezTo>
                <a:cubicBezTo>
                  <a:pt x="343183" y="380211"/>
                  <a:pt x="336409" y="362599"/>
                  <a:pt x="318347" y="358987"/>
                </a:cubicBezTo>
                <a:cubicBezTo>
                  <a:pt x="291688" y="353655"/>
                  <a:pt x="264160" y="354472"/>
                  <a:pt x="237067" y="352214"/>
                </a:cubicBezTo>
                <a:cubicBezTo>
                  <a:pt x="207669" y="347314"/>
                  <a:pt x="190950" y="344976"/>
                  <a:pt x="162560" y="338667"/>
                </a:cubicBezTo>
                <a:cubicBezTo>
                  <a:pt x="153473" y="336648"/>
                  <a:pt x="144383" y="334569"/>
                  <a:pt x="135467" y="331894"/>
                </a:cubicBezTo>
                <a:cubicBezTo>
                  <a:pt x="53015" y="307158"/>
                  <a:pt x="130180" y="327185"/>
                  <a:pt x="67734" y="311574"/>
                </a:cubicBezTo>
                <a:cubicBezTo>
                  <a:pt x="65476" y="304801"/>
                  <a:pt x="64153" y="297640"/>
                  <a:pt x="60960" y="291254"/>
                </a:cubicBezTo>
                <a:cubicBezTo>
                  <a:pt x="51529" y="272392"/>
                  <a:pt x="42076" y="265596"/>
                  <a:pt x="27094" y="250614"/>
                </a:cubicBezTo>
                <a:lnTo>
                  <a:pt x="6774" y="189654"/>
                </a:lnTo>
                <a:lnTo>
                  <a:pt x="0" y="169334"/>
                </a:lnTo>
                <a:cubicBezTo>
                  <a:pt x="2258" y="146756"/>
                  <a:pt x="101" y="123287"/>
                  <a:pt x="6774" y="101600"/>
                </a:cubicBezTo>
                <a:cubicBezTo>
                  <a:pt x="9591" y="92445"/>
                  <a:pt x="20962" y="88639"/>
                  <a:pt x="27094" y="81280"/>
                </a:cubicBezTo>
                <a:cubicBezTo>
                  <a:pt x="55315" y="47414"/>
                  <a:pt x="23707" y="72248"/>
                  <a:pt x="60960" y="47414"/>
                </a:cubicBezTo>
                <a:cubicBezTo>
                  <a:pt x="65476" y="40641"/>
                  <a:pt x="68150" y="32179"/>
                  <a:pt x="74507" y="27094"/>
                </a:cubicBezTo>
                <a:cubicBezTo>
                  <a:pt x="80082" y="22634"/>
                  <a:pt x="87770" y="21406"/>
                  <a:pt x="94827" y="20320"/>
                </a:cubicBezTo>
                <a:cubicBezTo>
                  <a:pt x="117253" y="16870"/>
                  <a:pt x="139948" y="15431"/>
                  <a:pt x="162560" y="13547"/>
                </a:cubicBezTo>
                <a:cubicBezTo>
                  <a:pt x="303066" y="1839"/>
                  <a:pt x="325065" y="4945"/>
                  <a:pt x="508000" y="0"/>
                </a:cubicBezTo>
                <a:lnTo>
                  <a:pt x="778934" y="6774"/>
                </a:lnTo>
                <a:cubicBezTo>
                  <a:pt x="794884" y="7453"/>
                  <a:pt x="810470" y="11876"/>
                  <a:pt x="826347" y="13547"/>
                </a:cubicBezTo>
                <a:cubicBezTo>
                  <a:pt x="892475" y="20507"/>
                  <a:pt x="894080" y="24836"/>
                  <a:pt x="907627" y="27094"/>
                </a:cubicBezTo>
                <a:close/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27719B-C080-7346-AF1D-3C2C3274D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3213" y="3846963"/>
            <a:ext cx="2133600" cy="749300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920FA2-2638-1849-9448-229C56198E71}"/>
              </a:ext>
            </a:extLst>
          </p:cNvPr>
          <p:cNvCxnSpPr>
            <a:cxnSpLocks/>
            <a:stCxn id="15" idx="12"/>
            <a:endCxn id="16" idx="0"/>
          </p:cNvCxnSpPr>
          <p:nvPr/>
        </p:nvCxnSpPr>
        <p:spPr>
          <a:xfrm flipH="1">
            <a:off x="2960013" y="3116580"/>
            <a:ext cx="13480" cy="73038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AE4212-FDB8-C442-BF08-20268E6B273A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>
            <a:off x="3647360" y="2795751"/>
            <a:ext cx="1091404" cy="635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FE1D8-8453-A044-BA95-1EED284C9553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7196214" y="4275301"/>
            <a:ext cx="2488" cy="616061"/>
          </a:xfrm>
          <a:prstGeom prst="straightConnector1">
            <a:avLst/>
          </a:prstGeom>
          <a:ln w="1905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4CD2876-C1ED-074B-80CD-4CCC86781F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03" y="4986678"/>
            <a:ext cx="3340100" cy="1066800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64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B155-EE63-4840-9569-61B7A8AA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079"/>
            <a:ext cx="8596668" cy="1320800"/>
          </a:xfrm>
        </p:spPr>
        <p:txBody>
          <a:bodyPr/>
          <a:lstStyle/>
          <a:p>
            <a:r>
              <a:rPr lang="en-US" dirty="0"/>
              <a:t>Performance of the Metrics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7E52DC-3E39-484D-B54A-595272C96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323038"/>
              </p:ext>
            </p:extLst>
          </p:nvPr>
        </p:nvGraphicFramePr>
        <p:xfrm>
          <a:off x="6693572" y="3143564"/>
          <a:ext cx="249823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119">
                  <a:extLst>
                    <a:ext uri="{9D8B030D-6E8A-4147-A177-3AD203B41FA5}">
                      <a16:colId xmlns:a16="http://schemas.microsoft.com/office/drawing/2014/main" val="1712829702"/>
                    </a:ext>
                  </a:extLst>
                </a:gridCol>
                <a:gridCol w="1249119">
                  <a:extLst>
                    <a:ext uri="{9D8B030D-6E8A-4147-A177-3AD203B41FA5}">
                      <a16:colId xmlns:a16="http://schemas.microsoft.com/office/drawing/2014/main" val="30707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142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2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4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450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6FD1C-235B-9F49-AB4E-B28C95D4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D1C22-D261-1141-B6B1-A9C53B10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02D68-BA69-774D-AD92-5FF4CEB39501}"/>
              </a:ext>
            </a:extLst>
          </p:cNvPr>
          <p:cNvSpPr txBox="1"/>
          <p:nvPr/>
        </p:nvSpPr>
        <p:spPr>
          <a:xfrm>
            <a:off x="665117" y="1222370"/>
            <a:ext cx="886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Harder datasets have lower accuracy and higher metric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88F08-B1B4-634F-9F02-F35F0BC4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5223"/>
            <a:ext cx="5080223" cy="44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1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561-A942-2B49-879C-69F3065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4E16E-8BD4-2742-BA63-E36DE0B5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2168782"/>
            <a:ext cx="8009466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Algorithm to generate machine learning datasets of tunable difficulty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Synthetic data to solve challenges associated with natural data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Metrics to evaluate dataset difficulty prior to training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1E03-87A2-3041-BD59-5A00767A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B230F-7517-A748-9EAC-42B92125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1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19145" y="2629710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9663" y="4289546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Questions?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683877" y="628373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Contact: </a:t>
            </a:r>
            <a:r>
              <a:rPr lang="en-US" dirty="0" err="1"/>
              <a:t>souryade@usc.edu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4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AD93-8E1E-D341-B0FA-6D85B903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and Neural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00B65-33F1-9249-B2D6-69F28123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358E6-B22A-014A-88D4-CF15516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1161E-357A-6E48-AA2E-FD641F487E40}"/>
              </a:ext>
            </a:extLst>
          </p:cNvPr>
          <p:cNvSpPr txBox="1"/>
          <p:nvPr/>
        </p:nvSpPr>
        <p:spPr>
          <a:xfrm>
            <a:off x="677334" y="2246336"/>
            <a:ext cx="3208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An algorithm to learn from data and classify 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312E78-8211-074C-A910-DBF27B2F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89" y="1767411"/>
            <a:ext cx="4227968" cy="48856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21FE7B-D86E-0F44-9092-1497724C6EF1}"/>
              </a:ext>
            </a:extLst>
          </p:cNvPr>
          <p:cNvSpPr txBox="1"/>
          <p:nvPr/>
        </p:nvSpPr>
        <p:spPr>
          <a:xfrm>
            <a:off x="1083734" y="4210237"/>
            <a:ext cx="2142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FF0000"/>
                </a:solidFill>
              </a:rPr>
              <a:t>Need a lot of data for good performance</a:t>
            </a:r>
          </a:p>
        </p:txBody>
      </p:sp>
    </p:spTree>
    <p:extLst>
      <p:ext uri="{BB962C8B-B14F-4D97-AF65-F5344CB8AC3E}">
        <p14:creationId xmlns:p14="http://schemas.microsoft.com/office/powerpoint/2010/main" val="229237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52290D-CB5C-C24A-9294-EDE1823A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485" y="4072232"/>
            <a:ext cx="2070036" cy="1760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8AB6F-5058-3A4A-95CC-BEC3CE0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Natural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FF64-DE7D-CF4F-B3BF-C04EAE98F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1640423"/>
          </a:xfrm>
        </p:spPr>
        <p:txBody>
          <a:bodyPr>
            <a:normAutofit/>
          </a:bodyPr>
          <a:lstStyle/>
          <a:p>
            <a:r>
              <a:rPr lang="en-US" sz="2400" dirty="0"/>
              <a:t>Most data is naturally collected and labeled by humans</a:t>
            </a:r>
          </a:p>
          <a:p>
            <a:r>
              <a:rPr lang="en-US" sz="2400" dirty="0"/>
              <a:t>Labeling is </a:t>
            </a:r>
            <a:r>
              <a:rPr lang="en-US" sz="2400" dirty="0">
                <a:solidFill>
                  <a:srgbClr val="FF0000"/>
                </a:solidFill>
              </a:rPr>
              <a:t>time-consuming</a:t>
            </a:r>
            <a:r>
              <a:rPr lang="en-US" sz="2400" dirty="0"/>
              <a:t> (e.g. Imagenet</a:t>
            </a:r>
            <a:r>
              <a:rPr lang="en-US" sz="2400" baseline="30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Data can have </a:t>
            </a:r>
            <a:r>
              <a:rPr lang="en-US" sz="2400" dirty="0">
                <a:solidFill>
                  <a:srgbClr val="FF0000"/>
                </a:solidFill>
              </a:rPr>
              <a:t>missing features</a:t>
            </a:r>
            <a:r>
              <a:rPr lang="en-US" sz="2400" dirty="0"/>
              <a:t> (e.g. Lung cancer dataset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11AB5-677D-0D43-90E5-7006FE26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E85B-F2E0-274E-B236-88B5CE7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CE0CD-D5CE-444F-B92F-247C9DD01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36" y="3802450"/>
            <a:ext cx="6418010" cy="217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EA96C6-7A70-AC41-802B-14C2498981CB}"/>
              </a:ext>
            </a:extLst>
          </p:cNvPr>
          <p:cNvSpPr txBox="1"/>
          <p:nvPr/>
        </p:nvSpPr>
        <p:spPr>
          <a:xfrm>
            <a:off x="2561844" y="6287938"/>
            <a:ext cx="648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1: </a:t>
            </a:r>
            <a:r>
              <a:rPr lang="en-US" sz="1200" dirty="0">
                <a:hlinkClick r:id="rId4"/>
              </a:rPr>
              <a:t>http://www.image-net.org/</a:t>
            </a:r>
            <a:endParaRPr lang="en-US" sz="1200" dirty="0"/>
          </a:p>
          <a:p>
            <a:r>
              <a:rPr lang="en-US" sz="1200" dirty="0"/>
              <a:t>2: </a:t>
            </a:r>
            <a:r>
              <a:rPr lang="en-US" sz="1200" dirty="0">
                <a:hlinkClick r:id="rId5"/>
              </a:rPr>
              <a:t>http://archive.ics.uci.edu/ml/datasets/Lung+Cancer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83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F101-14FA-0C4B-83B4-620BD5C5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as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8C46-B9D1-4241-8440-C6E3F5FB9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Synthetic data</a:t>
            </a:r>
            <a:r>
              <a:rPr lang="en-US" sz="2400" dirty="0"/>
              <a:t> generated and labeled using algorithms</a:t>
            </a:r>
          </a:p>
          <a:p>
            <a:r>
              <a:rPr lang="en-US" sz="2400" dirty="0"/>
              <a:t>Can be mass-produced cheaply without missing features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Algorithm can be tuned to:</a:t>
            </a:r>
          </a:p>
          <a:p>
            <a:pPr lvl="1"/>
            <a:r>
              <a:rPr lang="en-US" sz="2200" i="1" dirty="0"/>
              <a:t>Adjust difficulty</a:t>
            </a:r>
          </a:p>
          <a:p>
            <a:pPr lvl="1"/>
            <a:r>
              <a:rPr lang="en-US" sz="2200" dirty="0"/>
              <a:t>Get any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A285-AD48-9741-AEF5-E7B1F01D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97E56-5C09-0F44-97D9-477C1262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2216-5328-2A4C-9BAB-A4A67D45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5816"/>
            <a:ext cx="8596668" cy="1320800"/>
          </a:xfrm>
        </p:spPr>
        <p:txBody>
          <a:bodyPr/>
          <a:lstStyle/>
          <a:p>
            <a:r>
              <a:rPr lang="en-US" dirty="0"/>
              <a:t>Overview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E30F-7CA5-7E4A-B0E5-617B23CD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60140"/>
            <a:ext cx="8596668" cy="1433511"/>
          </a:xfrm>
        </p:spPr>
        <p:txBody>
          <a:bodyPr>
            <a:normAutofit/>
          </a:bodyPr>
          <a:lstStyle/>
          <a:p>
            <a:r>
              <a:rPr lang="en-US" sz="2400" dirty="0"/>
              <a:t>Algorithm to generate Morse code classification datasets of varying difficulty</a:t>
            </a:r>
            <a:endParaRPr lang="en-US" sz="2200" dirty="0"/>
          </a:p>
          <a:p>
            <a:r>
              <a:rPr lang="en-US" sz="2400" dirty="0"/>
              <a:t>Metrics to evaluate difficulty of a 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15770-4CC9-A440-91F4-D084150D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09463-85FC-5542-8729-5B52D942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55841-10E2-2C4A-928E-D819CEDE24CE}"/>
              </a:ext>
            </a:extLst>
          </p:cNvPr>
          <p:cNvSpPr txBox="1"/>
          <p:nvPr/>
        </p:nvSpPr>
        <p:spPr>
          <a:xfrm>
            <a:off x="2759518" y="3408443"/>
            <a:ext cx="443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Morse code is a system of communication to encode characters as dots and dashes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6AEF7-D1B7-4A4B-B02F-E9216394AF82}"/>
              </a:ext>
            </a:extLst>
          </p:cNvPr>
          <p:cNvSpPr txBox="1"/>
          <p:nvPr/>
        </p:nvSpPr>
        <p:spPr>
          <a:xfrm>
            <a:off x="3225800" y="4877404"/>
            <a:ext cx="31630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      </a:t>
            </a:r>
            <a:r>
              <a:rPr lang="en-US" sz="4000" b="1" dirty="0"/>
              <a:t>. _ . _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9F0A1-6180-1C46-ABFA-C70AECFBFC75}"/>
              </a:ext>
            </a:extLst>
          </p:cNvPr>
          <p:cNvSpPr txBox="1"/>
          <p:nvPr/>
        </p:nvSpPr>
        <p:spPr>
          <a:xfrm>
            <a:off x="2485292" y="5762614"/>
            <a:ext cx="184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 character classes</a:t>
            </a:r>
          </a:p>
        </p:txBody>
      </p:sp>
    </p:spTree>
    <p:extLst>
      <p:ext uri="{BB962C8B-B14F-4D97-AF65-F5344CB8AC3E}">
        <p14:creationId xmlns:p14="http://schemas.microsoft.com/office/powerpoint/2010/main" val="275932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E376B-19C6-214C-B536-CA2FC50F4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1125058"/>
            <a:ext cx="6543146" cy="552800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02C9A6-1F67-B04D-870A-6A8BF4F2022A}"/>
              </a:ext>
            </a:extLst>
          </p:cNvPr>
          <p:cNvSpPr/>
          <p:nvPr/>
        </p:nvSpPr>
        <p:spPr>
          <a:xfrm>
            <a:off x="1701800" y="2971800"/>
            <a:ext cx="6451600" cy="377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9A885-E644-B446-A08D-6C0C6727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1320800"/>
          </a:xfrm>
        </p:spPr>
        <p:txBody>
          <a:bodyPr/>
          <a:lstStyle/>
          <a:p>
            <a:r>
              <a:rPr lang="en-US" dirty="0"/>
              <a:t>The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48977-6814-F74B-9E42-9D9E53F8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4F279-EE01-9E44-BF5E-CAD192AC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/>
          <a:p>
            <a:fld id="{8CC2A5CE-B579-3B4B-B5C9-CFE4CB0513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C38D736-E197-6C46-AD1C-75B4C903D195}"/>
              </a:ext>
            </a:extLst>
          </p:cNvPr>
          <p:cNvSpPr/>
          <p:nvPr/>
        </p:nvSpPr>
        <p:spPr>
          <a:xfrm>
            <a:off x="1701800" y="4812432"/>
            <a:ext cx="6451600" cy="1840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5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77B3-546E-AB4A-B874-6C37E5F91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BAD8A-3212-9C4C-B861-0ED4909B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94069-7833-A040-B8F9-F3BA02B0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693C5F-E886-1146-BB57-DC8D7BDC19C2}"/>
              </a:ext>
            </a:extLst>
          </p:cNvPr>
          <p:cNvGrpSpPr/>
          <p:nvPr/>
        </p:nvGrpSpPr>
        <p:grpSpPr>
          <a:xfrm>
            <a:off x="3440723" y="1850988"/>
            <a:ext cx="3030415" cy="3170395"/>
            <a:chOff x="4953000" y="2108200"/>
            <a:chExt cx="2371725" cy="26416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4E6598-DC94-974A-B5A7-2E863C872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0" y="2108200"/>
              <a:ext cx="2286000" cy="26416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0013E9-66F2-764A-B8DF-C885C069C108}"/>
                </a:ext>
              </a:extLst>
            </p:cNvPr>
            <p:cNvSpPr/>
            <p:nvPr/>
          </p:nvSpPr>
          <p:spPr>
            <a:xfrm>
              <a:off x="6905625" y="2295525"/>
              <a:ext cx="41910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73EC9C-B8BC-D34B-AE13-ED9CD495B770}"/>
              </a:ext>
            </a:extLst>
          </p:cNvPr>
          <p:cNvSpPr txBox="1"/>
          <p:nvPr/>
        </p:nvSpPr>
        <p:spPr>
          <a:xfrm>
            <a:off x="715499" y="2928353"/>
            <a:ext cx="2615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 input neurons = Frame length of each Morse codeword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ED3DD-C7E0-1E42-93B6-1EB41B59161F}"/>
              </a:ext>
            </a:extLst>
          </p:cNvPr>
          <p:cNvSpPr txBox="1"/>
          <p:nvPr/>
        </p:nvSpPr>
        <p:spPr>
          <a:xfrm>
            <a:off x="3593318" y="5101387"/>
            <a:ext cx="2615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1024 hidden neurons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75013-3321-FE43-98D2-27A138B0055D}"/>
              </a:ext>
            </a:extLst>
          </p:cNvPr>
          <p:cNvSpPr txBox="1"/>
          <p:nvPr/>
        </p:nvSpPr>
        <p:spPr>
          <a:xfrm>
            <a:off x="6471138" y="2955706"/>
            <a:ext cx="2615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64 output neurons = Number of character classes</a:t>
            </a:r>
          </a:p>
        </p:txBody>
      </p:sp>
    </p:spTree>
    <p:extLst>
      <p:ext uri="{BB962C8B-B14F-4D97-AF65-F5344CB8AC3E}">
        <p14:creationId xmlns:p14="http://schemas.microsoft.com/office/powerpoint/2010/main" val="223013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401-B896-1E48-80B6-A12ABBDC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200"/>
            <a:ext cx="8596668" cy="1320800"/>
          </a:xfrm>
        </p:spPr>
        <p:txBody>
          <a:bodyPr/>
          <a:lstStyle/>
          <a:p>
            <a:r>
              <a:rPr lang="en-US" dirty="0"/>
              <a:t>Variations and Difficulty Scaling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00056-4CF5-784A-B2A3-ABF7C246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15BAA-31EC-3545-B0E9-32D2CBCB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395B-EE09-6D40-8F4B-4462D3AB361D}"/>
              </a:ext>
            </a:extLst>
          </p:cNvPr>
          <p:cNvSpPr txBox="1"/>
          <p:nvPr/>
        </p:nvSpPr>
        <p:spPr>
          <a:xfrm>
            <a:off x="655818" y="2750403"/>
            <a:ext cx="3068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Increasing 𝝈 of noise leads to confusion between dots, dashes and spaces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8633B-393B-3A4F-8184-43026210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74" y="1098399"/>
            <a:ext cx="5218552" cy="5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7B23-E602-554E-8A4E-A7DCC0AA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and Difficulty Scaling - 2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A2BF1-D459-D14D-BA42-69DF1B73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FC95F-0B1E-C045-AB85-838CFE90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CC91A-86E6-C44B-A549-63717C8652F9}"/>
              </a:ext>
            </a:extLst>
          </p:cNvPr>
          <p:cNvSpPr txBox="1"/>
          <p:nvPr/>
        </p:nvSpPr>
        <p:spPr>
          <a:xfrm>
            <a:off x="279401" y="1812613"/>
            <a:ext cx="955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Distribute remaining spaces randomly between leading and trailing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31D6EB-5D89-014E-9D1B-E67605CAD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6" y="2786743"/>
            <a:ext cx="44704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501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9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D7816"/>
      </a:accent1>
      <a:accent2>
        <a:srgbClr val="8FC126"/>
      </a:accent2>
      <a:accent3>
        <a:srgbClr val="E76617"/>
      </a:accent3>
      <a:accent4>
        <a:srgbClr val="BFA613"/>
      </a:accent4>
      <a:accent5>
        <a:srgbClr val="E6B91C"/>
      </a:accent5>
      <a:accent6>
        <a:srgbClr val="8FC126"/>
      </a:accent6>
      <a:hlink>
        <a:srgbClr val="0432FF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4803</TotalTime>
  <Words>497</Words>
  <Application>Microsoft Macintosh PowerPoint</Application>
  <PresentationFormat>Widescreen</PresentationFormat>
  <Paragraphs>125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Morse Code Datasets for Machine Learning</vt:lpstr>
      <vt:lpstr>Machine Learning and Neural Networks</vt:lpstr>
      <vt:lpstr>Issues with Natural Data</vt:lpstr>
      <vt:lpstr>Synthetic data as a Solution</vt:lpstr>
      <vt:lpstr>Overview of our Work</vt:lpstr>
      <vt:lpstr>The Algorithm</vt:lpstr>
      <vt:lpstr>The Neural Network</vt:lpstr>
      <vt:lpstr>Variations and Difficulty Scaling - 1</vt:lpstr>
      <vt:lpstr>Variations and Difficulty Scaling - 2</vt:lpstr>
      <vt:lpstr>Variations and Difficulty Scaling - 3, 4</vt:lpstr>
      <vt:lpstr>Classification Accuracy on Test Data</vt:lpstr>
      <vt:lpstr>Increasing Dataset Size</vt:lpstr>
      <vt:lpstr>Dataset Evaluating Metrics</vt:lpstr>
      <vt:lpstr>Performance of the Metrics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Training of Deep Neural Networks via Sparse Edge Processing</dc:title>
  <dc:creator>Sourya Dey</dc:creator>
  <cp:lastModifiedBy>Sourya Dey</cp:lastModifiedBy>
  <cp:revision>158</cp:revision>
  <dcterms:created xsi:type="dcterms:W3CDTF">2017-09-05T16:19:57Z</dcterms:created>
  <dcterms:modified xsi:type="dcterms:W3CDTF">2018-07-11T07:17:32Z</dcterms:modified>
</cp:coreProperties>
</file>