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64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75" r:id="rId4"/>
    <p:sldId id="276" r:id="rId5"/>
    <p:sldId id="258" r:id="rId6"/>
    <p:sldId id="259" r:id="rId7"/>
    <p:sldId id="289" r:id="rId8"/>
    <p:sldId id="260" r:id="rId9"/>
    <p:sldId id="290" r:id="rId10"/>
    <p:sldId id="264" r:id="rId11"/>
    <p:sldId id="291" r:id="rId12"/>
    <p:sldId id="280" r:id="rId13"/>
    <p:sldId id="284" r:id="rId14"/>
    <p:sldId id="282" r:id="rId15"/>
    <p:sldId id="283" r:id="rId16"/>
    <p:sldId id="286" r:id="rId17"/>
    <p:sldId id="285" r:id="rId18"/>
    <p:sldId id="287" r:id="rId19"/>
    <p:sldId id="288" r:id="rId20"/>
    <p:sldId id="270" r:id="rId21"/>
    <p:sldId id="2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47"/>
    <p:restoredTop sz="88483" autoAdjust="0"/>
  </p:normalViewPr>
  <p:slideViewPr>
    <p:cSldViewPr snapToGrid="0" snapToObjects="1">
      <p:cViewPr varScale="1">
        <p:scale>
          <a:sx n="104" d="100"/>
          <a:sy n="104" d="100"/>
        </p:scale>
        <p:origin x="1280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D68651-365A-9945-94BB-16D16235F396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2592CB09-72A6-4342-808B-6319A4E656F9}">
      <dgm:prSet phldrT="[Text]"/>
      <dgm:spPr/>
      <dgm:t>
        <a:bodyPr/>
        <a:lstStyle/>
        <a:p>
          <a:r>
            <a:rPr lang="en-US" dirty="0"/>
            <a:t>Convolutional Layers</a:t>
          </a:r>
        </a:p>
      </dgm:t>
    </dgm:pt>
    <dgm:pt modelId="{E5F6D353-FD61-EF4C-B726-FE4E535E2D73}" type="parTrans" cxnId="{DE533B0E-E22A-5841-A24A-F7D8BC4BA1CC}">
      <dgm:prSet/>
      <dgm:spPr/>
      <dgm:t>
        <a:bodyPr/>
        <a:lstStyle/>
        <a:p>
          <a:endParaRPr lang="en-US"/>
        </a:p>
      </dgm:t>
    </dgm:pt>
    <dgm:pt modelId="{E846FD33-175D-0C44-8AF1-783FFDED8CBA}" type="sibTrans" cxnId="{DE533B0E-E22A-5841-A24A-F7D8BC4BA1CC}">
      <dgm:prSet/>
      <dgm:spPr/>
      <dgm:t>
        <a:bodyPr/>
        <a:lstStyle/>
        <a:p>
          <a:endParaRPr lang="en-US"/>
        </a:p>
      </dgm:t>
    </dgm:pt>
    <dgm:pt modelId="{6024876D-EC99-4449-95E3-70D7FFC13E33}">
      <dgm:prSet phldrT="[Text]"/>
      <dgm:spPr/>
      <dgm:t>
        <a:bodyPr/>
        <a:lstStyle/>
        <a:p>
          <a:r>
            <a:rPr lang="en-US" dirty="0"/>
            <a:t>Pooling and Normalization</a:t>
          </a:r>
        </a:p>
      </dgm:t>
    </dgm:pt>
    <dgm:pt modelId="{8A6B31CC-E088-7D43-8834-5F3C7A5935C0}" type="parTrans" cxnId="{D6105AF0-FC04-7444-A331-3D079E8AC19E}">
      <dgm:prSet/>
      <dgm:spPr/>
      <dgm:t>
        <a:bodyPr/>
        <a:lstStyle/>
        <a:p>
          <a:endParaRPr lang="en-US"/>
        </a:p>
      </dgm:t>
    </dgm:pt>
    <dgm:pt modelId="{A3F08C02-C548-4E49-A2F6-77CD7A7C0204}" type="sibTrans" cxnId="{D6105AF0-FC04-7444-A331-3D079E8AC19E}">
      <dgm:prSet/>
      <dgm:spPr/>
      <dgm:t>
        <a:bodyPr/>
        <a:lstStyle/>
        <a:p>
          <a:endParaRPr lang="en-US"/>
        </a:p>
      </dgm:t>
    </dgm:pt>
    <dgm:pt modelId="{B5031CCE-6237-C84A-A903-1248BD4F87E2}">
      <dgm:prSet phldrT="[Text]"/>
      <dgm:spPr/>
      <dgm:t>
        <a:bodyPr/>
        <a:lstStyle/>
        <a:p>
          <a:r>
            <a:rPr lang="en-US"/>
            <a:t>Fully Connected Classification Layers (CLs)</a:t>
          </a:r>
          <a:endParaRPr lang="en-US" dirty="0"/>
        </a:p>
      </dgm:t>
    </dgm:pt>
    <dgm:pt modelId="{8A13854B-2BA6-284C-94FE-D2075BCE7EEB}" type="parTrans" cxnId="{C04A1B97-A5F6-8B45-AA91-AB5ADEE5315E}">
      <dgm:prSet/>
      <dgm:spPr/>
      <dgm:t>
        <a:bodyPr/>
        <a:lstStyle/>
        <a:p>
          <a:endParaRPr lang="en-US"/>
        </a:p>
      </dgm:t>
    </dgm:pt>
    <dgm:pt modelId="{246F9960-B4AF-2047-8538-31866623422F}" type="sibTrans" cxnId="{C04A1B97-A5F6-8B45-AA91-AB5ADEE5315E}">
      <dgm:prSet/>
      <dgm:spPr/>
      <dgm:t>
        <a:bodyPr/>
        <a:lstStyle/>
        <a:p>
          <a:endParaRPr lang="en-US"/>
        </a:p>
      </dgm:t>
    </dgm:pt>
    <dgm:pt modelId="{9E3B02B2-55A8-9D48-9902-6993275A6281}" type="pres">
      <dgm:prSet presAssocID="{C5D68651-365A-9945-94BB-16D16235F396}" presName="Name0" presStyleCnt="0">
        <dgm:presLayoutVars>
          <dgm:dir/>
          <dgm:resizeHandles val="exact"/>
        </dgm:presLayoutVars>
      </dgm:prSet>
      <dgm:spPr/>
    </dgm:pt>
    <dgm:pt modelId="{7780F452-F643-DD4B-8501-22B3A5BC3592}" type="pres">
      <dgm:prSet presAssocID="{2592CB09-72A6-4342-808B-6319A4E656F9}" presName="node" presStyleLbl="node1" presStyleIdx="0" presStyleCnt="3">
        <dgm:presLayoutVars>
          <dgm:bulletEnabled val="1"/>
        </dgm:presLayoutVars>
      </dgm:prSet>
      <dgm:spPr/>
    </dgm:pt>
    <dgm:pt modelId="{84E6191C-3A9F-0E43-A659-2878336E4A17}" type="pres">
      <dgm:prSet presAssocID="{E846FD33-175D-0C44-8AF1-783FFDED8CBA}" presName="sibTrans" presStyleLbl="sibTrans2D1" presStyleIdx="0" presStyleCnt="2"/>
      <dgm:spPr/>
    </dgm:pt>
    <dgm:pt modelId="{D091C6BA-B0A0-0744-A200-C7D24095815F}" type="pres">
      <dgm:prSet presAssocID="{E846FD33-175D-0C44-8AF1-783FFDED8CBA}" presName="connectorText" presStyleLbl="sibTrans2D1" presStyleIdx="0" presStyleCnt="2"/>
      <dgm:spPr/>
    </dgm:pt>
    <dgm:pt modelId="{3A2C0332-A122-404A-8A75-3F1E25A89284}" type="pres">
      <dgm:prSet presAssocID="{6024876D-EC99-4449-95E3-70D7FFC13E33}" presName="node" presStyleLbl="node1" presStyleIdx="1" presStyleCnt="3">
        <dgm:presLayoutVars>
          <dgm:bulletEnabled val="1"/>
        </dgm:presLayoutVars>
      </dgm:prSet>
      <dgm:spPr/>
    </dgm:pt>
    <dgm:pt modelId="{5D77F518-1F4C-774E-BEE0-F47F1C9AAE23}" type="pres">
      <dgm:prSet presAssocID="{A3F08C02-C548-4E49-A2F6-77CD7A7C0204}" presName="sibTrans" presStyleLbl="sibTrans2D1" presStyleIdx="1" presStyleCnt="2"/>
      <dgm:spPr/>
    </dgm:pt>
    <dgm:pt modelId="{7A8565C7-8636-5D4B-AFA1-56BDEEF0F75C}" type="pres">
      <dgm:prSet presAssocID="{A3F08C02-C548-4E49-A2F6-77CD7A7C0204}" presName="connectorText" presStyleLbl="sibTrans2D1" presStyleIdx="1" presStyleCnt="2"/>
      <dgm:spPr/>
    </dgm:pt>
    <dgm:pt modelId="{E3270800-50B8-5E4D-9305-F78AE2ABEB0C}" type="pres">
      <dgm:prSet presAssocID="{B5031CCE-6237-C84A-A903-1248BD4F87E2}" presName="node" presStyleLbl="node1" presStyleIdx="2" presStyleCnt="3">
        <dgm:presLayoutVars>
          <dgm:bulletEnabled val="1"/>
        </dgm:presLayoutVars>
      </dgm:prSet>
      <dgm:spPr/>
    </dgm:pt>
  </dgm:ptLst>
  <dgm:cxnLst>
    <dgm:cxn modelId="{7B74B605-D3CF-FA4E-9590-832E4CDD819B}" type="presOf" srcId="{A3F08C02-C548-4E49-A2F6-77CD7A7C0204}" destId="{5D77F518-1F4C-774E-BEE0-F47F1C9AAE23}" srcOrd="0" destOrd="0" presId="urn:microsoft.com/office/officeart/2005/8/layout/process1"/>
    <dgm:cxn modelId="{DE533B0E-E22A-5841-A24A-F7D8BC4BA1CC}" srcId="{C5D68651-365A-9945-94BB-16D16235F396}" destId="{2592CB09-72A6-4342-808B-6319A4E656F9}" srcOrd="0" destOrd="0" parTransId="{E5F6D353-FD61-EF4C-B726-FE4E535E2D73}" sibTransId="{E846FD33-175D-0C44-8AF1-783FFDED8CBA}"/>
    <dgm:cxn modelId="{99392917-2FF3-3F48-8B55-E523B937BCE1}" type="presOf" srcId="{E846FD33-175D-0C44-8AF1-783FFDED8CBA}" destId="{D091C6BA-B0A0-0744-A200-C7D24095815F}" srcOrd="1" destOrd="0" presId="urn:microsoft.com/office/officeart/2005/8/layout/process1"/>
    <dgm:cxn modelId="{6C666757-F6F5-2948-9972-41ED3B0DDC1D}" type="presOf" srcId="{A3F08C02-C548-4E49-A2F6-77CD7A7C0204}" destId="{7A8565C7-8636-5D4B-AFA1-56BDEEF0F75C}" srcOrd="1" destOrd="0" presId="urn:microsoft.com/office/officeart/2005/8/layout/process1"/>
    <dgm:cxn modelId="{7845116A-2035-484F-A810-A7DFB0DC935C}" type="presOf" srcId="{E846FD33-175D-0C44-8AF1-783FFDED8CBA}" destId="{84E6191C-3A9F-0E43-A659-2878336E4A17}" srcOrd="0" destOrd="0" presId="urn:microsoft.com/office/officeart/2005/8/layout/process1"/>
    <dgm:cxn modelId="{024AE17B-8EAC-7A40-92E2-D57C5D7E22ED}" type="presOf" srcId="{2592CB09-72A6-4342-808B-6319A4E656F9}" destId="{7780F452-F643-DD4B-8501-22B3A5BC3592}" srcOrd="0" destOrd="0" presId="urn:microsoft.com/office/officeart/2005/8/layout/process1"/>
    <dgm:cxn modelId="{E9992E86-340B-5A4E-BC18-A6B3F0FE4E13}" type="presOf" srcId="{B5031CCE-6237-C84A-A903-1248BD4F87E2}" destId="{E3270800-50B8-5E4D-9305-F78AE2ABEB0C}" srcOrd="0" destOrd="0" presId="urn:microsoft.com/office/officeart/2005/8/layout/process1"/>
    <dgm:cxn modelId="{ED4F4296-65C6-0B44-8924-21D36F27F0FC}" type="presOf" srcId="{6024876D-EC99-4449-95E3-70D7FFC13E33}" destId="{3A2C0332-A122-404A-8A75-3F1E25A89284}" srcOrd="0" destOrd="0" presId="urn:microsoft.com/office/officeart/2005/8/layout/process1"/>
    <dgm:cxn modelId="{C04A1B97-A5F6-8B45-AA91-AB5ADEE5315E}" srcId="{C5D68651-365A-9945-94BB-16D16235F396}" destId="{B5031CCE-6237-C84A-A903-1248BD4F87E2}" srcOrd="2" destOrd="0" parTransId="{8A13854B-2BA6-284C-94FE-D2075BCE7EEB}" sibTransId="{246F9960-B4AF-2047-8538-31866623422F}"/>
    <dgm:cxn modelId="{FF0339A5-B935-7647-A1B3-88B80C322228}" type="presOf" srcId="{C5D68651-365A-9945-94BB-16D16235F396}" destId="{9E3B02B2-55A8-9D48-9902-6993275A6281}" srcOrd="0" destOrd="0" presId="urn:microsoft.com/office/officeart/2005/8/layout/process1"/>
    <dgm:cxn modelId="{D6105AF0-FC04-7444-A331-3D079E8AC19E}" srcId="{C5D68651-365A-9945-94BB-16D16235F396}" destId="{6024876D-EC99-4449-95E3-70D7FFC13E33}" srcOrd="1" destOrd="0" parTransId="{8A6B31CC-E088-7D43-8834-5F3C7A5935C0}" sibTransId="{A3F08C02-C548-4E49-A2F6-77CD7A7C0204}"/>
    <dgm:cxn modelId="{AC67BEC9-986B-664E-89AA-4EC1749605FA}" type="presParOf" srcId="{9E3B02B2-55A8-9D48-9902-6993275A6281}" destId="{7780F452-F643-DD4B-8501-22B3A5BC3592}" srcOrd="0" destOrd="0" presId="urn:microsoft.com/office/officeart/2005/8/layout/process1"/>
    <dgm:cxn modelId="{631D0996-FCB6-6446-B6A1-815E332BB37C}" type="presParOf" srcId="{9E3B02B2-55A8-9D48-9902-6993275A6281}" destId="{84E6191C-3A9F-0E43-A659-2878336E4A17}" srcOrd="1" destOrd="0" presId="urn:microsoft.com/office/officeart/2005/8/layout/process1"/>
    <dgm:cxn modelId="{53E556F9-78B9-6440-A02A-6CCA740FCFE9}" type="presParOf" srcId="{84E6191C-3A9F-0E43-A659-2878336E4A17}" destId="{D091C6BA-B0A0-0744-A200-C7D24095815F}" srcOrd="0" destOrd="0" presId="urn:microsoft.com/office/officeart/2005/8/layout/process1"/>
    <dgm:cxn modelId="{608D284C-4F70-4345-A9C3-410D7CE3F883}" type="presParOf" srcId="{9E3B02B2-55A8-9D48-9902-6993275A6281}" destId="{3A2C0332-A122-404A-8A75-3F1E25A89284}" srcOrd="2" destOrd="0" presId="urn:microsoft.com/office/officeart/2005/8/layout/process1"/>
    <dgm:cxn modelId="{FF8F8820-AB00-C54E-98BC-B5A0313ADD72}" type="presParOf" srcId="{9E3B02B2-55A8-9D48-9902-6993275A6281}" destId="{5D77F518-1F4C-774E-BEE0-F47F1C9AAE23}" srcOrd="3" destOrd="0" presId="urn:microsoft.com/office/officeart/2005/8/layout/process1"/>
    <dgm:cxn modelId="{93DA7E04-A587-C040-AF94-60948555047E}" type="presParOf" srcId="{5D77F518-1F4C-774E-BEE0-F47F1C9AAE23}" destId="{7A8565C7-8636-5D4B-AFA1-56BDEEF0F75C}" srcOrd="0" destOrd="0" presId="urn:microsoft.com/office/officeart/2005/8/layout/process1"/>
    <dgm:cxn modelId="{A31CF910-4972-3940-9364-132AA96FAD86}" type="presParOf" srcId="{9E3B02B2-55A8-9D48-9902-6993275A6281}" destId="{E3270800-50B8-5E4D-9305-F78AE2ABEB0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D68651-365A-9945-94BB-16D16235F396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2592CB09-72A6-4342-808B-6319A4E656F9}">
      <dgm:prSet phldrT="[Text]"/>
      <dgm:spPr>
        <a:gradFill rotWithShape="0">
          <a:gsLst>
            <a:gs pos="0">
              <a:schemeClr val="accent1">
                <a:lumMod val="20000"/>
                <a:lumOff val="80000"/>
              </a:schemeClr>
            </a:gs>
            <a:gs pos="78000">
              <a:schemeClr val="accent1">
                <a:lumMod val="40000"/>
                <a:lumOff val="60000"/>
              </a:schemeClr>
            </a:gs>
          </a:gsLst>
        </a:gradFill>
      </dgm:spPr>
      <dgm:t>
        <a:bodyPr/>
        <a:lstStyle/>
        <a:p>
          <a:r>
            <a:rPr lang="en-US" dirty="0">
              <a:solidFill>
                <a:schemeClr val="accent1">
                  <a:lumMod val="60000"/>
                  <a:lumOff val="40000"/>
                </a:schemeClr>
              </a:solidFill>
            </a:rPr>
            <a:t>Convolutional Layers</a:t>
          </a:r>
        </a:p>
      </dgm:t>
    </dgm:pt>
    <dgm:pt modelId="{E5F6D353-FD61-EF4C-B726-FE4E535E2D73}" type="parTrans" cxnId="{DE533B0E-E22A-5841-A24A-F7D8BC4BA1CC}">
      <dgm:prSet/>
      <dgm:spPr/>
      <dgm:t>
        <a:bodyPr/>
        <a:lstStyle/>
        <a:p>
          <a:endParaRPr lang="en-US"/>
        </a:p>
      </dgm:t>
    </dgm:pt>
    <dgm:pt modelId="{E846FD33-175D-0C44-8AF1-783FFDED8CBA}" type="sibTrans" cxnId="{DE533B0E-E22A-5841-A24A-F7D8BC4BA1CC}">
      <dgm:prSet/>
      <dgm:spPr/>
      <dgm:t>
        <a:bodyPr/>
        <a:lstStyle/>
        <a:p>
          <a:endParaRPr lang="en-US"/>
        </a:p>
      </dgm:t>
    </dgm:pt>
    <dgm:pt modelId="{6024876D-EC99-4449-95E3-70D7FFC13E33}">
      <dgm:prSet phldrT="[Text]"/>
      <dgm:spPr>
        <a:gradFill rotWithShape="0">
          <a:gsLst>
            <a:gs pos="0">
              <a:schemeClr val="accent1">
                <a:lumMod val="20000"/>
                <a:lumOff val="80000"/>
              </a:schemeClr>
            </a:gs>
            <a:gs pos="78000">
              <a:schemeClr val="accent1">
                <a:lumMod val="40000"/>
                <a:lumOff val="60000"/>
              </a:schemeClr>
            </a:gs>
          </a:gsLst>
        </a:gradFill>
      </dgm:spPr>
      <dgm:t>
        <a:bodyPr/>
        <a:lstStyle/>
        <a:p>
          <a:r>
            <a:rPr lang="en-US" dirty="0">
              <a:solidFill>
                <a:schemeClr val="accent1">
                  <a:lumMod val="60000"/>
                  <a:lumOff val="40000"/>
                </a:schemeClr>
              </a:solidFill>
            </a:rPr>
            <a:t>Pooling and Normalization</a:t>
          </a:r>
        </a:p>
      </dgm:t>
    </dgm:pt>
    <dgm:pt modelId="{8A6B31CC-E088-7D43-8834-5F3C7A5935C0}" type="parTrans" cxnId="{D6105AF0-FC04-7444-A331-3D079E8AC19E}">
      <dgm:prSet/>
      <dgm:spPr/>
      <dgm:t>
        <a:bodyPr/>
        <a:lstStyle/>
        <a:p>
          <a:endParaRPr lang="en-US"/>
        </a:p>
      </dgm:t>
    </dgm:pt>
    <dgm:pt modelId="{A3F08C02-C548-4E49-A2F6-77CD7A7C0204}" type="sibTrans" cxnId="{D6105AF0-FC04-7444-A331-3D079E8AC19E}">
      <dgm:prSet/>
      <dgm:spPr/>
      <dgm:t>
        <a:bodyPr/>
        <a:lstStyle/>
        <a:p>
          <a:endParaRPr lang="en-US"/>
        </a:p>
      </dgm:t>
    </dgm:pt>
    <dgm:pt modelId="{B5031CCE-6237-C84A-A903-1248BD4F87E2}">
      <dgm:prSet phldrT="[Text]" custT="1"/>
      <dgm:spPr/>
      <dgm:t>
        <a:bodyPr/>
        <a:lstStyle/>
        <a:p>
          <a:r>
            <a:rPr lang="en-US" sz="2000" b="1" dirty="0"/>
            <a:t>Fully Connected CLs</a:t>
          </a:r>
        </a:p>
      </dgm:t>
    </dgm:pt>
    <dgm:pt modelId="{8A13854B-2BA6-284C-94FE-D2075BCE7EEB}" type="parTrans" cxnId="{C04A1B97-A5F6-8B45-AA91-AB5ADEE5315E}">
      <dgm:prSet/>
      <dgm:spPr/>
      <dgm:t>
        <a:bodyPr/>
        <a:lstStyle/>
        <a:p>
          <a:endParaRPr lang="en-US"/>
        </a:p>
      </dgm:t>
    </dgm:pt>
    <dgm:pt modelId="{246F9960-B4AF-2047-8538-31866623422F}" type="sibTrans" cxnId="{C04A1B97-A5F6-8B45-AA91-AB5ADEE5315E}">
      <dgm:prSet/>
      <dgm:spPr/>
      <dgm:t>
        <a:bodyPr/>
        <a:lstStyle/>
        <a:p>
          <a:endParaRPr lang="en-US"/>
        </a:p>
      </dgm:t>
    </dgm:pt>
    <dgm:pt modelId="{9E3B02B2-55A8-9D48-9902-6993275A6281}" type="pres">
      <dgm:prSet presAssocID="{C5D68651-365A-9945-94BB-16D16235F396}" presName="Name0" presStyleCnt="0">
        <dgm:presLayoutVars>
          <dgm:dir/>
          <dgm:resizeHandles val="exact"/>
        </dgm:presLayoutVars>
      </dgm:prSet>
      <dgm:spPr/>
    </dgm:pt>
    <dgm:pt modelId="{7780F452-F643-DD4B-8501-22B3A5BC3592}" type="pres">
      <dgm:prSet presAssocID="{2592CB09-72A6-4342-808B-6319A4E656F9}" presName="node" presStyleLbl="node1" presStyleIdx="0" presStyleCnt="3">
        <dgm:presLayoutVars>
          <dgm:bulletEnabled val="1"/>
        </dgm:presLayoutVars>
      </dgm:prSet>
      <dgm:spPr/>
    </dgm:pt>
    <dgm:pt modelId="{84E6191C-3A9F-0E43-A659-2878336E4A17}" type="pres">
      <dgm:prSet presAssocID="{E846FD33-175D-0C44-8AF1-783FFDED8CBA}" presName="sibTrans" presStyleLbl="sibTrans2D1" presStyleIdx="0" presStyleCnt="2"/>
      <dgm:spPr/>
    </dgm:pt>
    <dgm:pt modelId="{D091C6BA-B0A0-0744-A200-C7D24095815F}" type="pres">
      <dgm:prSet presAssocID="{E846FD33-175D-0C44-8AF1-783FFDED8CBA}" presName="connectorText" presStyleLbl="sibTrans2D1" presStyleIdx="0" presStyleCnt="2"/>
      <dgm:spPr/>
    </dgm:pt>
    <dgm:pt modelId="{3A2C0332-A122-404A-8A75-3F1E25A89284}" type="pres">
      <dgm:prSet presAssocID="{6024876D-EC99-4449-95E3-70D7FFC13E33}" presName="node" presStyleLbl="node1" presStyleIdx="1" presStyleCnt="3">
        <dgm:presLayoutVars>
          <dgm:bulletEnabled val="1"/>
        </dgm:presLayoutVars>
      </dgm:prSet>
      <dgm:spPr/>
    </dgm:pt>
    <dgm:pt modelId="{5D77F518-1F4C-774E-BEE0-F47F1C9AAE23}" type="pres">
      <dgm:prSet presAssocID="{A3F08C02-C548-4E49-A2F6-77CD7A7C0204}" presName="sibTrans" presStyleLbl="sibTrans2D1" presStyleIdx="1" presStyleCnt="2"/>
      <dgm:spPr/>
    </dgm:pt>
    <dgm:pt modelId="{7A8565C7-8636-5D4B-AFA1-56BDEEF0F75C}" type="pres">
      <dgm:prSet presAssocID="{A3F08C02-C548-4E49-A2F6-77CD7A7C0204}" presName="connectorText" presStyleLbl="sibTrans2D1" presStyleIdx="1" presStyleCnt="2"/>
      <dgm:spPr/>
    </dgm:pt>
    <dgm:pt modelId="{E3270800-50B8-5E4D-9305-F78AE2ABEB0C}" type="pres">
      <dgm:prSet presAssocID="{B5031CCE-6237-C84A-A903-1248BD4F87E2}" presName="node" presStyleLbl="node1" presStyleIdx="2" presStyleCnt="3">
        <dgm:presLayoutVars>
          <dgm:bulletEnabled val="1"/>
        </dgm:presLayoutVars>
      </dgm:prSet>
      <dgm:spPr/>
    </dgm:pt>
  </dgm:ptLst>
  <dgm:cxnLst>
    <dgm:cxn modelId="{DE533B0E-E22A-5841-A24A-F7D8BC4BA1CC}" srcId="{C5D68651-365A-9945-94BB-16D16235F396}" destId="{2592CB09-72A6-4342-808B-6319A4E656F9}" srcOrd="0" destOrd="0" parTransId="{E5F6D353-FD61-EF4C-B726-FE4E535E2D73}" sibTransId="{E846FD33-175D-0C44-8AF1-783FFDED8CBA}"/>
    <dgm:cxn modelId="{2559B123-CD29-6549-A24B-F26724ED14B7}" type="presOf" srcId="{E846FD33-175D-0C44-8AF1-783FFDED8CBA}" destId="{84E6191C-3A9F-0E43-A659-2878336E4A17}" srcOrd="0" destOrd="0" presId="urn:microsoft.com/office/officeart/2005/8/layout/process1"/>
    <dgm:cxn modelId="{15A40F2A-E866-4B4C-9676-1A3D3BC4A23F}" type="presOf" srcId="{B5031CCE-6237-C84A-A903-1248BD4F87E2}" destId="{E3270800-50B8-5E4D-9305-F78AE2ABEB0C}" srcOrd="0" destOrd="0" presId="urn:microsoft.com/office/officeart/2005/8/layout/process1"/>
    <dgm:cxn modelId="{7D92424A-A664-1545-96C4-F495CD04A217}" type="presOf" srcId="{C5D68651-365A-9945-94BB-16D16235F396}" destId="{9E3B02B2-55A8-9D48-9902-6993275A6281}" srcOrd="0" destOrd="0" presId="urn:microsoft.com/office/officeart/2005/8/layout/process1"/>
    <dgm:cxn modelId="{AF35214B-798E-414E-8045-92696CBA1C42}" type="presOf" srcId="{6024876D-EC99-4449-95E3-70D7FFC13E33}" destId="{3A2C0332-A122-404A-8A75-3F1E25A89284}" srcOrd="0" destOrd="0" presId="urn:microsoft.com/office/officeart/2005/8/layout/process1"/>
    <dgm:cxn modelId="{C04A1B97-A5F6-8B45-AA91-AB5ADEE5315E}" srcId="{C5D68651-365A-9945-94BB-16D16235F396}" destId="{B5031CCE-6237-C84A-A903-1248BD4F87E2}" srcOrd="2" destOrd="0" parTransId="{8A13854B-2BA6-284C-94FE-D2075BCE7EEB}" sibTransId="{246F9960-B4AF-2047-8538-31866623422F}"/>
    <dgm:cxn modelId="{CE339D99-F4DD-6943-BB21-1919EFD03323}" type="presOf" srcId="{A3F08C02-C548-4E49-A2F6-77CD7A7C0204}" destId="{5D77F518-1F4C-774E-BEE0-F47F1C9AAE23}" srcOrd="0" destOrd="0" presId="urn:microsoft.com/office/officeart/2005/8/layout/process1"/>
    <dgm:cxn modelId="{ACA39CA1-8453-5D4E-871C-DD415B94B3D5}" type="presOf" srcId="{A3F08C02-C548-4E49-A2F6-77CD7A7C0204}" destId="{7A8565C7-8636-5D4B-AFA1-56BDEEF0F75C}" srcOrd="1" destOrd="0" presId="urn:microsoft.com/office/officeart/2005/8/layout/process1"/>
    <dgm:cxn modelId="{CD0934D9-A4AF-D940-B0E1-9522441FA70F}" type="presOf" srcId="{2592CB09-72A6-4342-808B-6319A4E656F9}" destId="{7780F452-F643-DD4B-8501-22B3A5BC3592}" srcOrd="0" destOrd="0" presId="urn:microsoft.com/office/officeart/2005/8/layout/process1"/>
    <dgm:cxn modelId="{2B8B27EE-0C83-4743-8A34-921257368A7A}" type="presOf" srcId="{E846FD33-175D-0C44-8AF1-783FFDED8CBA}" destId="{D091C6BA-B0A0-0744-A200-C7D24095815F}" srcOrd="1" destOrd="0" presId="urn:microsoft.com/office/officeart/2005/8/layout/process1"/>
    <dgm:cxn modelId="{D6105AF0-FC04-7444-A331-3D079E8AC19E}" srcId="{C5D68651-365A-9945-94BB-16D16235F396}" destId="{6024876D-EC99-4449-95E3-70D7FFC13E33}" srcOrd="1" destOrd="0" parTransId="{8A6B31CC-E088-7D43-8834-5F3C7A5935C0}" sibTransId="{A3F08C02-C548-4E49-A2F6-77CD7A7C0204}"/>
    <dgm:cxn modelId="{A7489965-898B-DD4F-A79B-7A69E1AF8543}" type="presParOf" srcId="{9E3B02B2-55A8-9D48-9902-6993275A6281}" destId="{7780F452-F643-DD4B-8501-22B3A5BC3592}" srcOrd="0" destOrd="0" presId="urn:microsoft.com/office/officeart/2005/8/layout/process1"/>
    <dgm:cxn modelId="{9B44F02E-ACCF-A642-A13C-357A81DBEE7B}" type="presParOf" srcId="{9E3B02B2-55A8-9D48-9902-6993275A6281}" destId="{84E6191C-3A9F-0E43-A659-2878336E4A17}" srcOrd="1" destOrd="0" presId="urn:microsoft.com/office/officeart/2005/8/layout/process1"/>
    <dgm:cxn modelId="{E3C9A8F5-F80C-C041-B88A-7CC3821AC8BC}" type="presParOf" srcId="{84E6191C-3A9F-0E43-A659-2878336E4A17}" destId="{D091C6BA-B0A0-0744-A200-C7D24095815F}" srcOrd="0" destOrd="0" presId="urn:microsoft.com/office/officeart/2005/8/layout/process1"/>
    <dgm:cxn modelId="{07B9D39E-220A-2740-AAF2-8B147DA83E32}" type="presParOf" srcId="{9E3B02B2-55A8-9D48-9902-6993275A6281}" destId="{3A2C0332-A122-404A-8A75-3F1E25A89284}" srcOrd="2" destOrd="0" presId="urn:microsoft.com/office/officeart/2005/8/layout/process1"/>
    <dgm:cxn modelId="{1D426346-D341-C34A-B230-5855FEE705F9}" type="presParOf" srcId="{9E3B02B2-55A8-9D48-9902-6993275A6281}" destId="{5D77F518-1F4C-774E-BEE0-F47F1C9AAE23}" srcOrd="3" destOrd="0" presId="urn:microsoft.com/office/officeart/2005/8/layout/process1"/>
    <dgm:cxn modelId="{C797CB96-01AF-BF4F-8AB0-CF0521B88427}" type="presParOf" srcId="{5D77F518-1F4C-774E-BEE0-F47F1C9AAE23}" destId="{7A8565C7-8636-5D4B-AFA1-56BDEEF0F75C}" srcOrd="0" destOrd="0" presId="urn:microsoft.com/office/officeart/2005/8/layout/process1"/>
    <dgm:cxn modelId="{55B407A7-7CCE-294E-9098-0413FE81A39D}" type="presParOf" srcId="{9E3B02B2-55A8-9D48-9902-6993275A6281}" destId="{E3270800-50B8-5E4D-9305-F78AE2ABEB0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80F452-F643-DD4B-8501-22B3A5BC3592}">
      <dsp:nvSpPr>
        <dsp:cNvPr id="0" name=""/>
        <dsp:cNvSpPr/>
      </dsp:nvSpPr>
      <dsp:spPr>
        <a:xfrm>
          <a:off x="5503" y="2123357"/>
          <a:ext cx="1644844" cy="11719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Convolutional Layers</a:t>
          </a:r>
        </a:p>
      </dsp:txBody>
      <dsp:txXfrm>
        <a:off x="39828" y="2157682"/>
        <a:ext cx="1576194" cy="1103301"/>
      </dsp:txXfrm>
    </dsp:sp>
    <dsp:sp modelId="{84E6191C-3A9F-0E43-A659-2878336E4A17}">
      <dsp:nvSpPr>
        <dsp:cNvPr id="0" name=""/>
        <dsp:cNvSpPr/>
      </dsp:nvSpPr>
      <dsp:spPr>
        <a:xfrm>
          <a:off x="1814832" y="2505372"/>
          <a:ext cx="348707" cy="40792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814832" y="2586956"/>
        <a:ext cx="244095" cy="244753"/>
      </dsp:txXfrm>
    </dsp:sp>
    <dsp:sp modelId="{3A2C0332-A122-404A-8A75-3F1E25A89284}">
      <dsp:nvSpPr>
        <dsp:cNvPr id="0" name=""/>
        <dsp:cNvSpPr/>
      </dsp:nvSpPr>
      <dsp:spPr>
        <a:xfrm>
          <a:off x="2308286" y="2123357"/>
          <a:ext cx="1644844" cy="11719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Pooling and Normalization</a:t>
          </a:r>
        </a:p>
      </dsp:txBody>
      <dsp:txXfrm>
        <a:off x="2342611" y="2157682"/>
        <a:ext cx="1576194" cy="1103301"/>
      </dsp:txXfrm>
    </dsp:sp>
    <dsp:sp modelId="{5D77F518-1F4C-774E-BEE0-F47F1C9AAE23}">
      <dsp:nvSpPr>
        <dsp:cNvPr id="0" name=""/>
        <dsp:cNvSpPr/>
      </dsp:nvSpPr>
      <dsp:spPr>
        <a:xfrm>
          <a:off x="4117615" y="2505372"/>
          <a:ext cx="348707" cy="40792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117615" y="2586956"/>
        <a:ext cx="244095" cy="244753"/>
      </dsp:txXfrm>
    </dsp:sp>
    <dsp:sp modelId="{E3270800-50B8-5E4D-9305-F78AE2ABEB0C}">
      <dsp:nvSpPr>
        <dsp:cNvPr id="0" name=""/>
        <dsp:cNvSpPr/>
      </dsp:nvSpPr>
      <dsp:spPr>
        <a:xfrm>
          <a:off x="4611068" y="2123357"/>
          <a:ext cx="1644844" cy="11719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Fully Connected Classification Layers (CLs)</a:t>
          </a:r>
          <a:endParaRPr lang="en-US" sz="1800" kern="1200" dirty="0"/>
        </a:p>
      </dsp:txBody>
      <dsp:txXfrm>
        <a:off x="4645393" y="2157682"/>
        <a:ext cx="1576194" cy="11033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80F452-F643-DD4B-8501-22B3A5BC3592}">
      <dsp:nvSpPr>
        <dsp:cNvPr id="0" name=""/>
        <dsp:cNvSpPr/>
      </dsp:nvSpPr>
      <dsp:spPr>
        <a:xfrm>
          <a:off x="5503" y="2192749"/>
          <a:ext cx="1644844" cy="10331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lumMod val="20000"/>
                <a:lumOff val="80000"/>
              </a:schemeClr>
            </a:gs>
            <a:gs pos="78000">
              <a:schemeClr val="accent1">
                <a:lumMod val="40000"/>
                <a:lumOff val="60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accent1">
                  <a:lumMod val="60000"/>
                  <a:lumOff val="40000"/>
                </a:schemeClr>
              </a:solidFill>
            </a:rPr>
            <a:t>Convolutional Layers</a:t>
          </a:r>
        </a:p>
      </dsp:txBody>
      <dsp:txXfrm>
        <a:off x="35763" y="2223009"/>
        <a:ext cx="1584324" cy="972648"/>
      </dsp:txXfrm>
    </dsp:sp>
    <dsp:sp modelId="{84E6191C-3A9F-0E43-A659-2878336E4A17}">
      <dsp:nvSpPr>
        <dsp:cNvPr id="0" name=""/>
        <dsp:cNvSpPr/>
      </dsp:nvSpPr>
      <dsp:spPr>
        <a:xfrm>
          <a:off x="1814832" y="2505372"/>
          <a:ext cx="348707" cy="40792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814832" y="2586956"/>
        <a:ext cx="244095" cy="244753"/>
      </dsp:txXfrm>
    </dsp:sp>
    <dsp:sp modelId="{3A2C0332-A122-404A-8A75-3F1E25A89284}">
      <dsp:nvSpPr>
        <dsp:cNvPr id="0" name=""/>
        <dsp:cNvSpPr/>
      </dsp:nvSpPr>
      <dsp:spPr>
        <a:xfrm>
          <a:off x="2308286" y="2192749"/>
          <a:ext cx="1644844" cy="10331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lumMod val="20000"/>
                <a:lumOff val="80000"/>
              </a:schemeClr>
            </a:gs>
            <a:gs pos="78000">
              <a:schemeClr val="accent1">
                <a:lumMod val="40000"/>
                <a:lumOff val="60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accent1">
                  <a:lumMod val="60000"/>
                  <a:lumOff val="40000"/>
                </a:schemeClr>
              </a:solidFill>
            </a:rPr>
            <a:t>Pooling and Normalization</a:t>
          </a:r>
        </a:p>
      </dsp:txBody>
      <dsp:txXfrm>
        <a:off x="2338546" y="2223009"/>
        <a:ext cx="1584324" cy="972648"/>
      </dsp:txXfrm>
    </dsp:sp>
    <dsp:sp modelId="{5D77F518-1F4C-774E-BEE0-F47F1C9AAE23}">
      <dsp:nvSpPr>
        <dsp:cNvPr id="0" name=""/>
        <dsp:cNvSpPr/>
      </dsp:nvSpPr>
      <dsp:spPr>
        <a:xfrm>
          <a:off x="4117615" y="2505372"/>
          <a:ext cx="348707" cy="40792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117615" y="2586956"/>
        <a:ext cx="244095" cy="244753"/>
      </dsp:txXfrm>
    </dsp:sp>
    <dsp:sp modelId="{E3270800-50B8-5E4D-9305-F78AE2ABEB0C}">
      <dsp:nvSpPr>
        <dsp:cNvPr id="0" name=""/>
        <dsp:cNvSpPr/>
      </dsp:nvSpPr>
      <dsp:spPr>
        <a:xfrm>
          <a:off x="4611068" y="2192749"/>
          <a:ext cx="1644844" cy="10331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Fully Connected CLs</a:t>
          </a:r>
        </a:p>
      </dsp:txBody>
      <dsp:txXfrm>
        <a:off x="4641328" y="2223009"/>
        <a:ext cx="1584324" cy="972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Accelerating Training of DNNs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F37850-ECD0-5F45-997A-A9D20BE18BB0}" type="datetime4">
              <a:rPr lang="en-US" smtClean="0"/>
              <a:t>December 29, 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Sourya Dey, USC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59EDE-1454-5F49-9763-A74BA26DE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9476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Accelerating Training of DNNs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C0E74-4367-2449-9A98-8D94264A1312}" type="datetime4">
              <a:rPr lang="en-US" smtClean="0"/>
              <a:t>December 29, 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Sourya Dey, USC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D325D-FD5D-EA41-9A39-C7C8C7E66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571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325D-FD5D-EA41-9A39-C7C8C7E663A2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A7D56B6-5970-254B-80E4-7B65F87816AF}" type="datetime4">
              <a:rPr lang="en-US" smtClean="0"/>
              <a:t>December 29,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Sourya Dey, USC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Accelerating Training of DNNs</a:t>
            </a:r>
          </a:p>
        </p:txBody>
      </p:sp>
    </p:spTree>
    <p:extLst>
      <p:ext uri="{BB962C8B-B14F-4D97-AF65-F5344CB8AC3E}">
        <p14:creationId xmlns:p14="http://schemas.microsoft.com/office/powerpoint/2010/main" val="142577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Accelerating Training of DNNs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38C0E74-4367-2449-9A98-8D94264A1312}" type="datetime4">
              <a:rPr lang="en-US" smtClean="0"/>
              <a:t>December 29,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Sourya Dey, USC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7ED325D-FD5D-EA41-9A39-C7C8C7E663A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09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Accelerating Training of DNNs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38C0E74-4367-2449-9A98-8D94264A1312}" type="datetime4">
              <a:rPr lang="en-US" smtClean="0"/>
              <a:t>December 29,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Sourya Dey, USC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7ED325D-FD5D-EA41-9A39-C7C8C7E663A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14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325D-FD5D-EA41-9A39-C7C8C7E663A2}" type="slidenum">
              <a:rPr lang="en-US" smtClean="0"/>
              <a:t>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14DAD1B-3CD2-4542-8CCF-1C00B18F3D7F}" type="datetime4">
              <a:rPr lang="en-US" smtClean="0"/>
              <a:t>December 29,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Sourya Dey, USC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Accelerating Training of DNNs</a:t>
            </a:r>
          </a:p>
        </p:txBody>
      </p:sp>
    </p:spTree>
    <p:extLst>
      <p:ext uri="{BB962C8B-B14F-4D97-AF65-F5344CB8AC3E}">
        <p14:creationId xmlns:p14="http://schemas.microsoft.com/office/powerpoint/2010/main" val="1031608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Accelerating Training of DNNs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38C0E74-4367-2449-9A98-8D94264A1312}" type="datetime4">
              <a:rPr lang="en-US" smtClean="0"/>
              <a:t>December 29,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Sourya Dey, USC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7ED325D-FD5D-EA41-9A39-C7C8C7E663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94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Accelerating Training of DNNs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38C0E74-4367-2449-9A98-8D94264A1312}" type="datetime4">
              <a:rPr lang="en-US" smtClean="0"/>
              <a:t>December 29,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Sourya Dey, USC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7ED325D-FD5D-EA41-9A39-C7C8C7E663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89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Accelerating Training of DNNs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38C0E74-4367-2449-9A98-8D94264A1312}" type="datetime4">
              <a:rPr lang="en-US" smtClean="0"/>
              <a:t>December 29,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Sourya Dey, USC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7ED325D-FD5D-EA41-9A39-C7C8C7E663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85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Accelerating Training of DNNs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38C0E74-4367-2449-9A98-8D94264A1312}" type="datetime4">
              <a:rPr lang="en-US" smtClean="0"/>
              <a:t>December 29,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Sourya Dey, USC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7ED325D-FD5D-EA41-9A39-C7C8C7E663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Accelerating Training of DNNs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38C0E74-4367-2449-9A98-8D94264A1312}" type="datetime4">
              <a:rPr lang="en-US" smtClean="0"/>
              <a:t>December 29,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Sourya Dey, USC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7ED325D-FD5D-EA41-9A39-C7C8C7E663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66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Accelerating Training of DNNs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38C0E74-4367-2449-9A98-8D94264A1312}" type="datetime4">
              <a:rPr lang="en-US" smtClean="0"/>
              <a:t>December 29,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Sourya Dey, USC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7ED325D-FD5D-EA41-9A39-C7C8C7E663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046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Accelerating Training of DNNs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38C0E74-4367-2449-9A98-8D94264A1312}" type="datetime4">
              <a:rPr lang="en-US" smtClean="0"/>
              <a:t>December 29, 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Sourya Dey, USC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7ED325D-FD5D-EA41-9A39-C7C8C7E663A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57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Sourya Dey, USC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5CE-B579-3B4B-B5C9-CFE4CB0513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Sourya Dey, USC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5CE-B579-3B4B-B5C9-CFE4CB0513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Sourya Dey, USC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5CE-B579-3B4B-B5C9-CFE4CB0513F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Sourya Dey, USC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5CE-B579-3B4B-B5C9-CFE4CB0513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Sourya Dey, USC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5CE-B579-3B4B-B5C9-CFE4CB0513F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Sourya Dey, USC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5CE-B579-3B4B-B5C9-CFE4CB0513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Sourya Dey, USC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5CE-B579-3B4B-B5C9-CFE4CB0513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Sourya Dey, USC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5CE-B579-3B4B-B5C9-CFE4CB0513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287938"/>
            <a:ext cx="629761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Sourya Dey, USC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08471" y="6287938"/>
            <a:ext cx="683339" cy="365125"/>
          </a:xfrm>
        </p:spPr>
        <p:txBody>
          <a:bodyPr/>
          <a:lstStyle>
            <a:lvl1pPr algn="r">
              <a:defRPr sz="1200"/>
            </a:lvl1pPr>
          </a:lstStyle>
          <a:p>
            <a:fld id="{8CC2A5CE-B579-3B4B-B5C9-CFE4CB0513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Sourya Dey, USC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5CE-B579-3B4B-B5C9-CFE4CB0513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Sourya Dey, USC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5CE-B579-3B4B-B5C9-CFE4CB0513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2017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Sourya Dey, USC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5CE-B579-3B4B-B5C9-CFE4CB0513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Sourya Dey, USC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5CE-B579-3B4B-B5C9-CFE4CB0513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2017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Sourya Dey, USC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5CE-B579-3B4B-B5C9-CFE4CB0513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Sourya Dey, USC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5CE-B579-3B4B-B5C9-CFE4CB0513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2017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Sourya Dey, USC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5CE-B579-3B4B-B5C9-CFE4CB0513F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September 2017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Sourya Dey, USC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CC2A5CE-B579-3B4B-B5C9-CFE4CB051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34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2.png"/><Relationship Id="rId7" Type="http://schemas.openxmlformats.org/officeDocument/2006/relationships/diagramData" Target="../diagrams/data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diagramDrawing" Target="../diagrams/drawing1.xml"/><Relationship Id="rId5" Type="http://schemas.openxmlformats.org/officeDocument/2006/relationships/image" Target="../media/image4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3.png"/><Relationship Id="rId9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image" Target="../media/image2.png"/><Relationship Id="rId7" Type="http://schemas.openxmlformats.org/officeDocument/2006/relationships/diagramData" Target="../diagrams/data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diagramDrawing" Target="../diagrams/drawing2.xml"/><Relationship Id="rId5" Type="http://schemas.openxmlformats.org/officeDocument/2006/relationships/image" Target="../media/image4.png"/><Relationship Id="rId10" Type="http://schemas.openxmlformats.org/officeDocument/2006/relationships/diagramColors" Target="../diagrams/colors2.xml"/><Relationship Id="rId4" Type="http://schemas.openxmlformats.org/officeDocument/2006/relationships/image" Target="../media/image3.png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4515" y="1440895"/>
            <a:ext cx="8713076" cy="1639121"/>
          </a:xfrm>
        </p:spPr>
        <p:txBody>
          <a:bodyPr>
            <a:normAutofit/>
          </a:bodyPr>
          <a:lstStyle/>
          <a:p>
            <a:pPr algn="ctr"/>
            <a:r>
              <a:rPr lang="en-US" sz="5000" dirty="0">
                <a:latin typeface="+mn-lt"/>
              </a:rPr>
              <a:t>Interleaver Design for</a:t>
            </a:r>
            <a:br>
              <a:rPr lang="en-US" sz="5000" dirty="0">
                <a:latin typeface="+mn-lt"/>
              </a:rPr>
            </a:br>
            <a:r>
              <a:rPr lang="en-US" sz="5000" dirty="0">
                <a:latin typeface="+mn-lt"/>
              </a:rPr>
              <a:t>Deep Neural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1133" y="3421060"/>
            <a:ext cx="9144000" cy="1740341"/>
          </a:xfrm>
        </p:spPr>
        <p:txBody>
          <a:bodyPr>
            <a:normAutofit/>
          </a:bodyPr>
          <a:lstStyle/>
          <a:p>
            <a:r>
              <a:rPr lang="en-US" sz="2400" dirty="0"/>
              <a:t>Sourya Dey, Peter </a:t>
            </a:r>
            <a:r>
              <a:rPr lang="en-US" sz="2400" dirty="0" err="1"/>
              <a:t>Beerel</a:t>
            </a:r>
            <a:r>
              <a:rPr lang="en-US" sz="2400" dirty="0"/>
              <a:t>, Keith </a:t>
            </a:r>
            <a:r>
              <a:rPr lang="en-US" sz="2400" dirty="0" err="1"/>
              <a:t>Chugg</a:t>
            </a:r>
            <a:endParaRPr lang="en-US" sz="2400" dirty="0"/>
          </a:p>
          <a:p>
            <a:r>
              <a:rPr lang="en-US" sz="2400" dirty="0"/>
              <a:t>Asilomar Conference on Signals, Systems, and Computers</a:t>
            </a:r>
          </a:p>
          <a:p>
            <a:r>
              <a:rPr lang="en-US" sz="2400" dirty="0"/>
              <a:t>Oct-Nov 2017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084" y="5333111"/>
            <a:ext cx="4162098" cy="138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212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Degree of Parallelism = </a:t>
            </a:r>
            <a:r>
              <a:rPr lang="en-US" i="1" dirty="0"/>
              <a:t>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38087"/>
            <a:ext cx="6625166" cy="1744946"/>
          </a:xfrm>
        </p:spPr>
        <p:txBody>
          <a:bodyPr>
            <a:noAutofit/>
          </a:bodyPr>
          <a:lstStyle/>
          <a:p>
            <a:r>
              <a:rPr lang="en-US" i="1" dirty="0"/>
              <a:t>z</a:t>
            </a:r>
            <a:r>
              <a:rPr lang="en-US" dirty="0"/>
              <a:t> memories for all parameters of same type</a:t>
            </a:r>
          </a:p>
          <a:p>
            <a:r>
              <a:rPr lang="en-US" dirty="0"/>
              <a:t>Process</a:t>
            </a:r>
            <a:r>
              <a:rPr lang="en-US" i="1" dirty="0"/>
              <a:t> z</a:t>
            </a:r>
            <a:r>
              <a:rPr lang="en-US" dirty="0"/>
              <a:t> parameters in 1 </a:t>
            </a:r>
            <a:r>
              <a:rPr lang="en-US" b="1" dirty="0"/>
              <a:t>cycle </a:t>
            </a:r>
            <a:r>
              <a:rPr lang="en-US" dirty="0"/>
              <a:t>=&gt; 1 from each mem</a:t>
            </a:r>
          </a:p>
          <a:p>
            <a:r>
              <a:rPr lang="en-US" b="1" dirty="0"/>
              <a:t>Process all parameters in a sweep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Sourya Dey, USC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5CE-B579-3B4B-B5C9-CFE4CB0513F4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932578"/>
              </p:ext>
            </p:extLst>
          </p:nvPr>
        </p:nvGraphicFramePr>
        <p:xfrm>
          <a:off x="677334" y="3735009"/>
          <a:ext cx="4830420" cy="24357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5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50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30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Mem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Mem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Mem </a:t>
                      </a:r>
                      <a:r>
                        <a:rPr lang="en-US" sz="2000" b="1" i="1" dirty="0"/>
                        <a:t>z</a:t>
                      </a:r>
                      <a:r>
                        <a:rPr lang="en-US" sz="2000" b="1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265"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w</a:t>
                      </a:r>
                      <a:r>
                        <a:rPr lang="en-US" sz="2000" baseline="-25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w</a:t>
                      </a:r>
                      <a:r>
                        <a:rPr lang="en-US" sz="2000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/>
                        <a:t>w</a:t>
                      </a:r>
                      <a:r>
                        <a:rPr lang="en-US" sz="2000" b="0" baseline="-25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/>
                        <a:t>w</a:t>
                      </a:r>
                      <a:r>
                        <a:rPr lang="en-US" sz="2000" b="0" baseline="-25000"/>
                        <a:t>z-1</a:t>
                      </a:r>
                      <a:endParaRPr lang="en-US" sz="2000" b="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265"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err="1"/>
                        <a:t>w</a:t>
                      </a:r>
                      <a:r>
                        <a:rPr lang="en-US" sz="2000" baseline="-25000" dirty="0" err="1"/>
                        <a:t>z</a:t>
                      </a:r>
                      <a:endParaRPr lang="en-US" sz="20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265"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w</a:t>
                      </a:r>
                      <a:r>
                        <a:rPr lang="en-US" sz="2000" baseline="-25000" dirty="0"/>
                        <a:t>2z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265"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w</a:t>
                      </a:r>
                      <a:r>
                        <a:rPr lang="en-US" sz="2000" baseline="-25000" dirty="0"/>
                        <a:t>3z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/>
                        <a:t>w</a:t>
                      </a:r>
                      <a:r>
                        <a:rPr lang="en-US" sz="2000" baseline="-25000" dirty="0"/>
                        <a:t>W-1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854" y="3721910"/>
            <a:ext cx="2383972" cy="244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Clash Freedom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88265"/>
            <a:ext cx="8596668" cy="574960"/>
          </a:xfrm>
        </p:spPr>
        <p:txBody>
          <a:bodyPr>
            <a:noAutofit/>
          </a:bodyPr>
          <a:lstStyle/>
          <a:p>
            <a:r>
              <a:rPr lang="en-US" dirty="0"/>
              <a:t>E.g. </a:t>
            </a:r>
            <a:r>
              <a:rPr lang="en-US" i="1" dirty="0"/>
              <a:t>p</a:t>
            </a:r>
            <a:r>
              <a:rPr lang="en-US" dirty="0"/>
              <a:t> activations, so depth of each memory = </a:t>
            </a:r>
            <a:r>
              <a:rPr lang="en-US" i="1" dirty="0"/>
              <a:t>p</a:t>
            </a:r>
            <a:r>
              <a:rPr lang="en-US" dirty="0"/>
              <a:t>/</a:t>
            </a:r>
            <a:r>
              <a:rPr lang="en-US" i="1" dirty="0"/>
              <a:t>z</a:t>
            </a:r>
          </a:p>
          <a:p>
            <a:r>
              <a:rPr lang="en-US" dirty="0"/>
              <a:t>Accessed in interleaved (permuted order)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Sourya Dey, USC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5CE-B579-3B4B-B5C9-CFE4CB0513F4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194747"/>
              </p:ext>
            </p:extLst>
          </p:nvPr>
        </p:nvGraphicFramePr>
        <p:xfrm>
          <a:off x="779883" y="3245845"/>
          <a:ext cx="3698724" cy="18293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6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6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4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64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64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64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8816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Mem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Mem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Mem </a:t>
                      </a:r>
                      <a:r>
                        <a:rPr lang="en-US" sz="1500" b="1" i="1" dirty="0"/>
                        <a:t>z</a:t>
                      </a:r>
                      <a:r>
                        <a:rPr lang="en-US" sz="1500" b="1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14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a</a:t>
                      </a:r>
                      <a:r>
                        <a:rPr lang="en-US" sz="1500" baseline="-250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a</a:t>
                      </a:r>
                      <a:r>
                        <a:rPr lang="en-US" sz="1500" baseline="-25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a</a:t>
                      </a:r>
                      <a:r>
                        <a:rPr lang="en-US" sz="1500" b="1" baseline="-25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a</a:t>
                      </a:r>
                      <a:r>
                        <a:rPr lang="en-US" sz="1500" b="0" baseline="-25000" dirty="0"/>
                        <a:t>z-1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14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a</a:t>
                      </a:r>
                      <a:r>
                        <a:rPr lang="en-US" sz="1500" baseline="-25000" dirty="0"/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14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a</a:t>
                      </a:r>
                      <a:r>
                        <a:rPr lang="en-US" sz="1500" baseline="-25000" dirty="0"/>
                        <a:t>2z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14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a</a:t>
                      </a:r>
                      <a:r>
                        <a:rPr lang="en-US" sz="1500" baseline="-25000" dirty="0"/>
                        <a:t>3z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a</a:t>
                      </a:r>
                      <a:r>
                        <a:rPr lang="en-US" sz="1500" baseline="-25000" dirty="0"/>
                        <a:t>p-1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61045"/>
              </p:ext>
            </p:extLst>
          </p:nvPr>
        </p:nvGraphicFramePr>
        <p:xfrm>
          <a:off x="5477930" y="3246430"/>
          <a:ext cx="3713880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8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89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89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89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0104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Mem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Mem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Mem </a:t>
                      </a:r>
                      <a:r>
                        <a:rPr lang="en-US" sz="1500" b="1" i="1" dirty="0"/>
                        <a:t>z</a:t>
                      </a:r>
                      <a:r>
                        <a:rPr lang="en-US" sz="1500" b="1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756"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756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/>
                        <a:t>a</a:t>
                      </a:r>
                      <a:r>
                        <a:rPr lang="en-US" sz="1500" b="1" baseline="-25000" dirty="0"/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756"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756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a</a:t>
                      </a:r>
                      <a:r>
                        <a:rPr lang="en-US" sz="1500" b="1" baseline="-25000" dirty="0"/>
                        <a:t>3z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964142" y="5185148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Clash </a:t>
            </a:r>
            <a:r>
              <a:rPr lang="en-US" dirty="0">
                <a:sym typeface="Wingdings"/>
              </a:rPr>
              <a:t>stalls processing </a:t>
            </a:r>
          </a:p>
        </p:txBody>
      </p:sp>
      <p:sp>
        <p:nvSpPr>
          <p:cNvPr id="11" name="Oval 10"/>
          <p:cNvSpPr/>
          <p:nvPr/>
        </p:nvSpPr>
        <p:spPr>
          <a:xfrm>
            <a:off x="5323116" y="2996060"/>
            <a:ext cx="936171" cy="2314936"/>
          </a:xfrm>
          <a:prstGeom prst="ellipse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632131" y="5220578"/>
            <a:ext cx="229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Clash-free access </a:t>
            </a:r>
            <a:r>
              <a:rPr lang="en-US" dirty="0">
                <a:sym typeface="Wingdings"/>
              </a:rPr>
              <a:t>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7096" y="5702498"/>
            <a:ext cx="8893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/>
              <a:t>Interleaver</a:t>
            </a:r>
            <a:r>
              <a:rPr lang="en-US" sz="2400" b="1" dirty="0"/>
              <a:t> must prevent clashes when accessing activations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49483" y="3708400"/>
            <a:ext cx="27851" cy="136683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5227" y="4160537"/>
            <a:ext cx="54373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i="1" dirty="0"/>
              <a:t>p</a:t>
            </a:r>
            <a:r>
              <a:rPr lang="en-US" dirty="0"/>
              <a:t>/</a:t>
            </a:r>
            <a:r>
              <a:rPr lang="en-US" i="1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7238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1" grpId="0" animBg="1"/>
      <p:bldP spid="12" grpId="0"/>
      <p:bldP spid="13" grpId="0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Ease of Accesses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Sourya Dey, USC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5CE-B579-3B4B-B5C9-CFE4CB0513F4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871010"/>
              </p:ext>
            </p:extLst>
          </p:nvPr>
        </p:nvGraphicFramePr>
        <p:xfrm>
          <a:off x="1893567" y="1842061"/>
          <a:ext cx="6441312" cy="31881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3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35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3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35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35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35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9666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Mem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Mem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Mem </a:t>
                      </a:r>
                      <a:r>
                        <a:rPr lang="en-US" sz="1500" b="1" i="1" dirty="0"/>
                        <a:t>z</a:t>
                      </a:r>
                      <a:r>
                        <a:rPr lang="en-US" sz="1500" b="1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111"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7111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b="1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7111"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7111">
                <a:tc>
                  <a:txBody>
                    <a:bodyPr/>
                    <a:lstStyle/>
                    <a:p>
                      <a:pPr algn="ctr"/>
                      <a:endParaRPr lang="en-US" sz="1500" b="1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646787" y="514227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Cycle 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46786" y="513929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Cycle 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46786" y="5145716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Cycle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46786" y="515213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Cycle 4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00081"/>
              </p:ext>
            </p:extLst>
          </p:nvPr>
        </p:nvGraphicFramePr>
        <p:xfrm>
          <a:off x="1893567" y="1842063"/>
          <a:ext cx="6441312" cy="31881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3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35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3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35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35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35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472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Mem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Mem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Mem </a:t>
                      </a:r>
                      <a:r>
                        <a:rPr lang="en-US" sz="1500" b="1" i="1" dirty="0"/>
                        <a:t>z</a:t>
                      </a:r>
                      <a:r>
                        <a:rPr lang="en-US" sz="1500" b="1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8347"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8347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b="1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8347"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8347">
                <a:tc>
                  <a:txBody>
                    <a:bodyPr/>
                    <a:lstStyle/>
                    <a:p>
                      <a:pPr algn="ctr"/>
                      <a:endParaRPr lang="en-US" sz="1500" b="1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131278"/>
              </p:ext>
            </p:extLst>
          </p:nvPr>
        </p:nvGraphicFramePr>
        <p:xfrm>
          <a:off x="1893567" y="1842059"/>
          <a:ext cx="6441312" cy="31881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3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35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3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35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35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35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2595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Mem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Mem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Mem </a:t>
                      </a:r>
                      <a:r>
                        <a:rPr lang="en-US" sz="1500" b="1" i="1" dirty="0"/>
                        <a:t>z</a:t>
                      </a:r>
                      <a:r>
                        <a:rPr lang="en-US" sz="1500" b="1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8879"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887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b="1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8879"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8879">
                <a:tc>
                  <a:txBody>
                    <a:bodyPr/>
                    <a:lstStyle/>
                    <a:p>
                      <a:pPr algn="ctr"/>
                      <a:endParaRPr lang="en-US" sz="1500" b="1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058976"/>
              </p:ext>
            </p:extLst>
          </p:nvPr>
        </p:nvGraphicFramePr>
        <p:xfrm>
          <a:off x="1893567" y="1842057"/>
          <a:ext cx="6441312" cy="31881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3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35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3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35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35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355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020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Mem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Mem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/>
                        <a:t>Mem </a:t>
                      </a:r>
                      <a:r>
                        <a:rPr lang="en-US" sz="1500" b="1" i="1" dirty="0"/>
                        <a:t>z</a:t>
                      </a:r>
                      <a:r>
                        <a:rPr lang="en-US" sz="1500" b="1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4478"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447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b="1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4478"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4478">
                <a:tc>
                  <a:txBody>
                    <a:bodyPr/>
                    <a:lstStyle/>
                    <a:p>
                      <a:pPr algn="ctr"/>
                      <a:endParaRPr lang="en-US" sz="1500" b="1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79302" y="5702711"/>
            <a:ext cx="8069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Design </a:t>
            </a:r>
            <a:r>
              <a:rPr lang="en-US" sz="2400" b="1" dirty="0" err="1"/>
              <a:t>interleaver</a:t>
            </a:r>
            <a:r>
              <a:rPr lang="en-US" sz="2400" b="1" dirty="0"/>
              <a:t> to have easy address computation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8673571" y="2298700"/>
            <a:ext cx="46347" cy="2676939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382110" y="3487437"/>
            <a:ext cx="54373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/>
              <a:t>p</a:t>
            </a:r>
            <a:r>
              <a:rPr lang="en-US" dirty="0"/>
              <a:t>/</a:t>
            </a:r>
            <a:r>
              <a:rPr lang="en-US" i="1" dirty="0"/>
              <a:t>z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3625" y="2483525"/>
            <a:ext cx="863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Row 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03625" y="3195331"/>
            <a:ext cx="863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Row 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04202" y="3858049"/>
            <a:ext cx="863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Row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14378" y="4383266"/>
            <a:ext cx="14253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/>
              <a:t>Row </a:t>
            </a:r>
          </a:p>
          <a:p>
            <a:pPr algn="ctr"/>
            <a:r>
              <a:rPr lang="en-US" sz="2000" dirty="0"/>
              <a:t>(</a:t>
            </a:r>
            <a:r>
              <a:rPr lang="en-US" sz="2000" i="1" dirty="0"/>
              <a:t>p</a:t>
            </a:r>
            <a:r>
              <a:rPr lang="en-US" sz="2000" dirty="0"/>
              <a:t>/</a:t>
            </a:r>
            <a:r>
              <a:rPr lang="en-US" sz="2000" i="1" dirty="0"/>
              <a:t>z</a:t>
            </a:r>
            <a:r>
              <a:rPr lang="en-US" sz="2000" dirty="0"/>
              <a:t>-1) = 3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299012" y="2423604"/>
            <a:ext cx="434694" cy="2571477"/>
            <a:chOff x="2299012" y="2423604"/>
            <a:chExt cx="434694" cy="2571477"/>
          </a:xfrm>
        </p:grpSpPr>
        <p:cxnSp>
          <p:nvCxnSpPr>
            <p:cNvPr id="12" name="Straight Arrow Connector 11"/>
            <p:cNvCxnSpPr/>
            <p:nvPr/>
          </p:nvCxnSpPr>
          <p:spPr>
            <a:xfrm>
              <a:off x="2733706" y="2423604"/>
              <a:ext cx="0" cy="22617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Arc 10"/>
            <p:cNvSpPr/>
            <p:nvPr/>
          </p:nvSpPr>
          <p:spPr>
            <a:xfrm rot="5564554">
              <a:off x="2223297" y="4486596"/>
              <a:ext cx="584200" cy="432769"/>
            </a:xfrm>
            <a:prstGeom prst="arc">
              <a:avLst>
                <a:gd name="adj1" fmla="val 16200000"/>
                <a:gd name="adj2" fmla="val 6820257"/>
              </a:avLst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68303" y="2423604"/>
            <a:ext cx="434694" cy="2571477"/>
            <a:chOff x="2299012" y="2423604"/>
            <a:chExt cx="434694" cy="2571477"/>
          </a:xfrm>
        </p:grpSpPr>
        <p:cxnSp>
          <p:nvCxnSpPr>
            <p:cNvPr id="35" name="Straight Arrow Connector 34"/>
            <p:cNvCxnSpPr/>
            <p:nvPr/>
          </p:nvCxnSpPr>
          <p:spPr>
            <a:xfrm>
              <a:off x="2733706" y="2423604"/>
              <a:ext cx="0" cy="22617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Arc 35"/>
            <p:cNvSpPr/>
            <p:nvPr/>
          </p:nvSpPr>
          <p:spPr>
            <a:xfrm rot="5564554">
              <a:off x="2223297" y="4486596"/>
              <a:ext cx="584200" cy="432769"/>
            </a:xfrm>
            <a:prstGeom prst="arc">
              <a:avLst>
                <a:gd name="adj1" fmla="val 16200000"/>
                <a:gd name="adj2" fmla="val 6820257"/>
              </a:avLst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449398" y="2423604"/>
            <a:ext cx="434694" cy="2571477"/>
            <a:chOff x="2299012" y="2423604"/>
            <a:chExt cx="434694" cy="2571477"/>
          </a:xfrm>
        </p:grpSpPr>
        <p:cxnSp>
          <p:nvCxnSpPr>
            <p:cNvPr id="38" name="Straight Arrow Connector 37"/>
            <p:cNvCxnSpPr/>
            <p:nvPr/>
          </p:nvCxnSpPr>
          <p:spPr>
            <a:xfrm>
              <a:off x="2733706" y="2423604"/>
              <a:ext cx="0" cy="22617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Arc 38"/>
            <p:cNvSpPr/>
            <p:nvPr/>
          </p:nvSpPr>
          <p:spPr>
            <a:xfrm rot="5564554">
              <a:off x="2223297" y="4486596"/>
              <a:ext cx="584200" cy="432769"/>
            </a:xfrm>
            <a:prstGeom prst="arc">
              <a:avLst>
                <a:gd name="adj1" fmla="val 16200000"/>
                <a:gd name="adj2" fmla="val 6820257"/>
              </a:avLst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542297" y="2423604"/>
            <a:ext cx="434694" cy="2571477"/>
            <a:chOff x="2299012" y="2423604"/>
            <a:chExt cx="434694" cy="2571477"/>
          </a:xfrm>
        </p:grpSpPr>
        <p:cxnSp>
          <p:nvCxnSpPr>
            <p:cNvPr id="41" name="Straight Arrow Connector 40"/>
            <p:cNvCxnSpPr/>
            <p:nvPr/>
          </p:nvCxnSpPr>
          <p:spPr>
            <a:xfrm>
              <a:off x="2733706" y="2423604"/>
              <a:ext cx="0" cy="22617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Arc 41"/>
            <p:cNvSpPr/>
            <p:nvPr/>
          </p:nvSpPr>
          <p:spPr>
            <a:xfrm rot="5564554">
              <a:off x="2223297" y="4486596"/>
              <a:ext cx="584200" cy="432769"/>
            </a:xfrm>
            <a:prstGeom prst="arc">
              <a:avLst>
                <a:gd name="adj1" fmla="val 16200000"/>
                <a:gd name="adj2" fmla="val 6820257"/>
              </a:avLst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611588" y="2423604"/>
            <a:ext cx="434694" cy="2571477"/>
            <a:chOff x="2299012" y="2423604"/>
            <a:chExt cx="434694" cy="2571477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2733706" y="2423604"/>
              <a:ext cx="0" cy="22617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Arc 44"/>
            <p:cNvSpPr/>
            <p:nvPr/>
          </p:nvSpPr>
          <p:spPr>
            <a:xfrm rot="5564554">
              <a:off x="2223297" y="4486596"/>
              <a:ext cx="584200" cy="432769"/>
            </a:xfrm>
            <a:prstGeom prst="arc">
              <a:avLst>
                <a:gd name="adj1" fmla="val 16200000"/>
                <a:gd name="adj2" fmla="val 6820257"/>
              </a:avLst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692683" y="2423604"/>
            <a:ext cx="434694" cy="2571477"/>
            <a:chOff x="2299012" y="2423604"/>
            <a:chExt cx="434694" cy="2571477"/>
          </a:xfrm>
        </p:grpSpPr>
        <p:cxnSp>
          <p:nvCxnSpPr>
            <p:cNvPr id="47" name="Straight Arrow Connector 46"/>
            <p:cNvCxnSpPr/>
            <p:nvPr/>
          </p:nvCxnSpPr>
          <p:spPr>
            <a:xfrm>
              <a:off x="2733706" y="2423604"/>
              <a:ext cx="0" cy="22617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Arc 47"/>
            <p:cNvSpPr/>
            <p:nvPr/>
          </p:nvSpPr>
          <p:spPr>
            <a:xfrm rot="5564554">
              <a:off x="2223297" y="4486596"/>
              <a:ext cx="584200" cy="432769"/>
            </a:xfrm>
            <a:prstGeom prst="arc">
              <a:avLst>
                <a:gd name="adj1" fmla="val 16200000"/>
                <a:gd name="adj2" fmla="val 6820257"/>
              </a:avLst>
            </a:prstGeom>
            <a:ln w="3810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9466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3" grpId="1"/>
      <p:bldP spid="14" grpId="0"/>
      <p:bldP spid="14" grpId="1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/>
          <p:cNvCxnSpPr/>
          <p:nvPr/>
        </p:nvCxnSpPr>
        <p:spPr>
          <a:xfrm>
            <a:off x="4988261" y="2411946"/>
            <a:ext cx="16489" cy="1548484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2473"/>
          </a:xfrm>
        </p:spPr>
        <p:txBody>
          <a:bodyPr/>
          <a:lstStyle/>
          <a:p>
            <a:r>
              <a:rPr lang="en-US" dirty="0" err="1"/>
              <a:t>Interleaver</a:t>
            </a:r>
            <a:r>
              <a:rPr lang="en-US" dirty="0"/>
              <a:t> Design Algorithm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Sourya Dey, USC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5CE-B579-3B4B-B5C9-CFE4CB0513F4}" type="slidenum">
              <a:rPr lang="en-US" smtClean="0"/>
              <a:pPr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84011" y="1971229"/>
                <a:ext cx="706372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charset="0"/>
                            </a:rPr>
                            <m:t>𝑖</m:t>
                          </m:r>
                        </m:e>
                      </m:d>
                      <m:r>
                        <a:rPr lang="en-US" sz="32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is-I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>
                              <a:latin typeface="Cambria Math" charset="0"/>
                            </a:rPr>
                            <m:t>𝒕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1" i="1">
                                  <a:latin typeface="Cambria Math" charset="0"/>
                                </a:rPr>
                                <m:t>𝒊</m:t>
                              </m:r>
                              <m:r>
                                <a:rPr lang="en-US" sz="3200" b="1" i="1">
                                  <a:latin typeface="Cambria Math" charset="0"/>
                                </a:rPr>
                                <m:t>%</m:t>
                              </m:r>
                              <m:r>
                                <a:rPr lang="en-US" sz="3200" b="1" i="1">
                                  <a:latin typeface="Cambria Math" charset="0"/>
                                </a:rPr>
                                <m:t>𝒑</m:t>
                              </m:r>
                            </m:e>
                          </m:d>
                          <m:r>
                            <a:rPr lang="en-US" sz="32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r>
                            <a:rPr lang="en-US" sz="32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𝒛</m:t>
                          </m:r>
                          <m:r>
                            <a:rPr lang="en-US" sz="32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r>
                            <a:rPr lang="en-US" sz="32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𝒊</m:t>
                          </m:r>
                          <m:r>
                            <a:rPr lang="en-US" sz="32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%</m:t>
                          </m:r>
                          <m:r>
                            <a:rPr lang="en-US" sz="3200" b="1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𝒛</m:t>
                          </m:r>
                        </m:e>
                      </m:d>
                      <m:r>
                        <a:rPr lang="is-IS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lang="en-US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𝑓𝑜</m:t>
                      </m:r>
                      <m:r>
                        <a:rPr lang="en-US" sz="32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/</m:t>
                          </m:r>
                          <m:r>
                            <a:rPr lang="en-US" sz="32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sz="3200" b="0" i="1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011" y="1971229"/>
                <a:ext cx="7063729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/>
          <p:cNvSpPr/>
          <p:nvPr/>
        </p:nvSpPr>
        <p:spPr>
          <a:xfrm rot="5400000">
            <a:off x="5375094" y="2122638"/>
            <a:ext cx="383081" cy="1123770"/>
          </a:xfrm>
          <a:prstGeom prst="rightBrace">
            <a:avLst>
              <a:gd name="adj1" fmla="val 27013"/>
              <a:gd name="adj2" fmla="val 5152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184011" y="2799485"/>
            <a:ext cx="4433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Activation Memory </a:t>
            </a:r>
            <a:r>
              <a:rPr lang="en-US" dirty="0"/>
              <a:t>Bank Row = 45%32 = 1</a:t>
            </a:r>
          </a:p>
        </p:txBody>
      </p:sp>
      <p:sp>
        <p:nvSpPr>
          <p:cNvPr id="9" name="Right Brace 8"/>
          <p:cNvSpPr/>
          <p:nvPr/>
        </p:nvSpPr>
        <p:spPr>
          <a:xfrm rot="5400000">
            <a:off x="6222831" y="2742349"/>
            <a:ext cx="383081" cy="2819244"/>
          </a:xfrm>
          <a:prstGeom prst="rightBrace">
            <a:avLst>
              <a:gd name="adj1" fmla="val 27013"/>
              <a:gd name="adj2" fmla="val 5152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39459" y="4278497"/>
            <a:ext cx="3894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Left side Neuron = 1x8+45%8 = 13</a:t>
            </a:r>
          </a:p>
        </p:txBody>
      </p:sp>
      <p:sp>
        <p:nvSpPr>
          <p:cNvPr id="11" name="Right Brace 10"/>
          <p:cNvSpPr/>
          <p:nvPr/>
        </p:nvSpPr>
        <p:spPr>
          <a:xfrm rot="5400000">
            <a:off x="6641801" y="3410928"/>
            <a:ext cx="383081" cy="3686807"/>
          </a:xfrm>
          <a:prstGeom prst="rightBrace">
            <a:avLst>
              <a:gd name="adj1" fmla="val 27013"/>
              <a:gd name="adj2" fmla="val 5152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7823994" y="2449384"/>
            <a:ext cx="0" cy="1511046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8676745" y="2406520"/>
            <a:ext cx="1" cy="2656271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823577" y="5423219"/>
            <a:ext cx="4084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 side </a:t>
            </a:r>
            <a:r>
              <a:rPr lang="en-US"/>
              <a:t>Neuron’s Weight = 13x2 = 26</a:t>
            </a:r>
            <a:endParaRPr lang="en-US" dirty="0"/>
          </a:p>
        </p:txBody>
      </p:sp>
      <p:cxnSp>
        <p:nvCxnSpPr>
          <p:cNvPr id="18" name="Straight Connector 17"/>
          <p:cNvCxnSpPr>
            <a:endCxn id="21" idx="0"/>
          </p:cNvCxnSpPr>
          <p:nvPr/>
        </p:nvCxnSpPr>
        <p:spPr>
          <a:xfrm flipH="1">
            <a:off x="9294348" y="2492982"/>
            <a:ext cx="235148" cy="3424978"/>
          </a:xfrm>
          <a:prstGeom prst="line">
            <a:avLst/>
          </a:prstGeom>
          <a:ln w="19050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302313" y="5917960"/>
            <a:ext cx="1984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 Offset = 1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555206"/>
              </p:ext>
            </p:extLst>
          </p:nvPr>
        </p:nvGraphicFramePr>
        <p:xfrm>
          <a:off x="3320294" y="3173666"/>
          <a:ext cx="4077324" cy="3201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5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8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0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3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64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96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96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96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20143">
                <a:tc>
                  <a:txBody>
                    <a:bodyPr/>
                    <a:lstStyle/>
                    <a:p>
                      <a:pPr algn="ctr"/>
                      <a:r>
                        <a:rPr lang="en-US" sz="1500" b="1" baseline="0" dirty="0"/>
                        <a:t>Row1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/>
                        <a:t>a</a:t>
                      </a:r>
                      <a:r>
                        <a:rPr lang="en-US" sz="1200" baseline="-25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/>
                        <a:t>a</a:t>
                      </a:r>
                      <a:r>
                        <a:rPr lang="en-US" sz="1200" baseline="-25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/>
                        <a:t>a</a:t>
                      </a:r>
                      <a:r>
                        <a:rPr lang="en-US" sz="1200" baseline="-250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/>
                        <a:t>a</a:t>
                      </a:r>
                      <a:r>
                        <a:rPr lang="en-US" sz="1200" baseline="-250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/>
                        <a:t>a</a:t>
                      </a:r>
                      <a:r>
                        <a:rPr lang="en-US" sz="1200" baseline="-250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/>
                        <a:t>a</a:t>
                      </a:r>
                      <a:r>
                        <a:rPr lang="en-US" sz="1200" baseline="-25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/>
                        <a:t>a</a:t>
                      </a:r>
                      <a:r>
                        <a:rPr lang="en-US" sz="1200" baseline="-25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aseline="0" dirty="0"/>
                        <a:t>a</a:t>
                      </a:r>
                      <a:r>
                        <a:rPr lang="en-US" sz="1200" baseline="-250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Oval 25"/>
          <p:cNvSpPr/>
          <p:nvPr/>
        </p:nvSpPr>
        <p:spPr>
          <a:xfrm>
            <a:off x="6128520" y="3194633"/>
            <a:ext cx="361037" cy="2889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3807150" y="5328971"/>
            <a:ext cx="864496" cy="1080688"/>
            <a:chOff x="2438453" y="5166331"/>
            <a:chExt cx="864496" cy="1080688"/>
          </a:xfrm>
        </p:grpSpPr>
        <p:grpSp>
          <p:nvGrpSpPr>
            <p:cNvPr id="34" name="Group 33"/>
            <p:cNvGrpSpPr/>
            <p:nvPr/>
          </p:nvGrpSpPr>
          <p:grpSpPr>
            <a:xfrm>
              <a:off x="2438453" y="5553393"/>
              <a:ext cx="487634" cy="423824"/>
              <a:chOff x="2375767" y="4046557"/>
              <a:chExt cx="487634" cy="423824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2386042" y="4046972"/>
                <a:ext cx="428616" cy="42340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 baseline="-250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375767" y="4046557"/>
                <a:ext cx="4876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a</a:t>
                </a:r>
                <a:r>
                  <a:rPr lang="en-US" b="1" baseline="-25000" dirty="0">
                    <a:solidFill>
                      <a:schemeClr val="bg1"/>
                    </a:solidFill>
                  </a:rPr>
                  <a:t>13</a:t>
                </a:r>
              </a:p>
            </p:txBody>
          </p:sp>
        </p:grpSp>
        <p:cxnSp>
          <p:nvCxnSpPr>
            <p:cNvPr id="38" name="Straight Connector 37"/>
            <p:cNvCxnSpPr/>
            <p:nvPr/>
          </p:nvCxnSpPr>
          <p:spPr>
            <a:xfrm flipV="1">
              <a:off x="2840964" y="5392170"/>
              <a:ext cx="447174" cy="258617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842853" y="5879454"/>
              <a:ext cx="439548" cy="197192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 rot="20009987">
              <a:off x="2767225" y="5166331"/>
              <a:ext cx="5357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</a:t>
              </a:r>
              <a:r>
                <a:rPr lang="en-US" b="1" baseline="-25000" dirty="0"/>
                <a:t>26</a:t>
              </a:r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 rot="1382086">
              <a:off x="2752812" y="5877687"/>
              <a:ext cx="5357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w</a:t>
              </a:r>
              <a:r>
                <a:rPr lang="en-US" b="1" baseline="-25000" dirty="0"/>
                <a:t>27</a:t>
              </a:r>
              <a:endParaRPr lang="en-US" dirty="0"/>
            </a:p>
          </p:txBody>
        </p:sp>
      </p:grpSp>
      <p:sp>
        <p:nvSpPr>
          <p:cNvPr id="48" name="Rectangle 47"/>
          <p:cNvSpPr/>
          <p:nvPr/>
        </p:nvSpPr>
        <p:spPr>
          <a:xfrm>
            <a:off x="6673715" y="6323934"/>
            <a:ext cx="15183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Finally:</a:t>
            </a:r>
            <a:r>
              <a:rPr lang="en-US" sz="2000" b="1" dirty="0"/>
              <a:t> w</a:t>
            </a:r>
            <a:r>
              <a:rPr lang="en-US" sz="2000" b="1" baseline="-25000" dirty="0"/>
              <a:t>27</a:t>
            </a:r>
            <a:endParaRPr lang="en-US" sz="2000" b="1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4983122" y="4000959"/>
            <a:ext cx="1079" cy="1032992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219383" y="1817286"/>
            <a:ext cx="2786489" cy="4592373"/>
          </a:xfrm>
        </p:spPr>
        <p:txBody>
          <a:bodyPr/>
          <a:lstStyle/>
          <a:p>
            <a:pPr algn="just"/>
            <a:r>
              <a:rPr lang="en-US" dirty="0"/>
              <a:t>Let </a:t>
            </a:r>
            <a:r>
              <a:rPr lang="en-US" b="1" i="1" dirty="0"/>
              <a:t>r</a:t>
            </a:r>
            <a:r>
              <a:rPr lang="en-US" dirty="0"/>
              <a:t> be a random permutation of memory row index =&gt; Size </a:t>
            </a:r>
            <a:r>
              <a:rPr lang="en-US" i="1" dirty="0"/>
              <a:t>p</a:t>
            </a:r>
            <a:r>
              <a:rPr lang="en-US" dirty="0"/>
              <a:t>/</a:t>
            </a:r>
            <a:r>
              <a:rPr lang="en-US" i="1" dirty="0"/>
              <a:t>z</a:t>
            </a:r>
          </a:p>
          <a:p>
            <a:pPr algn="just"/>
            <a:r>
              <a:rPr lang="en-US" dirty="0"/>
              <a:t>Replicate or partition </a:t>
            </a:r>
            <a:r>
              <a:rPr lang="en-US" i="1" dirty="0"/>
              <a:t>r</a:t>
            </a:r>
            <a:r>
              <a:rPr lang="en-US" dirty="0"/>
              <a:t> to form </a:t>
            </a:r>
            <a:r>
              <a:rPr lang="en-US" b="1" i="1" dirty="0"/>
              <a:t>s</a:t>
            </a:r>
            <a:r>
              <a:rPr lang="en-US" dirty="0"/>
              <a:t> of </a:t>
            </a:r>
            <a:r>
              <a:rPr lang="en-US" i="1" dirty="0"/>
              <a:t>z</a:t>
            </a:r>
            <a:r>
              <a:rPr lang="en-US" dirty="0"/>
              <a:t> elements =&gt; Starting indices of all mems</a:t>
            </a:r>
          </a:p>
          <a:p>
            <a:pPr algn="just"/>
            <a:r>
              <a:rPr lang="en-US" b="1" i="1" dirty="0"/>
              <a:t>t</a:t>
            </a:r>
            <a:r>
              <a:rPr lang="en-US" dirty="0"/>
              <a:t> = {</a:t>
            </a:r>
            <a:r>
              <a:rPr lang="en-US" i="1" dirty="0"/>
              <a:t>s</a:t>
            </a:r>
            <a:r>
              <a:rPr lang="en-US" dirty="0"/>
              <a:t>, </a:t>
            </a:r>
            <a:r>
              <a:rPr lang="en-US" i="1" dirty="0"/>
              <a:t>s</a:t>
            </a:r>
            <a:r>
              <a:rPr lang="en-US" dirty="0"/>
              <a:t>+1, </a:t>
            </a:r>
            <a:r>
              <a:rPr lang="is-IS" dirty="0"/>
              <a:t>…, </a:t>
            </a:r>
            <a:r>
              <a:rPr lang="is-IS" i="1" dirty="0"/>
              <a:t>s</a:t>
            </a:r>
            <a:r>
              <a:rPr lang="is-IS" dirty="0"/>
              <a:t>+</a:t>
            </a:r>
            <a:r>
              <a:rPr lang="is-IS" i="1" dirty="0"/>
              <a:t>p</a:t>
            </a:r>
            <a:r>
              <a:rPr lang="is-IS" dirty="0"/>
              <a:t>/</a:t>
            </a:r>
            <a:r>
              <a:rPr lang="is-IS" i="1" dirty="0"/>
              <a:t>z</a:t>
            </a:r>
            <a:r>
              <a:rPr lang="is-IS" dirty="0"/>
              <a:t>-1</a:t>
            </a:r>
            <a:r>
              <a:rPr lang="en-US" dirty="0"/>
              <a:t>}%(p/z) =&gt; All </a:t>
            </a:r>
            <a:r>
              <a:rPr lang="en-US" i="1" dirty="0"/>
              <a:t>p</a:t>
            </a:r>
            <a:r>
              <a:rPr lang="en-US" dirty="0"/>
              <a:t> indices for all mems in order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948942" y="1453172"/>
            <a:ext cx="5833648" cy="400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dirty="0"/>
              <a:t>Example: </a:t>
            </a:r>
            <a:r>
              <a:rPr lang="en-US" sz="2000" i="1" dirty="0"/>
              <a:t>p</a:t>
            </a:r>
            <a:r>
              <a:rPr lang="en-US" sz="2000" dirty="0"/>
              <a:t>=32, </a:t>
            </a:r>
            <a:r>
              <a:rPr lang="en-US" sz="2000" i="1" dirty="0" err="1"/>
              <a:t>fo</a:t>
            </a:r>
            <a:r>
              <a:rPr lang="en-US" sz="2000" dirty="0"/>
              <a:t>=2, </a:t>
            </a:r>
            <a:r>
              <a:rPr lang="en-US" sz="2000" i="1" dirty="0"/>
              <a:t>z</a:t>
            </a:r>
            <a:r>
              <a:rPr lang="en-US" sz="2000" dirty="0"/>
              <a:t>=8 =&gt; </a:t>
            </a:r>
            <a:r>
              <a:rPr lang="en-US" sz="2000" i="1" dirty="0" err="1"/>
              <a:t>i</a:t>
            </a:r>
            <a:r>
              <a:rPr lang="en-US" sz="2000" dirty="0"/>
              <a:t>∈[0,63]. Say </a:t>
            </a:r>
            <a:r>
              <a:rPr lang="en-US" sz="2000" i="1" dirty="0" err="1"/>
              <a:t>i</a:t>
            </a:r>
            <a:r>
              <a:rPr lang="en-US" sz="2000" dirty="0"/>
              <a:t> = 45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4004142" y="4251251"/>
            <a:ext cx="487634" cy="423824"/>
            <a:chOff x="2375767" y="4046557"/>
            <a:chExt cx="487634" cy="423824"/>
          </a:xfrm>
        </p:grpSpPr>
        <p:sp>
          <p:nvSpPr>
            <p:cNvPr id="41" name="Oval 40"/>
            <p:cNvSpPr/>
            <p:nvPr/>
          </p:nvSpPr>
          <p:spPr>
            <a:xfrm>
              <a:off x="2386042" y="4046972"/>
              <a:ext cx="428616" cy="4234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baseline="-25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375767" y="4046557"/>
              <a:ext cx="487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</a:t>
              </a:r>
              <a:r>
                <a:rPr lang="en-US" b="1" baseline="-25000" dirty="0">
                  <a:solidFill>
                    <a:schemeClr val="bg1"/>
                  </a:solidFill>
                </a:rPr>
                <a:t>13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089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 animBg="1"/>
      <p:bldP spid="10" grpId="0"/>
      <p:bldP spid="11" grpId="0" animBg="1"/>
      <p:bldP spid="17" grpId="0"/>
      <p:bldP spid="21" grpId="0"/>
      <p:bldP spid="26" grpId="0" animBg="1"/>
      <p:bldP spid="48" grpId="1"/>
      <p:bldP spid="37" grpId="1" build="p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55627"/>
            <a:ext cx="8596668" cy="4341811"/>
          </a:xfrm>
        </p:spPr>
        <p:txBody>
          <a:bodyPr>
            <a:normAutofit/>
          </a:bodyPr>
          <a:lstStyle/>
          <a:p>
            <a:r>
              <a:rPr lang="en-US" sz="2400" dirty="0"/>
              <a:t>Easily generated </a:t>
            </a:r>
            <a:r>
              <a:rPr lang="mr-IN" sz="2400" dirty="0"/>
              <a:t>–</a:t>
            </a:r>
            <a:r>
              <a:rPr lang="en-US" sz="2400" dirty="0"/>
              <a:t> Proof in paper</a:t>
            </a:r>
          </a:p>
          <a:p>
            <a:pPr lvl="1"/>
            <a:r>
              <a:rPr lang="en-US" sz="2200" dirty="0"/>
              <a:t>All variables involved are powers of 2 (add extra neurons)</a:t>
            </a:r>
          </a:p>
          <a:p>
            <a:pPr lvl="2"/>
            <a:r>
              <a:rPr lang="en-US" sz="2000" dirty="0"/>
              <a:t>Modulo = Bit select</a:t>
            </a:r>
          </a:p>
          <a:p>
            <a:pPr lvl="2"/>
            <a:r>
              <a:rPr lang="en-US" sz="2000" dirty="0"/>
              <a:t>Multiply = Bit shift</a:t>
            </a:r>
          </a:p>
          <a:p>
            <a:pPr lvl="1"/>
            <a:r>
              <a:rPr lang="en-US" sz="2200" dirty="0"/>
              <a:t>Only store </a:t>
            </a:r>
            <a:r>
              <a:rPr lang="en-US" sz="2200" i="1" dirty="0"/>
              <a:t>r </a:t>
            </a:r>
            <a:r>
              <a:rPr lang="en-US" sz="2200" dirty="0"/>
              <a:t>for a new pattern</a:t>
            </a:r>
          </a:p>
          <a:p>
            <a:pPr lvl="2"/>
            <a:r>
              <a:rPr lang="en-US" sz="2000" dirty="0"/>
              <a:t>Create t by accumulating 1s</a:t>
            </a:r>
          </a:p>
          <a:p>
            <a:endParaRPr lang="en-US" sz="2400" dirty="0"/>
          </a:p>
          <a:p>
            <a:r>
              <a:rPr lang="en-US" sz="2400" dirty="0"/>
              <a:t>Clash freedom </a:t>
            </a:r>
            <a:r>
              <a:rPr lang="mr-IN" sz="2400" dirty="0"/>
              <a:t>–</a:t>
            </a:r>
            <a:r>
              <a:rPr lang="en-US" sz="2400" dirty="0"/>
              <a:t> Proof in paper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Sourya Dey, USC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5CE-B579-3B4B-B5C9-CFE4CB0513F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04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24754"/>
            <a:ext cx="8596668" cy="30950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Start Vector Shuffle (SV)</a:t>
            </a:r>
          </a:p>
          <a:p>
            <a:endParaRPr lang="en-US" dirty="0"/>
          </a:p>
          <a:p>
            <a:endParaRPr lang="en-US" sz="3000" dirty="0"/>
          </a:p>
          <a:p>
            <a:r>
              <a:rPr lang="en-US" dirty="0"/>
              <a:t>Sweep Starter Shuffle (SS)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300" dirty="0"/>
          </a:p>
          <a:p>
            <a:r>
              <a:rPr lang="en-US" dirty="0"/>
              <a:t>Memory Dither (MD)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Sourya Dey, USC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5CE-B579-3B4B-B5C9-CFE4CB0513F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08404" y="2273182"/>
            <a:ext cx="6954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Original: </a:t>
            </a:r>
            <a:r>
              <a:rPr lang="en-US" i="1" dirty="0"/>
              <a:t>s</a:t>
            </a:r>
            <a:r>
              <a:rPr lang="en-US" dirty="0"/>
              <a:t> = {2,0,3,1,2,0,3,1}	After SV: </a:t>
            </a:r>
            <a:r>
              <a:rPr lang="en-US" i="1" dirty="0"/>
              <a:t>s</a:t>
            </a:r>
            <a:r>
              <a:rPr lang="en-US" dirty="0"/>
              <a:t> = {2,0,3,1,</a:t>
            </a:r>
            <a:r>
              <a:rPr lang="en-US" b="1" dirty="0"/>
              <a:t>3,0,1,2</a:t>
            </a:r>
            <a:r>
              <a:rPr lang="en-US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8404" y="3466780"/>
            <a:ext cx="72330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Original:				 After SS:</a:t>
            </a:r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sweep</a:t>
            </a:r>
            <a:r>
              <a:rPr lang="en-US" i="1" dirty="0"/>
              <a:t> s</a:t>
            </a:r>
            <a:r>
              <a:rPr lang="en-US" dirty="0"/>
              <a:t> = {2,0,3,1,2,0,3,1}	1</a:t>
            </a:r>
            <a:r>
              <a:rPr lang="en-US" baseline="30000" dirty="0"/>
              <a:t>st</a:t>
            </a:r>
            <a:r>
              <a:rPr lang="en-US" dirty="0"/>
              <a:t> sweep </a:t>
            </a:r>
            <a:r>
              <a:rPr lang="en-US" i="1" dirty="0"/>
              <a:t>s</a:t>
            </a:r>
            <a:r>
              <a:rPr lang="en-US" dirty="0"/>
              <a:t> = {2,0,3,1,3,0,1,2}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sweep</a:t>
            </a:r>
            <a:r>
              <a:rPr lang="en-US" i="1" dirty="0"/>
              <a:t> s</a:t>
            </a:r>
            <a:r>
              <a:rPr lang="en-US" dirty="0"/>
              <a:t> = {2,0,3,1,2,0,3,1}	2</a:t>
            </a:r>
            <a:r>
              <a:rPr lang="en-US" baseline="30000" dirty="0"/>
              <a:t>nd</a:t>
            </a:r>
            <a:r>
              <a:rPr lang="en-US" dirty="0"/>
              <a:t> sweep </a:t>
            </a:r>
            <a:r>
              <a:rPr lang="en-US" i="1" dirty="0"/>
              <a:t>s</a:t>
            </a:r>
            <a:r>
              <a:rPr lang="en-US" dirty="0"/>
              <a:t> = {</a:t>
            </a:r>
            <a:r>
              <a:rPr lang="en-US" b="1" dirty="0"/>
              <a:t>0,3,2,1,0,3,2,1</a:t>
            </a:r>
            <a:r>
              <a:rPr lang="en-US" dirty="0"/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08404" y="5246106"/>
                <a:ext cx="469243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𝜋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</a:rPr>
                            <m:t>𝑖</m:t>
                          </m:r>
                        </m:e>
                      </m:d>
                      <m:r>
                        <a:rPr lang="en-US" sz="2000" b="0" i="1" smtClean="0">
                          <a:latin typeface="Cambria Math" charset="0"/>
                        </a:rPr>
                        <m:t>=</m:t>
                      </m:r>
                      <m:d>
                        <m:dPr>
                          <m:ctrlPr>
                            <a:rPr lang="is-I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charset="0"/>
                            </a:rPr>
                            <m:t>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charset="0"/>
                                </a:rPr>
                                <m:t>%</m:t>
                              </m:r>
                              <m:r>
                                <a:rPr lang="en-US" sz="2000" i="1">
                                  <a:latin typeface="Cambria Math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+</m:t>
                          </m:r>
                          <m:r>
                            <a:rPr lang="en-US" sz="20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𝒗</m:t>
                          </m:r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[</m:t>
                          </m:r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%</m:t>
                          </m:r>
                          <m:r>
                            <a:rPr lang="en-US" sz="2000" i="1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𝑧</m:t>
                          </m:r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]</m:t>
                          </m:r>
                        </m:e>
                      </m:d>
                      <m:r>
                        <a:rPr lang="is-I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𝑓𝑜</m:t>
                      </m:r>
                      <m:r>
                        <a:rPr lang="en-US" sz="2000" b="0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/</m:t>
                          </m:r>
                          <m:r>
                            <a:rPr lang="en-US" sz="2000" b="0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sz="2000" b="0" i="1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404" y="5246106"/>
                <a:ext cx="4692438" cy="307777"/>
              </a:xfrm>
              <a:prstGeom prst="rect">
                <a:avLst/>
              </a:prstGeom>
              <a:blipFill rotWithShape="0">
                <a:blip r:embed="rId2"/>
                <a:stretch>
                  <a:fillRect l="-260" b="-4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640792" y="5626153"/>
            <a:ext cx="3125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v</a:t>
            </a:r>
            <a:r>
              <a:rPr lang="en-US" dirty="0"/>
              <a:t>[.] = Permutation of [0,</a:t>
            </a:r>
            <a:r>
              <a:rPr lang="en-US" i="1" dirty="0"/>
              <a:t>z</a:t>
            </a:r>
            <a:r>
              <a:rPr lang="en-US" dirty="0"/>
              <a:t>-1]</a:t>
            </a:r>
          </a:p>
        </p:txBody>
      </p:sp>
    </p:spTree>
    <p:extLst>
      <p:ext uri="{BB962C8B-B14F-4D97-AF65-F5344CB8AC3E}">
        <p14:creationId xmlns:p14="http://schemas.microsoft.com/office/powerpoint/2010/main" val="119995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Weight </a:t>
            </a:r>
            <a:r>
              <a:rPr lang="en-US" dirty="0" err="1"/>
              <a:t>Interleaver</a:t>
            </a:r>
            <a:r>
              <a:rPr lang="en-US" dirty="0"/>
              <a:t> Patterns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Sourya Dey, USC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5CE-B579-3B4B-B5C9-CFE4CB0513F4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11" y="1930400"/>
            <a:ext cx="9476145" cy="257350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4673600" y="4761745"/>
            <a:ext cx="0" cy="1231900"/>
          </a:xfrm>
          <a:prstGeom prst="straightConnector1">
            <a:avLst/>
          </a:prstGeom>
          <a:ln w="31750"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673600" y="5993645"/>
            <a:ext cx="1422400" cy="0"/>
          </a:xfrm>
          <a:prstGeom prst="straightConnector1">
            <a:avLst/>
          </a:prstGeom>
          <a:ln w="3175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245978" y="6045883"/>
            <a:ext cx="263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/>
              <a:t>i</a:t>
            </a:r>
            <a:endParaRPr lang="en-US" sz="2000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3923074" y="5177640"/>
            <a:ext cx="750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𝜋</a:t>
            </a:r>
            <a:r>
              <a:rPr lang="en-US" sz="2000" i="1" baseline="-25000" dirty="0"/>
              <a:t>W</a:t>
            </a:r>
            <a:r>
              <a:rPr lang="en-US" sz="2000" i="1" dirty="0"/>
              <a:t>(</a:t>
            </a:r>
            <a:r>
              <a:rPr lang="en-US" sz="2000" i="1" dirty="0" err="1"/>
              <a:t>i</a:t>
            </a:r>
            <a:r>
              <a:rPr lang="en-US" sz="20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4974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 and Dispersion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07593"/>
            <a:ext cx="8946060" cy="928840"/>
          </a:xfrm>
        </p:spPr>
        <p:txBody>
          <a:bodyPr/>
          <a:lstStyle/>
          <a:p>
            <a:r>
              <a:rPr lang="en-US" dirty="0"/>
              <a:t>Spread: Connections that are close on 1 side should be far away on other</a:t>
            </a:r>
          </a:p>
          <a:p>
            <a:r>
              <a:rPr lang="en-US" dirty="0"/>
              <a:t>Dispersion: Connections should be irregular, i.e. no patterns or trends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Sourya Dey, USC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5CE-B579-3B4B-B5C9-CFE4CB0513F4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257906"/>
              </p:ext>
            </p:extLst>
          </p:nvPr>
        </p:nvGraphicFramePr>
        <p:xfrm>
          <a:off x="2389198" y="2866265"/>
          <a:ext cx="517294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9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2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1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1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Interleaver</a:t>
                      </a:r>
                      <a:r>
                        <a:rPr lang="en-US" dirty="0"/>
                        <a:t> 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Dispersion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1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18.28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1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1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1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SS + 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1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1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 + 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1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 + 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51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SV + SS + 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263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Results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84" y="1527067"/>
            <a:ext cx="5465167" cy="388143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Sourya Dey, USC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5CE-B579-3B4B-B5C9-CFE4CB0513F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52538" y="5909339"/>
            <a:ext cx="7961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 Sourya Dey: https://</a:t>
            </a:r>
            <a:r>
              <a:rPr lang="en-US" sz="1200" dirty="0" err="1"/>
              <a:t>cobaltfolly.wordpress.com</a:t>
            </a:r>
            <a:r>
              <a:rPr lang="en-US" sz="1200" dirty="0"/>
              <a:t>/2017/10/15/</a:t>
            </a:r>
            <a:r>
              <a:rPr lang="en-US" sz="1200" dirty="0" err="1"/>
              <a:t>morse</a:t>
            </a:r>
            <a:r>
              <a:rPr lang="en-US" sz="1200" dirty="0"/>
              <a:t>-code-dataset-for-artificial-neural-networks/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97969" y="4870137"/>
            <a:ext cx="269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495594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Morse Dataset Trends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84" y="1607460"/>
            <a:ext cx="5465167" cy="351399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Sourya Dey, USC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5CE-B579-3B4B-B5C9-CFE4CB0513F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373833" y="5411432"/>
            <a:ext cx="5203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Morse has fewer inputs and low redundancy</a:t>
            </a:r>
          </a:p>
          <a:p>
            <a:pPr algn="ctr"/>
            <a:r>
              <a:rPr lang="en-US" sz="2000" b="1" dirty="0"/>
              <a:t>Spread should be high, dispersion hurts</a:t>
            </a:r>
          </a:p>
        </p:txBody>
      </p:sp>
    </p:spTree>
    <p:extLst>
      <p:ext uri="{BB962C8B-B14F-4D97-AF65-F5344CB8AC3E}">
        <p14:creationId xmlns:p14="http://schemas.microsoft.com/office/powerpoint/2010/main" val="158706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Current DNNs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9010676" cy="548640"/>
          </a:xfrm>
        </p:spPr>
        <p:txBody>
          <a:bodyPr>
            <a:noAutofit/>
          </a:bodyPr>
          <a:lstStyle/>
          <a:p>
            <a:r>
              <a:rPr lang="en-US" sz="2200" dirty="0"/>
              <a:t>Key machine learning technologies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Sourya Dey, USC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5CE-B579-3B4B-B5C9-CFE4CB0513F4}" type="slidenum">
              <a:rPr lang="en-US" smtClean="0"/>
              <a:t>2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77334" y="4443984"/>
            <a:ext cx="9010676" cy="9966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Training done </a:t>
            </a:r>
            <a:r>
              <a:rPr lang="en-US" sz="2200" b="1" dirty="0">
                <a:solidFill>
                  <a:srgbClr val="C00000"/>
                </a:solidFill>
              </a:rPr>
              <a:t>offline</a:t>
            </a:r>
            <a:r>
              <a:rPr lang="en-US" sz="2200" dirty="0"/>
              <a:t> in CPU/GPU</a:t>
            </a:r>
          </a:p>
          <a:p>
            <a:r>
              <a:rPr lang="en-US" sz="2200" dirty="0"/>
              <a:t>Custom hardware used for </a:t>
            </a:r>
            <a:r>
              <a:rPr lang="en-US" sz="2200" b="1" dirty="0">
                <a:solidFill>
                  <a:srgbClr val="C00000"/>
                </a:solidFill>
              </a:rPr>
              <a:t>inference only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77334" y="3072383"/>
            <a:ext cx="9010676" cy="1005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Lot of parameters - </a:t>
            </a:r>
            <a:r>
              <a:rPr lang="en-US" sz="2200" b="1" dirty="0">
                <a:solidFill>
                  <a:srgbClr val="C00000"/>
                </a:solidFill>
              </a:rPr>
              <a:t>Memory intensive</a:t>
            </a:r>
          </a:p>
          <a:p>
            <a:r>
              <a:rPr lang="en-US" sz="2200" dirty="0"/>
              <a:t>Slow to train - </a:t>
            </a:r>
            <a:r>
              <a:rPr lang="en-US" sz="2200" b="1" dirty="0">
                <a:solidFill>
                  <a:srgbClr val="C00000"/>
                </a:solidFill>
              </a:rPr>
              <a:t>Computationally intensive</a:t>
            </a:r>
          </a:p>
        </p:txBody>
      </p:sp>
    </p:spTree>
    <p:extLst>
      <p:ext uri="{BB962C8B-B14F-4D97-AF65-F5344CB8AC3E}">
        <p14:creationId xmlns:p14="http://schemas.microsoft.com/office/powerpoint/2010/main" val="185928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Ongoing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334689"/>
          </a:xfrm>
        </p:spPr>
        <p:txBody>
          <a:bodyPr/>
          <a:lstStyle/>
          <a:p>
            <a:r>
              <a:rPr lang="en-US" dirty="0"/>
              <a:t>Pre-defined sparse hardware architecture to lower memory and computational footprint</a:t>
            </a:r>
          </a:p>
          <a:p>
            <a:r>
              <a:rPr lang="en-US" dirty="0"/>
              <a:t>Interleaver algorithm to guarantee clash freedom and ease of storage</a:t>
            </a:r>
          </a:p>
          <a:p>
            <a:r>
              <a:rPr lang="en-US" dirty="0"/>
              <a:t>Interleaver variations and effects on performance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Extension to multiple junctions - Adjacency matrices</a:t>
            </a:r>
          </a:p>
          <a:p>
            <a:r>
              <a:rPr lang="en-US" dirty="0"/>
              <a:t>Measures to characterize network performance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Sourya Dey, USC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5CE-B579-3B4B-B5C9-CFE4CB0513F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927668" y="6191398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Dey, S., Huang, K.W., </a:t>
            </a:r>
            <a:r>
              <a:rPr lang="en-US" sz="1200" dirty="0" err="1">
                <a:solidFill>
                  <a:srgbClr val="000000"/>
                </a:solidFill>
              </a:rPr>
              <a:t>Beerel</a:t>
            </a:r>
            <a:r>
              <a:rPr lang="en-US" sz="1200" dirty="0">
                <a:solidFill>
                  <a:srgbClr val="000000"/>
                </a:solidFill>
              </a:rPr>
              <a:t>, P.A., </a:t>
            </a:r>
            <a:r>
              <a:rPr lang="en-US" sz="1200" dirty="0" err="1">
                <a:solidFill>
                  <a:srgbClr val="000000"/>
                </a:solidFill>
              </a:rPr>
              <a:t>Chugg</a:t>
            </a:r>
            <a:r>
              <a:rPr lang="en-US" sz="1200" dirty="0">
                <a:solidFill>
                  <a:srgbClr val="000000"/>
                </a:solidFill>
              </a:rPr>
              <a:t>, K.M.: Characterizing Sparse Connectivity Patterns in Neural Networks. In: ICLR-2018 (submitted for publication)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934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Sourya Dey, USC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5CE-B579-3B4B-B5C9-CFE4CB0513F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19145" y="2629710"/>
            <a:ext cx="29754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Thank you!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09663" y="4289546"/>
            <a:ext cx="19944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/>
              <a:t>Questions?</a:t>
            </a:r>
            <a:endParaRPr lang="en-US" sz="3000" dirty="0"/>
          </a:p>
        </p:txBody>
      </p:sp>
      <p:sp>
        <p:nvSpPr>
          <p:cNvPr id="2" name="TextBox 1"/>
          <p:cNvSpPr txBox="1"/>
          <p:nvPr/>
        </p:nvSpPr>
        <p:spPr>
          <a:xfrm>
            <a:off x="3683877" y="6283731"/>
            <a:ext cx="304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Contact: </a:t>
            </a:r>
            <a:r>
              <a:rPr lang="en-US" dirty="0" err="1"/>
              <a:t>souryade@usc.edu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62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Supervised Network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Sourya Dey, USC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5CE-B579-3B4B-B5C9-CFE4CB0513F4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66" y="1520117"/>
            <a:ext cx="976056" cy="9760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166" y="2556282"/>
            <a:ext cx="997542" cy="9975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167" y="4724623"/>
            <a:ext cx="976056" cy="12456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166" y="3613933"/>
            <a:ext cx="979113" cy="105058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42219" y="3399280"/>
            <a:ext cx="1534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Predictions</a:t>
            </a:r>
            <a:endParaRPr lang="en-US" sz="2400" b="1" dirty="0"/>
          </a:p>
        </p:txBody>
      </p:sp>
      <p:grpSp>
        <p:nvGrpSpPr>
          <p:cNvPr id="24" name="Group 23"/>
          <p:cNvGrpSpPr/>
          <p:nvPr/>
        </p:nvGrpSpPr>
        <p:grpSpPr>
          <a:xfrm>
            <a:off x="1433336" y="893070"/>
            <a:ext cx="7269105" cy="5418667"/>
            <a:chOff x="1239366" y="920780"/>
            <a:chExt cx="7269105" cy="5418667"/>
          </a:xfrm>
        </p:grpSpPr>
        <p:graphicFrame>
          <p:nvGraphicFramePr>
            <p:cNvPr id="16" name="Diagram 15"/>
            <p:cNvGraphicFramePr/>
            <p:nvPr>
              <p:extLst>
                <p:ext uri="{D42A27DB-BD31-4B8C-83A1-F6EECF244321}">
                  <p14:modId xmlns:p14="http://schemas.microsoft.com/office/powerpoint/2010/main" val="2033297239"/>
                </p:ext>
              </p:extLst>
            </p:nvPr>
          </p:nvGraphicFramePr>
          <p:xfrm>
            <a:off x="1704947" y="920780"/>
            <a:ext cx="6261417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pSp>
          <p:nvGrpSpPr>
            <p:cNvPr id="18" name="Group 17"/>
            <p:cNvGrpSpPr/>
            <p:nvPr/>
          </p:nvGrpSpPr>
          <p:grpSpPr>
            <a:xfrm>
              <a:off x="8159764" y="3426152"/>
              <a:ext cx="348707" cy="407921"/>
              <a:chOff x="1814832" y="2505372"/>
              <a:chExt cx="348707" cy="407921"/>
            </a:xfrm>
          </p:grpSpPr>
          <p:sp>
            <p:nvSpPr>
              <p:cNvPr id="19" name="Right Arrow 18"/>
              <p:cNvSpPr/>
              <p:nvPr/>
            </p:nvSpPr>
            <p:spPr>
              <a:xfrm>
                <a:off x="1814832" y="2505372"/>
                <a:ext cx="348707" cy="407921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0" name="Right Arrow 4"/>
              <p:cNvSpPr/>
              <p:nvPr/>
            </p:nvSpPr>
            <p:spPr>
              <a:xfrm>
                <a:off x="1814832" y="2586956"/>
                <a:ext cx="244095" cy="24475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239366" y="3424049"/>
              <a:ext cx="348707" cy="407921"/>
              <a:chOff x="1814832" y="2505372"/>
              <a:chExt cx="348707" cy="407921"/>
            </a:xfrm>
          </p:grpSpPr>
          <p:sp>
            <p:nvSpPr>
              <p:cNvPr id="22" name="Right Arrow 21"/>
              <p:cNvSpPr/>
              <p:nvPr/>
            </p:nvSpPr>
            <p:spPr>
              <a:xfrm>
                <a:off x="1814832" y="2505372"/>
                <a:ext cx="348707" cy="407921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3" name="Right Arrow 4"/>
              <p:cNvSpPr/>
              <p:nvPr/>
            </p:nvSpPr>
            <p:spPr>
              <a:xfrm>
                <a:off x="1814832" y="2586956"/>
                <a:ext cx="244095" cy="24475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/>
              </a:p>
            </p:txBody>
          </p:sp>
        </p:grpSp>
      </p:grpSp>
      <p:sp>
        <p:nvSpPr>
          <p:cNvPr id="25" name="TextBox 24"/>
          <p:cNvSpPr txBox="1"/>
          <p:nvPr/>
        </p:nvSpPr>
        <p:spPr>
          <a:xfrm>
            <a:off x="2689921" y="4752333"/>
            <a:ext cx="2202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5% of total </a:t>
            </a:r>
            <a:r>
              <a:rPr lang="en-US"/>
              <a:t>network connections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29477" y="4290887"/>
            <a:ext cx="2398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95</a:t>
            </a:r>
            <a:r>
              <a:rPr lang="en-US" dirty="0"/>
              <a:t>% of total </a:t>
            </a:r>
            <a:r>
              <a:rPr lang="en-US"/>
              <a:t>network connections</a:t>
            </a:r>
          </a:p>
        </p:txBody>
      </p:sp>
      <p:sp>
        <p:nvSpPr>
          <p:cNvPr id="27" name="Right Brace 26"/>
          <p:cNvSpPr/>
          <p:nvPr/>
        </p:nvSpPr>
        <p:spPr>
          <a:xfrm rot="5400000">
            <a:off x="3578966" y="2512391"/>
            <a:ext cx="556835" cy="3923048"/>
          </a:xfrm>
          <a:prstGeom prst="rightBrace">
            <a:avLst>
              <a:gd name="adj1" fmla="val 3072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837944" y="5971433"/>
            <a:ext cx="64884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Krizhevsky</a:t>
            </a:r>
            <a:r>
              <a:rPr lang="en-US" sz="1200" dirty="0"/>
              <a:t>, A., </a:t>
            </a:r>
            <a:r>
              <a:rPr lang="en-US" sz="1200" dirty="0" err="1"/>
              <a:t>Sutskever</a:t>
            </a:r>
            <a:r>
              <a:rPr lang="en-US" sz="1200" dirty="0"/>
              <a:t>, I., Hinton, G.E.: </a:t>
            </a:r>
            <a:r>
              <a:rPr lang="en-US" sz="1200" dirty="0" err="1"/>
              <a:t>Imagenet</a:t>
            </a:r>
            <a:r>
              <a:rPr lang="en-US" sz="1200" dirty="0"/>
              <a:t> classification with deep convolutional neural networks. In: NIPS-2012, pp. 1097–1105 (2012)</a:t>
            </a:r>
          </a:p>
          <a:p>
            <a:r>
              <a:rPr lang="en-US" sz="1200" dirty="0"/>
              <a:t>Zhang, C., Wu, D., Sun, J., Sun, G., Luo, G., Cong, J.: Energy-efficient CNN implementation on a deeply pipelined FPGA cluster. In: ISLPED-2016. pp. 326– 331. ACM, New York (2016) 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1932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of our Approach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Sourya Dey, USC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5CE-B579-3B4B-B5C9-CFE4CB0513F4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66" y="1520117"/>
            <a:ext cx="976056" cy="9760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166" y="2556282"/>
            <a:ext cx="997542" cy="9975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167" y="4724623"/>
            <a:ext cx="976056" cy="12456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166" y="3613933"/>
            <a:ext cx="979113" cy="105058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42219" y="3399280"/>
            <a:ext cx="1534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Predictions</a:t>
            </a:r>
            <a:endParaRPr lang="en-US" sz="2400" b="1" dirty="0"/>
          </a:p>
        </p:txBody>
      </p:sp>
      <p:grpSp>
        <p:nvGrpSpPr>
          <p:cNvPr id="24" name="Group 23"/>
          <p:cNvGrpSpPr/>
          <p:nvPr/>
        </p:nvGrpSpPr>
        <p:grpSpPr>
          <a:xfrm>
            <a:off x="1433336" y="893070"/>
            <a:ext cx="7269105" cy="5418667"/>
            <a:chOff x="1239366" y="920780"/>
            <a:chExt cx="7269105" cy="5418667"/>
          </a:xfrm>
        </p:grpSpPr>
        <p:graphicFrame>
          <p:nvGraphicFramePr>
            <p:cNvPr id="16" name="Diagram 15"/>
            <p:cNvGraphicFramePr/>
            <p:nvPr>
              <p:extLst>
                <p:ext uri="{D42A27DB-BD31-4B8C-83A1-F6EECF244321}">
                  <p14:modId xmlns:p14="http://schemas.microsoft.com/office/powerpoint/2010/main" val="1993849975"/>
                </p:ext>
              </p:extLst>
            </p:nvPr>
          </p:nvGraphicFramePr>
          <p:xfrm>
            <a:off x="1704947" y="920780"/>
            <a:ext cx="6261417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pSp>
          <p:nvGrpSpPr>
            <p:cNvPr id="18" name="Group 17"/>
            <p:cNvGrpSpPr/>
            <p:nvPr/>
          </p:nvGrpSpPr>
          <p:grpSpPr>
            <a:xfrm>
              <a:off x="8159764" y="3426152"/>
              <a:ext cx="348707" cy="407921"/>
              <a:chOff x="1814832" y="2505372"/>
              <a:chExt cx="348707" cy="407921"/>
            </a:xfrm>
          </p:grpSpPr>
          <p:sp>
            <p:nvSpPr>
              <p:cNvPr id="19" name="Right Arrow 18"/>
              <p:cNvSpPr/>
              <p:nvPr/>
            </p:nvSpPr>
            <p:spPr>
              <a:xfrm>
                <a:off x="1814832" y="2505372"/>
                <a:ext cx="348707" cy="407921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0" name="Right Arrow 4"/>
              <p:cNvSpPr/>
              <p:nvPr/>
            </p:nvSpPr>
            <p:spPr>
              <a:xfrm>
                <a:off x="1814832" y="2586956"/>
                <a:ext cx="244095" cy="24475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1239366" y="3424049"/>
              <a:ext cx="348707" cy="407921"/>
              <a:chOff x="1814832" y="2505372"/>
              <a:chExt cx="348707" cy="407921"/>
            </a:xfrm>
          </p:grpSpPr>
          <p:sp>
            <p:nvSpPr>
              <p:cNvPr id="22" name="Right Arrow 21"/>
              <p:cNvSpPr/>
              <p:nvPr/>
            </p:nvSpPr>
            <p:spPr>
              <a:xfrm>
                <a:off x="1814832" y="2505372"/>
                <a:ext cx="348707" cy="407921"/>
              </a:xfrm>
              <a:prstGeom prst="rightArrow">
                <a:avLst>
                  <a:gd name="adj1" fmla="val 60000"/>
                  <a:gd name="adj2" fmla="val 50000"/>
                </a:avLst>
              </a:pr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3" name="Right Arrow 4"/>
              <p:cNvSpPr/>
              <p:nvPr/>
            </p:nvSpPr>
            <p:spPr>
              <a:xfrm>
                <a:off x="1814832" y="2586956"/>
                <a:ext cx="244095" cy="24475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1400" kern="1200"/>
              </a:p>
            </p:txBody>
          </p:sp>
        </p:grpSp>
      </p:grpSp>
      <p:sp>
        <p:nvSpPr>
          <p:cNvPr id="26" name="TextBox 25"/>
          <p:cNvSpPr txBox="1"/>
          <p:nvPr/>
        </p:nvSpPr>
        <p:spPr>
          <a:xfrm>
            <a:off x="5915822" y="4212995"/>
            <a:ext cx="2737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95</a:t>
            </a:r>
            <a:r>
              <a:rPr lang="en-US" sz="2000" b="1" dirty="0"/>
              <a:t>% of total </a:t>
            </a:r>
            <a:r>
              <a:rPr lang="en-US" sz="2000" b="1"/>
              <a:t>network connections</a:t>
            </a:r>
          </a:p>
        </p:txBody>
      </p:sp>
    </p:spTree>
    <p:extLst>
      <p:ext uri="{BB962C8B-B14F-4D97-AF65-F5344CB8AC3E}">
        <p14:creationId xmlns:p14="http://schemas.microsoft.com/office/powerpoint/2010/main" val="500805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our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6656" y="1713115"/>
            <a:ext cx="8596668" cy="976201"/>
          </a:xfrm>
        </p:spPr>
        <p:txBody>
          <a:bodyPr>
            <a:noAutofit/>
          </a:bodyPr>
          <a:lstStyle/>
          <a:p>
            <a:r>
              <a:rPr lang="en-US" sz="2200" dirty="0"/>
              <a:t>Predefined sparsity - </a:t>
            </a:r>
            <a:r>
              <a:rPr lang="en-US" sz="2200" b="1" dirty="0">
                <a:solidFill>
                  <a:schemeClr val="accent1"/>
                </a:solidFill>
              </a:rPr>
              <a:t>Memory friendly</a:t>
            </a:r>
          </a:p>
          <a:p>
            <a:pPr lvl="1"/>
            <a:r>
              <a:rPr lang="en-US" sz="2200" i="1" dirty="0">
                <a:solidFill>
                  <a:schemeClr val="tx1"/>
                </a:solidFill>
              </a:rPr>
              <a:t>2-3x savings on CL only network parameters</a:t>
            </a:r>
          </a:p>
          <a:p>
            <a:pPr lvl="1"/>
            <a:r>
              <a:rPr lang="en-US" sz="2200" i="1" dirty="0">
                <a:solidFill>
                  <a:schemeClr val="tx1"/>
                </a:solidFill>
              </a:rPr>
              <a:t>2 orders of magnitude savings on CL parameters of CNNs *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Sourya Dey, USC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5CE-B579-3B4B-B5C9-CFE4CB0513F4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76656" y="3082111"/>
            <a:ext cx="8596668" cy="1469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00" dirty="0"/>
          </a:p>
          <a:p>
            <a:r>
              <a:rPr lang="en-US" sz="2200" dirty="0"/>
              <a:t>Edge-based processing - </a:t>
            </a:r>
            <a:r>
              <a:rPr lang="en-US" sz="2200" b="1" dirty="0">
                <a:solidFill>
                  <a:schemeClr val="accent1"/>
                </a:solidFill>
              </a:rPr>
              <a:t>Computationally flexible</a:t>
            </a:r>
            <a:endParaRPr lang="en-US" sz="22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200" dirty="0"/>
              <a:t>Hardware optimizations - </a:t>
            </a:r>
            <a:r>
              <a:rPr lang="en-US" sz="2200" b="1" dirty="0">
                <a:solidFill>
                  <a:schemeClr val="accent1"/>
                </a:solidFill>
              </a:rPr>
              <a:t>Fast</a:t>
            </a:r>
            <a:r>
              <a:rPr lang="en-US" sz="2200" dirty="0"/>
              <a:t> training</a:t>
            </a:r>
          </a:p>
          <a:p>
            <a:endParaRPr lang="en-US" sz="22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76656" y="4362246"/>
            <a:ext cx="8596668" cy="1767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00" dirty="0"/>
          </a:p>
          <a:p>
            <a:r>
              <a:rPr lang="en-US" sz="2200" dirty="0"/>
              <a:t>FPGA based architecture - </a:t>
            </a:r>
            <a:r>
              <a:rPr lang="en-US" sz="2200" b="1" dirty="0">
                <a:solidFill>
                  <a:schemeClr val="accent1"/>
                </a:solidFill>
              </a:rPr>
              <a:t>Online training </a:t>
            </a:r>
            <a:r>
              <a:rPr lang="en-US" sz="2200" dirty="0"/>
              <a:t>and inference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37944" y="5971433"/>
            <a:ext cx="64884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Dey, S., Shao, Y., </a:t>
            </a:r>
            <a:r>
              <a:rPr lang="en-US" sz="1200" dirty="0" err="1"/>
              <a:t>Chugg</a:t>
            </a:r>
            <a:r>
              <a:rPr lang="en-US" sz="1200" dirty="0"/>
              <a:t>, K.M., </a:t>
            </a:r>
            <a:r>
              <a:rPr lang="en-US" sz="1200" dirty="0" err="1"/>
              <a:t>Beerel</a:t>
            </a:r>
            <a:r>
              <a:rPr lang="en-US" sz="1200" dirty="0"/>
              <a:t>, P.A.: Accelerating Training of Deep Neural Networks via Sparse Edge Processing. In: Proc. ICANN-2017, pp. 273-280. LNCS (2017)</a:t>
            </a:r>
          </a:p>
          <a:p>
            <a:r>
              <a:rPr lang="en-US" sz="1200" dirty="0"/>
              <a:t>* Dey, S., Huang, K.W., </a:t>
            </a:r>
            <a:r>
              <a:rPr lang="en-US" sz="1200" dirty="0" err="1"/>
              <a:t>Beerel</a:t>
            </a:r>
            <a:r>
              <a:rPr lang="en-US" sz="1200" dirty="0"/>
              <a:t>, P.A., </a:t>
            </a:r>
            <a:r>
              <a:rPr lang="en-US" sz="1200" dirty="0" err="1"/>
              <a:t>Chugg</a:t>
            </a:r>
            <a:r>
              <a:rPr lang="en-US" sz="1200" dirty="0"/>
              <a:t>, K.M.: Characterizing Sparse Connectivity Patterns in Neural Networks. In: ICLR-2018 (submitted for publication) 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442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/>
          <p:cNvSpPr txBox="1">
            <a:spLocks/>
          </p:cNvSpPr>
          <p:nvPr/>
        </p:nvSpPr>
        <p:spPr>
          <a:xfrm>
            <a:off x="677334" y="607096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Sparsity </a:t>
            </a:r>
            <a:r>
              <a:rPr lang="mr-IN" dirty="0"/>
              <a:t>–</a:t>
            </a:r>
            <a:r>
              <a:rPr lang="en-US" dirty="0"/>
              <a:t> Predefined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Sparsity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Sourya Dey, USC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5CE-B579-3B4B-B5C9-CFE4CB0513F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1107839" y="5134499"/>
            <a:ext cx="3241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Fully connected (FC) network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020530" y="5153079"/>
            <a:ext cx="22533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Sparse network</a:t>
            </a:r>
          </a:p>
          <a:p>
            <a:pPr algn="ctr"/>
            <a:r>
              <a:rPr lang="en-US" i="1" dirty="0" err="1"/>
              <a:t>fo</a:t>
            </a:r>
            <a:r>
              <a:rPr lang="en-US" dirty="0"/>
              <a:t> = 1, </a:t>
            </a:r>
            <a:r>
              <a:rPr lang="en-US" i="1" dirty="0"/>
              <a:t>fi</a:t>
            </a:r>
            <a:r>
              <a:rPr lang="en-US" dirty="0"/>
              <a:t> = 2</a:t>
            </a:r>
          </a:p>
          <a:p>
            <a:pPr algn="ctr"/>
            <a:r>
              <a:rPr lang="en-US" b="1" dirty="0"/>
              <a:t>Connectivity = 25%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013620" y="1457623"/>
            <a:ext cx="2102069" cy="3529454"/>
            <a:chOff x="2013620" y="1457623"/>
            <a:chExt cx="2102069" cy="3529454"/>
          </a:xfrm>
        </p:grpSpPr>
        <p:sp>
          <p:nvSpPr>
            <p:cNvPr id="6" name="Oval 5"/>
            <p:cNvSpPr/>
            <p:nvPr/>
          </p:nvSpPr>
          <p:spPr>
            <a:xfrm>
              <a:off x="2013620" y="2397849"/>
              <a:ext cx="273269" cy="2732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013620" y="2869856"/>
              <a:ext cx="273269" cy="2732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2013620" y="3337291"/>
              <a:ext cx="273269" cy="2732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013620" y="3786958"/>
              <a:ext cx="273269" cy="2732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842420" y="2397849"/>
              <a:ext cx="273269" cy="2732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3842420" y="2869856"/>
              <a:ext cx="273269" cy="2732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3842420" y="3337291"/>
              <a:ext cx="273269" cy="2732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842420" y="3786958"/>
              <a:ext cx="273269" cy="2732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>
              <a:stCxn id="6" idx="6"/>
              <a:endCxn id="14" idx="2"/>
            </p:cNvCxnSpPr>
            <p:nvPr/>
          </p:nvCxnSpPr>
          <p:spPr>
            <a:xfrm>
              <a:off x="2286889" y="2534484"/>
              <a:ext cx="15555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7" idx="6"/>
              <a:endCxn id="15" idx="2"/>
            </p:cNvCxnSpPr>
            <p:nvPr/>
          </p:nvCxnSpPr>
          <p:spPr>
            <a:xfrm>
              <a:off x="2286889" y="3006491"/>
              <a:ext cx="15555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8" idx="6"/>
              <a:endCxn id="16" idx="2"/>
            </p:cNvCxnSpPr>
            <p:nvPr/>
          </p:nvCxnSpPr>
          <p:spPr>
            <a:xfrm>
              <a:off x="2286889" y="3473926"/>
              <a:ext cx="15555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9" idx="6"/>
              <a:endCxn id="17" idx="2"/>
            </p:cNvCxnSpPr>
            <p:nvPr/>
          </p:nvCxnSpPr>
          <p:spPr>
            <a:xfrm>
              <a:off x="2286889" y="3923593"/>
              <a:ext cx="15555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6" idx="6"/>
              <a:endCxn id="15" idx="2"/>
            </p:cNvCxnSpPr>
            <p:nvPr/>
          </p:nvCxnSpPr>
          <p:spPr>
            <a:xfrm>
              <a:off x="2286889" y="2534484"/>
              <a:ext cx="1555531" cy="4720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7" idx="6"/>
              <a:endCxn id="16" idx="2"/>
            </p:cNvCxnSpPr>
            <p:nvPr/>
          </p:nvCxnSpPr>
          <p:spPr>
            <a:xfrm>
              <a:off x="2286889" y="3006491"/>
              <a:ext cx="1555531" cy="4674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8" idx="6"/>
              <a:endCxn id="17" idx="2"/>
            </p:cNvCxnSpPr>
            <p:nvPr/>
          </p:nvCxnSpPr>
          <p:spPr>
            <a:xfrm>
              <a:off x="2286889" y="3473926"/>
              <a:ext cx="1555531" cy="449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9" idx="6"/>
              <a:endCxn id="14" idx="2"/>
            </p:cNvCxnSpPr>
            <p:nvPr/>
          </p:nvCxnSpPr>
          <p:spPr>
            <a:xfrm flipV="1">
              <a:off x="2286889" y="2534484"/>
              <a:ext cx="1555531" cy="13891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6" idx="6"/>
              <a:endCxn id="16" idx="2"/>
            </p:cNvCxnSpPr>
            <p:nvPr/>
          </p:nvCxnSpPr>
          <p:spPr>
            <a:xfrm>
              <a:off x="2286889" y="2534484"/>
              <a:ext cx="1555531" cy="9394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7" idx="6"/>
              <a:endCxn id="17" idx="2"/>
            </p:cNvCxnSpPr>
            <p:nvPr/>
          </p:nvCxnSpPr>
          <p:spPr>
            <a:xfrm>
              <a:off x="2286889" y="3006491"/>
              <a:ext cx="1555531" cy="9171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8" idx="6"/>
              <a:endCxn id="14" idx="2"/>
            </p:cNvCxnSpPr>
            <p:nvPr/>
          </p:nvCxnSpPr>
          <p:spPr>
            <a:xfrm flipV="1">
              <a:off x="2286889" y="2534484"/>
              <a:ext cx="1555531" cy="9394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9" idx="6"/>
              <a:endCxn id="15" idx="2"/>
            </p:cNvCxnSpPr>
            <p:nvPr/>
          </p:nvCxnSpPr>
          <p:spPr>
            <a:xfrm flipV="1">
              <a:off x="2286889" y="3006491"/>
              <a:ext cx="1555531" cy="9171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6" idx="6"/>
              <a:endCxn id="17" idx="2"/>
            </p:cNvCxnSpPr>
            <p:nvPr/>
          </p:nvCxnSpPr>
          <p:spPr>
            <a:xfrm>
              <a:off x="2286889" y="2534484"/>
              <a:ext cx="1555531" cy="13891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7" idx="6"/>
              <a:endCxn id="14" idx="2"/>
            </p:cNvCxnSpPr>
            <p:nvPr/>
          </p:nvCxnSpPr>
          <p:spPr>
            <a:xfrm flipV="1">
              <a:off x="2286889" y="2534484"/>
              <a:ext cx="1555531" cy="4720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8" idx="6"/>
              <a:endCxn id="15" idx="2"/>
            </p:cNvCxnSpPr>
            <p:nvPr/>
          </p:nvCxnSpPr>
          <p:spPr>
            <a:xfrm flipV="1">
              <a:off x="2286889" y="3006491"/>
              <a:ext cx="1555531" cy="4674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9" idx="6"/>
              <a:endCxn id="16" idx="2"/>
            </p:cNvCxnSpPr>
            <p:nvPr/>
          </p:nvCxnSpPr>
          <p:spPr>
            <a:xfrm flipV="1">
              <a:off x="2286889" y="3473926"/>
              <a:ext cx="1555531" cy="449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/>
            <p:cNvSpPr/>
            <p:nvPr/>
          </p:nvSpPr>
          <p:spPr>
            <a:xfrm>
              <a:off x="2013620" y="1457623"/>
              <a:ext cx="273269" cy="2732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2013620" y="1929630"/>
              <a:ext cx="273269" cy="2732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2013620" y="4264141"/>
              <a:ext cx="273269" cy="2732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2013620" y="4713808"/>
              <a:ext cx="273269" cy="2732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Connector 91"/>
            <p:cNvCxnSpPr>
              <a:stCxn id="87" idx="6"/>
              <a:endCxn id="14" idx="2"/>
            </p:cNvCxnSpPr>
            <p:nvPr/>
          </p:nvCxnSpPr>
          <p:spPr>
            <a:xfrm>
              <a:off x="2286889" y="1594258"/>
              <a:ext cx="1555531" cy="9402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88" idx="6"/>
              <a:endCxn id="14" idx="2"/>
            </p:cNvCxnSpPr>
            <p:nvPr/>
          </p:nvCxnSpPr>
          <p:spPr>
            <a:xfrm>
              <a:off x="2286889" y="2066265"/>
              <a:ext cx="1555531" cy="4682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89" idx="6"/>
              <a:endCxn id="14" idx="2"/>
            </p:cNvCxnSpPr>
            <p:nvPr/>
          </p:nvCxnSpPr>
          <p:spPr>
            <a:xfrm flipV="1">
              <a:off x="2286889" y="2534484"/>
              <a:ext cx="1555531" cy="18662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90" idx="6"/>
              <a:endCxn id="14" idx="2"/>
            </p:cNvCxnSpPr>
            <p:nvPr/>
          </p:nvCxnSpPr>
          <p:spPr>
            <a:xfrm flipV="1">
              <a:off x="2286889" y="2534484"/>
              <a:ext cx="1555531" cy="23159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87" idx="6"/>
              <a:endCxn id="15" idx="2"/>
            </p:cNvCxnSpPr>
            <p:nvPr/>
          </p:nvCxnSpPr>
          <p:spPr>
            <a:xfrm>
              <a:off x="2286889" y="1594258"/>
              <a:ext cx="1555531" cy="14122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87" idx="6"/>
              <a:endCxn id="16" idx="2"/>
            </p:cNvCxnSpPr>
            <p:nvPr/>
          </p:nvCxnSpPr>
          <p:spPr>
            <a:xfrm>
              <a:off x="2286889" y="1594258"/>
              <a:ext cx="1555531" cy="18796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stCxn id="87" idx="6"/>
              <a:endCxn id="17" idx="2"/>
            </p:cNvCxnSpPr>
            <p:nvPr/>
          </p:nvCxnSpPr>
          <p:spPr>
            <a:xfrm>
              <a:off x="2286889" y="1594258"/>
              <a:ext cx="1555531" cy="23293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88" idx="6"/>
              <a:endCxn id="15" idx="2"/>
            </p:cNvCxnSpPr>
            <p:nvPr/>
          </p:nvCxnSpPr>
          <p:spPr>
            <a:xfrm>
              <a:off x="2286889" y="2066265"/>
              <a:ext cx="1555531" cy="9402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stCxn id="88" idx="6"/>
              <a:endCxn id="16" idx="2"/>
            </p:cNvCxnSpPr>
            <p:nvPr/>
          </p:nvCxnSpPr>
          <p:spPr>
            <a:xfrm>
              <a:off x="2286889" y="2066265"/>
              <a:ext cx="1555531" cy="14076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stCxn id="88" idx="6"/>
              <a:endCxn id="17" idx="2"/>
            </p:cNvCxnSpPr>
            <p:nvPr/>
          </p:nvCxnSpPr>
          <p:spPr>
            <a:xfrm>
              <a:off x="2286889" y="2066265"/>
              <a:ext cx="1555531" cy="18573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>
              <a:stCxn id="89" idx="6"/>
              <a:endCxn id="15" idx="2"/>
            </p:cNvCxnSpPr>
            <p:nvPr/>
          </p:nvCxnSpPr>
          <p:spPr>
            <a:xfrm flipV="1">
              <a:off x="2286889" y="3006491"/>
              <a:ext cx="1555531" cy="13942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>
              <a:stCxn id="89" idx="6"/>
              <a:endCxn id="16" idx="2"/>
            </p:cNvCxnSpPr>
            <p:nvPr/>
          </p:nvCxnSpPr>
          <p:spPr>
            <a:xfrm flipV="1">
              <a:off x="2286889" y="3473926"/>
              <a:ext cx="1555531" cy="9268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stCxn id="89" idx="6"/>
              <a:endCxn id="17" idx="2"/>
            </p:cNvCxnSpPr>
            <p:nvPr/>
          </p:nvCxnSpPr>
          <p:spPr>
            <a:xfrm flipV="1">
              <a:off x="2286889" y="3923593"/>
              <a:ext cx="1555531" cy="4771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90" idx="6"/>
              <a:endCxn id="15" idx="2"/>
            </p:cNvCxnSpPr>
            <p:nvPr/>
          </p:nvCxnSpPr>
          <p:spPr>
            <a:xfrm flipV="1">
              <a:off x="2286889" y="3006491"/>
              <a:ext cx="1555531" cy="18439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90" idx="6"/>
              <a:endCxn id="16" idx="2"/>
            </p:cNvCxnSpPr>
            <p:nvPr/>
          </p:nvCxnSpPr>
          <p:spPr>
            <a:xfrm flipV="1">
              <a:off x="2286889" y="3473926"/>
              <a:ext cx="1555531" cy="13765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90" idx="6"/>
              <a:endCxn id="17" idx="2"/>
            </p:cNvCxnSpPr>
            <p:nvPr/>
          </p:nvCxnSpPr>
          <p:spPr>
            <a:xfrm flipV="1">
              <a:off x="2286889" y="3923593"/>
              <a:ext cx="1555531" cy="9268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2" name="Group 381"/>
          <p:cNvGrpSpPr/>
          <p:nvPr/>
        </p:nvGrpSpPr>
        <p:grpSpPr>
          <a:xfrm>
            <a:off x="6060551" y="1464311"/>
            <a:ext cx="2102069" cy="3529454"/>
            <a:chOff x="6060551" y="1653040"/>
            <a:chExt cx="2102069" cy="3529454"/>
          </a:xfrm>
        </p:grpSpPr>
        <p:sp>
          <p:nvSpPr>
            <p:cNvPr id="123" name="Oval 122"/>
            <p:cNvSpPr/>
            <p:nvPr/>
          </p:nvSpPr>
          <p:spPr>
            <a:xfrm>
              <a:off x="6060551" y="2593266"/>
              <a:ext cx="273269" cy="2732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/>
            <p:cNvSpPr/>
            <p:nvPr/>
          </p:nvSpPr>
          <p:spPr>
            <a:xfrm>
              <a:off x="6060551" y="3065273"/>
              <a:ext cx="273269" cy="2732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/>
            <p:cNvSpPr/>
            <p:nvPr/>
          </p:nvSpPr>
          <p:spPr>
            <a:xfrm>
              <a:off x="6060551" y="3532708"/>
              <a:ext cx="273269" cy="2732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/>
            <p:cNvSpPr/>
            <p:nvPr/>
          </p:nvSpPr>
          <p:spPr>
            <a:xfrm>
              <a:off x="6060551" y="3982375"/>
              <a:ext cx="273269" cy="2732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/>
            <p:cNvSpPr/>
            <p:nvPr/>
          </p:nvSpPr>
          <p:spPr>
            <a:xfrm>
              <a:off x="7889351" y="2593266"/>
              <a:ext cx="273269" cy="2732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/>
            <p:cNvSpPr/>
            <p:nvPr/>
          </p:nvSpPr>
          <p:spPr>
            <a:xfrm>
              <a:off x="7889351" y="3065273"/>
              <a:ext cx="273269" cy="2732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7889351" y="3532708"/>
              <a:ext cx="273269" cy="2732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7889351" y="3982375"/>
              <a:ext cx="273269" cy="2732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9" name="Straight Connector 138"/>
            <p:cNvCxnSpPr>
              <a:stCxn id="127" idx="6"/>
            </p:cNvCxnSpPr>
            <p:nvPr/>
          </p:nvCxnSpPr>
          <p:spPr>
            <a:xfrm>
              <a:off x="6333820" y="2729901"/>
              <a:ext cx="1555531" cy="9394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stCxn id="124" idx="6"/>
              <a:endCxn id="130" idx="2"/>
            </p:cNvCxnSpPr>
            <p:nvPr/>
          </p:nvCxnSpPr>
          <p:spPr>
            <a:xfrm>
              <a:off x="6333820" y="3201908"/>
              <a:ext cx="1555531" cy="9171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>
              <a:stCxn id="126" idx="6"/>
              <a:endCxn id="128" idx="2"/>
            </p:cNvCxnSpPr>
            <p:nvPr/>
          </p:nvCxnSpPr>
          <p:spPr>
            <a:xfrm flipV="1">
              <a:off x="6333820" y="3201908"/>
              <a:ext cx="1555531" cy="9171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Oval 146"/>
            <p:cNvSpPr/>
            <p:nvPr/>
          </p:nvSpPr>
          <p:spPr>
            <a:xfrm>
              <a:off x="6060551" y="1653040"/>
              <a:ext cx="273269" cy="2732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/>
            <p:cNvSpPr/>
            <p:nvPr/>
          </p:nvSpPr>
          <p:spPr>
            <a:xfrm>
              <a:off x="6060551" y="2125047"/>
              <a:ext cx="273269" cy="2732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/>
            <p:cNvSpPr/>
            <p:nvPr/>
          </p:nvSpPr>
          <p:spPr>
            <a:xfrm>
              <a:off x="6060551" y="4459558"/>
              <a:ext cx="273269" cy="2732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/>
            <p:cNvSpPr/>
            <p:nvPr/>
          </p:nvSpPr>
          <p:spPr>
            <a:xfrm>
              <a:off x="6060551" y="4909225"/>
              <a:ext cx="273269" cy="2732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2" name="Straight Connector 151"/>
            <p:cNvCxnSpPr>
              <a:stCxn id="148" idx="6"/>
              <a:endCxn id="127" idx="2"/>
            </p:cNvCxnSpPr>
            <p:nvPr/>
          </p:nvCxnSpPr>
          <p:spPr>
            <a:xfrm>
              <a:off x="6333820" y="2261682"/>
              <a:ext cx="1555531" cy="4682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>
              <a:stCxn id="149" idx="6"/>
              <a:endCxn id="127" idx="2"/>
            </p:cNvCxnSpPr>
            <p:nvPr/>
          </p:nvCxnSpPr>
          <p:spPr>
            <a:xfrm flipV="1">
              <a:off x="6333820" y="2729901"/>
              <a:ext cx="1555531" cy="18662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>
              <a:stCxn id="150" idx="6"/>
              <a:endCxn id="128" idx="2"/>
            </p:cNvCxnSpPr>
            <p:nvPr/>
          </p:nvCxnSpPr>
          <p:spPr>
            <a:xfrm flipV="1">
              <a:off x="6333820" y="3201908"/>
              <a:ext cx="1555531" cy="18439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>
              <a:stCxn id="147" idx="6"/>
              <a:endCxn id="129" idx="2"/>
            </p:cNvCxnSpPr>
            <p:nvPr/>
          </p:nvCxnSpPr>
          <p:spPr>
            <a:xfrm>
              <a:off x="6333820" y="1789675"/>
              <a:ext cx="1555531" cy="18796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>
              <a:stCxn id="125" idx="6"/>
              <a:endCxn id="130" idx="2"/>
            </p:cNvCxnSpPr>
            <p:nvPr/>
          </p:nvCxnSpPr>
          <p:spPr>
            <a:xfrm>
              <a:off x="6333820" y="3669343"/>
              <a:ext cx="1555531" cy="449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Straight Connector 72"/>
          <p:cNvCxnSpPr/>
          <p:nvPr/>
        </p:nvCxnSpPr>
        <p:spPr>
          <a:xfrm>
            <a:off x="2286889" y="1588421"/>
            <a:ext cx="1555531" cy="9402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2286889" y="1588421"/>
            <a:ext cx="1555531" cy="14122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286889" y="1588421"/>
            <a:ext cx="1555531" cy="18796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286889" y="1588421"/>
            <a:ext cx="1555531" cy="23293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2286889" y="1588202"/>
            <a:ext cx="1555531" cy="9402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2286889" y="1588202"/>
            <a:ext cx="1555531" cy="1412233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286889" y="1588202"/>
            <a:ext cx="1555531" cy="1879668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2286889" y="1588202"/>
            <a:ext cx="1555531" cy="232933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2013620" y="1457424"/>
            <a:ext cx="273269" cy="2732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2013620" y="1460402"/>
            <a:ext cx="273269" cy="27326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3842420" y="2398729"/>
            <a:ext cx="273269" cy="2732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3842420" y="2399609"/>
            <a:ext cx="273269" cy="27326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/>
          <p:cNvCxnSpPr>
            <a:stCxn id="107" idx="6"/>
          </p:cNvCxnSpPr>
          <p:nvPr/>
        </p:nvCxnSpPr>
        <p:spPr>
          <a:xfrm>
            <a:off x="2286889" y="2534484"/>
            <a:ext cx="155553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113" idx="6"/>
          </p:cNvCxnSpPr>
          <p:nvPr/>
        </p:nvCxnSpPr>
        <p:spPr>
          <a:xfrm flipV="1">
            <a:off x="2286889" y="2534484"/>
            <a:ext cx="1555531" cy="13891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111" idx="6"/>
          </p:cNvCxnSpPr>
          <p:nvPr/>
        </p:nvCxnSpPr>
        <p:spPr>
          <a:xfrm flipV="1">
            <a:off x="2286889" y="2534484"/>
            <a:ext cx="1555531" cy="9394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109" idx="6"/>
          </p:cNvCxnSpPr>
          <p:nvPr/>
        </p:nvCxnSpPr>
        <p:spPr>
          <a:xfrm flipV="1">
            <a:off x="2286889" y="2534484"/>
            <a:ext cx="1555531" cy="4720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2286889" y="2066265"/>
            <a:ext cx="1555531" cy="4682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V="1">
            <a:off x="2286889" y="2534484"/>
            <a:ext cx="1555531" cy="18662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2286889" y="2534484"/>
            <a:ext cx="1555531" cy="23159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2286889" y="1588202"/>
            <a:ext cx="1555531" cy="94022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2291918" y="2534484"/>
            <a:ext cx="155553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V="1">
            <a:off x="2291918" y="2529671"/>
            <a:ext cx="1555531" cy="138910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flipV="1">
            <a:off x="2296731" y="2529671"/>
            <a:ext cx="1555531" cy="93944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2291918" y="2534484"/>
            <a:ext cx="1555531" cy="47200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>
            <a:off x="2291918" y="2066265"/>
            <a:ext cx="1555531" cy="46821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V="1">
            <a:off x="2291918" y="2524858"/>
            <a:ext cx="1555531" cy="186629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V="1">
            <a:off x="2296731" y="2520045"/>
            <a:ext cx="1555531" cy="2315959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2291918" y="1588202"/>
            <a:ext cx="1555531" cy="94022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995468" y="5421695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Fanout</a:t>
            </a:r>
            <a:r>
              <a:rPr lang="en-US" dirty="0"/>
              <a:t> (</a:t>
            </a:r>
            <a:r>
              <a:rPr lang="en-US" i="1" dirty="0" err="1"/>
              <a:t>fo</a:t>
            </a:r>
            <a:r>
              <a:rPr lang="en-US" dirty="0"/>
              <a:t>) = 4</a:t>
            </a:r>
            <a:endParaRPr lang="en-US" b="1" dirty="0"/>
          </a:p>
        </p:txBody>
      </p:sp>
      <p:sp>
        <p:nvSpPr>
          <p:cNvPr id="151" name="TextBox 150"/>
          <p:cNvSpPr txBox="1"/>
          <p:nvPr/>
        </p:nvSpPr>
        <p:spPr>
          <a:xfrm>
            <a:off x="1534654" y="5704301"/>
            <a:ext cx="2387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/>
              <a:t>Connectivity </a:t>
            </a:r>
            <a:r>
              <a:rPr lang="en-US" b="1" dirty="0"/>
              <a:t>= 100%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2961456" y="5421695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Fanin</a:t>
            </a:r>
            <a:r>
              <a:rPr lang="en-US" dirty="0"/>
              <a:t> (</a:t>
            </a:r>
            <a:r>
              <a:rPr lang="en-US" i="1" dirty="0"/>
              <a:t>fi</a:t>
            </a:r>
            <a:r>
              <a:rPr lang="en-US" dirty="0"/>
              <a:t>) = 8</a:t>
            </a:r>
          </a:p>
        </p:txBody>
      </p:sp>
    </p:spTree>
    <p:extLst>
      <p:ext uri="{BB962C8B-B14F-4D97-AF65-F5344CB8AC3E}">
        <p14:creationId xmlns:p14="http://schemas.microsoft.com/office/powerpoint/2010/main" val="112899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/>
      <p:bldP spid="85" grpId="0"/>
      <p:bldP spid="86" grpId="0"/>
      <p:bldP spid="91" grpId="0" animBg="1"/>
      <p:bldP spid="93" grpId="0" animBg="1"/>
      <p:bldP spid="95" grpId="0" animBg="1"/>
      <p:bldP spid="97" grpId="0" animBg="1"/>
      <p:bldP spid="146" grpId="0"/>
      <p:bldP spid="151" grpId="0"/>
      <p:bldP spid="1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Parameter Savings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Sourya Dey, USC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5CE-B579-3B4B-B5C9-CFE4CB0513F4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753192" y="1526685"/>
            <a:ext cx="6066509" cy="4761253"/>
            <a:chOff x="731787" y="1475700"/>
            <a:chExt cx="6066509" cy="476125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1787" y="1475700"/>
              <a:ext cx="6066509" cy="476125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968739" y="3630899"/>
              <a:ext cx="3610258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3% connectivity gives &gt;95</a:t>
              </a:r>
              <a:r>
                <a:rPr lang="en-US"/>
                <a:t>% MNIST accuracy, </a:t>
              </a:r>
              <a:r>
                <a:rPr lang="en-US" dirty="0"/>
                <a:t>within 3% of FC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514246" y="3262579"/>
              <a:ext cx="955301" cy="428392"/>
            </a:xfrm>
            <a:prstGeom prst="straightConnector1">
              <a:avLst/>
            </a:prstGeom>
            <a:ln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394953" y="1981385"/>
              <a:ext cx="768485" cy="815115"/>
            </a:xfrm>
            <a:prstGeom prst="straightConnector1">
              <a:avLst/>
            </a:prstGeom>
            <a:ln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81365" y="2434270"/>
              <a:ext cx="27562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No </a:t>
              </a:r>
              <a:r>
                <a:rPr lang="en-US"/>
                <a:t>accuracy degradation at &lt;40% connectivity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9386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/>
          <p:cNvSpPr txBox="1"/>
          <p:nvPr/>
        </p:nvSpPr>
        <p:spPr>
          <a:xfrm rot="16200000">
            <a:off x="3719396" y="3602088"/>
            <a:ext cx="2867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Weight Interleaver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4360437" y="2812424"/>
            <a:ext cx="68159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𝜋</a:t>
            </a:r>
            <a:r>
              <a:rPr lang="en-US" sz="1600" baseline="-25000" dirty="0"/>
              <a:t>W</a:t>
            </a:r>
            <a:r>
              <a:rPr lang="en-US" sz="1600" dirty="0"/>
              <a:t>(0)</a:t>
            </a:r>
          </a:p>
          <a:p>
            <a:r>
              <a:rPr lang="en-US" sz="1600" dirty="0"/>
              <a:t>𝜋</a:t>
            </a:r>
            <a:r>
              <a:rPr lang="en-US" sz="1600" baseline="-25000" dirty="0"/>
              <a:t>W</a:t>
            </a:r>
            <a:r>
              <a:rPr lang="en-US" sz="1600" dirty="0"/>
              <a:t>(1)</a:t>
            </a:r>
          </a:p>
          <a:p>
            <a:r>
              <a:rPr lang="en-US" sz="1600" dirty="0"/>
              <a:t>𝜋</a:t>
            </a:r>
            <a:r>
              <a:rPr lang="en-US" sz="1600" baseline="-25000" dirty="0"/>
              <a:t>W</a:t>
            </a:r>
            <a:r>
              <a:rPr lang="en-US" sz="1600" dirty="0"/>
              <a:t>(2)</a:t>
            </a:r>
          </a:p>
          <a:p>
            <a:r>
              <a:rPr lang="en-US" sz="1600" dirty="0"/>
              <a:t>𝜋</a:t>
            </a:r>
            <a:r>
              <a:rPr lang="en-US" sz="1600" baseline="-25000" dirty="0"/>
              <a:t>W</a:t>
            </a:r>
            <a:r>
              <a:rPr lang="en-US" sz="1600" dirty="0"/>
              <a:t>(3)</a:t>
            </a:r>
          </a:p>
          <a:p>
            <a:r>
              <a:rPr lang="en-US" sz="1600" dirty="0"/>
              <a:t>𝜋</a:t>
            </a:r>
            <a:r>
              <a:rPr lang="en-US" sz="1600" baseline="-25000" dirty="0"/>
              <a:t>W</a:t>
            </a:r>
            <a:r>
              <a:rPr lang="en-US" sz="1600" dirty="0"/>
              <a:t>(4)</a:t>
            </a:r>
          </a:p>
          <a:p>
            <a:r>
              <a:rPr lang="en-US" sz="1600" dirty="0"/>
              <a:t>𝜋</a:t>
            </a:r>
            <a:r>
              <a:rPr lang="en-US" sz="1600" baseline="-25000" dirty="0"/>
              <a:t>W</a:t>
            </a:r>
            <a:r>
              <a:rPr lang="en-US" sz="1600" dirty="0"/>
              <a:t>(5)</a:t>
            </a:r>
          </a:p>
          <a:p>
            <a:r>
              <a:rPr lang="en-US" sz="1600" dirty="0"/>
              <a:t>𝜋</a:t>
            </a:r>
            <a:r>
              <a:rPr lang="en-US" sz="1600" baseline="-25000" dirty="0"/>
              <a:t>W</a:t>
            </a:r>
            <a:r>
              <a:rPr lang="en-US" sz="1600" dirty="0"/>
              <a:t>(6)</a:t>
            </a:r>
          </a:p>
          <a:p>
            <a:r>
              <a:rPr lang="en-US" sz="1600" dirty="0"/>
              <a:t>𝜋</a:t>
            </a:r>
            <a:r>
              <a:rPr lang="en-US" sz="1600" baseline="-25000" dirty="0"/>
              <a:t>W</a:t>
            </a:r>
            <a:r>
              <a:rPr lang="en-US" sz="1600" dirty="0"/>
              <a:t>(7)</a:t>
            </a:r>
          </a:p>
        </p:txBody>
      </p:sp>
      <p:sp>
        <p:nvSpPr>
          <p:cNvPr id="3" name="TextBox 2"/>
          <p:cNvSpPr txBox="1"/>
          <p:nvPr/>
        </p:nvSpPr>
        <p:spPr>
          <a:xfrm rot="16200000">
            <a:off x="1257925" y="3520602"/>
            <a:ext cx="2867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Weight Interleaver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927828" y="2094968"/>
            <a:ext cx="681597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𝜋</a:t>
            </a:r>
            <a:r>
              <a:rPr lang="en-US" sz="1600" baseline="-25000" dirty="0"/>
              <a:t>W</a:t>
            </a:r>
            <a:r>
              <a:rPr lang="en-US" sz="1600" dirty="0"/>
              <a:t>(0)</a:t>
            </a:r>
          </a:p>
          <a:p>
            <a:endParaRPr lang="en-US" sz="1200" dirty="0"/>
          </a:p>
          <a:p>
            <a:r>
              <a:rPr lang="en-US" sz="1600" dirty="0"/>
              <a:t>𝜋</a:t>
            </a:r>
            <a:r>
              <a:rPr lang="en-US" sz="1600" baseline="-25000" dirty="0"/>
              <a:t>W</a:t>
            </a:r>
            <a:r>
              <a:rPr lang="en-US" sz="1600" dirty="0"/>
              <a:t>(1)</a:t>
            </a:r>
          </a:p>
          <a:p>
            <a:endParaRPr lang="en-US" sz="1600" dirty="0"/>
          </a:p>
          <a:p>
            <a:r>
              <a:rPr lang="en-US" sz="1600" dirty="0"/>
              <a:t>𝜋</a:t>
            </a:r>
            <a:r>
              <a:rPr lang="en-US" sz="1600" baseline="-25000" dirty="0"/>
              <a:t>W</a:t>
            </a:r>
            <a:r>
              <a:rPr lang="en-US" sz="1600" dirty="0"/>
              <a:t>(2)</a:t>
            </a:r>
          </a:p>
          <a:p>
            <a:endParaRPr lang="en-US" sz="1600" dirty="0"/>
          </a:p>
          <a:p>
            <a:r>
              <a:rPr lang="en-US" sz="1600" dirty="0"/>
              <a:t>𝜋</a:t>
            </a:r>
            <a:r>
              <a:rPr lang="en-US" sz="1600" baseline="-25000" dirty="0"/>
              <a:t>W</a:t>
            </a:r>
            <a:r>
              <a:rPr lang="en-US" sz="1600" dirty="0"/>
              <a:t>(3)</a:t>
            </a:r>
          </a:p>
          <a:p>
            <a:endParaRPr lang="en-US" sz="1400" dirty="0"/>
          </a:p>
          <a:p>
            <a:r>
              <a:rPr lang="en-US" sz="1600" dirty="0"/>
              <a:t>𝜋</a:t>
            </a:r>
            <a:r>
              <a:rPr lang="en-US" sz="1600" baseline="-25000" dirty="0"/>
              <a:t>W</a:t>
            </a:r>
            <a:r>
              <a:rPr lang="en-US" sz="1600" dirty="0"/>
              <a:t>(4)</a:t>
            </a:r>
          </a:p>
          <a:p>
            <a:endParaRPr lang="en-US" sz="1600" dirty="0"/>
          </a:p>
          <a:p>
            <a:r>
              <a:rPr lang="en-US" sz="1600" dirty="0"/>
              <a:t>𝜋</a:t>
            </a:r>
            <a:r>
              <a:rPr lang="en-US" sz="1600" baseline="-25000" dirty="0"/>
              <a:t>W</a:t>
            </a:r>
            <a:r>
              <a:rPr lang="en-US" sz="1600" dirty="0"/>
              <a:t>(5)</a:t>
            </a:r>
          </a:p>
          <a:p>
            <a:endParaRPr lang="en-US" sz="1600" dirty="0"/>
          </a:p>
          <a:p>
            <a:r>
              <a:rPr lang="en-US" sz="1600" dirty="0"/>
              <a:t>𝜋</a:t>
            </a:r>
            <a:r>
              <a:rPr lang="en-US" sz="1600" baseline="-25000" dirty="0"/>
              <a:t>W</a:t>
            </a:r>
            <a:r>
              <a:rPr lang="en-US" sz="1600" dirty="0"/>
              <a:t>(6)</a:t>
            </a:r>
          </a:p>
          <a:p>
            <a:endParaRPr lang="en-US" sz="1400" dirty="0"/>
          </a:p>
          <a:p>
            <a:r>
              <a:rPr lang="en-US" sz="1600" dirty="0"/>
              <a:t>𝜋</a:t>
            </a:r>
            <a:r>
              <a:rPr lang="en-US" sz="1600" baseline="-25000" dirty="0"/>
              <a:t>W</a:t>
            </a:r>
            <a:r>
              <a:rPr lang="en-US" sz="1600" dirty="0"/>
              <a:t>(7)</a:t>
            </a:r>
          </a:p>
        </p:txBody>
      </p:sp>
      <p:sp>
        <p:nvSpPr>
          <p:cNvPr id="93" name="TextBox 92"/>
          <p:cNvSpPr txBox="1"/>
          <p:nvPr/>
        </p:nvSpPr>
        <p:spPr>
          <a:xfrm rot="16200000">
            <a:off x="3716519" y="3599211"/>
            <a:ext cx="2867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Weight Interleaver</a:t>
            </a:r>
          </a:p>
        </p:txBody>
      </p:sp>
      <p:sp>
        <p:nvSpPr>
          <p:cNvPr id="92" name="TextBox 91"/>
          <p:cNvSpPr txBox="1"/>
          <p:nvPr/>
        </p:nvSpPr>
        <p:spPr>
          <a:xfrm rot="16200000">
            <a:off x="1258672" y="3517725"/>
            <a:ext cx="2867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Weight Interleaver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287938"/>
            <a:ext cx="6297612" cy="365125"/>
          </a:xfrm>
        </p:spPr>
        <p:txBody>
          <a:bodyPr/>
          <a:lstStyle/>
          <a:p>
            <a:r>
              <a:rPr lang="en-US"/>
              <a:t>Sourya Dey, USC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08471" y="6287938"/>
            <a:ext cx="683339" cy="365125"/>
          </a:xfrm>
        </p:spPr>
        <p:txBody>
          <a:bodyPr/>
          <a:lstStyle/>
          <a:p>
            <a:fld id="{8CC2A5CE-B579-3B4B-B5C9-CFE4CB0513F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589338" y="3015032"/>
            <a:ext cx="273269" cy="27326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138005" y="3053402"/>
            <a:ext cx="273269" cy="27326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>
            <a:stCxn id="10" idx="1"/>
          </p:cNvCxnSpPr>
          <p:nvPr/>
        </p:nvCxnSpPr>
        <p:spPr>
          <a:xfrm flipH="1">
            <a:off x="3094911" y="3055051"/>
            <a:ext cx="534446" cy="3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0" idx="3"/>
          </p:cNvCxnSpPr>
          <p:nvPr/>
        </p:nvCxnSpPr>
        <p:spPr>
          <a:xfrm flipH="1" flipV="1">
            <a:off x="3103262" y="3248040"/>
            <a:ext cx="526095" cy="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3589338" y="3487039"/>
            <a:ext cx="273269" cy="27326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3094911" y="3527058"/>
            <a:ext cx="534446" cy="3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 flipV="1">
            <a:off x="3103262" y="3720047"/>
            <a:ext cx="526095" cy="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589338" y="3944032"/>
            <a:ext cx="273269" cy="27326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3094911" y="3984051"/>
            <a:ext cx="534446" cy="3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3103262" y="4177040"/>
            <a:ext cx="526095" cy="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3589338" y="4416039"/>
            <a:ext cx="273269" cy="27326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/>
          <p:nvPr/>
        </p:nvCxnSpPr>
        <p:spPr>
          <a:xfrm flipH="1">
            <a:off x="3094911" y="4456058"/>
            <a:ext cx="534446" cy="3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3103262" y="4649047"/>
            <a:ext cx="526095" cy="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1949851" y="2112766"/>
            <a:ext cx="1133647" cy="356712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2821990" y="2842959"/>
            <a:ext cx="29206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</a:t>
            </a:r>
          </a:p>
          <a:p>
            <a:r>
              <a:rPr lang="en-US" sz="1600" dirty="0"/>
              <a:t>1</a:t>
            </a:r>
          </a:p>
          <a:p>
            <a:r>
              <a:rPr lang="en-US" sz="1600" dirty="0"/>
              <a:t>2</a:t>
            </a:r>
          </a:p>
          <a:p>
            <a:r>
              <a:rPr lang="en-US" sz="1600" dirty="0"/>
              <a:t>3</a:t>
            </a:r>
          </a:p>
          <a:p>
            <a:r>
              <a:rPr lang="en-US" sz="1600" dirty="0"/>
              <a:t>4</a:t>
            </a:r>
          </a:p>
          <a:p>
            <a:r>
              <a:rPr lang="en-US" sz="1600" dirty="0"/>
              <a:t>5</a:t>
            </a:r>
          </a:p>
          <a:p>
            <a:r>
              <a:rPr lang="en-US" sz="1600" dirty="0"/>
              <a:t>6</a:t>
            </a:r>
          </a:p>
          <a:p>
            <a:r>
              <a:rPr lang="en-US" sz="1600" dirty="0"/>
              <a:t>7</a:t>
            </a:r>
          </a:p>
        </p:txBody>
      </p:sp>
      <p:cxnSp>
        <p:nvCxnSpPr>
          <p:cNvPr id="87" name="Straight Connector 86"/>
          <p:cNvCxnSpPr>
            <a:stCxn id="17" idx="6"/>
          </p:cNvCxnSpPr>
          <p:nvPr/>
        </p:nvCxnSpPr>
        <p:spPr>
          <a:xfrm flipV="1">
            <a:off x="1411274" y="3190036"/>
            <a:ext cx="53022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1138005" y="3519631"/>
            <a:ext cx="273269" cy="27326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/>
          <p:cNvCxnSpPr/>
          <p:nvPr/>
        </p:nvCxnSpPr>
        <p:spPr>
          <a:xfrm flipV="1">
            <a:off x="1411274" y="3656265"/>
            <a:ext cx="53022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/>
          <p:cNvSpPr/>
          <p:nvPr/>
        </p:nvSpPr>
        <p:spPr>
          <a:xfrm>
            <a:off x="3589338" y="3945681"/>
            <a:ext cx="273269" cy="27326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1138005" y="3984051"/>
            <a:ext cx="273269" cy="27326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589338" y="4417688"/>
            <a:ext cx="273269" cy="27326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/>
          <p:cNvCxnSpPr/>
          <p:nvPr/>
        </p:nvCxnSpPr>
        <p:spPr>
          <a:xfrm flipV="1">
            <a:off x="1411274" y="4120685"/>
            <a:ext cx="53022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1138005" y="4450280"/>
            <a:ext cx="273269" cy="27326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Connector 106"/>
          <p:cNvCxnSpPr/>
          <p:nvPr/>
        </p:nvCxnSpPr>
        <p:spPr>
          <a:xfrm flipV="1">
            <a:off x="1411274" y="4586914"/>
            <a:ext cx="53022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1140482" y="2112766"/>
            <a:ext cx="273269" cy="27326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/>
          <p:cNvCxnSpPr/>
          <p:nvPr/>
        </p:nvCxnSpPr>
        <p:spPr>
          <a:xfrm flipV="1">
            <a:off x="1413751" y="2249400"/>
            <a:ext cx="53022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1140482" y="2578995"/>
            <a:ext cx="273269" cy="27326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/>
          <p:cNvCxnSpPr/>
          <p:nvPr/>
        </p:nvCxnSpPr>
        <p:spPr>
          <a:xfrm flipV="1">
            <a:off x="1413751" y="2715629"/>
            <a:ext cx="53022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1148949" y="4940394"/>
            <a:ext cx="273269" cy="27326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Connector 112"/>
          <p:cNvCxnSpPr/>
          <p:nvPr/>
        </p:nvCxnSpPr>
        <p:spPr>
          <a:xfrm flipV="1">
            <a:off x="1422218" y="5077028"/>
            <a:ext cx="53022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/>
          <p:cNvSpPr/>
          <p:nvPr/>
        </p:nvSpPr>
        <p:spPr>
          <a:xfrm>
            <a:off x="1148949" y="5406623"/>
            <a:ext cx="273269" cy="27326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/>
          <p:cNvCxnSpPr/>
          <p:nvPr/>
        </p:nvCxnSpPr>
        <p:spPr>
          <a:xfrm flipV="1">
            <a:off x="1422218" y="5543257"/>
            <a:ext cx="53022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1930705" y="2097845"/>
            <a:ext cx="681597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𝜋</a:t>
            </a:r>
            <a:r>
              <a:rPr lang="en-US" sz="1600" baseline="-25000" dirty="0"/>
              <a:t>W</a:t>
            </a:r>
            <a:r>
              <a:rPr lang="en-US" sz="1600" dirty="0"/>
              <a:t>(0)</a:t>
            </a:r>
          </a:p>
          <a:p>
            <a:endParaRPr lang="en-US" sz="1200" dirty="0"/>
          </a:p>
          <a:p>
            <a:r>
              <a:rPr lang="en-US" sz="1600" dirty="0"/>
              <a:t>𝜋</a:t>
            </a:r>
            <a:r>
              <a:rPr lang="en-US" sz="1600" baseline="-25000" dirty="0"/>
              <a:t>W</a:t>
            </a:r>
            <a:r>
              <a:rPr lang="en-US" sz="1600" dirty="0"/>
              <a:t>(1)</a:t>
            </a:r>
          </a:p>
          <a:p>
            <a:endParaRPr lang="en-US" sz="1600" dirty="0"/>
          </a:p>
          <a:p>
            <a:r>
              <a:rPr lang="en-US" sz="1600" dirty="0"/>
              <a:t>𝜋</a:t>
            </a:r>
            <a:r>
              <a:rPr lang="en-US" sz="1600" baseline="-25000" dirty="0"/>
              <a:t>W</a:t>
            </a:r>
            <a:r>
              <a:rPr lang="en-US" sz="1600" dirty="0"/>
              <a:t>(2)</a:t>
            </a:r>
          </a:p>
          <a:p>
            <a:endParaRPr lang="en-US" sz="1600" dirty="0"/>
          </a:p>
          <a:p>
            <a:r>
              <a:rPr lang="en-US" sz="1600" dirty="0"/>
              <a:t>𝜋</a:t>
            </a:r>
            <a:r>
              <a:rPr lang="en-US" sz="1600" baseline="-25000" dirty="0"/>
              <a:t>W</a:t>
            </a:r>
            <a:r>
              <a:rPr lang="en-US" sz="1600" dirty="0"/>
              <a:t>(3)</a:t>
            </a:r>
          </a:p>
          <a:p>
            <a:endParaRPr lang="en-US" sz="1400" dirty="0"/>
          </a:p>
          <a:p>
            <a:r>
              <a:rPr lang="en-US" sz="1600" dirty="0"/>
              <a:t>𝜋</a:t>
            </a:r>
            <a:r>
              <a:rPr lang="en-US" sz="1600" baseline="-25000" dirty="0"/>
              <a:t>W</a:t>
            </a:r>
            <a:r>
              <a:rPr lang="en-US" sz="1600" dirty="0"/>
              <a:t>(4)</a:t>
            </a:r>
          </a:p>
          <a:p>
            <a:endParaRPr lang="en-US" sz="1600" dirty="0"/>
          </a:p>
          <a:p>
            <a:r>
              <a:rPr lang="en-US" sz="1600" dirty="0"/>
              <a:t>𝜋</a:t>
            </a:r>
            <a:r>
              <a:rPr lang="en-US" sz="1600" baseline="-25000" dirty="0"/>
              <a:t>W</a:t>
            </a:r>
            <a:r>
              <a:rPr lang="en-US" sz="1600" dirty="0"/>
              <a:t>(5)</a:t>
            </a:r>
          </a:p>
          <a:p>
            <a:endParaRPr lang="en-US" sz="1600" dirty="0"/>
          </a:p>
          <a:p>
            <a:r>
              <a:rPr lang="en-US" sz="1600" dirty="0"/>
              <a:t>𝜋</a:t>
            </a:r>
            <a:r>
              <a:rPr lang="en-US" sz="1600" baseline="-25000" dirty="0"/>
              <a:t>W</a:t>
            </a:r>
            <a:r>
              <a:rPr lang="en-US" sz="1600" dirty="0"/>
              <a:t>(6)</a:t>
            </a:r>
          </a:p>
          <a:p>
            <a:endParaRPr lang="en-US" sz="1400" dirty="0"/>
          </a:p>
          <a:p>
            <a:r>
              <a:rPr lang="en-US" sz="1600" dirty="0"/>
              <a:t>𝜋</a:t>
            </a:r>
            <a:r>
              <a:rPr lang="en-US" sz="1600" baseline="-25000" dirty="0"/>
              <a:t>W</a:t>
            </a:r>
            <a:r>
              <a:rPr lang="en-US" sz="1600" dirty="0"/>
              <a:t>(7)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4383993" y="2145552"/>
            <a:ext cx="1133647" cy="356712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6001042" y="3277209"/>
            <a:ext cx="273269" cy="27326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7" name="Straight Connector 126"/>
          <p:cNvCxnSpPr>
            <a:stCxn id="125" idx="0"/>
          </p:cNvCxnSpPr>
          <p:nvPr/>
        </p:nvCxnSpPr>
        <p:spPr>
          <a:xfrm flipH="1" flipV="1">
            <a:off x="5528047" y="3081387"/>
            <a:ext cx="609630" cy="1958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>
            <a:off x="5517640" y="3501171"/>
            <a:ext cx="530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 flipH="1">
            <a:off x="5517640" y="3339808"/>
            <a:ext cx="530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125" idx="4"/>
          </p:cNvCxnSpPr>
          <p:nvPr/>
        </p:nvCxnSpPr>
        <p:spPr>
          <a:xfrm flipH="1">
            <a:off x="5517640" y="3550478"/>
            <a:ext cx="620037" cy="191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42" idx="1"/>
          </p:cNvCxnSpPr>
          <p:nvPr/>
        </p:nvCxnSpPr>
        <p:spPr>
          <a:xfrm flipH="1">
            <a:off x="3819420" y="3056642"/>
            <a:ext cx="534446" cy="3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 flipH="1" flipV="1">
            <a:off x="3827771" y="3249631"/>
            <a:ext cx="526095" cy="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H="1">
            <a:off x="3829359" y="3538588"/>
            <a:ext cx="534446" cy="3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H="1" flipV="1">
            <a:off x="3827771" y="3721638"/>
            <a:ext cx="526095" cy="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>
            <a:off x="3829359" y="3995581"/>
            <a:ext cx="534446" cy="3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/>
          <p:nvPr/>
        </p:nvCxnSpPr>
        <p:spPr>
          <a:xfrm flipH="1" flipV="1">
            <a:off x="3827771" y="4178631"/>
            <a:ext cx="526095" cy="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H="1">
            <a:off x="3829359" y="4467588"/>
            <a:ext cx="534446" cy="3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H="1">
            <a:off x="3817833" y="4647700"/>
            <a:ext cx="566160" cy="2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6024259" y="4246223"/>
            <a:ext cx="273269" cy="27326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" name="Straight Connector 151"/>
          <p:cNvCxnSpPr/>
          <p:nvPr/>
        </p:nvCxnSpPr>
        <p:spPr>
          <a:xfrm flipH="1" flipV="1">
            <a:off x="5537828" y="4041173"/>
            <a:ext cx="623067" cy="205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H="1">
            <a:off x="5540857" y="4470185"/>
            <a:ext cx="530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 flipH="1">
            <a:off x="5540857" y="4308822"/>
            <a:ext cx="530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flipH="1">
            <a:off x="5540857" y="4519492"/>
            <a:ext cx="620038" cy="191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5246386" y="2855469"/>
            <a:ext cx="292068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0</a:t>
            </a:r>
          </a:p>
          <a:p>
            <a:r>
              <a:rPr lang="en-US" sz="1600" dirty="0"/>
              <a:t>1</a:t>
            </a:r>
          </a:p>
          <a:p>
            <a:r>
              <a:rPr lang="en-US" sz="1600" dirty="0"/>
              <a:t>2</a:t>
            </a:r>
          </a:p>
          <a:p>
            <a:r>
              <a:rPr lang="en-US" sz="1600" dirty="0"/>
              <a:t>3</a:t>
            </a:r>
          </a:p>
          <a:p>
            <a:r>
              <a:rPr lang="en-US" sz="1600" dirty="0"/>
              <a:t>4</a:t>
            </a:r>
          </a:p>
          <a:p>
            <a:r>
              <a:rPr lang="en-US" sz="1600" dirty="0"/>
              <a:t>5</a:t>
            </a:r>
          </a:p>
          <a:p>
            <a:r>
              <a:rPr lang="en-US" sz="1600" dirty="0"/>
              <a:t>6</a:t>
            </a:r>
          </a:p>
          <a:p>
            <a:r>
              <a:rPr lang="en-US" sz="1600" dirty="0"/>
              <a:t>7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4363314" y="2815301"/>
            <a:ext cx="68159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𝜋</a:t>
            </a:r>
            <a:r>
              <a:rPr lang="en-US" sz="1600" baseline="-25000" dirty="0"/>
              <a:t>W</a:t>
            </a:r>
            <a:r>
              <a:rPr lang="en-US" sz="1600" dirty="0"/>
              <a:t>(0)</a:t>
            </a:r>
          </a:p>
          <a:p>
            <a:r>
              <a:rPr lang="en-US" sz="1600" dirty="0"/>
              <a:t>𝜋</a:t>
            </a:r>
            <a:r>
              <a:rPr lang="en-US" sz="1600" baseline="-25000" dirty="0"/>
              <a:t>W</a:t>
            </a:r>
            <a:r>
              <a:rPr lang="en-US" sz="1600" dirty="0"/>
              <a:t>(1)</a:t>
            </a:r>
          </a:p>
          <a:p>
            <a:r>
              <a:rPr lang="en-US" sz="1600" dirty="0"/>
              <a:t>𝜋</a:t>
            </a:r>
            <a:r>
              <a:rPr lang="en-US" sz="1600" baseline="-25000" dirty="0"/>
              <a:t>W</a:t>
            </a:r>
            <a:r>
              <a:rPr lang="en-US" sz="1600" dirty="0"/>
              <a:t>(2)</a:t>
            </a:r>
          </a:p>
          <a:p>
            <a:r>
              <a:rPr lang="en-US" sz="1600" dirty="0"/>
              <a:t>𝜋</a:t>
            </a:r>
            <a:r>
              <a:rPr lang="en-US" sz="1600" baseline="-25000" dirty="0"/>
              <a:t>W</a:t>
            </a:r>
            <a:r>
              <a:rPr lang="en-US" sz="1600" dirty="0"/>
              <a:t>(3)</a:t>
            </a:r>
          </a:p>
          <a:p>
            <a:r>
              <a:rPr lang="en-US" sz="1600" dirty="0"/>
              <a:t>𝜋</a:t>
            </a:r>
            <a:r>
              <a:rPr lang="en-US" sz="1600" baseline="-25000" dirty="0"/>
              <a:t>W</a:t>
            </a:r>
            <a:r>
              <a:rPr lang="en-US" sz="1600" dirty="0"/>
              <a:t>(4)</a:t>
            </a:r>
          </a:p>
          <a:p>
            <a:r>
              <a:rPr lang="en-US" sz="1600" dirty="0"/>
              <a:t>𝜋</a:t>
            </a:r>
            <a:r>
              <a:rPr lang="en-US" sz="1600" baseline="-25000" dirty="0"/>
              <a:t>W</a:t>
            </a:r>
            <a:r>
              <a:rPr lang="en-US" sz="1600" dirty="0"/>
              <a:t>(5)</a:t>
            </a:r>
          </a:p>
          <a:p>
            <a:r>
              <a:rPr lang="en-US" sz="1600" dirty="0"/>
              <a:t>𝜋</a:t>
            </a:r>
            <a:r>
              <a:rPr lang="en-US" sz="1600" baseline="-25000" dirty="0"/>
              <a:t>W</a:t>
            </a:r>
            <a:r>
              <a:rPr lang="en-US" sz="1600" dirty="0"/>
              <a:t>(6)</a:t>
            </a:r>
          </a:p>
          <a:p>
            <a:r>
              <a:rPr lang="en-US" sz="1600" dirty="0"/>
              <a:t>𝜋</a:t>
            </a:r>
            <a:r>
              <a:rPr lang="en-US" sz="1600" baseline="-25000" dirty="0"/>
              <a:t>W</a:t>
            </a:r>
            <a:r>
              <a:rPr lang="en-US" sz="1600" dirty="0"/>
              <a:t>(7)</a:t>
            </a:r>
          </a:p>
        </p:txBody>
      </p:sp>
      <p:sp>
        <p:nvSpPr>
          <p:cNvPr id="64" name="Content Placeholder 2"/>
          <p:cNvSpPr>
            <a:spLocks noGrp="1"/>
          </p:cNvSpPr>
          <p:nvPr>
            <p:ph idx="1"/>
          </p:nvPr>
        </p:nvSpPr>
        <p:spPr>
          <a:xfrm>
            <a:off x="6546278" y="2971593"/>
            <a:ext cx="3652605" cy="2024916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Interleaver algorithm ensures:</a:t>
            </a:r>
          </a:p>
          <a:p>
            <a:pPr algn="just"/>
            <a:r>
              <a:rPr lang="en-US" dirty="0"/>
              <a:t>Each output connected to a </a:t>
            </a:r>
            <a:r>
              <a:rPr lang="en-US" i="1" dirty="0"/>
              <a:t>good spatial chunk</a:t>
            </a:r>
            <a:r>
              <a:rPr lang="en-US" dirty="0"/>
              <a:t> of different inputs</a:t>
            </a:r>
          </a:p>
          <a:p>
            <a:pPr algn="just"/>
            <a:r>
              <a:rPr lang="en-US" dirty="0"/>
              <a:t>No neuron unconnected</a:t>
            </a:r>
          </a:p>
          <a:p>
            <a:pPr algn="just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1542" y="5760386"/>
            <a:ext cx="1375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Junction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262967" y="5755587"/>
            <a:ext cx="1375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Junction 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41211" y="2111160"/>
            <a:ext cx="5136306" cy="1680134"/>
            <a:chOff x="1141211" y="1704757"/>
            <a:chExt cx="5136306" cy="1680134"/>
          </a:xfrm>
        </p:grpSpPr>
        <p:cxnSp>
          <p:nvCxnSpPr>
            <p:cNvPr id="66" name="Straight Connector 65"/>
            <p:cNvCxnSpPr>
              <a:stCxn id="74" idx="1"/>
            </p:cNvCxnSpPr>
            <p:nvPr/>
          </p:nvCxnSpPr>
          <p:spPr>
            <a:xfrm flipH="1">
              <a:off x="3087861" y="2648712"/>
              <a:ext cx="534446" cy="301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74" idx="3"/>
            </p:cNvCxnSpPr>
            <p:nvPr/>
          </p:nvCxnSpPr>
          <p:spPr>
            <a:xfrm flipH="1" flipV="1">
              <a:off x="3096212" y="2841701"/>
              <a:ext cx="526095" cy="24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3087861" y="3120719"/>
              <a:ext cx="534446" cy="301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 flipV="1">
              <a:off x="3096212" y="3313708"/>
              <a:ext cx="526095" cy="24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81" idx="6"/>
            </p:cNvCxnSpPr>
            <p:nvPr/>
          </p:nvCxnSpPr>
          <p:spPr>
            <a:xfrm flipV="1">
              <a:off x="1404224" y="2783697"/>
              <a:ext cx="530227" cy="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flipV="1">
              <a:off x="1404224" y="3249926"/>
              <a:ext cx="530227" cy="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1406701" y="1843061"/>
              <a:ext cx="530227" cy="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1406701" y="2309290"/>
              <a:ext cx="530227" cy="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H="1" flipV="1">
              <a:off x="5520997" y="2675048"/>
              <a:ext cx="609630" cy="19582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5510590" y="3094832"/>
              <a:ext cx="53035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5510590" y="2933469"/>
              <a:ext cx="53035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H="1">
              <a:off x="5510590" y="3144139"/>
              <a:ext cx="620037" cy="19172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>
              <a:off x="3812370" y="2650303"/>
              <a:ext cx="534446" cy="301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H="1" flipV="1">
              <a:off x="3820721" y="2843292"/>
              <a:ext cx="526095" cy="24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3822309" y="3132249"/>
              <a:ext cx="534446" cy="301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H="1" flipV="1">
              <a:off x="3820721" y="3315299"/>
              <a:ext cx="526095" cy="24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3592544" y="2607023"/>
              <a:ext cx="273269" cy="27326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1141211" y="2645393"/>
              <a:ext cx="273269" cy="27326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3592544" y="3079030"/>
              <a:ext cx="273269" cy="27326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1141211" y="3111622"/>
              <a:ext cx="273269" cy="27326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1143688" y="1704757"/>
              <a:ext cx="273269" cy="27326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1143688" y="2170986"/>
              <a:ext cx="273269" cy="27326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6004248" y="2869200"/>
              <a:ext cx="273269" cy="27326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103734" y="3384209"/>
            <a:ext cx="72487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sym typeface="Wingdings"/>
              </a:rPr>
              <a:t></a:t>
            </a:r>
            <a:endParaRPr lang="en-US" sz="5000" dirty="0"/>
          </a:p>
        </p:txBody>
      </p:sp>
      <p:sp>
        <p:nvSpPr>
          <p:cNvPr id="149" name="TextBox 148"/>
          <p:cNvSpPr txBox="1"/>
          <p:nvPr/>
        </p:nvSpPr>
        <p:spPr>
          <a:xfrm>
            <a:off x="4511101" y="3403117"/>
            <a:ext cx="72487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sym typeface="Wingdings"/>
              </a:rPr>
              <a:t></a:t>
            </a:r>
            <a:endParaRPr lang="en-US" sz="500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41030" y="328719"/>
            <a:ext cx="8596668" cy="1320800"/>
          </a:xfrm>
        </p:spPr>
        <p:txBody>
          <a:bodyPr/>
          <a:lstStyle/>
          <a:p>
            <a:r>
              <a:rPr lang="en-US"/>
              <a:t>Present Work - </a:t>
            </a:r>
            <a:br>
              <a:rPr lang="en-US"/>
            </a:br>
            <a:r>
              <a:rPr lang="en-US"/>
              <a:t>Interleavers for Sparse Patterns</a:t>
            </a:r>
          </a:p>
        </p:txBody>
      </p:sp>
    </p:spTree>
    <p:extLst>
      <p:ext uri="{BB962C8B-B14F-4D97-AF65-F5344CB8AC3E}">
        <p14:creationId xmlns:p14="http://schemas.microsoft.com/office/powerpoint/2010/main" val="105976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91" grpId="1"/>
      <p:bldP spid="3" grpId="0"/>
      <p:bldP spid="90" grpId="1"/>
      <p:bldP spid="93" grpId="1"/>
      <p:bldP spid="92" grpId="1"/>
      <p:bldP spid="116" grpId="0"/>
      <p:bldP spid="164" grpId="0"/>
      <p:bldP spid="64" grpId="0" build="p"/>
      <p:bldP spid="8" grpId="0"/>
      <p:bldP spid="8" grpId="1"/>
      <p:bldP spid="149" grpId="0"/>
      <p:bldP spid="14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Interleaver</a:t>
            </a:r>
            <a:r>
              <a:rPr lang="en-US" dirty="0"/>
              <a:t>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Optimized for computational efficiency in hardware</a:t>
            </a:r>
          </a:p>
          <a:p>
            <a:r>
              <a:rPr lang="en-US" sz="2400" dirty="0"/>
              <a:t>Optimized for on-chip storage</a:t>
            </a:r>
          </a:p>
          <a:p>
            <a:r>
              <a:rPr lang="en-US" sz="2400" dirty="0"/>
              <a:t>High values for metrics which are performance indicators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Sourya Dey, USC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2A5CE-B579-3B4B-B5C9-CFE4CB0513F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663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9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3D7816"/>
      </a:accent1>
      <a:accent2>
        <a:srgbClr val="8FC126"/>
      </a:accent2>
      <a:accent3>
        <a:srgbClr val="E76617"/>
      </a:accent3>
      <a:accent4>
        <a:srgbClr val="BFA613"/>
      </a:accent4>
      <a:accent5>
        <a:srgbClr val="E6B91C"/>
      </a:accent5>
      <a:accent6>
        <a:srgbClr val="8FC126"/>
      </a:accent6>
      <a:hlink>
        <a:srgbClr val="0432FF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3411</TotalTime>
  <Words>1481</Words>
  <Application>Microsoft Macintosh PowerPoint</Application>
  <PresentationFormat>Widescreen</PresentationFormat>
  <Paragraphs>372</Paragraphs>
  <Slides>21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 Math</vt:lpstr>
      <vt:lpstr>Trebuchet MS</vt:lpstr>
      <vt:lpstr>Wingdings 3</vt:lpstr>
      <vt:lpstr>Facet</vt:lpstr>
      <vt:lpstr>Interleaver Design for Deep Neural Networks</vt:lpstr>
      <vt:lpstr>Overview of Current DNNs</vt:lpstr>
      <vt:lpstr>Typical Supervised Network</vt:lpstr>
      <vt:lpstr>Focus of our Approach</vt:lpstr>
      <vt:lpstr>Overview of our Research</vt:lpstr>
      <vt:lpstr>Sparsity</vt:lpstr>
      <vt:lpstr>Example of Parameter Savings</vt:lpstr>
      <vt:lpstr>Present Work -  Interleavers for Sparse Patterns</vt:lpstr>
      <vt:lpstr>Interleaver Requirements</vt:lpstr>
      <vt:lpstr>Degree of Parallelism = z</vt:lpstr>
      <vt:lpstr>Clash Freedom</vt:lpstr>
      <vt:lpstr>Ease of Accesses</vt:lpstr>
      <vt:lpstr>Interleaver Design Algorithm</vt:lpstr>
      <vt:lpstr>Meeting Requirements</vt:lpstr>
      <vt:lpstr>Variations</vt:lpstr>
      <vt:lpstr>Some Weight Interleaver Patterns</vt:lpstr>
      <vt:lpstr>Spread and Dispersion</vt:lpstr>
      <vt:lpstr>Dataset Results</vt:lpstr>
      <vt:lpstr>Morse Dataset Trends</vt:lpstr>
      <vt:lpstr>Summary and Ongoing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Accelerating Training of Deep Neural Networks via Sparse Edge Processing</dc:title>
  <dc:creator>Sourya Dey</dc:creator>
  <cp:lastModifiedBy>Sourya Dey</cp:lastModifiedBy>
  <cp:revision>135</cp:revision>
  <dcterms:created xsi:type="dcterms:W3CDTF">2017-09-05T16:19:57Z</dcterms:created>
  <dcterms:modified xsi:type="dcterms:W3CDTF">2019-12-29T04:44:25Z</dcterms:modified>
</cp:coreProperties>
</file>