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3" r:id="rId4"/>
    <p:sldId id="264" r:id="rId5"/>
    <p:sldId id="265" r:id="rId6"/>
    <p:sldId id="257" r:id="rId7"/>
    <p:sldId id="266" r:id="rId8"/>
    <p:sldId id="267" r:id="rId9"/>
    <p:sldId id="268" r:id="rId10"/>
    <p:sldId id="25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A129C-831D-4817-BF1F-5BA3EACBDBF0}" v="56" dt="2024-07-02T19:43:1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8E6E3-6607-8158-1A3D-5362581BB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371" y="2276669"/>
            <a:ext cx="11691257" cy="1432249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663300"/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Desafio – </a:t>
            </a:r>
            <a:r>
              <a:rPr lang="pt-BR" sz="4800" b="1" dirty="0" err="1">
                <a:solidFill>
                  <a:srgbClr val="663300"/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Bootcamp</a:t>
            </a:r>
            <a:r>
              <a:rPr lang="pt-BR" sz="4800" b="1" dirty="0">
                <a:solidFill>
                  <a:srgbClr val="663300"/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 DIO </a:t>
            </a:r>
            <a:br>
              <a:rPr lang="pt-BR" sz="4800" b="1" dirty="0">
                <a:solidFill>
                  <a:srgbClr val="663300"/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</a:br>
            <a:r>
              <a:rPr lang="pt-BR" sz="4800" b="1" dirty="0">
                <a:solidFill>
                  <a:srgbClr val="663300"/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Data </a:t>
            </a:r>
            <a:r>
              <a:rPr lang="pt-BR" sz="4800" b="1" dirty="0" err="1">
                <a:solidFill>
                  <a:srgbClr val="663300"/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Analytics</a:t>
            </a:r>
            <a:r>
              <a:rPr lang="pt-BR" sz="4800" b="1" dirty="0">
                <a:solidFill>
                  <a:srgbClr val="663300"/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 com Power BI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94B5D-ECDB-D6BB-DC95-8A32E2C1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90561"/>
            <a:ext cx="9144000" cy="657808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Análise Descritiva da Amostra de Finanças </a:t>
            </a: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do Power BI (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Financials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 Sample)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1DDCB6-9C31-7DC9-91BD-CB0E5075DA30}"/>
              </a:ext>
            </a:extLst>
          </p:cNvPr>
          <p:cNvSpPr txBox="1"/>
          <p:nvPr/>
        </p:nvSpPr>
        <p:spPr>
          <a:xfrm>
            <a:off x="5024231" y="6158204"/>
            <a:ext cx="2143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Made</a:t>
            </a:r>
            <a:r>
              <a:rPr lang="pt-BR" sz="1000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</a:t>
            </a:r>
            <a:r>
              <a:rPr lang="pt-BR" sz="1000" dirty="0" err="1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with</a:t>
            </a:r>
            <a:r>
              <a:rPr lang="pt-BR" sz="1000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&lt;3 </a:t>
            </a:r>
            <a:r>
              <a:rPr lang="pt-BR" sz="1000" dirty="0" err="1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by</a:t>
            </a:r>
            <a:r>
              <a:rPr lang="pt-BR" sz="1000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Sara Sousa</a:t>
            </a:r>
          </a:p>
        </p:txBody>
      </p:sp>
    </p:spTree>
    <p:extLst>
      <p:ext uri="{BB962C8B-B14F-4D97-AF65-F5344CB8AC3E}">
        <p14:creationId xmlns:p14="http://schemas.microsoft.com/office/powerpoint/2010/main" val="314200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176B5908-AF08-2E97-00CF-167D426AD2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894723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176B5908-AF08-2E97-00CF-167D426AD2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85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2359D-7EA5-6679-46B8-13DD5279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6184"/>
          </a:xfrm>
        </p:spPr>
        <p:txBody>
          <a:bodyPr>
            <a:normAutofit fontScale="90000"/>
          </a:bodyPr>
          <a:lstStyle/>
          <a:p>
            <a:r>
              <a:rPr lang="pt-BR" sz="4400" b="1" dirty="0">
                <a:solidFill>
                  <a:srgbClr val="663300"/>
                </a:solidFill>
              </a:rPr>
              <a:t>Análise Descritiva - Relatório de Distribuição de Lucro, Vendas e Unidades Vendidas Por País e Segmento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FDAC7-BB79-D676-7866-3497225E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386602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Sobre quantidade de lucro por segmento</a:t>
            </a:r>
            <a:r>
              <a:rPr lang="pt-BR" sz="2200" b="1" dirty="0">
                <a:solidFill>
                  <a:srgbClr val="C00000"/>
                </a:solidFill>
              </a:rPr>
              <a:t>;</a:t>
            </a:r>
          </a:p>
          <a:p>
            <a:pPr marL="0" indent="0" algn="just">
              <a:buNone/>
            </a:pPr>
            <a:endParaRPr lang="pt-BR" sz="2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Fatores estratégicos:</a:t>
            </a:r>
          </a:p>
          <a:p>
            <a:pPr marL="0" indent="0" algn="just">
              <a:buNone/>
            </a:pPr>
            <a:endParaRPr lang="pt-BR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Rentabilidade: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 a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identificar quais segmentos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mercado são mais lucrativos.</a:t>
            </a:r>
          </a:p>
          <a:p>
            <a:pPr algn="just"/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Foco Estratégico: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direcionar esforços e recursos para os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segmentos mais rentáveis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Ajustes de Estratégia: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 decisões sobre possíveis ajustes na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estratégia de marketing e vendas para diferentes segmentos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21898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2359D-7EA5-6679-46B8-13DD5279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6184"/>
          </a:xfrm>
        </p:spPr>
        <p:txBody>
          <a:bodyPr>
            <a:normAutofit fontScale="90000"/>
          </a:bodyPr>
          <a:lstStyle/>
          <a:p>
            <a:r>
              <a:rPr lang="pt-BR" sz="4400" b="1" dirty="0">
                <a:solidFill>
                  <a:srgbClr val="663300"/>
                </a:solidFill>
              </a:rPr>
              <a:t>Análise Descritiva - Relatório de Distribuição de Lucro, Vendas e Unidades Vendidas Por País e Segmento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FDAC7-BB79-D676-7866-3497225E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313"/>
            <a:ext cx="10515600" cy="38826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Sobre quantidade de vendas e quantidade de unidades vendidas por país</a:t>
            </a:r>
            <a:r>
              <a:rPr lang="pt-BR" sz="2200" b="1" dirty="0">
                <a:solidFill>
                  <a:srgbClr val="C00000"/>
                </a:solidFill>
              </a:rPr>
              <a:t>;</a:t>
            </a:r>
          </a:p>
          <a:p>
            <a:pPr marL="0" indent="0" algn="just">
              <a:buNone/>
            </a:pPr>
            <a:endParaRPr lang="pt-BR" sz="2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Fatores estratégicos:</a:t>
            </a:r>
          </a:p>
          <a:p>
            <a:pPr marL="0" indent="0" algn="just">
              <a:buNone/>
            </a:pPr>
            <a:endParaRPr lang="pt-BR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Desempenho Regional: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Avalia o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desempenho de vendas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 diferentes países.</a:t>
            </a:r>
          </a:p>
          <a:p>
            <a:pPr algn="just"/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Demanda do Mercado: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quais países têm maior demanda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 termos de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unidades vendidas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Oportunidades de Crescimento: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decisões sobre onde expandir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 intensificar esforços de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vendas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24302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2359D-7EA5-6679-46B8-13DD5279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6184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rgbClr val="663300"/>
                </a:solidFill>
              </a:rPr>
              <a:t>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FDAC7-BB79-D676-7866-3497225E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313"/>
            <a:ext cx="10515600" cy="38826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/>
              <a:t>Conclui-se que, ao utilizar a visualização de gráficos e métricas elaboradas, é possível obter uma visão abrangente do desempenho financeiro da base de dados tratada. Isso facilita uma gestão eficaz, permitindo tomadas de decisões estratégicas e assertivas baseadas em dados e visualizações intuitivas.</a:t>
            </a:r>
          </a:p>
        </p:txBody>
      </p:sp>
    </p:spTree>
    <p:extLst>
      <p:ext uri="{BB962C8B-B14F-4D97-AF65-F5344CB8AC3E}">
        <p14:creationId xmlns:p14="http://schemas.microsoft.com/office/powerpoint/2010/main" val="22281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8FA3CB8D-2907-AE9D-4427-0C705A4BA2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596965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8FA3CB8D-2907-AE9D-4427-0C705A4BA2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2359D-7EA5-6679-46B8-13DD5279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rgbClr val="663300"/>
                </a:solidFill>
              </a:rPr>
              <a:t>Análise Descritiva - Relatório de Vendas Considerando Produtos e Segmento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FDAC7-BB79-D676-7866-3497225E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Além do recurso de visualização da </a:t>
            </a:r>
            <a:r>
              <a:rPr lang="pt-BR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filtragem por Ano e Mê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s, é possível visualizar e obter insights:</a:t>
            </a:r>
          </a:p>
          <a:p>
            <a:pPr algn="just"/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Sobre o total de vendas por cada produto;</a:t>
            </a:r>
          </a:p>
          <a:p>
            <a:pPr algn="just"/>
            <a:endParaRPr lang="pt-BR" sz="2800" dirty="0">
              <a:solidFill>
                <a:srgbClr val="6633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Fatores estratégicos: </a:t>
            </a:r>
          </a:p>
          <a:p>
            <a:pPr algn="just"/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Identificação de Produtos de Alto Desempenho: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Saber quais produtos estão </a:t>
            </a:r>
            <a:r>
              <a:rPr lang="pt-BR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gerando mais vendas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 a identificar os </a:t>
            </a:r>
            <a:r>
              <a:rPr lang="pt-BR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produtos mais populares e rentáveis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Alocação de Recursos</a:t>
            </a:r>
            <a:r>
              <a:rPr lang="pt-BR" sz="2800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 orientar </a:t>
            </a:r>
            <a:r>
              <a:rPr lang="pt-BR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alocação de recursos, como campanhas de marketing e estoques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para produtos de alto desempenho.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Decisões de Produção</a:t>
            </a:r>
            <a:r>
              <a:rPr lang="pt-BR" sz="2800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Informa decisões sobre quais produtos devem ser </a:t>
            </a:r>
            <a:r>
              <a:rPr lang="pt-BR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fabricados ou comprados em maiores quantidades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09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2359D-7EA5-6679-46B8-13DD5279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rgbClr val="663300"/>
                </a:solidFill>
              </a:rPr>
              <a:t>Análise Descritiva - Relatório de Vendas Considerando Produtos e Segmento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FDAC7-BB79-D676-7866-3497225E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Sobre a média do preço de venda por cada produto;</a:t>
            </a:r>
          </a:p>
          <a:p>
            <a:pPr algn="just"/>
            <a:endParaRPr lang="pt-BR" sz="2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Fatores estratégicos: </a:t>
            </a:r>
          </a:p>
          <a:p>
            <a:pPr algn="just"/>
            <a:endParaRPr lang="pt-BR" sz="2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Estratégia de Preços: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 a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avaliar a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eficácia da estratégia de preços atual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fazer ajustes conforme necessário para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maximizar a receita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Comparação com Custos: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comparar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preço médio de venda com o custo dos produtos,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ajudando a determinar a margem de lucro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Mercado: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revelar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tendências de preços e posicionamento no mercad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em relação aos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concorrentes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71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2359D-7EA5-6679-46B8-13DD5279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rgbClr val="663300"/>
                </a:solidFill>
              </a:rPr>
              <a:t>Análise Descritiva - Relatório de Vendas Considerando Produtos e Segmento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FDAC7-BB79-D676-7866-3497225E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Sobre o total de vendas organizados por ano, mês e seu segmento.</a:t>
            </a:r>
          </a:p>
          <a:p>
            <a:pPr marL="0" indent="0" algn="just">
              <a:buNone/>
            </a:pPr>
            <a:endParaRPr lang="pt-BR" sz="2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Fatores estratégicos:</a:t>
            </a:r>
          </a:p>
          <a:p>
            <a:pPr marL="0" indent="0" algn="just">
              <a:buNone/>
            </a:pPr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Tendências: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visualização das vendas ao longo do tempo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(por ano e mês) permite identificar </a:t>
            </a:r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tendências sazonais e padrões de crescimento ou declínio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pt-BR" sz="24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Planejamento Estratégico: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 o </a:t>
            </a:r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planejamento estratégico de longo prazo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como projeções de vendas futuras e metas de crescimento.</a:t>
            </a:r>
          </a:p>
          <a:p>
            <a:pPr algn="just"/>
            <a:r>
              <a:rPr lang="pt-BR" sz="24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Segmentação de Mercado: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análise por segmento ajuda a </a:t>
            </a:r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entender melhor os diferentes grupos de clientes e suas preferências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permitindo uma segmentação mais precisa e </a:t>
            </a:r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campanhas de marketing direcionadas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14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D69BD5CF-EC3D-E481-5F60-4AA5952FF8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81239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D69BD5CF-EC3D-E481-5F60-4AA5952FF8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75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2359D-7EA5-6679-46B8-13DD5279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rgbClr val="663300"/>
                </a:solidFill>
              </a:rPr>
              <a:t>Análise Descritiva - Relatório de Vendas Considerando Países e Lucro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FDAC7-BB79-D676-7866-3497225E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7605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Além do recurso de visualização do </a:t>
            </a:r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vendas e total de unidades vendidas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é possível visualizar e obter insights: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Sobre q</a:t>
            </a:r>
            <a:r>
              <a:rPr lang="pt-BR" sz="2400" b="1" dirty="0">
                <a:solidFill>
                  <a:srgbClr val="C00000"/>
                </a:solidFill>
              </a:rPr>
              <a:t>uantidade de lucro por ano e mês;</a:t>
            </a:r>
          </a:p>
          <a:p>
            <a:pPr marL="0" indent="0" algn="just">
              <a:buNone/>
            </a:pPr>
            <a:endParaRPr lang="pt-BR" sz="2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Fatores estratégicos:</a:t>
            </a:r>
          </a:p>
          <a:p>
            <a:pPr marL="0" indent="0" algn="just">
              <a:buNone/>
            </a:pPr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Rentabilidade: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 a </a:t>
            </a:r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entender a rentabilidade ao longo do tempo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identificando </a:t>
            </a:r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períodos de alta e baixa lucratividade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pt-BR" sz="24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Planejamento Financeiro: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 o planejamento financeiro e orçamentário, </a:t>
            </a:r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permitindo prever e gerenciar o fluxo de caixa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pt-BR" sz="24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Identificação de Padrões Sazonais: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</a:t>
            </a:r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identificar padrões sazonais na lucratividade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ajudando a planejar campanhas de marketing e promoções em períodos estratégicos.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0392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2359D-7EA5-6679-46B8-13DD5279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rgbClr val="663300"/>
                </a:solidFill>
              </a:rPr>
              <a:t>Análise Descritiva - Relatório de Vendas Considerando Países e Lucro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FDAC7-BB79-D676-7866-3497225E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Sobre total de lucro por país</a:t>
            </a:r>
            <a:r>
              <a:rPr lang="pt-BR" sz="2200" b="1" dirty="0">
                <a:solidFill>
                  <a:srgbClr val="C00000"/>
                </a:solidFill>
              </a:rPr>
              <a:t>;</a:t>
            </a:r>
          </a:p>
          <a:p>
            <a:pPr marL="0" indent="0" algn="just">
              <a:buNone/>
            </a:pPr>
            <a:endParaRPr lang="pt-BR" sz="2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Fatores estratégicos:</a:t>
            </a:r>
          </a:p>
          <a:p>
            <a:pPr marL="0" indent="0" algn="just">
              <a:buNone/>
            </a:pPr>
            <a:endParaRPr lang="pt-BR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Desempenho Regional: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Avalia o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desempenho financeiro em diferentes regiõe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s, ajudando a identificar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mercados lucrativos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Estratégia de Expansão: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decisões sobre expansão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novos mercados ou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aumento de investime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ntos em regiões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lucrativas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Mercado: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 a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entender as diferenças de mercado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ajustar estratégias de marketing e vendas de acordo com as necessidades regionais.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06360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2359D-7EA5-6679-46B8-13DD5279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rgbClr val="663300"/>
                </a:solidFill>
              </a:rPr>
              <a:t>Análise Descritiva - Relatório de Vendas Considerando Países e Lucro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FDAC7-BB79-D676-7866-3497225E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Sobre quantidade de vendas por país</a:t>
            </a:r>
            <a:r>
              <a:rPr lang="pt-BR" sz="2200" b="1" dirty="0">
                <a:solidFill>
                  <a:srgbClr val="C00000"/>
                </a:solidFill>
              </a:rPr>
              <a:t>;</a:t>
            </a:r>
          </a:p>
          <a:p>
            <a:pPr marL="0" indent="0" algn="just">
              <a:buNone/>
            </a:pPr>
            <a:endParaRPr lang="pt-BR" sz="2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Fatores estratégicos:</a:t>
            </a:r>
          </a:p>
          <a:p>
            <a:pPr marL="0" indent="0" algn="just">
              <a:buNone/>
            </a:pPr>
            <a:endParaRPr lang="pt-BR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Comparação entre Mercados: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comparar o volume de vendas em diferentes países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identificando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mercados com maior demanda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pt-BR" sz="2200" b="1" dirty="0">
                <a:solidFill>
                  <a:srgbClr val="66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Desempenho de Produtos: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 revelar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quais produtos são mais populares em diferentes regiões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permitindo </a:t>
            </a:r>
            <a:r>
              <a:rPr lang="pt-BR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ajustes na linha de produtos e estratégias regionais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35872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27A536B2-7E2A-45AC-86A8-E477773C9C82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1554A8D3-17E8-4ED2-BB18-FB234ED7C38E&quot;"/>
    <we:property name="reportUrl" value="&quot;/groups/me/reports/dc162896-f494-443d-977d-bacd067edb2e/f635a60e701f0dbbf6ba?bookmarkGuid=1e735160-89c8-4b68-8eaf-b00183f26e8b&amp;bookmarkUsage=1&amp;ctid=11dbbfe2-89b8-4549-be10-cec364e59551&amp;fromEntryPoint=export&quot;"/>
    <we:property name="reportName" value="&quot;Descritivo_Financials_Sample&quot;"/>
    <we:property name="reportState" value="&quot;CONNECTED&quot;"/>
    <we:property name="embedUrl" value="&quot;/reportEmbed?reportId=dc162896-f494-443d-977d-bacd067edb2e&amp;config=eyJjbHVzdGVyVXJsIjoiaHR0cHM6Ly9XQUJJLVNPVVRILUNFTlRSQUwtVVMtcmVkaXJlY3QuYW5hbHlzaXMud2luZG93cy5uZXQiLCJlbWJlZEZlYXR1cmVzIjp7InVzYWdlTWV0cmljc1ZOZXh0Ijp0cnVlfX0%3D&amp;disableSensitivityBanner=true&quot;"/>
    <we:property name="pageName" value="&quot;f635a60e701f0dbbf6ba&quot;"/>
    <we:property name="pageDisplayName" value="&quot;Página 1&quot;"/>
    <we:property name="datasetId" value="&quot;127c9b39-7ff5-41e2-8fe6-58f6052a5c2b&quot;"/>
    <we:property name="backgroundColor" value="&quot;#BDB1AE&quot;"/>
    <we:property name="bookmark" value="&quot;H4sIAAAAAAAAA+1YzW7jNhB+lUCXvTiG/izJuWW9KVo0LYImyGVhFCNy5HDBkFqKSuMGfp4CfY19sQ4pyRs7TrJwt902iE/SzGj4zczHT7TuAi6aWsLyZ7jG4Cj4QXHBgGtzEAWjQHXGMk/iMOeYRGmSTlMGLArJq2srtGqCo7vAglmgvRRNC9JlIuP7+SgAKc9g4e4qkA2OghpNoxVI8Tt2weSypsXVKMDbWmoDLuW5BYsu7Q2F0z1BiMYJrQjMihs8R2Y7a5UlE8hCzMOoCnlZVlkJFNZ0AR7ZzhCX2i8/08qCULSMs5UYYsaqBKqwYizPy4RnPoeQdghZntzWhqqjmpe1a86MsC60oa7JwFdhsOlA3wUzLdtrf3WyYT/XrWH4C1bepaywS1eNUKCYcE1ZUUPOjKZ2eQ9d8tZqb77Sv80M0qI8OApXozWOY35DT5N1G8TxYmFwAba/PflHEF6i4tBZv2tVP5/wId45WRqhFrKf/+dRXHRl1AJnV2Cs41f5gQbp2k4PacPRvF36zr8TZqBAPNoC/k2rXc0HjlLwh3ss7EnSwf/6rJivnCtlaZRDmcYFYxlmZRZPylf6fiFC/PSHPuB44Ee7NdloDx4Dxf73ifxs3d+W0TmbpNOsmBZplIVhnIXTpHqW0f8PIRz9qzvwHBfXqPbdgt8LNGDY1fIUb1A+RLP2P3QNGC7BiO7d7pHvWVF/SFknCzaKfOdODS7sHp7++mMrwLGcg+2H05cSHKunm/LUdF5yX3769GezozHP6h6TbUN7E3lH3Z0S+LygvOTO9ox72UX29OlkPORVCBlURZoVWVFkkyRN95fxl9y2VzX6umrUSMHQbOhPcI30X9VduGU84+oOncDOr7l3oyfkXXAqiKRd7kuQrUv75i00gr0hRCvP8UckzYc3r4L2EopcC5rfdqCa4TtFN1+jpb8aZk7HZume7LwfWzRLwuwjPmMdOyTjNcrxDgxj11xKJhp6n0qoG0d898WETBx9+T/istnjFH6qSUQcgAsoJf6K0bRIWJ4fklKXh2nBJodTFsaHRTjJ82ISVVXKt0+V3eA9ujOh1ADNUeFvVOw7/UjJm+tQkNHaurKGZgxbTrVSjgJ2JSQ3qHx7tkPe79zacRglp0NVF3pB2nKvrC/OkT6SY97rRQXphJfTKsa4xCiMqxT8f/Un1czirS317eZxyv92C5xubVMDwzNQuEPoPI+5g/ak2PlPd2upW63+AhrodGAzFAAA&quot;"/>
    <we:property name="initialStateBookmark" value="&quot;H4sIAAAAAAAAA+1YzW7bOBB+lYCXXhxDkmVZzs1xs9hFkjZoglwKo6DIkcOCIVWKysYb+HkK9DX6Yh1Skhs7Tly4v2vEJ2o4HH4z8/ETrTvCRVlIOntFr4EckH8UF4xybfZC0iGqNh6+fn18Onpz/O7V6PQIzbqwQquSHNwRS80U7KUoKypdCDS+nXQIlfKMTt1TTmUJHVKAKbWiUvwHtTNOWVPBvEPgtpDaUBfy3FILLuwNuuMz7h12e7gjZVbcwDkwW1vzpNenSQCDIMwDnmV5klF0K2sHj2ytiwvttx9rZalQuI2zZRBAwvIezYOcscEg6/HExxDSti6zo9vCYHaY86xwVRkj1qk2WC5JfBYGyhr0HRlrWV370dGS/VxXhsEbyP2UssLOXDZCUcWEK8ocC3JmNJbLz+CQV1Z785X+d2wAN+XkIJh3FjhG/AZXo3UVxGg6NTCltnk8+ikIL0FxWlv/qlTTn+Ah3glaSqGmsun/11Zc1GkUAsZX1FjHr+w9NtKVHRdpw8EcznzlXwrTUiDqrAD/rdnOJy1H0fn9PRY2JKnh/3hWTOZuKmZxOKBZHKWMJZBkSdTPnun7jQjh80e9x2HPt3als+EWPKbo++cTeWPev5fRA9aPh0k6TOMwCYIoCYa9fCOj/x9C2PmlJ/Acptegtj2Cfwsw1LCr2QncgHyIZjH/cKrFcEmNqN/tHvmWGTW3k0UwspTkS3drcG738DTjD5WgjuWc2qY5TSpkpJ4uylPd2eW6nH7+VK4pzEbdY7Iq8WwCr6m7VgI3C8ouV7Zh3G4n2dCnlvGA5wFNaJ7GSZqkadLvxfH2Mr7LZXtWox+rRqUUDMyS/pBrwP+qbuC28YwranQC6nnN/TR4Qt6RE4EkrWNfUlm5sC8OaSnYC0Q09xx/RNK8e/ksaLuQ5ELQ/LGjqmy/U9T9NVr6UdtzvDZLt7Ke/VCBmSFm7/EVa9ch6S5Qdtdg6LriYjBR4vtU0qJ0xHdfTNDEwad/DLNyi1v4iUYRcQAuaCbhHYTDtMcGg31U6mw/Tll/f8iCaD8N+oNB2g/zPOart8q68R7dmVCqheao8B0Z+0o/kvLyPuhktLYurbYY7ZFTlZQdwq6E5AaUL8+qy9u1RzsKwt5Jm9WFnqK23Evrm2PEj8SYNHqR07jPs2EeQZRBGER5TP1/9SfVzMKtzfTt8nXK/9YLnK5sWVAGZ1TBGqHzPOYO2pNi5z/dEb8JohFIlg0LXKILaZzPvwC+CuSsXBQAAA==&quot;"/>
    <we:property name="isFiltersActionButtonVisible" value="true"/>
    <we:property name="isVisualContainerHeaderHidden" value="false"/>
    <we:property name="reportEmbeddedTime" value="&quot;2024-07-02T18:21:43.701Z&quot;"/>
    <we:property name="creatorTenantId" value="&quot;11dbbfe2-89b8-4549-be10-cec364e59551&quot;"/>
    <we:property name="creatorUserId" value="&quot;10032002C3F1EC9B&quot;"/>
    <we:property name="creatorSessionId" value="&quot;dbb66e01-1d5f-40ae-8e74-87c1618ac868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CCF33EA-250A-431A-AAA6-E3E5A13E5D4B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1554A8D3-17E8-4ED2-BB18-FB234ED7C38E&quot;"/>
    <we:property name="snapshot" value="&quot;data:image/png;base64,iVBORw0KGgoAAAANSUhEUgAABRoAAAK1CAYAAACnyFKeAAAAAXNSR0IArs4c6QAAIABJREFUeF7snXuATeX+/98dxuQ6HTHR0CCijDTUnBg1HKbcypFIxSiS2ySjYyR35V5GNUgyp5CD0hy55nKiDL4TJqHcokkToSlGnGHo93vWvsxaa6+999p7rz2z197v9Rd7P+t5Ps/r81lrz3qvz/N8btiy6pM/wYMESIAESIAESIAESIAESIAESIAESIAESIAESMD0BC79+Sc6d3msVOZxA4XGUuHOQUmABEiABEiABEiABEiABEiABEiABEiABEjAcAIUGg1Hyg5JgARIgARIgARIgARIgARIgARIgARIgARIIPQIUGgMPZ9zxiRAAiRAAiRAAiRAAiRAAiRAAiRAAiRAAiRgOAEKjYYjZYckQAIkQAIkQAIkQAIkQAIkQAIkQAIkQAIkULIE/hJWzu2A169ecdvGlwYUGn2hx3NJgARIgARIgARIgARIgARIgARIgARIgARIIAAICKHxxr/e7NSSKwXnUXT5kl8tpdDoV7zsnARIgARIgARIgARIgARIgARIgARIgARIgAT8T4BC46pP/vQ/Zo5AAiRAAiRAAiRAAiRAAiRAAiRAAiRAAiRAAsFNgEIjhcbgjnDOjgRIgARIgARIgARIgARIgARIgARIgARIoEQIUGik0FgigcZBSIAESIAESIAESIAESIAESIAESIAESIAEgpsAhUYKjcEd4ZwdCZAACZAACZAACZAACZAACZAACZAACZBAiRCg0EihsUQCjYOQAAmQAAmQAAmQAAmQAAmQAAmQAAmQAAkENwEKjRQaTRfhV09sQdq/NuD4H8L08kgcNA7d6pc13TxoMAmQAAmQQGARUP++tO4/Cj0blQ8sI2kNCZAACZAACZAACZAACQQwAQqNFBodwvPSwUxM+HAHLhQCYRGN0HNwP8RXC5AoLsrFqjfSsf6MxZ6wxt0x/pk4VPuLD/YV5WHTooX49GABroZXRkz7fhjwYBTCfOjS2FMv48DKmZi/owBXAVSI7orUoS1Rw9hBQre3y4ewbOYH2Hq+SBKu63VNRmqryNDlEWgzN+L6PL0DM+ZmWl5OhFdG66dHoGdjikcOrg71a8Efvy+Bdj3RHhIgARIgARIgARIgARLwMwEKjQEnNBbh+KZ0pG3Ik0QlrSMsIgr16jdCXIt4xNetbHiIXMheiNTlh+z9JibPRLe6hg/jVYcnt8zE5HVWlTEyAanDOqNeuFddFZ90Yg0Gpm8r/n94W6ROaY96PnZr3OkFyFowCYvtLklA6hud/Wvf6W2Y/NYanCy0zKJCXBJee6IJKriZ1KX9H2HM+9m4JLUrjy5DJ6FDtHEk/NLT+WykT/oIB2ydt0nGO50D3WirsX+cwYF9WcjKzsX3Z/KklwNCSKt9RxPE3xePuDsjUcEXEd4vwD3s1IjrU9VHzBPjkBxn/L3Tw5kFXvNSvhZOfj4bM9Y4+e0TcR1ZB7fHxaF100aoUdF4fKe3p2NCZq6lY6N+X4w3M3B6lAv4fEkTOH6hJSRAAiRAAiRAAiRQygQoNAac0KgWlVxHSIU7OiPlmQTU9lVskw3jT6Hx6rE1GJ2xzSqIRKHb0GFI1Juad2YHZkzPxHFha3gj9P5nP8RXNeAKMkLIMMAM512UgtB4eT8yxixCtt2oRug9rh/iI1xN9DJylozD/BxbGz3n+BWcvs5LWVzRZ6Sq1fXLOL5tEdLXHLOKuk56qdgEvYcmBU5GsjeTNeL6pNCoj3ypXgue/PaVR2y3ZPRtGWlc5nl+NtInW184GPn7oo+8OVupr00zvaQxJ3FaTQIkQAIkQAIkQAKmIBAMQuOF/ZlI+3chug+Ow/dLFuBkwksY3ELfUt8btphcaBRRFtb4KUzuG4sqBoWcP4VG7/sWy4enIn3HZaBiNLo8OxAd6hq0L2NRLtbPXYhVuZelbLCYzgOR3DKQls6WgtAItWgIxPaahAGxLpabqsXJRt0xo3+cYXFpUHg7dlOq4ooXs7qej+wls5Gx77K+k83iB2ezMeL6pNCoL1ZK9VrwRGgU0ymLmCdGIDnOiLdNwPFN4zBjgx9+X/SRN2crCo3m9ButJgESIAESIAESIAE/EzC70Hh29yJMmPAl6g/oiepb38WnVZ7HrBFtUcvdEk8rVxMIjaqssMJ8HN+zBYtXZuOUPTiqosuwUehQ25ho8V4MdD++P/t2P7pZW5SG0Ahc2rcUwxfZ0xOB2CTM6uV8+fTVQ5l4YcEOO2TTLE8tVXHF05gswvENaZixybp9gHR6eTRsn4TeD9ZHNZHZfL0IF84dQ1bmUqw6IsTIElhq7+k0Sro9hUZ9xEv1WlDf55S/fVfzc7H5P+9g1UGxl6r1CI/DgLHd4er9h76Js5VXBCg0eoWNJ5EACZAACZAACZBAsBMws9B4ducCvDJ5H2IHd0X4xnexrUYypqQ8gFoerCI2n9AoRWQRjq+ZiRmf59vjs2H3UUi535jMDn+Kgf7sO3gv1tIRGuGwfDoWA157yslDfREOZ45F2nabCGCSZdMiaEpVXPEwauXbB0inRiIxOQXdnGT3Xji4Bm//XyRe6GuCzFIPUXjUnEKjPlylei24FhqlCRQew8rX52NT8U8fWvefip6NDMpu10eJrWwEKDQyFkiABEiABEiABEiABDQImFVovLB/EV4a8zXuH9ETVVa/gdU1kvHG4AdQ3QORUeAwqdAIqLPH4GxvpPO5yNqZhex9h3D4jGWppSgmE9M4DvEPxCIm0nEprFsx8PplnD62H/v3H0J27g84nWephiyWslWJqoNGsQnoeH8j1JB1re5T82ps/BRmaCwBv3TmELI2b0P2sR9wUqoMDKBiJGrXuxOtE1oiLroqwhwKXuRi/aR3sEq0rxiH5FHdEYNcbFq+Auv3n8GlitHo0KsfutwhjDyDrW+lY5lYOi02tO/YDyltozX3/vLOFn33nkt5OVi/aRv+74ilqEeFyCaIf6gtOjStgpyF+orBCPuyv8xG1sHv7KwqRNZHTNNYtG4Rh3ou91hU2+m4fDouaRL6NtVYPn09FyvHpGOTtXgMtJbrehOL+5ZiwqIcXEJZ1O6SgtEPRgLnj2HT2i3YcegYTv1hjedmCejYNha1na3svn4ZJ/dtwbrP9+KAFK/lUbNJHDoktkVcpf3ui8EU5eOkiPfv9uPQyTyctF5LIl5q1q6PmJYJSLw3GlWcFF65dDIHm77MxtdWm/Wep/SIWswFqrVJxvjO2rHqLuq8jeXjWyYhbZ2FYXzfUejduDwcY7c+YuLa4vGE+tpMrhfh3LFsbN6Rjb3WeJeK2ETXR1yrdohXFLHReX1eL8DhbauxLtt6rwuvjHoxCejSKQEN85UFn5xm214vwPHdWdiasx8Hjpyx7H/prrhOwX5kzFyEbBGLUZ0xengCapzLwbJlq5F1ogCIaISeg/tZ9sn04t5p86Mh3EVnvl4LVoO8jR/ncalDaARw+NMRSJPV7lL40hC+4p6SgORXOqOhXL/0KGZls/TiviedXZSPw9nbsHXXfus9y3Kvq1c/Font4jR/u91d8/DWFmcdeyE0nv5iNiavshT8CYtoiQEjuiJGdd8WRXlmZOZarj/b77fWvV3M58tt2HrwmP2eXCEyCg0bt0TiA/LfO0/+HiierPEx7tZDbEACJEACJEACJEACQUHArEJjYe4WTBvxAdAjGS1OLsCc3LaYOqkn7vJwn8KgERprdx2B0a2U+wqey/kIc5bIl1irY7Ys6nVMRkrbKIWo5lJoLMrFqjfSsV6+clPrUgiPRpdBA9GhtuVJ7fiaEZjxubtrRrXEs/AMti5PxzI3e9GF1W2P1P5tVQVxcrHypXRskoZshN6DmuHAoqXI+UNmg12clbcVzTX2FvTJFnfzBs5lL8TE5Yc0K41XaJqAuPxt2HrS1o/GUlhRHOTzhUhbl+u0WrnIfotP6ofeTfVnvjosn27ZD293a+Qowp5YgxfSt9nHVgs5hsRim36YUDUbM1bu1y6A4qxK7PV8ZL0/E4vlSy7tLimP2IRYnNu2A3a8atH+fA7Spy/FAZuI6sydkXEY0L87YhV4xVLndKRtcl5FvlrHYXitbZT7IFGLuYhCz5HD0NrT7UR9jGX5tRzTPRmtz2Ri/jbt+YU17o7xz8ShmlyA1bHHpFLQ1nN95mLl7HQoVpTbiIZHIfG+qti0fb+dsabQeC4HixcuRZaLe5vmvUaRBZiA5OSyWLVgi71iuxhUGq9Zvlf3TpvRPnMXHfl6LYg+fIwf54GuT2hU/5bYfenlb5MWX+k3Q178yuOYtfTq7X0P+TmYP1v1e6UA5yq7XJuw17a4ujN5ITQq/aed+e6+TRFO71jq/LdAsrklkqd3RYz0J4gnfw/4M8bd3+bZggRIgARIgARIgASCgYBZhUbpcef7dZg4fBnCn0lGs8ML8N5vHTFrdFfc7oHYaFKhsQgHVo5F+g7bMtWyaD3gVfS8ozj9QghEIxfluBCdbOFbFnFJ4xRZai6FRvXSOldXQWR7jB7RFrX/Anic0ejygdhxUEdBQ/5gURZh4UW4qhaK9AqNPtvi+lZxNXcDpry1Rbbnprtbi6PQeHLLTExe5079Ff1GosvwEeigQ9eSrHBYPi1/eCu28+SmqZi8wbaeUfnwaFgshpdFWGGRy5gOazUAs7rWlwmhWnsauuGrFhrVD9MuTg+LTcJ02T6WV49kYvj8Ha6vQ72VWs/swOTpmcWCaHhbpE5pj3ruwkX+vQGxLBcBwsLL4mqhbM88DVvqdRuF1JbF6uu5HekYszLXpdVKIdCd0FiA7IwpyNAUkrWHcRAa/9iPjMmLkO1OTBZZWCofK5fea99rpPEafqfMnNV577Q185W7tOWGw/6eHl4LBsSP8xH1CI2OWdYxT41DcvPKjlsg+MBXLTR6HrOWPW69+w3Ox9a3pmKZy0vEs60pvLfFTXyUktB4Yc9CjF6q/WKu2GI5Iw/+HvBrjHtys2ZbEiABEiABEiABEjAvATMLjYL6hW8zMSE1E5EDktF4bzreK+yJWWM64vZgLQZzteAMDmetwPxNssw1maAnhWLRMSwbNx9brQ/NYY3bI+UfCahX1SJEXj13CCsXLsRWmy5VtT1Gj24LWy0Z1xmNou9F+DGmLVq3uBONbo1EFet69av5h7BygaxfVEWX4aMUopbbZdnWa0ndLiwqAQOS2iOmWllLsYu8bCyalynLMlMLpipxQuMaLc4CdS1k+G6LqxvEZWQvGoeMfcVtarbqh5QujVAFl3Fy9xpkLFdnpaqExnM7MGNqJo5bu6jZ6ikMeCgWNSpaC4OoWbkp6qK0Vv1g7yhqA3lYP3k2Vtl1RllGqMGxKGyr0LQrUrq1RO2KwIWDmUjL2CETaVVC6B85mD9uKYpL2kSidd+B6Nm4MnA5D1mfLsXibJVAqxb+BN9Zm1GhZXu0blof9WpWRQWrpn/p5A5kKOJQnmkkXgiMQrqtPk7VBCQPbY+YytYYPncM/7dxA9ZX64pZ7aPd/4ocW4OB82RrRr2oJm1ELDtmJ5dF7YQ+GNCxEar95TJOikyjTJkIULsrJgxriRrSDM9g6+yZWGZLH23UFROSWqKGtYjNudy92LZxDU7dO8IiHkmHG6Hx5BaMmb0B52wEwxuh55Cn0DqqvLTMftXihVh/QimGKoVG1ZL08Ebo0r8r2tm2ZCjMx4F1C5G+3X7DVN7XdLx8kfYRrP+DT/dO37gDMOBaMCJ+nAe6DqHRgbUsq1e613j/2+Q8i86LmPXlvqd6oRDTbQQG3B9p2R5EFIPbtwOr1vyC+BH9EGe7RFzdPXyxxd1dqTSERtV8pEz9Xn3Qs6mFkfQ30q7VWPTlLRg4oTPqSdnU+v8e8G+MuwPK70mABEiABEiABEggOAiYXWgUXrjw7Tos3BKOR3vWxfcfr8P5Vn3QvYmeP8BNsUejm0Cr2AR9hyUhTrZcU7nctQn6TkpCnBCd5IdCtFAuwdQrBmpZpl5qq96oX1/fqgc79TI268BXj63BxHnbigUGhYCm8WARGYfevTojPqq89DDyKyJRQ4oTV0KGEba48KH6wVktGosAP5SJtAVyMU0pNJ7cMhWT11lVPiEaj7JkkcqPc7vmY8xHx6wfaWclOrNS7dOwNsl4u7NMGFM/GIvsLesTsNGx6Ji5WoQDy0chPdtmvetYrtlxGMbLlylfL8CBVe/IRCTA6X6nTgAp+CuWM6uEE4Xg5vkPiENWsN5MSPtQxsSyWvCq2SYZr8j3ibx+BpvemomV9rXozpYwitWNTpbiK/C4FhqPrxmFGZ8XZ3erM7Slpb4fpmGZLONRITSqsnZje03CAHUZ4+vHsHLEfOtWDIBiqwoNoTGsblsk926PhhHixc4ZnK8caakI7uJwd+/0jbtjVrnn14Ix8eMcgWuh8dKZHKxfsgKb8mSisQdiu2d8nWXD6YtZn+57KvHO12I3Ptni7jZVCkKj2o/1uo5AqmrbGEez9f494O8YdweU35MACZAACZAACZBAcBAIBqHRF0+YYOm0k+mFV0ZMy0fQRaMAhr79EJX9JibPRLe6ls/0iYFO7HJT3VVX3wU5SJ+wFAdsQzgVI3Kx6pV0rLcvd5QLcKoHi6oJSPlnZzTUfNh3IWQYYouLEFVlqWnttQm4qjqt/k7P5eDZsjuH5dPhCUh9zZYpApzePhsTMvOsAyv7LolYVIqogDyWlYUjnOxp6GOlXVcxrRTBgAp3tEffri29KuTgs9BoUCy73z9NXbBDHhPqeC2L2vc/gifbxtkzrt2KBApxKR9Z86ZisU1DV+zLJuvJ1X3Jg6Xx9h7lIq86fhp1x2v9VPtS6rks3dw7feOu9okX14JB8aNfaHQDLbwRev+zH+L1bjnrNV/PY9an+546nsKjEN+5KzrERUMk9Ht6+GSLu8FKQWhUzkfvPrU6/x7we4y7A8rvSYAESIAESIAESCA4CFBoXPXJn4HlSr3CkXhAfwoDujVRFlpwEKX0zc5jofF8HrIPZiMnOxen8/Ok6r9ah3ovNF1Co+rhpWH3UUi5X+tp0jEDpu8E23Iyd/u6ya110dYQW5z7wIHHoJnoVl/d3pXQ6H5JmOPoHgqNUC+froouw0ahg7TWXrWfmEIE0hvLSgs9jUXnMeXILWVmZzRUV4bWKTReOnMMOXuzkX3oDE6dsVQG1zrk9uPMDsyYXrys3dY+LCIa8e0eQcf7nVeqVvct9iVLXXqo+GMnVdqdRptBsaxH8HLV5uqhTAxf4Lhvpaiynti5PRIUFafFbFxdy6rv6nfHa4PiIAo8Kw4XIpOu/WPV/bkSGt1lmnp57/SNuwHXgkHx4/xuqP9+ERYVh55PdUV8DQ3lzQ98PYtZ/fOQsyi+b6j3YLa1Ko+aTRLQraMnLyp8tcXN3w8lLjTqjGMHs3X+PeD3GNf39xhbkQAJkAAJkAAJkIDZCVBoDHihsVgUupp/DOuWKvcbq5mYjFfaR8uKX3jxYCGWX7+UhLgISzi7FgOLcFJUN15zTLvyr+qKMEJo1KwQK43jaqmdzgcLqR/9QqN3tji/TegSXl1mNHouNIZFtUfK0Lao50F2jHq5mr1SskqkU/Lxdyy6i1dXAq3MJ+6Exuv5yFm5CBm7nFeO1hYMLJ9eyt2G+QvX4LCWGF+xCXoPTUK8gzKmETPqh3pPl2K7yegqHtH1ElbfBC/LKKIC7vyPshWVmW3jh0W1RfKg9mhY3vaJB0Kjs6W0hgqN5RHbawQGxFr353AXP3awvt07feNuwLVgUPw4vxu6vl+ERUShXv1GiLu3GWLrR6KC+oUB/MtXf8z6ft8T1cGzVy7CYs17TlnUTuyHlIfqazBQ0zXAFld/5QaA0Jj6RmcdBbF0/j3g9xg3+yMD7ScBEiABEiABEiABfQQoNJpIaJRc6lAdNRo9RyajdaTN4TofKF3EhyvxS3/1SssARgiN+jMaXewF53IvL/1Co3e2OIdteEajB3uW6btFWFupq09bCwhFZC9E6nJblp06U9K/sWiz398ZjforelssUmQ02oy8fhmnv8vGui1bkJ17WYk+si1SX2rvXvhVL+tzsnepU796na2j3NPTN8FLZl1RPo7v3YF1G7Jw4LyyWEtY46cwuW8sqkjNPRAaDcho1PSfq4tFp9Do673TN+46M8FczcWg+HGOUkcxGBd+KAm+0BWzvt/3bNO8mp+L7B2bsWrHIVUGdVnEPPWKrGCSMzDG2aI5QgAIjZpZ6g7Geic0Gv1779FvLhuTAAmQAAmQAAmQgIkJUGg0m9AIsSdeOiZk5trDLqzVAMzqWt+a1aiqdOupGOEyo7EA2RmTkHHQNnQkWvfqg453FVeehhF7NKqKizgtGHE9FyvHpGOTbQmronq2zgcLd0KGIbY4v0OoMwW192hU70Mn34tStXm9av9E4+5N6uXTYm+sAYjYOA7zbSWdHUROf8Zi8cycC41aNg+TifLWPvKzkTb5Ixy2dalY+qraB9RakTihdnHlaX1ZqcX2amUm6xO3VMvUAegrhGAd26BY9k3w0o7ISyezsXLpR8iyFwB3UYxDEWeqiufO9mhU7YUqfwEilsW+sMBWGtzx5Yjba0iX0Oj7vdM37gZcCwbFj3+ExpLhK7fdecz6ft9zYHT9Mk7uXoOM5dk4ZftS10slP9giN67EhUadceyt0Oj3GHd7N2EDEiABEiABEiABEggKAhQaTSg04o8czB+3FDZ9B1BWllYW5/BQjHApNKpEF60HHRcP9OKKUe8zF5c0CX2b2tdIWi4qtYAYHosBo59CrKpytnrfLGU1ZIOERkNscXGvUD/YRHfFhOSWqCFbFngueyEmLj+Eq/Zu5EKj+kGyLFr3fxU9G3mwLlrnrcxBFG2TgJqfb4Ot4LPWsnL/xaIeoVFdqEbjWriej6z3Z2KxrCKxouq0OotQY/89V8VonKJVC/JPjdORnQRcylmE4Uv2y7pthG4j+iBRa686adn2FqQvA54c2Ra1DYpl3wQv58GmFGzLosPQqegiFTd3dS3riP/CXKycnY5NdhFTJSbquAZdXiK6hEbf752+cnd7Lbq7FgyKH/8IjSXDV227s5h1y1rnPVfZTJWdGN4WqVPau1027B9brJZ5ITSe3DIVk9flWzsoi9YDXkXPO2S/V+eykT7rIxyw74GrzJTXNZ/CXKyak43bBnWHpYC8zr8H/B7jXjmeJ5EACZAACZAACZCA6QhQaDSj0IgiHM4ci7TtxcsN63UbhdSW1oIp53ZgxlR5AYpIxHfrgQ7No1HNWnX56uV8nD5+DNn/twFZt/bBrPbSE710OM/QUmXWiaqfw/ogPrIsIC0N3YZFH27BcVmRDAfxSfVgEta4O8Y/I4o3FOHc75dRrarY98xxfmF12yL5qXZoWFWMVYRzxzYj4335WOol5DofLKQZuxYy1Kw9t8XVfUGdkVUW9ToORHKbaFSARhaL1JVcaASuHsnE8Pmy4hrh0ejwdA+0aRiJKtbnt6vnz+Dk8e+w9cstuBQ/Qpeo5WC1evm0ooGTAjN+i8XiwV1mFOZtwZhZG3DO1jw8Gl3690OHuuWBP/KQtWYpFmfLFCjRTi4mXj+GlSPmY5Pt/MgEpCR3RkMheotllNlbsHilLMtIsXRaZFnNxNYb26Jju2ZoWK0ywoSAXFSAwxveQdrntnHlopqb35DreVg/czZWyU22VaWVX9/ncpH1eSZWSnu82eLFiOsK8E3wysWqcR/gZFx7dLy/CWpXLW9hUngGWR+myQTfRtBb2EktgCMyDn2f7Yq4yLLQyh4VhJX3JcdM0ZpxXdFbVMK2lfktuoxzp3JxeF8WVmVHYeAkmcCjS2j0/d7pG3cAvl4LhtyXXcW3L0un/cnXi5j15b6XuwHDP8hDfPt2SGgShWrlLTfxq6ezMf8tmQCntxiUL7a4+5PWC6HR8XptieSBXRETAVw6sQXpCzYo/oaAelWGxnxa9+2HbndWle4lxZmmerOi5ZM05h7pDhu/JwESIAESIAESIIFgJ0Ch0ZRCI4CTWzBmtkxAEcuGR7VFbSkTrgjHN6RhhjyFx1Ukq7K0XAk3pz+fiQlrVMKMi74dhEZXYpV86fP5HKRPXyrLanB9KToWxTFKaATgsy2ubdezt1hYZCQizpyxCmZKoVEUxcnOmIIMeVaeJz7RfZdTL1uTneh0GZ//YtE2uuuly8LmSZifo9wDUDnlsqgZWQWnzlizbBTXw2XkLJ+E+dmuzlf2VrwMWmchhsj2GD3Cdu3qcEZ+NtJfl2f8uDnH0OvKd6Fx5UvpxcKtE9PDYpMwvVcTVJC+d3Mta4mvDv1GomakqBZu+UJ9X7qauwFT3tpSvCzVJVLV9adLaAR8vXf6LDRK1eN9uRb8fS/0RWj0J199BbeUMevDfU8t3mnGYlnEJY1zXA2g2dYHW9zdjnTZKjqJRLcRI5BYA8Dl/Vj86iJkyV5Iuh5G/RKrCMfXpGGG/UWNs7NjMeC1pzzLaBRd+fn33h1Sfk8CJEACJEACJEACwUCAQqNZhUaos3BUS5CuF+DAmoWYv819pVx7BWFrRLsUbqQlSe9gfZ4T4SUyGvWKcnHcqtloLad1WlxDsceiyODYgYy5mcjRqtZrv/rKo2HnAUhuEyWrvK1DnFBcve5FSd9scXercP3gVKFpV6Q+VBYfz/wIB6Su1EKjJSNs6/J0LNunKjSiMbTmcnV3Jlq/d8hGsX7uvBq3WArvp1jUE6+ijcbS2eLplkdst2R0KbsaE2xFbdTLo/NzMH/2UqdxGFY3GrVP5OK4tVO50Kjc01QDsqj4PiwJcdZkZJ1uAAqOYf3SRVh1xI2/KzZBz8FPobVsabWvseyb4KVa4qoxYVF1OmVIe9SzZl+7FRpFH67E1/AoJCb1Q8yxSUj73DKgVrxeOLQGby/aplkJW2Gm6j4FnUKjiENf7p2+cbfOwNdrQcqs8+W+7CrCfRMa/cfXm5j14b6XuwH53lVyAAAgAElEQVQvvLVFtlWGmpmoOj0Qqe2jVb95Ltj6cA92eU/SLTQqi2Sd27MIU5buxyXN6z8OvTtHIXt+pvX3TiNbXlTlXjIbGU5/78oj9qlhGNDcdmN1/xsvN8V/Ma77Ds+GJEACJEACJEACJGBqAhQaA05ovIwDK2di/o4C6UEjLKIlBozoihjVNoYi6i7t/whj3s+2/rFeFvW6piC1lb38tBSYl84cQvaX2cg6dgwnz9hEifKoWTsKtes1QUxsI8RGWZYc2Y4L+5ZiwqIcS78V66P30AGIryaL8+sFOL57GzZt34sDecLOsqgSVQeNYtvi8YQo/LhyKtJ3ibHKI77vKPRurDa+CKdzNmDV57bzgQqR9RHXvjt6NlUpLtJYWdiacwiHcvOslTet490Vi9Yt4lAvQusazMX6Se9glVTNtiyqtOmHyZ1tBXPU7XW29doWffeIC0e24eON25Bzwsq0bhMktmmP1o2rIqxgPzJmLkK2EF0rtkfqpLaae3NdOJGNz3fm4MCxH3DSVsk3vDJqR9bB7U0bIbZxEzSM1AgmfSYCl49h5byF2CQTmsMi4tD3pe4Oe2iqu/RLLIoYP5iJCR/usMRGxWj0HJyM1iJzRn5cL8Dhbaux6sv9OC64hFdGvZgEdHwoHjHVykIe8xXaJ2NWYvFWAlI3l8/gwK7N2JR9CIel60hcQ/URk9AWHZqGIWt2GlYKJuFR6DZ0mCVzx3ZeThaysnPx/Rlb/FrPbZmAxHujUUV27el1g62dJtOKkahdrz7i74tH3J2RqKDVvw+xfHzLJKSts92fEpD8Smc0VG0JKgpWzcjMle4hDvew87nI2pmF7EN5OHnyjOU+I2I0uj7iWrVDvIPNOq/Py3nI3rIF67P345R0nUQiNi4BiQlxqFcZKLa7LGJ7vYIBsWKbBtUh/Cz56xgO22yDuD9FoXbt+oi9MxYxYjmrfL7yaxPl0fCJYUhxphz7cO/0mbttqr5eC6IfH+LHeYzr/+1z2oe/+Hocs8UWenXfs93HT+bZf7fDIqJQr34sEtvFIcbLe7g3tri8J53Pwfw3nL+EKT5XltFo/fBSXg7Wb9qMrP2We0CFyCaIb2O9J4otKybNxybpOo5D8qjumn8DXTiyA+t2ZGPvEeu9VVzzTePRul1LNFT8XaDzHqL6zfDubw9P7+JsTwIkQAIkQAIkQALBR4BCY8AJjcEXZJwRCZAACZAACZAACZAACZAACZAACZAACZBA8BOg0EihMfijnDMkARIgARIgARIgARIgARIgARIgARIgARLwOwEKjRQa/R5kHIAESIAESIAESIAESIAESIAESIAESIAESCD4CVBopNAY/FHOGZIACZAACZAACZAACZAACZAACZAACZAACfidAIVGCo1+DzIOQAIkQAIkQAIkQAIkQAIkQAIkQAIkQAIkEPwEKDRSaAz+KOcMSYAESIAESIAESIAESIAESIAESIAESIAE/E6AQiOFRr8HGQcgARIgARIgARIgARIgARIgARIgARIgARIIfgIUGik0Bn+Uc4YkQAIkQAIkQAIkQAIkQAIkQAIkQAIkQAIhQeDSn3+ic5fHSmWuN2yh0Fgq4DkoCZAACZAACZAACZAACZAACZAACZAACZAACRhNgEKj0UTZHwmQAAmQAAmQAAmQAAmQAAmQAAmQAAmQAAmEIAG/CI1ns5H2+j7c/8/+aFHdOVRmNIZgwHHKJEACJEACJEACJEACJEACJEACJEACJEACwUnAMKGx8By+/fYCat1dD+E/ZWL4kGy0nzMBj0SHOwVHoTE4Y4qzIgESIAESIAESIAESIAESIAESIAESIAESCEECRgmNhd9nYvjwfegyZxQSrq2j0BiCscQpkwAJkAAJkAAJkAAJkAAJkAAJkAAJkAAJhDABX4TGwp+2IG1uHh59OQm3n16G5OGH0P0dEwiNUXXqhbDLOXUSIAES8C+BixfO43z+r24H4b3YLSI2IAESIAEFAXFvFfdYPUf1W6NQKeImRdMyYWF6TmUbEiABEiABEiABkxG4dvWqg8UnvjtYKrPwSWj8dhH6p+ah779GocVvJhIaW7Z7GDdWqFAqwDkoCZAACQQ7gT3bv9AlNNa5oxHqNboz2HFwfiRAAiRgGIHsrf/1SGisFlXbsLHZEQmQAAmQAAmQgIkIXL+O7/Zkl4rBFBpLBTsHJQESIIHgJUChMXh9y5mRAAmULgEKjaXLn6OTAAmQAAmQgGkImFRoxG/HsTW7AI1bN0WVXGY0mibeaCgJkAAJ+JMAhUZ/0mXfJEACoUyAQmMoez845p67chCSlsdg7pIhaFwuOObEWZAACZBAQBIwq9AogymKwYwadQiPvjUKLQoDvOo0l04H5GVAo0iABIKEAIXGIHEkp0ECJBBwBAwVGq+cwtGv9mDvoVMoF90CzZrdgeiq5lF+rpw+gAMnK+OO+6JRyVtPnc/F3iMFqNk0BjXNM3VvZ+v1eRdP7MWRc6rTw2/GHY2jUamMB91e3onZ/0jFqRdXYXrHqh6cyKYkQAIkQAIeEwgCoVE+58JcCo0exwBPIAESIIFgIUChMVg8yXmQAAkEGgGjhMYr3yzA4BGLcPSycoaV7kvB3KmPIdoEolv+ulR0nRaNuV8MQWNvHfXNHCQk5yJ15Qx0qu5tJ8F/3sF5D2DwvzXmGZGAYW+NQ9e6+gKG2YzBHyucIQmQQAARCDKhERcOYfXHx3H74x1xVxXnnG/YsuqTP0vDDcxoLA3qHJMESCBUCFBoDBVPc54kQAIlTcAQofHiNszoNgabmqVg7suPoUEEgGsXkbvrE6y9mIjBD9cs6Wl5NR6FRq+weXWSJDSeGInMGZ1hz0O8eBSZkwdi9k998N77SWjgSWajV1bwJBIgARIgAY8IBJvQqHPyFBp1gmIzEiABEjATAQqNZvIWbSUBEjATAUOERimLbxmeSP8Sg+/WMftrV3Dx4hWgTDlUqqTMXLty8SKuwPL5lfPWf0dY29jOE9/bPpMPd+UiLlozKstVqoRyOoQqabxrgGh/8TMnGY0u7HWYrY6MRmnMMpVQqXzx2VqfiW9t9qF8JchRSWzKic+sLFXfwx0rueHWthIzwfCKhYcmPz2+Kw+Lf4V9sjnKh9QUGkWDo4vQs98adFq4Ar0bCMHaOj/xnXqOgo+Ng2ocS+xon6MjQtmEBEiABEhAiwCFxpKNC2Y0lixvjkYCJBBaBCg0hpa/OVsSIIGSI2CI0PjjJ3iuVxpuHr4C0//hOnvx1OfTMXbaGvsS60r3DcHs13qigSQU5WNtahfM+L0FHry2B18claQiVGqTghmdr+C9SXOw97yFTaU24/DeuETUlMTEKzj4wYtIXXgAF23oIppj8MwZeKKRsyW4V3Bw4SAM++CIRZCKiMH90b9i1zcJiqXT+bvmIHX8smJ7FeNq+Mmt0GidY9152DYoxtqBxmeXj2L5mKGY+5VtRpXQrN9kjO3VDFXLHMDcBwdh+f0JePC7bfhCYlIJ7V77EGMfrIorh5Zh5IhiVuUadMbYySPxYA0ncWUViqMb3IFTR608yt+B3jPn4bm7i/l547vGgzIw+8kGUHvBqdAoxdIc3D9vC5KuLcKw0Qtw0OpzMcdmg97CdHt/Vg5PFrO8cuITvDo0zcpEzLccqsb3wWsvJ6GxyLTlQQIkQAIk4D0BCo3es/PmTAqN3lDjOSRAAiSgjwCFRn2c2IoESIAEPCVgiNAohL55fTH437moFJ2AxG4JSGzWAo1vU5VUyfsEg59Mw8VuMzD9mSbAkX/j1TGLkP9UBpb1EelrVsFtVzQ6vTwez8XfjIKvPsDYSZ8gt/wdeGLEOPS8rzJ+zVqAV6etQc2XZQVAzu7F2n2V0eK+mih3cT/eezkVmYX98d6/nSzBlTLnFiA6OQMjH66Jwtw1mDt6Dr4437NYaDy/Da/2GIOjbUZibL/WqHRkAUaO+gR4PgOLegl7/SU0XsGuWR0w8rM6eGLca0iKAXI/X4RPLj6Gkb2EaGcV2CISMHjyEHSKBnKPXEGD+6JR7spezH7kRawVy9iHP4Sbf92K9yZPx9p647B2YqJ2kRur0IjoxzB9Wn/ElDuFTbMGYvbexzB33RA0FmKuXt/tK/ZTwZGfUa5ZjFUMVrLSFBqvXcTedwci5T/NkbY6Bc3K5GPvZ3tQ+b4WqFmuAAfeH4GRK6/guXdXoHcj0Z9aaDyKxT36YtHt/TE7+TFEVyrAqa82YVleM4zsE+Mgdnp6rbA9CZAACYQ8AQqNJRsCFBpLljdHIwESCC0CFBpDy9+cLQmQQMkRMEZotO3JuAaLPlmDXV/lSpmFIpNu2JgUdLIW9ji1ehh6zozG9M0puN+a4nb0gx54bmki5n7WH41tQiPke/edwtphPTCjoTwDUOszJTPLfotwWpTF8n0lvLpuHB606qHqPRrzxVLqyeUwdvVraCdlw13B3jc7ICWrD95bkQRNqdGIjMaL2/BqxzE49eISzO0WrREMjpl89kY5c5Dw4l4MW7IQXW+zfHpx8xh0mnQFY/8zA+20CjPblr6/+SUGx1p7kvopLmrjne+cx7EkNP6nKhpEV7M3unLqCHLPR+OJ9AwMlmVS2hucXYOR3aYDdoFZzcHy/72DMvDek06E4JK7tDgSCZAACQQfAQqNJetTCo0ly5ujkQAJhBYBCo2h5W/OlgRIoOQIGCY0yk2+dgX5eXvwyYwxWHw0Aa+uGIcHIwBJXDo8Estmd4ZtgbVNELSIYNaMRoXQqHOp8dkDWLt5G/bu3ovcAgC//oCjZ5u7ERqVFabVQqOlMnIlRDe6tTgbTuo3QSFQKrxlhNB4cAESBy1CV6d7XjoXGm1zSPt8CJrZ9qiUbPoEvedtwXNa5bS19thUzcM737kRGj9vga4PNyjOsqxQEy3adUZjW7Xua/k4+NlGbMvZhb3CqdfOIfdoPpo5FRrFcvi+GPxBLhARjQY1qyH6b+3w2KOyPkvu0uJIJEACJBB8BCg0lqxPKTSWLG+ORgIkEFoEKDSGlr85WxIggZIj4Beh0Wa+de/GZlbBTBKrclKw6N3HYMvTU2YWeik0Wpc4f1ErEc892Vmqep3/f3Pw6oqbfRMaF7bF4A/uQLs+zezCqGVqN6PFE4+hsWpluPSVEUKjdVn3g14LjTUVWaMWm7bhOVuBFXV46RUaPfadG6FRXXVa0fwivpjUBWOz6qDdMz3Rqf7NwPmdmDtpGW52KjRaOsg/tAnbsn7AqdMHsWvXHuReaYGxS2agnU3ALLnLiyORAAmQQHARoNBYsv6k0FiyvDkaCZBAaBGg0Bha/uZsSYAESo6AIULj5VwcPF0Tja1LpG3WX9mVhk6pa/CENZPOcSkyIC2dXtvZuhTZS6FREsqOInXFbHSyFjxxu3TaYVk0kLuyH5LebGbfo/Hi55PQafwpDFsyz74MGdcAuKpmrVdovO1NbEtuZkF1bS/mtnkRy21FTa7sxOx2qdjVz7Z3pZWofWwXS6elbMhNSLLvY2hbOl3OTRbmMjwhWzotfJeYesou1HrnO1+ERsscj45YgbRHrPmvbpdOW6p0i4rZ9uP0GqT0mI4Geiuil9ylx5FIgARIwHwEKDSWrM8oNJYsb45GAiQQWgQoNIaWvzlbEiCBkiPgu9D4P3wxqRPGbi6Hxg8/hk6tm6NmuUKc+mYTMldsQm6zkVj0WmdLQRBb5mGDJIzs0xyV8jZh7qw1qGTfi9BLoVHKAPwA0c+/iWGP1AFyN2LxzDSszW3hNKPRVtwkt80QjO18B5C3Ce/NE9WwZcVgrhzA3F6DsDy8M4YNTEQ0fsauTxYgt+VbeLVbtHZxEWv24P3dEtHAIePxDnTql4CLS3rhuXeBTsOHoF3URRxd9QHmfpEL2Ksn25YA/4pm/Yaj912VkLv1Pay9loRXRySgpq3qtKzasj1irh3F4mf64j1Ybb68B+/NXISjD8/A2uEtXNi8DIhojicGPYH7I05h8ztpWFtTtlemV77zRWhUFXbBD9i0eBpmr8vF/U4yGq8cXITBwz8A4vujZ4c7UBW/WtlWxrB/z0PXqJK7rjgSCZAACQQlAQqNJetWCo0ly5ujkQAJhBYBCo2h5W/OlgRIoOQI+C40ioy8fOxdkY73Pt6Gg2evWIyPiMaDHfvguWcSEV2+eD5XTnyC6f+cg81Su0po1m8yxvZqhqpSlqCXQiOu4Oi/xyD1/Z3IvwyUq94CiU1/xdrNzpdOi9FOfT4dY6cJcRGo1PgxdG1wAIv/U5zRKFmdtwmzX5uFzIOivI2l3eDUIfYCNw6eslVw1nShVcS8nIu16ZMwe/URXJEYDEHjnOlYLC94I5gumYSxC/dIhXUQEYOuL47DsHYiu89FRqOEcSfmjp6E5ZLN5dDgkRSMTe6s8IPCPKvN93d8DAVZn+DgeaDSff3x6ugkNJMVj/Hcd87jWLPqtKr5lUPLMHb0AuwSsVK+Ku5v1xy/rt7kfOn0tYs4+tkCpM2zzEHyV3QCeg4fjt6xWlVwSu4640gkQAIkEBQEKDSWrBspNJYsb45GAiQQWgQoNIaWvzlbEiCBkiNgiNBYcuZyJH8Q0Nqj0R/jsE8SIAESIAFzEzCF0JiHjWmZOKiL9J3ontIWtdy0vWHLqk/+1NWfwY0oNBoMlN2RAAmQgIwAhUaGAwmQAAn4hwCFRv9wNVWvFBpN5S4aSwIkQAKlRsAUQuM+TKuXhIW6ICVhxfGXEEuhURctNiIBEiCBoCJAoTGo3MnJkAAJBBABCo0B5IzSMuWHtRj1zhd4YOB0dKxTWkZwXBIgARIggYAnYAqhESj8rQCFMpg/fTocXSbWw4I9ybCWYYPls0YUGgM+6GggCZAACfiJAIVGP4FltyRAAiFPgEJjyIcAAZAACZAACZCAPgImERrVkzn7cTJaptZViIpanzmDwKXT+sKDrUiABEjAVAQoNJrKXTSWBEjARAQoNJrIWTSVBEiABEiABEqTAIXGkqXPPRpLljdHIwESCC0CFBpDy9+cLQmQQMkRoNBYcqw5EgmQAAmQAAmYmgCFxpJ1H4XGkuXN0UiABEKLAIXG0PI3Z0sCJFByBCg0lhxrjkQCJEACJEACpiZgUqERhQW4cKkcqvw13I6/8Kd92PtDZTRuVQ9V3DiFS6dNHbU0ngRIgAS0CVBoZGSQAAmQgH8IeCo01m10l8KQK1eu+Mcw9koCJEACJEACJFCqBMqVK6cYv+D87/huz1elYtOlP/9E5y6PlcrYFBpLBTsHJQESIAH/EqDQ6F++7J0ESCB0CXgiNEZUrYrmrRJCFxZnTgIkQAIkQAIhTODUyR/xXc6eUiGgX2jch4VdpuBTp1Z2woRVSYjFOazu3xGjMAGfL+iI6i5mRaGxVFzOQUmABEjAvwQoNPqXL3snARIIXQIUGkPX95w5CZAACZAACXhCwCxC47R6SVjodGJJ1urTx7EwsSum4SVs2JSE2yk0ehIKbEsCJEAC5idAodH8PuQMSIAEApMAhcbA9AutIgESIAESIIFAI2AOodEDatcKcaEoHFWKt27UPJkZjR4wZVMSIAESMAsBCo1m8RTtJAESMBsBCo1m8xjtJQESIAESIIHSIRB0QqNOjBQadYJiMxIgARIwEwEKjWbyFm0lARIwEwEKjWbyFm0lARIgARIggdIjYA6hMQ8b0zJxUDemO9E9pS1quWhPoVE3TDYkARIgAfMQoNBoHl/RUhIgAXMRoNBoLn/RWhIgARIgARIoLQLmEBr3wfUejWp6tj0bnVOl0FhaEcdxSYAESMCPBCg0+hEuuyYBEghpAhQaQ9r9nDwJkAAJkAAJ6CZgDqERKPytAIW6Z1UOVf7qepNGCo26YbIhCZAACZiHAIVG8/iKlpIACZiLAIVGc/mL1pIACZAACZBAaREwi9BoNB8KjUYTZX8kQAIkEAAEKDQGgBNoAgmQQFASoNAYlG7lpEiABEiABEjAcAJmFxrPfpyMlql1seL4S4j1gA6FRg9gsSkJkAAJmIUAhUazeIp2kgAJmI0AhUazeYz2kgAJkAAJkEDpEDCN0Hg2G0vmZ2LjV8dxXo7q7Al8e7ocbm8ShcjHpmJRn3q6QFJo1IWJjUiABEjAXAQoNJrLX7SWBEjAPAQoNJrHV7SUBEiABEiABEqTgDmExgKsTm6F4evckGoxAZ9/2NVltWlbDxQaSzPqODYJkAAJ+IkAhUY/gWW3JEACIU+AQmPIhwABkAAJkAAJkIAuAuYQGi1Vpz/rm44VQ+6BvMzLT58OR5eJ9bBgTzKawX0RGAqNusKCjUiABEjAnAQoNJrTb7SaBEgg8AlQaAx8H9FCEiABEiABEggEAuYQGo9jSZeu+KhLJlb1VS6N5h6NgRBFtIEESIAEAoQAhcYAcQTNIAESCDoCFBqDzqWcEAmQAAmQAAn4hYA5hEbjp86l08YzZY8kQAIkUOoEKDSWugtoAAmQQJASoNAYpI7ltEiABEiABEjAYAJmERoLfytAodO5618ybeuCQqPBgcTuSIAESCAQCFBoDAQv0AYSIIFgJEChMRi9yjmRAAmQAAmQgPEEzCE0WvZoXOh0+klYcfwlxHqAh0KjB7DYlARIgATMQoBCo1k8RTtJgATMRoBCo9k8RntJgARIgARIoHQImENozMPGtEwcVCAqxMmd67BxdzU8NOh5DB/RVle1aVsXFBpLJ944KgmQAAn4lQCFRr/iZeckQAIhTIBCYwg7n1MnARIgARIgAQ8ImENodD6hC9vfQI8tD2DV+DhFNWp3CCg0uiPE70mABEjAhAQoNJrQaTSZBEjAFAQoNJrCTTSSBEiABEiABEqdgNmFRkAsq96Mh7l0utRjiQaQAAmQQKkToNBY6i6gASRAAkFKgEJjkDqW0yIBEiABEiABgwmYUmgsLEBh2coILyNgFOD77WdRvVU9VPGADTMaPYDFpiRAAiRgFgIUGs3iKdpJAiRgNgIUGs3mMdpLAiRAAiRAAqVDwExC49mdC/DKSwuw9bSl/nSV2I5IGfMKesVW9hgehUaPkfEEEiABEgh8AhQaA99HtJAESMCcBCg0mtNvtJoESIAESIAESpqAWYTGwpx0dOm2AN9XrIa76lWTMJ09fghn/6iHlDWZGHyXZ+QoNHrGi61JgARIwBQEKDSawk00kgRIwIQEgkNoPI2NY/tg7VGLA2555gO80r6GyhvKNk1Hf4a+TWRNzn6KKS/8F/e+PRsPVVc70npunel4s989Dl7et/BhZMDy3S8bhmFK3jOa7bB/Dl5cURuvvPoobpF6+RoZPUcCNlskG+bgF9UIalul8TZZGyU62iS3R2olxp38qfRPeV+i3Z44Cwfx77VRWtxMGNQ0mQRIgARIwC8EzCE0FmDjsFYYcjAJK1a9hNgKVhQXsjGtW38sbDwLe2a35dJpv0QIOyUBEiABExGg0GgiZ9FUEiABUxEICqHx7KfYePpRPCQJhxZR8KceSiFRIb5Jgt5JdFo2BE2t7dfiUTTFUdQa6kxonIbdaIBOr4pzVALlW/8F6jyDVzREyOKWwq5pgLV/i1j4KJomfgpYxT6HwBF2vgX0swuTFnFy44YaeMgqpCoEQqug2DTxUexDvFXs/BoZY39EJ6kP2b9F35/eJrNZiJ5ZaC4xMf/x24ULOF9wEQV//IGLly7h0uX/4XJhIQqvXMHVq0UoKirCtevXcf3aNZw78wvKlCmDsmXLIjysHG68MRwVypdH5YoVUaVyJdwUEYGqN92EalX/KrXhQQIkQAKhSsAcQqMo+JKEb6esw6KeUQpX/bSsP9pMbooV+5MR64ETmdHoASw2JQESIAGzEKDQaBZP0U4SIAGzEQgKoVEFXZ6pZ/lKKfKJT/S0UYuEP9UBTke9rMiWFBmMa/F3nM6Ti3YaUeAg7FnaONpRfK6r72ytxPgLobRJymDMdiU0xmHf2JW4RSWa6hkv0OK74I9LOH32HH759Vec+TUf5377Hfnnz+PPP//UZWqNm6tiz969utqKRtWqVkWNyOq49ZZbUOvWmrgt6lbpMx4kQAIkEAoEzCQ0fj9jCxY8blk2bTvOfpyMlql1sYJVp0MhXDlHEiABEnBNgEIjI4QESIAE/EMg+IRGR1HRskT5fdSSLYt2XCqsdZ6NufW7Hn/H7hXyDENrFuBoIMMq7GkKf4C0pNpBEHQpNMozEZ37XlMcVAiNlrGnvP+d1IlYOt0pbxjWRs1WLh0XX6rOs416MCfbo+CLuq0ubrrZYf25R304ayyyFHN//hk//nwaP53+BSJz0ZfDU6FRa6ybqlRBvejbUL9uHdxRry5qREb6YhLPJQESIIGAJWAOodHJ0ulL+zCtSxIW1p6AHRld4cmvFDMaAzYkaRgJkAAJeE+AQqP37HgmCZAACbgiEGxCo7M9EpXComVvxNOKvRx1CI1DZ+OWT4v3NRTC3JS8bnglaqU9g9BTQdFZFqGzfhS+dNjz0fqtE8HQ8q0LAVNzqTaQ98P3ui+iX37+CdevX8O9rf6u+xx3DfN+OYOjuT/i+I8/SZmLRh5GCI1qe6rffDPuuqMBYhregTvvaGCkueyLBEiABEqVgDmERgDfLkD7zumaxWD6rViGl+8N94gjhUaPcLExCZAACZiDAIVGc/iJVpIACZiPQPAIjZa9GXfHOytoYhEX90kuehSdnjmKnxRZffqExodO25Yl1yjec9H+maUYjCeZi9pCo7DFcWmzPLocCr7Iv3QhNO5bOAy/PDobTfcosxylwjhOhEZPo3r39v+iRtRtqFW3vqen2tv/cu5XfPf9CRw6fsLnrEVXRvhDaJSPF16uHO69pymaNWmMhrff7jUPnkgCJEACgUDANEIjgMIjmZg26g0sySmQ0IXXeACD35iAwS2Uy6n1cKXQqIcS25AACZCAyQhQaDSZw2guCZCAaQgEh9DoSiTUcoVWe51CYwo3qgwAACAASURBVHXZMups676MMmHPEKHRyX6Otpm43UvRmdBo7xfOC8Q4FJ/xPJR/zz+Hr3d9gVaJj6BsWJjuDq5fv459h4/gwJFj0rLokjj8LTTK51D95qqIi43F35rdIxWX4UECJEACZiNgJqHRSLYUGo2kyb5IgARIIEAIUGgMEEfQDBIggaAjEBRCo20Js7USszsnaS+v1is0Fu95KPY7lDIBdQiNngiQLpdNuxEhpblrCo3yLEknlahdLrl2R1X5/aFv9gB/Ao2aNnd7othnMefbQ/j6u8NSVeiSPEpSaJTPq/ndTRAfd5+0pyMPEiABEjALAbMIjYW5+7D3ZCEi747D7VUAXCvE2R/yUFizHmpV8Jw2hUbPmfEMPxC4du0aLl4swPXrf+LGG29E+fLl/TBK4Hd5+fJl/O9//5MMLVeuHCpWrBj4RtPCgCRAoTEg3UKjSIAEgoBAMAiN8mIndpckTsebj/6IKZ9asg4VbcR3/e5ReU+/0Oiwz6EOodFZoRWt7ETtzyxLnqWl25M/VdreYAheefVR3GL7VEMwVIuX6gIxQjB1mynpQbwXFV3F9o1rcM/fWjktDCP2W9y9/yC+OXzUg56NbVpaQqNtFg3q1kFCi/txT0xjYydmUG+K60YdZ9YiR7ZCQ8VDPoq+y4agqVTtvQ/WSu69E51kxZjsbUWsTj6q/Z0Q1V/4L+6VznMs6FQ8nmWcn3p8hr41xDlzYMmHlY8ptwW4RbE/q7UnyRbbtWWbg8Z39vuHrE85G/kWBNIcTqKTxIMHCZifgDmExnNY3b8tRtVIx55XH0D4tTx8NLArXtlSCFRshJeXL0e/uzzzBYVGz3iVSuuf8/Lw2uTXsHnTJsX4zz8/AP8cMcJwm4TQ9f6//oU5c9JRWFho779p06Z4d8F7+Otf/2rImL/99htWr/4U/8nMxIEDBxR9Vq9eHY9164YePZ5ArVq1cMMNNxgyprqT7Oxs9Hr6KUP7fuSRR/Ha5Mm6xNI///wTP/30E1asWI5PVq7E2bNnFbZEREQgPj4eTz3dC82bN0eZMmUMtdVZZ2ouQvCcO3ceWrRsafj4H374ISZOGG/vNyoqCu8tzMDtLvbleX3mTLz77nyFLUs+XIq4uDjD7TNrhxQazeq50rVb3IunTJ6M3bu/UhgyZepUPP549xIxTrxwGTN6tPT7YDs8ua96YuSZM2cwcOAAHNi/336au99W8dv1fP/nsG+fZec6cRj9++jJHNi25AkEg9DolNr+OcjAEMfqyiWPGZBEl2nAUCGaeGrAaWxcmI2m/WRioqdduG1vraBtoCDy0w/f4/RPP+DeVm0Vo5/N/w279n0jLZEu7aO0hUbb/OvUroW2reIR2ySmtJEoxt+3/2s0bWIR5R0rtTuaKhe0FZnDLgoXTVlxFIh/Ga+oMpLFfqJrfwDudXfNKIT+T3G6/aMWUU8u8p39FBtPP4qHRAayVQCVhEnp/5bjl/1fA03ukQR7ZdazXOQsFjXl1dtFe1sld9s+qLbrXFdhp4DyOo0hAecEzCE07sO0ekkozMjG+NbhKNw+Fc2TMnFXzyTUOrwAq2vPwp7ZbSESHfUeFBr1kiqFdmLflbVr12Da1KkOApQwx93DkDcmHz16FOPHjXN4yBR9GfUgdeXKFQhxae6cdJw/f96lmWXLlkXPnj0xeEgyqlXzfBNSdwxKU2j8/fff8dabs7Fs2TIUFRW5MxX33nsfJk6ahAYN/F+NT4uLEBkmTJwoZVoadZw//zuGvvACdu7cae+SQqMxdCk0GsMxVHoR9+UlixcjLW2W4gWTbf6lLTSKlx0LM/6FZs2aGeqStWvWICVlmKJPd7+tFBoNdYEpOwtmoVH9wF/qDnImtrgzTM9yaXd9uPlej4jkzRDHvv0G9e+6Wzr14qVLyNr7NfYe/M6brvxyTqAIjbbJNahbFw+3eRCN6ntfSMcvoESnbpfWK8VqZYasEyFb6hNouglorhC5Lcv7a9X5LyAyeV2I886vc+fiudvsXXVWomzvUptw2A/T7OKiXWiEtRK9XDQ1qMiS3/zKjknAAwJmEhrx4T683KIAq5NbYfipUfh8ZU9U3zoVMX3LYcXxlxDrwbwpNHoAqySbnjt3DjNmTJey/Zwd7h6GPLFXPGR+/PFHmDpliuZDpujLCKHx119/xdgxo7F582ZPzJPEtWnTpqPJ3ZY/vIw6SktoPHv2DFKGDYMY35NDZHq+/vobfskslNuhxSUyMhLz312Axo2NW6qyfv16vDQ8RSG0Umj0JCKct6XQaAzHUOjlhx9+wPhxYxWCv3repS00Cnv69HkGL48aZVhmt3jRIe7D27dvV0zX3W8rhcZQuCpczzGYhUZ6N3AI7Px6H7bvzkHRtWuBYxSAQBMabXDubXo3OrX7O6rffLPXvI4c+Bp//nld9/l/rRaJyJq1nLZ3K86p9kp1yGjMjnfcssAqXvbFSOyJK84wtIh5z+DerPetWcDOREMXmbhOBT732cXKLER1RqMtM1lWyV5aOn0b1o79EZ3k2xhINN2Pp9tJWg2lzE3bcvHiBvY9ZN10LlWw3wTobe+TrTzZ9ATMITQWYOOwVhj+RzLSHz6HaanLcPub2zHnkcoopNBo+hiUJiCW0oqHnkkTJyA3N9flpNw9DOkl4mxptvp8X4XGS5cuYcKE8S7FU1c2161bF+lz5hqa0VcaQmMgclBzd8alb9++GJE60pAHfcEhdcQIbNz4mWJ4Co16r1zX7Sg0GsMxmHsRe+OuWvUfvPH665pZ8/K5B4LQKF52LMzIQMOGjQxxyxdffIGBA553yCh399tKodEQ/KbuhEKjqd0X8MZ//+NJbM3ejTO/5gekrYEqNNpgPfJQOzzcOsFjdj8eP4Ij+/eiXqMmKFOmrK7zy///rYUchcZiMc21EKUtptlELGjs7ygZZcuSFPup2rMGbYWLuuEX+3YDTgRFl2Kidd9G2fJoMaR2MSjxTfGeiw57OMrEPGcc5Mun1cDdirS6POSkkROh0em+mLJuLHtwNrDuqemLETw3VAiYQ2gECne/gS49FuF74Zjb+2PFmmTEls3DR/074pUqXDpt+njVeoBxNil3D0N6YWjtd6d1ri9Co3ignZOejvT0tx26FsujW7V6ADExlj1WRNbjunVrNZdVt2jRArPSZuNmH95Wyg3QEtRq1aqNqlWr6sJ36tTPDg/oPZ54AuPHT0BYWJhDH0JI/vjjjzH6lVEO34WHh+Ohhx5GdHS09N3Jkz9i69atmhx6PvkkxowZa+gyZndcxPdC7F3w3kLcdtttuvi4arRzxw4MHjwIf/zxh6IZhUaf0UodUGg0hmMw9/L999/juX59kZeX53aagSA0CiNTUoZj4KBBPu/bq7UPpA2Cu99WCo1uwyXoG1BoDHoXl8oEr1y9ii07s/H1d4dKZXy9gwa60CjmEV0rCl07tEf9unV0TevsqTwc2LsL9z3QDpWqROg6R08jSTSEViEl636I1sJLlr5kBVqE0OesKIp9OXaN4j1MRcEjKftR9plUDCZLtbza2q9sWbM0tKKIjHxmFpt2x3/gsB+kev6SAJf1d0uRJdWWB5rbDNi3NwAyeo6EtOuxTFwtEaHRPp4LwVQx0dPYtx9o2qSGHvezDQlIBMwiNApbL3y/DwdPhaP2fY1QK9w3B3LptG/8DD9b6wFGCC/t2iXigw/eV4zn7mFIr3FqoVEIf92798CuXTtx4sQJeze+CI1ff/01+j/Xz0E0a926DcaOG4fatWsrzBUPgUKYzMhY6JBtMn7CRDz99NN6p+eynZbQqPeB+sKFC3hx6FBkZSmX3aWlzUanzp01x9UqPCAaivajR49x2Ify4sWLmDXrDWnvNPnhr/3KbGO4yvQ04kFfLNWfMH68tFxffegRGg1xfpB3QqExyB1swPS0hMa7724qZY2vXPmxYgS990UDzIIrEdColx179+5Fv77POrzoEPYb9dtqBAv2EZgEKDQGpl/MbNXhEz9g845duHBR+fI1EOdkBqHRxq19m9bonKgsrKNmWnD+N2R/sRlN41qh2i01DUbufJmyQzafRqahptgm3/fRvoz6fUuF9eryLEmdQqMPy6WVsIrHvuXThxXLuiUhUyVu2vaJbLqnuCiMskCMqg8jPWPLaFQJm2I5tJSZGbVSWaneQZAsrs5tz0CV7HNSKdxI29mX6QiYSWg0Ei6FRiNpGtCXXGiUF0I5fvy4Q3Vkox6G5EKjKDgyatQoRNWqhQHP9zekqqbIZpw5YzoyMjIUhESF4LTZs1G9eqQmOWdZkCKr8a2330ZExE0+E/dFaNR6UBWVkkXGn6iUrXVoFR6Ij28lcbjpJu35OFtqbYTg5wygK6ExpkkTvPPOfIhljN4eBw8elOJLCK/qg0Kjt1SV51FoNIZjMPciFxpFRvWQIcno88wzUhGyV0Yps64DRWgU/vD1ZZP4bRFF1tQv72y+Nuq3NZhjJ9TnRqEx1CPA2Plv2rELu/cfNLZTP/ZmJqFRYKhfpw56dOmMW28RtZGVx9UrhZLIGF2/IWrVMaKYzNfYt/8eNLUuPXa95FhdUd2y5Bqjbfsuyvc5lNmtKDBjXaatEMLk+yFqZDRCXYBmmFWkVMFR7R/pGFKq7D5ZFiPk2Y1aS69lfcvFxeJ/l9AejU4yGkXRminvqwowJYrMVJEx2gdrj1oERSGSKttRaPTjrce0XVNoLGHXtWz3MG6sUKGERw384WxCo6hIPG78BLRq1UpaIqYl/Bj1MCSERvHAJR4yn3n2Wdx4440wcmlYfn4+Bg0cgJycHLsDREbe3Lnz3BY10coAFALs4sVL0Pzee312qLdCozPx1NUehlevXsXEiROwYvlyjzns/+YbPP98f2lZue1o164dZr7+BgRLow93e1f68qDvjJ1tDhQajfEmhUZjOAZzLzahsWbNW/HK6NH27StEpnEgC42+vuw4fPgQ+vXtq/miQ/jbqN/WYI6dUJ8bhcZQjwBj5v/Lr79iwxdZ+PnMWWM6LKFezCY0Cixly5TBk1274G/NlDVT9+7Yiio3VbVX+fYdYfESXKkvRcacXNBzkW0oK1KiubehqpK1MjNSR0ajotCKyl4rADFupzy1iAZAiG1ib0jrkm9lNt+jin0LFd8p9ptUz11dIOZR3OLvqtNO92hUzkHCoch+jMM+LaHR2X6avgcUewgCAhQaS9iJFBq1gYsqmKtWrZKWLpcvX97eyJ9C4/Jly/C3++9HnTrF+5gYKTQePXpU2gfs1KlT9vmILL4333oLVapUcRl5Yk/Dd+bNQ1raLEU7o7JrvBUanQmg78x/Fw8++KDmnIRI2L//cziwf7/9e73ZmSIuBgwYgL179tjPFQ/bCxa8Z9h+lXKj3QmNeu3WAvHjjz9Ky+jly/Ll7Sg0GnMzptBoDMdg7uWHEyekrPUOHTsq9nsNdKFR+MTVFhWufObsN0V+DoXGYI56Y+ZGodEYjqHcy/4jx7Bu25e4fl1/heNA4WVGodHG7u+t4vFYx/bSf3OPHULB+d8R0/z+EkB7GhsXZqNpv0fhmFdZAsOrh1CJlR5ZsH8OMjAEfVUFYzzqw01jZQVrI3u29qUpNBaLjEoB1XqOJCYqhcaHpH0wrftLSs00hEo/mM8uzUWAQmMJ+4tCo2fA/Sk0allipNCoZXu/555DaupIXRv6b9iwAUNfSFaYOXjIEAwbluIZRANba9nki/jmzjStPcv8Kci5ExpFVukbs9LQoUMHd6YrvtfzkO/PeXlkrMkbU2g0uQNL0XwzCI0i219sOeHpFhruXnQI7BQaSzH4TDI0hUaTOCpAzdyWvRs7cqTSF6Y8zCw0CuAxjRoiqXs3VJAldPjdEfbCJ/f4fSh9A6gKz+g7SWpl21vxoeoenORJU2dFcDzpw11bjT0a7aeovxOi7ORPrdmpaqHRdpbeYjLuDOP3wUiAQmMJe5VCo2fAg01o9ORBTmvupSk0Oitk4s89EwNNaBTRKypkz5g5ExU82ALBWTEc+dWgR2g8cuQIzp1TLjVq1OhO3dXCPbv6zNmaQqM5/RYIVptBaBQvO1xlkDvj+OGHH2LihPEuMbv7fRK/AWI7i8IrhfZ+wsuFo8nddysyQwPBl7TBPwQoNPqHayj0+umWrTh47HtTT9XsQqOAX/OWSDz7RA/cWiMg8gtNHQ+mNN6V0CjtYSnPUrTOUCOj0XGPRkBzubspIdFoowhQaDSKpM5+KDTqBGVtZmahUWvpdI8nnsD48RMQFhbmFoTWQ+/Mma+jyz/+4fZcfzTQ2t/r5ptvxsKMf+Guu+7yx5DQWjrtSxVwd0a6y2gU53vzoK/nIV+P0KiulC7sWfLhUogCQzwsBCg0MhK8JWAGoVHMzdOXHXpedIh+3QmNRmb8e+sjnle6BCg0li5/M45+6fL/kLn5v/jx5+JthMw4D2FzMAiNYh43hofjuaefRKP6t5vVFbTbWwIuhUZAKuIjFYO5E51G/x27J8/BLzqERqlidfsa3lrF84KUAIXGEnYshUbPgJtZaNQqBqN3M39ROGTKlMlYvGiRHZgofvL+B4sghLbSOLTEMk8feD21+9tvv0W/vs8qisF4ItZ6Op5WvFWuXBkik6ewsDiL5/HHu2PCxIm6sniEWDr0hRewc+dOhS/Ff/744w/7ZxQaPfWWdnsKjcZwDMVeAlFoFC82KlWqBFEozXaI3wLxgqdZs2a63LR2zRqkpAxTtBUvieRFtsSXFBp14QzpRhQaQ9r9Hk/+t/MX8MnGLTiTn+/xuYF4QrAIjTa2/Z7qidiYxoGImjaRAAkEAQEKjSXsRAqNngE3s9Ao9uV79935eOP11xWT1rOZv60qal5env1cf4t6rjxz4cIFvDh0KLKytiuaGVWcRmtsIbZOmzpVqgxuO7zJJvQk4rTiTVTUFkdGRoa9q4iICCx4byHuucf9njPr16/HS8NTUFRUZD//nyNG4PChw1i9+lP7ZxQaPfGU87YUGo3hGIq9BKLQKO4LKcNfwozp0xTVons++STGjBnr9mWHeNGRMmwYtm8vvneLF159kvpgxIh/KtxMoTEUo96zOVNo9IxXKLc+m/8bPv5sE36/UBA0GIJNaBSOEXs2xsW6/1s2aJzIiZAACZQYAQqNJYbaMhCFRs+Am1loFDMVG/APGjgAYhm17ahbty7eevttNGzYSBPGxYsXpb20RBVu2yEEtrnz5qF16zaeATSo9d69e6XMQnkGnpiHENtuu+02g0Yp7kaIjMuWLcPk115VCHTtEhMxffoMiCxDfxzO4k2MKypGnz9/3j6sECBHpI5EmTJlnJpy6dIlpI4YgY0bP7O3adCggVQ5dv78+RQa/eBECo1+gBoiXQaq0Dhn7jwsW/ZvLPv3v+2eiIyMxMKMDKe/I7aGX3zxBQYOeF5xH33pn/9EbGwz9Hr6KYVnKTSGSKD7ME0KjT7AC6FTRQbjR+s34sLF4lUbwTD9YBQahV96P/4Y/tYsNhhcxDmQAAkEEAEKjSXsDAqNngE3u9AoZquV0Va9enWkDB+Ozp0fwY033ihBuX79Or755hvMmD4du3d/pQCVnPwChiQnuxS1PCOrv7UQ/WbOmK7I6BNnG7WEWV1gIO+nPGRmZjowEMJm+py5EEKdvw5n8Tb0xRcxYfx4CCHCdujJQNR6yBfFc5559lmMGT2aQqMfHEmh0Q9QQ6TLQBUa31uYIb3kUL/sEcXBXnhhqNPfBa0XHbYXRKdPn6bQGCJxbeQ0KTQaSTM4+/r19/NYvm4DzhdcDLoJBqvQKBzVp8fjuO+e0tmaKegChRMiARKQCFBoLOFAoNDoGfBgEBqFgLhy5UqMHzdWkVUiSIhMxdtvvx1h5crh5I8/KjLmbKS6d++B0WPGeFTl2DPKrltrFRIwcgmzVoEBtUV3390UM1+fibp16xk5NYe+XMWbM9Fw4KBBuOGGGxz60qrSbRMnb731VgqNfvIkhUY/gQ2BbgNZaKxZs6ZDdrS7rHKtTHSbOLlnzx4KjSEQ00ZPkUKj0USDq7+CPy7h32vW41fZnrLBNMNgFhqFn57v9RTuvuvOYHIZ50ICJFCKBCg0ljB8Co2eAQ8GoVHMWOzX+OUXX+CVV0Yp9tlyR+Oll/6JZ/v2dbsPl7t+fPl+w4YNGPpCsqILvUVt9IzrTmgUGTvP9e+P8uXL6+nOpzau4k0rO0hU2573znwIEUB9fP31106XWwsRkhmNPrnK6ckUGv3DNRR6DWShUbyQ0nrZMXbsOPTq3dvhZYe4x7z22qtOl1t789vKqtOhcBW4niOFRsaAMwJi9cuHq9ch75czQQsp2IXGv/zlLxj63LOoX6dO0PqQEyMBEig5AhQaS461NBKFRs+Ae/Mw5NkIytb+epASFUPfenO2tO+gvCiIO1vvvfc+TJw0ya/LhV3ZoJWVJ9qL5b/OMvnczUn9vTuhsWHDhhgxIhWtHngA4o8gfx7u4k1rGfz4CRPx9NNPK8zSWm4u9lSb/+4CNG7cGJcvX6bQ6CdHUmj0E9gQ6DbQhUZnhV3eeWc+xP1Ffhw+fAj9+vZVvNjq0+cZvDxqlLTU2t29Tsvd/vp9DIHQCpopUmgMGlcaPpGVGzfjyIlcw/sNpA6DXWgUrCMqV8aw5/uh+s03BxJ62kICJGBCAhQaS9hpFBo9A+7Nw5BnI/hfaDx79oxU9VPMxZtD7Of4+utvoEXLlt6c7tM5WtWvK1asiIUZ/0KzZs186tt2sjuh0dYuqU8fDP//1VcrVKhgyLhanbiLN/GgP/SFF7Bz50776S1atJCK+0RE3GT/TIvb4493x4SJE6XsVAqNfnMhKDT6j22w9xzoQqPgv3bNGqSkDFO4QhSX6tS5s/0z8aLj7bffwtw5c+yfqe/b7u51Wr6m0BjsV4D7+VFodM8oFFts3rELX+0/GPRTDwWhUTgxulYUhg/oXyr7wgd9EHGCJBBCBCg0lrCzKTR6BtybhyHPRlC2NvpBSisDxTai2OewSZMmuO++OJQpWwb7v/kGX331FQoLCx2mUBKFULS4ffjhh1IFbPnRrl07zHz9DYgHVyMOdTGYPy7+gR07dkiFV9Qs/F0UR0+8aYkR8gd9sUz+nXnzkJY2S/GQP3fuPLtYTKHRiMjR7oNCo//YBnvPZhAaz549i2EvDpV+K2yH+mXHjz/+KG3bcOLECXubRx55FK9NnmzfgkLPvU7tb6N/H4M9noJxfhQag9Grvs1pz8FvsXF78ctX33oL7LNDRWgUXri36d145onuge0QWkcCJBDQBCg0lrB7KDR6BtybhyHPRvCf0CgEp3ffnY83Xn/dwaQnn3xKqiKtXu4mBKgP3n8fc+akO4hs7RITMX36DFSuXNmXKeo+98KFC3hx6FBkZW1XnKO1VFh3px40/OGHH/DyyyOxd88e+1lCnH1jVho6dOjgQU/6m+qJN63iOA899DBmzJwpZVueOnUKgwYOwLfffmsfWP69+JBCo36feNqSQqOnxNjeRsAMQqOwVf0CSF6cS/zuLFm8GK++Oklx33xn/rt48MEH7Z/pudepI4NCI68VCo2MATmBH38+Je3LGCpHKAmNwqedE9uifZvWoeJezpMESMBgAhQaDQbqrjsKje4IKb/35mHIsxGUrY18kNLKKhGjucvKEw+K27dvx/CUYYoq1P4W2dTctCqW2qomi8IEJXEcPHgQA57vr9hnTGupslG26Ik3LQFZ/qCvJQLMnTcPrVu3sZtJodEojzn2Q6HRf2yDvWezCI3it0W8zDh69KjdJbaXGRcvXsTAgQNwYP9++3daL6n03OsoNAZ7xHs+PwqNnjML1jOuXL2Kf61chfzz54N1ig7zCjWhUQAYmNQLMY0ahoyPOVESIAHjCFBoNI6lrp4oNOrCZG/kzcOQZyP4T2jUWnYs9tGaPHmK230GtbJShKXq5W++zNXVuWL8WbPewPx33lE0k+8z6K+x5f1qFVURot77HyxCXFyc4SbojTctEVmwGZaSghH/fMntHo4UGg13nb1DCo3+YxvsPZtFaHS2PYPYO/fUzz+73cNR+FHvvU7ucyNfxAV7LAXr/Cg0BqtnPZ/X6v9uw4Gjxzw/0cRnhKLQeFNEBF5+YTAq+XF/dBOHhKlNz/3pJ3yetRPfHrG8tKx9661oeV9zNL+7iannReMDhwCFxhL2BYVGz4B78zDk2Qj+ERrF3oJjx47BfzIz7QPIs9702Ki1RFdkEi54byFq1aqlpwuv22iNLTp76+10tG/f3ut+vTlxw4YNGPpCsuLU0WPGQFRQNfrQG29axRbCw8Nxyy23QIiQ8kNdqEF8R6HRaM8V90eh0X9sg71nswiNwg9aBadq1qyJS5cuKTLhnWWA673XyX1OoTHYrwD386PQ6J5RKLT4+rvDWP+FcludUJh3KAqNwq9CeHq2Z49QcHHIzHH3vm/w/vKPNOfb7oFW+EeHh4u/2z8HL07+VNG26ejP0Jd6ZMjEi7cTpdDoLTkvz6PQ6Bk4bx6GPBtB2dqoBymtfu688068u+A9SYzSc1y9ehUTJ07AiuXL7c2FWLl48RI0v/dePV143UZL3PPUfq8HV51YkjHgyViHDx9Cv759Fcu61XOOadIE77wzX3MvzjGjR2P16uIfbj3L0l+fOVPa91N+LPlwqV+yO43yX0n3Q6GxpIkHz3hmEhq1sr21POFsT11P7nW2fo36fQyeiAm9mVBoDD2fq2f8+4UCLPjoExQVFYUcjFAVGoWjn+zaBfH3+ffZI+QCqpQmnP/77xg34w2Xo/fp8Tjuu6eppY0QGrPj8Wa/e0rJYg5rVgIUGkvYcxQaPQPuzcOQZyMoWxv1IGVUP6UhLIkq0BPGj5eqPsuPvn37YkTqSJQpU8YXxB6fW5Ix4MlY4kF/2tSp+OCD953OaezYcej1/9g7E/Aoquztv0kgYUfZEmR1CS4sogCRKQAAIABJREFUYRNBFATZNBgFZpBxFDBB/0IAQUdhQFBBEHRGghhQgQiIIzIiikbZVRwEEZCwiBKVRZYEBFnCloV8X1VXd1dVV3dXbze9vP08PkL3veec+zu3qqm3z733kUcQFRWlacOKRo+ngekOFBpNo2JDHYFQEhql0I32sFUP6ZZbbsGcN9+CVOmof3lyr7P29df3Gide6BKg0Bi6ufNX5B+tXoef9x/wl7mQshPJQmNcbCyeGz0SV1evHlI5Y7COBD5f9yU+X7feJZobrm2MUY+lWdo4ExpPrMDUEb+j7eBcZC/YC7nKMUF6LxP5inVb5aPSNnk8kKVUR8YPXohxvRKUlnlYPWEQspWtp+2f7UDWgDHIkVvdjORZGehRm1kNFQIUGgVnikKjZ8C9eRjyzIO2tb8epPxhR9qH65VXpmP+vHmaIANdwWa0JC+Q+yK6y9emb7/FoEEDNc0ef/z/8I9nnnHX1ePPPZ1vRgfmWJ1ee+218jL3hg0bOsRBodHj1JjuQKHRNCo21BEINaHR2Y9C1mGNHv0Unhg61OGHDulzT+91Uh9/fK9x0oU2AQqNoZ0/X6Pf9XMuPvtqg69mQrZ/JAuNUtLaJLXAow/+NWTzx8AtBN5+9z/YuXevSxyx5cvjtRcnWtq4FBozAZVgmL8yEzlt0i1ioLzkGkhdko4kWWjMRH736ZbKSPnv69FWFg4tIuPWjlbhcQdWr0xAj16Q3z/cX1mmbRUrJXtMZkgQoNAoOE0UGj0D7s3DkGcetK399SB19uxZPDlyJDZutO9hU7NmTUib9UtVJmZe/rBhxo++jdEhNr6c9PzmnDnywTLq19tz52pOYXYVp1H/st6j0RqvkWBo/czVQz6FRm9mprk+FBrNcWIrRwKhJjRKI5B+iBk2bCjOnz+vGZCrHzqkht58t/rr+5FzL3QJUGgM3dz5Grl0yvRbSz5EwYULvpoK2f6RLjRKiUt7aABaNWsasjlk4MA7S5Zi285dLlE4CI2aPRqVykJYKhqTnQp/UjXiRrSxCY3qthZxURYRpSrI14G0ySnQbC4mCZVLG2Cc7X2pzzRgJKsaQ2UeU2gUnCkKjZ4B9+ZhyDMPgREapWW1U6dOwbuLFmkcDEtPx4gRI00tP/7qqy8xbOhQzT44gd4n0UjclAbw1FNPy5Ux3rykcTz+2GOarmZPrz5z5jRGjhihOcU5kNWV3sy3DRs24In/e1yTpzp16mB+VhZuvPEmQ2QUGr2ZSeb6UGg0x4mtwkNolA5/efaZZ7B69SrNgNxtdeHNvY5CI68aCo2ROwfWbfoOW3bujlwAACg0AnVq1cTEp0ZF9DwI9cF/+e0mLPvsc5fDaHHzzXj8kYcsbdwsndYKjeqlzlLnFFVFo1aUzJnfE9varUIqnOwBaXAIjWSRB9GEzgyk0Cg4VxQaPQPuzcOQZx4CIzRKVrM/+wyjR2u/jKtXr47XZmTgjjvuMFzOZo0mNzcXw9OHYf/+/ZoA+z/4IJ5//gWUL1/el2E67Wu0FNidaOYukMOHD+OxIWnyKanWl8Th9ddnocPttzvtLi0dX/zuu5g8eZKmjbMDVtzFYeZzb+bbuXPnMGbMs1i7Zo3NhbuHfAqNZrLhXRsKjd5xYy/I+9KO++c/NSimvvwypB9GRLy8vS/of5Qyc8/25l5HoVHELAhuHxQagzs/gYou/+QpZH24PFDmQ8YuhUZLqu7r0Q097+ocMnljoFoCUjHMc9NexTndSgh1q5FDUtHkumstb5kWGiWRcQHq2/ZRdFXRCGiERk3lohIJD6EJ+alLoVFwCik0egbcm4chzzxoW/vzQer48eN44on/w+5d2vJ0SWQbM3YsUlLuR2xsrCaAK1euyEvaJjw3HgcPHtR8VrlyZcyePcelOOfL2CVhT1ri/Nabb2rM9OjRE6+8+ioqVarklXlnp6PWrl0bL744CV3vvhvR0dEa29LeY9JD/8tTp+Ly5cuaz57+xz8g7dGoP2DFq+B0nbydb5LI+KbCrVz5chg/bjyat2jhNCRvBYWyOBzIH1xF2qDQKJJ2ePkKVaFRqvx+afJk7FcOaGh3WzuMGjXa4ftFnS1v7nX+/H4Mr5kTOaOh0Bg5uVaPdPma9fjpN+0P35FIgkKjJevSyqJJzz6NalWqROI0CIsxHzx8BG8ufNdQbHyoz/24XX3CuFmhUb+HosMejU4qGptbqiDzbHs9WvdozJPfh3TITPOwwB5xg6DQKDjlFBo9A+7Nw5BnHgInNEqWP16+HOPG/VOzrNbqUToJ9N7kZLRu1RoVKlbEj3v2YNWqldi923hpyoC//Q3PPTfB8OHRHw+AzoTRGTMykNy7ty9Y5WrGIWmpOHLkiIOdZs2aoWfPXrilqWXPF4nDZ599ip9//tmhratTVH0KUOksar5RaPRHtoxtUGgMHNtwtxyqQqM3efHmXueP7xlvYmWf4CFAoTF4ciEqkm+3fI/dv/yGk+cKRLkMWj8UGu2puev2DvhL73uDNlcMzD2BoqIibNj8HX47eAjSHqz169bFba1bIaGO7lhns0IjgPyVozB1gXLQTPcUJK2Bkz0aVRWNsoioXXKtPa3afoo1EtNVeza6HyNblC0BCo2C+VNo9Ay4Nw9DnnnQtvb3g5RUzZf5xht4441ZvoSFdu3aYUZGBmrXrmNoxx9xr1y5EiNHDNfYd3eggNlBSdWSH320DBOee85QdDVjx8xyazN2XLURNd8oNPqaKef9KTQGjm24W6bQ+H/4xzPPOE2zP75nwn0Ohfv4KDSGe4Ydx/f0P8dj+44daNW6NW5q1hwnz56LPAjKiCk0alP/wtOjUatmjYidDxw4CZCAawIUGgXPEAqNngEXJfxYowrEg5S0Wb+0JHnRwoWeDV5pLZ34PGXqy6hfv37AHgClpcovPP+8vFxZ/Xpk4ECMGzfe1OE17gYnia4L3nkH//73vzwWGyWRcdq06fIy60AsmbbGLmq+UWh0N1u8/5xCo/fsIr0nhUYKjZF+DbgbP4VGd4TC6/Mt27ZhzHMTNYPqeMcdaHDd9TgVgYIjhUbt/L7ztnZ48P77wmvSczQkQAJ+I0Ch0W8ozRmi0GiOk2jhJ5BCo2Rb2nvxf998Ix9sot970RmRuLg4pKcPx6DBg1GxYkWX4HwVSI2WNkt7sLz51tvo1KmTZ0lz0VrisH7dOjz//EScOHHClN22bW/Fi5MmITEx0VR7XxpRaPSFXnD0pdAYHHkIxSgoNFJoDMV5KzJmCo0iaZe9rzETJmLL1m2GgdzdrTtq1q2L0xG0pJpCo+NUkPZqrHHVVWU/WRkBCZBA0BGg0Cg4JRQaPQMuSvgJtNBotX/p0iVs3rwJSz/4AN98843DQSdSO2nPwgf69MF996Xg6quvNgXMV6Hxvffew4svPK/x1apVK8x58y3UqOH/ZRFSRd/nn2fjvcWLDfeklCoYu3Xrjn5/6YfWrds4HBZjCooXjUTNN1Y0epEck10oNJoExWYOBCg0UmjkZeGaAIXGyJkhu3/8ESOedr6VgpXEvb17o2L1q3Du/IWwh0Oh0THF3e68Aw/c0zPsc88BkgAJeE6AQqPnzHzqQaHRJ3xh1Vmq7jt37iyuXCm1jatKlSooX768x+M0EhqHDx+B9OHD/bLs2eOAPOggbUZcUGDfZDw6OgpVq1YTJi56ECqbhgABCo0hkCSGSAIkEJIEKDSGZNq8Cnrqq//CmvVfmu57f9++KC0fi0uXC033CbWGFBodMxYXG4uXx49FrBfPLqGWf8ZLAiTgGQEKjZ7x8rk1hUafEdKAAQG10CgteR6Wno6hQ4cFvcjIZJKAvwlQaPQ3UdojARIgAQsBCo2RMROOnziBBwcO9niwlStXxj29e6OgqETeMijcXhQajTMqnT4tnULNFwmQAAmoCVBoFDwfKDQKBh4h7qxC4549e/D00//A4EcfpcgYIbnnMLUEKDRyRpAACZBAYAhQaAwM12CzuvC9/2DB4ve8DishIQGdu96NPy9c9NpGMHak0GiclXp1E/DPEenBmDLGRAIkUIYEKDQKhk+hUTDwCHEnCY1P/N/j+Mtf+6Nfv35cdhwheecwHQlQaOSsIAESIIHAEKDQGBiuwWb174+m4Whens9h3ZCYiFvbd8DJMDkwhkKj8ykxckgqmlx3rc9zhgZIgATChwCFRsG5pNAoGHiEuDtz5jR27tyFO+64A1FRUREyag6TBCg0cg6QAAmQgCgCFBpFkS47P999vxVjJ2oPB/Q1mqRWLXFL8yScPHvOV1Nl2p9Co3P8t7dtg4f6PlCm+aFzEiCB4CJAoVFwPig0CgZOdyRAAhFFgBWNEZVuDpYESEAgAQqNAmGXkatp/34Nq9auC4j3Drd3ROMbEnHy7NmA2A+0UQqNzglLh8K8OvE5SAc68kUCJEACEgEKjYLnAYVGwcDpjgRIIKIIUGiMqHRzsCRAAgIJUGgUCLsMXJWUlKB3v7/i0uXLAfXe5e67Ueea+vjzXGhVOFJodD0tUv/2IFo3bxbQuUPjJEACoUOAQqPgXFFoFAyc7kiABCKKAIXGiEo3B0sCJCCQAIVGgbDLwNXX/9uIF6ZMFea5173JqHz11Th3/oIwn744otDoml6bFs3x6ID+viBmXxIggTAiQKFRcDIpNAoGTnckQAIRRYBCY0Slm4MlARIQSIBCo0DYZeAqkMumXQ0npU8fRMVWwMUAV1L6ipRCo2uCsbGxeO2FCb5iZn8SIIEwIUChUXAiKTQKBk53JEACEUWAQmNEpZuDJQESEEiAQqNA2GXg6oEBf8OZM2Wzf2KFChWRnJKCCyUlKCm5Ugajd++SQqN7RkMHPYKmNzZx35AtSIAEwp4AhUbBKabQKBg43ZEACUQUAQqNEZVuDpYESEAgAQqNAmELdrVrzx6M/Mezgr06uqsTH4+77u6G0xculnks+gAoNLpPSZfbO6Bf73vdN2SLoCFwPD8fxUVFuKZ+/aCJiYGEBwEKjYLzSKFRMHC6IwESiCgCFBojKt0cLAmQgEACFBoFwhbsauF7/8GCxe8J9urc3XXXX492t3fEqXMFQRMThUb3qbgmPh7jnhzuviFblDmBT5Ytw+J33sGhAwdssQxMS0P66NFlHhsDCA8CFBoF55FCo2DgdEcCJBBRBCg0RlS6OVgSIAGBBCg0CoQt2NXoMf/Ejp07BXt17655Ugs0S2qFk2fL/oRqCo3u8yW1eGnsM7iqWjVzjdmqTAjMmzMHczMzDX3feddd+Ncbbzh8lr9yFKYu2Kt6/2Ykz8pAj9plMgQ6DQECFBoFJ4lCo2DgdEcCJBBRBCg0RlS6OVgSIAGBBCg0CoQt0NWVK1dwd/J9Aj167uq29h1wXZMbcfJs2ewhKUVModFc3lIH9EfrFs3NNWYr4QR279yJtIcecul3xNNP4+FHH7W1yZnfE1kH0jFucgrire/uykQW0pHKVAvPYag4pNAoOFMUGgUDpzsSIIGIIkChMaLSzcGSAAkIJEChUSBsga527fkRI//xjECP3ru6q2tXxNdvgD/LoMKRQqO5vHXp2AH9krlPozla4lvNfPVV/GfhQpeOE2+8EYuXLZPbyJWMRwZjZlpLl31kMXKNpUn84IUY1ysBwA5kDViA+oMTkb1ghfx+GqZh6pGuSD6QiexcAImSgNkOORMGqf5uFzTVdi1tLZ9J72fXm462G8dY+iEFqUvSkXRiBaaO+B3J0p+ViM2OQXw2wtsjhUbB+aXQKBg43ZEACUQUAQqNEZVuDpYESEAgAQqNAmELdPXf5R9j9ttzBXr03VXPe+5F1Ro1cfb8ed+NmbRAodEcqOsaNcRT//eYucZsJZzAMyNGYMOXX7r0W6FCBXy9dSuAPKyeMAiH+69yWbmoFfLUfSShcQxyuk+3CZWWJdhQll1b2mbnWpdhW/6+taNKqJwPpMoip/YziwBpX74t/x2SnwRdzFK/acBILvMWPdkoNAomTqFRMHC6IwESiCgCFBojKt0cLAmQgEACFBoFwhboauqr/8Ka9a6FB4HheOTqvgceQEyFSrhw6ZJH/bxpTKHRPLU3pk4235gthRKYNH48sj/5xAOhUSvSqfdqtFQu5lmqFlX7NUpt5mOs08/UFZL6akNX1Yd2uwlKRaNVkASwKxNPLm0gVzzC5j8BkCocXwfS1Mu+hRKPXGcUGgXnnkKjYOAC3WlKu3V+7SXkfg5IuqlOgaVU3Kxpg5Jys12ldvZfjAxK6L2JxxPnPsbuiSu2DU0CFBr9mDf5estEvqFJZYmKH91ZTcn/yNzYVbsXkDs/qn9g2vYPctdH87nlV3eMN/jV3mPbjr/gO4ZirkrA9RD8YcPIg76iQNvGq/x4kAvLcij7w4Plu9X1fNP38cAdm3pAgEKjB7BCqOnfU4fg6LFjIRSxNtS42Fgk3/8ALpWWori4JGDjoNBoHu34J0egbnwd8x3YUhiBLz79FC/8858u/aX07Yvxkya5rGjUioljkKO3KFcxwlCE9ERo1B9CY32mdvjeVwuKqj9rREdhlOlIIkChUfA8oNAoGHgZufPuoceLh0ZvhD1fxToXPl2KkP7Iha+x+yMG2ghqAhQaA5Qer689ZX8eD04m9ErI8lgM1HPyp9BoJgde3O8dzPrDhnGsznPgWoQ0M3J3bbz5/vSmj7s4+LkjAQqN4TcrQuEgGLPUa9Wqha7de+D0xcBUN1JodJ2JmOhoVCoXg+iSYjRu0ACPPc7l02bnruh2jw8ciJzt2w3dVqxUCYs//BD1GzaUP3dWYagVGjeijWHRi+O/Ad1VMKo/N2prqZQ0qGjUVS7mzB+F/JSxwOtcNi16fln9UWgUTJ5Co2DgZeTOu4ceLx4ay0JolDf2Nar8cfGg7q88eC12+CsA2gl2AhQaA5Qhr689Co3GGfHifi9QaJSXGo1Yj7Z6gdjZ+36cdt58f3rTx48hR4wpCo3hl+oDhw7h0f8bGlYDu/baa3HbHXfg1Dn/7t9IodEyTcpFR6OiJCgWF6PwwnmcPXUKx48dxdEjR2zz6LH0dAwZGl7zKpwukoJz5+Sqxm+++kozLElkzJgzBy3btFG9b7xKQ7+M2bI/on61m29Co/a73XGPRvXqB4cl0rsyMXWLNIyOGOfmIJtwym0wjYVCo+BsUGgUDLyM3Bk/9Cg3altMqqVgDksU7ZvbyntOTFlh66VZhm1GaNTYvhnJ47ti6xTtaVzWDXYtp3ZZTwCzn/ilx2hYuaiPRTcm7fJxqyi5EPWXKqeMAUjSL1s0Ebt2ybqKmxy0jrlqM+Iymhp0G2ACFBoDBNiZ0Ki/d6lOBNTfu2wnAlq3YFBOJwS0162pikbNfTEFqeOBLGVvHtvSad290+H+okFlvqLRFl//3zHVem9Wj1u3YbnFjXXDc8vf4gdbTkrUbLDu6l5v1obOj/qERsmEdgmS/n6pBmJcueiQGxeM3XOy+NPcw7tPRyrGaJZOG80Hd30sQqlq2b/u3m+eQ4CupxA1S6ExRBPnIuyNmzbjuUnhuZ9es+bN0bxVa5z00wnVkSY0ShWKlcvFIKqkGJfPFyiC4jEcUwmKzqZWr9698eK0aeF3wYTZiLZt2YLdOTkoKirCtddfj7t79nQ6Qoctwgz+3WN7jrT9u843oVH7HHczkroDefXMVTRa+xpuiRNmeQzW4VBoFJwZCo2CgZeRO8N9I0ZkIkElpFkedBJV+ysaV7jkzM8E0pQ9GPXVJO6ERuVhy+7X+rCr3u/K8YHS7RJoA7+aPg5VL/qHeKsAaH/QdeBhKvYdyLKdRqY8RNv2dtOPKw+rV+ahRy+DvSXLaJ7Qrf8JUGj0P1PZopHQKN8HcpWTA1Wi0YF01f6KRhWNrq5b/XVsMB4Hv8r9xEHkVO1f67YSz0OhccFewCZeWfrmyZuiJzicjGgTGRvrT13cq/lxxeW93iogurTh5l6uv2/vWoHVCSnoUdt4zjgKfDr7hj8u2asgbWKeU06KyKieL4pwqf5hSh+H/F3jtk8mctqkK2PT5dZDDgG6okLSLIXGkEyby6A/XP4xMkPsxGlPs9Dutttw/U034+SZs5521bQPV6HRXqFYhMLz53Hm1CnkHzuKvKNHvebVomVLzF282Ov+7EgCvhOQvvudLen23TotuCdAodE9I7+2oNDoV5xBa8xwM3uHknK9sGhmKZ2ujRuh0VAw1AsGRnubuV0maSQc2k8cM6ro1O6zoX8wl1KpFSRMxa6fAZq4zfAM2inEwLwkQKHRS3DuujncE5zt1acXFk0sndbZdl3R6MSv5j7m7Ecb7SEj2iF7KjSqfyTS72HkRpCTHbu7P5m51xu00Vd1qtl6uo+lXpw1cX9V3/sdf0zTcXIi/uq/PzTzwWQf/XTW2PSUg7trI4I+p9AYfsmWREZJbIyEV+e77kJCw0b408sKx1AXGsvFxKBSTDSiii0VimdOncTxo8eQd8x7QdHZvKkTH49P162LhGnFMQYpAfXS7iANMezDotAoOMUUGgUDLyN3rvaUUIdk1E6zlE71QGovR1ctMXYpNDp5IDd6qJeqcxxerpbV6U6fNnjIV8drM22rODJ6qFe/Zy522a7DsnN7taatokZT3l9Gk4JuhRCg0BggzA5CozNhTi+gOREa3V23Tk+dduJXcw/Sb1OhYuJ0+wQPhUZdfFpxVHv/MhZOjYRG7fJqKWrrcm8zNvQnM9pHbb2X27m4XkZu7WkwjiODlT2Y3DM2ilnznpPvL5dCo8k+0gj0y7zsVZKecgjQNRWCZik0hmDS3IT84svT8NWGb8JvYC5G1LPXPahaqxbOFni2h2OoCI3llT0Uo4qLLILiSUuFYr7gk8U379qFqKioiJpbHGwQELD++5LPfmWeDAqNglNAoVEw8DJyZ05AtDwI2TeyNXjwVG6W0C3Js4mRJoRGB+HSo+ohFwBVvmEwjq0drcsIjWyYExpNxb4A9qWbTioxrQ+c2n0iy2hy0G1ACVBoDBBeQ6HRXsVs9+peaLQIYs6vW9cVjU6ESwOh0bN9eVxUGOoq4NwKaLo9GvWnJlpY6fy5udebsWFqb0vJtU3kVW+hYTxv7DbbIWfCINWeki6EWcWUW05OKgvdCo36qk1FVLR/lypCokpUNtw32QMOAbqqQs4shcaQS5nbgEc9OwY5u3a7bReODe67/37EVKqMCyZPqQ42odFeoViES9IeiidPIv/oUeTn5QVFuj7/6ivUrFUrKGJhECRAAuIJUGgUzJxCo2DgZeTOX0unHR8uzSynsw/a1KEt7vZ5dMrQ+qA5HZiiFRzc7vFoeHK19sHVfezOhFn9QTfKANwuBy+jyUK3fiVAodGvOO3G/LZ02v11683SaVcVhWaJOLtv6e/DbgU0/WEwhvdY7f3Ou3u9m70H3Qzc+NAyXSfrUmWHQ8ScLZ2393fLyXAZtKNd90unDZaq68RIV2M1xcHsJArzdhQawy/Bjz4xFAcOHgq/gZkcUbly5ZDSpw8ul0ahqLjYZa+yEhrLx8SgYkwUooqKZUHxjCQoHjuK40EiKDqD9p/ly3F9YqLJTLAZCZBAuBGg0Cg4oxQaBQMvI3emD4PRLL8zeHDTPaBal8bZlr25EwmdHZoAx8NgslWHDMj7JaoOWXGG0enSZIeDXADpBNospCO1uWTNXUWjpb32oAnrcjd77FphwLrs0Pq5bgzuWJXRXKFb/xKg0OhfnjZrnhwGo9mP1vFad33duj8MxmHvP6NlMgYH1eSvVB8QYsBJOYhEs6zY0M4oTPVg6bT1fmc/LMa+rNfZvdzhXq/cM13aMDgwRn0v147fvVBoJWRbgqxfdu6GsVuh0cUBN84Pg1Hu8waH4tj66AVM3QEz3nII0JUVUmYpNIZUukwF+9eHH8EfJ0+ZahvOjWrUqIFuPXvi9MXLTocZaKExNiYaFWJigOJCXC6wCIrSgSwn8vNDEv1bCxeiZZs2IRk7gyYBEvCdAIVG3xl6ZIFCo0e4Qrax62VayrCM9o5QHogA+/6I6n2m4gdPR9uNY+zL18yIZzabkt8UpM5qgOwR+qo//X5brvdn1IoPmbAv7ValTOMXgGa8JoRGyZTb2NVx34xkTdWNfr8z98sEQ3bCMXAbAQqNAZoMziqC9de5wR6I9r0DVT8CDBiDHDlU/XXrXmiUemn2I5TuLf1/x1RdFZvDnoVO92dUMXPYO9LxXmhWQNNuH6G9xyaNX4j6S9VLkbV7Cjrc6+UQ3dvQt1F/l2jvp4DprSSMBFgFmSvG7jlJRrT3aSmm5CODVFuKGM0Hk32sew93n45UjLHb1M1Z0xwCdGmFklkKjaGULXOxJvf9Cy5cvGiucQS0atSoETrc2QmnDPZv9JfQGBsTgwpyhWIRLhUU4LS85PkIThw/HlaEZ8yejds7dQqrMXEwJEAC5glQaDTPyi8tKTT6BSONkAAJkIAhAQqNnBgkQAIkEBgCFBoDw7Usrd6dfB+uXLlSliEEpe9bmjZFUpu2OKk6odpToTG2XDQqRMcARYWyoHjm5B/IO3IUf5wIL0HRWQJffu01dO3RIyjzy6BIgAQCT4BCY+AZazxQaBQMnO5IgAQiigCFxohKNwdLAiQgkACFRoGwBbgquXIF3ZLvE+ApdF3c2u5W3HDzLTh55hycCY3WCkXIFYrncPoPS4XiHydOhO7A/RD5pOnT0TM52Q+WaIIESCAUCVBoFJw1Co2CgdMdCZBARBGg0BhR6eZgSYAEBBKg0CgQtgBXRUXF6JFyvwBPoe+iU+fOqFGnDvIPHQKKLluWPP8hVSgewck//gj9AQZgBM9PnYp7U1ICYJkmSYAEQoEAhUbBWaLQKBg43ZEACUQUAQqNEZVuDpYESEAgAQqNAmELcFVcXIzu91FoNIO6TfNbcNs1cfjXvI/NNGeb/0/ghZdfxj33sWKWk4EEIpUAhUbBmafQKBg43ZEACUQUAQqNEZV/foXOAAAgAElEQVRuDpYESEAgAQqNAmELcHWltBR339tbgKfQdnF/l/a4ttxpeRC7jxVixRdfhvaABEU/6ZVX0PPeewV5oxsSIIFgI0ChUXBGKDQKBk53JEACEUWAQmNEpZuDJQESEEiAQqNA2IJcdbmHe+g5Q92ofj10a94AVYstIqP0iqkWj8kZiwRlJ7TdTMvIQJdu3UJ7EIyeBEjAawIUGr1G511HCo3ecWMvEiABEjBDgEKjGUpsQwIkQAKeE6DQ6DmzYO9xb99+uHjxUrCHKTy+zre1RsvqFxFVWurg+53Pt+NYXmQf9GImIRlvvokOd9xhpinbkAAJhCEBCo2Ck0qhUTBwuiMBEogoAhQaIyrdHCwJkIBAAhQaBcIW5OrBgYNxPMJPR1ajrhAXhz6d2yC+9JTTDJwsqYK3Fi4TlKHQdTN38WK0aNkydAcQAZFfLDiD03mHcKWkBFVr1EG12tcE5ajzV47CfIzFuF4JQRkfgzImQKFR8Myg0CgYON2RAAlEFAEKjRGVbg6WBEhAIAEKjQJhC3I1ZNhw/Lp/vyBvwe2m+c1NcGfjaogtLnAZaIVqtTAx473gHkwQRPfBihVofN11QRAJQzAisOvLj/HbD99oPoq/9ia0uPsvqFTtaocuktg3dcFe2/vxgxcKE/4oNIbmHKbQKDhvFBoFA6c7EiCBiCJAoTGi0s3BkgAJCCRAoVEgbEGuRo8Zix07dwnyFrxukjvfhsTYM6YD/N9PJ7Hh262m20diw1X/+x+uuuqqSBx60I95+8r38fuPxvO3So066PzQkygXW0EZRx5WTxiEbKRj3OQUxCvv5szPBNLSkSRgtBQaBUAOgAsKjQGA6sokhUbBwOmOBEggoghQaIyodHOwJEACAglQaBQIW5Crqa/+C2vWR+4pygnxddCr9Q24qtj5UmmjVFypXAfTZr0rKEuh56Zc+fLY+MMPoRd4BESc9+sefPdJlsuRXt+mM5p1TpHbyJWMRwZjZpqzZfA7kDVgDHIUi/ZKR+n9Bag/viu2TslEvvR59+l2OydWYOoI5X0ASeNXIbW5YkT9WWI6UjuuR7Zt6bQzfxGQvBAbIoVGwQmj0CgYON2RAAlEFAEKjRGVbg6WBEhAIAEKjQJhC3L1dtY7eP+/HwryFlxuOrZJQptaVxB9pcjjwKRqr5feWoErBofFeGwsDDtcU78+lq9cGYYjC/0h5az9EAd2bnI5kJhyseg98mUAlmrGw/1VIqC+565MZCHdIhLKAuF6tJ2VgR61FUEw0VoJafk7FEExf2Umctqko0dtALsy8eQUIHWJVCGpCJSyDavNTMC6VNupv9DPTbiNgEKj4IxSaBQMnO5IgAQiigCFxohKNwdLAiQgkACFRoGwBbn65LNsZGTOFuQteNz8tdvtqBflWRWjPvqD58rhvf9mB8+ggiiSNu3aYXaW66q5IAo3okL57pN3kPfrbg+ExmnASEX0c0tKEiat7XWCIYCc+T2RXc9ob0ep7Ua0WZKOBIMKSudLp9X+3AbHBoIJUGgUDJxCo2DgdEcCJBBRBCg0RlS6OVgSIAGBBCg0CoQtyNWWrdswZsJEQd7K3s2NN1yHuxJroWLxWZ+Dia0ejxdmLPLZTjgaSOnbF+MnTQrHoYX8mHauW4b9Od+6FhrLx6L3CJMVjUrVY3au1eTNSLZVNC5AfWtlorIM2356tHYJNJAiVzRKQqP+hGmt0KjsGengL+RTE3YDoNAoOKUUGgUDpzsSIIGIIkChMaLSzcGSAAkIJEChUSBsQa6OHjuGv6cOEeStbN306Hgrbql0zq9BfLLpN+zZa1M8/Go7lI2ljx6NgWlpoTyEsI39+IGfsOmjuS7Hl9jubtxyx71yG9d7NOqXVruuaLQLhnmW/RttIqTrikZ7JSR0S7lZ0RjME5VCo+DsUGgUDJzuSIAEIooAhcaISjcHSwIkIJAAhUaBsAW66vVAH1y+XCjQo1hXNa66Csm33YKaV3xbKm0U9YVyNZDx9vtiBxQC3v41axbu7NIlBCKNzBBd7dNYvU59dHpoJKKjYxQ4SuWh+iAXeRm0dOp0R2xTC4YOezQ6qWhsswVTR/yOZHlPRt0ejRob+j0adQKlvm1kpjNoR02hUXBqKDQKBk53JEACEUWAQmNEpZuDJQESEEiAQqNA2AJdDR01Gj/9vE+gR3Gubk1qhtuuKYdyxZcC4jSuSnU8//rSgNgOZaMfrVyJevXrh/IQwj72vRu/wL7v1mrGWa9JElrc3Q+xFSvrxq9frqw6JVo+yGWFpX1iCpKQi/ryno6OezSql0DLlZIL9lr6dU9B0hrIezTahUerTd2p0079hX3KQm6AFBoFp4xCo2DgdEcCJBBRBCg0RlS6OVgSIAGBBCg0CoQt0NW/X5+Fz74IvxOC+3TtgEYxfwac5M6jl/HZyq8C7idUHFSpWhXrNrk+1ThUxhLucRYXXsafeYdwpaQEVWvWQaVqNcJ9yByfQAIUGgXCllxRaBQMnO5IgAQiigCFxohKNwdLAiQgkACFRoGwBbr69PMv8NqsNwR6DKyraxs1QLem9VC56HRgHSnWY6rFY3IGD4Wxwm7XoQNmzXW9B6CQxNAJCZBAmRKg0CgYP4VGwcDpjgRIIKIIUGiMqHRzsCRAAgIJUGgUCFugq19+/RWPDR8p0GPgXHXt0AYtqpwPnAMnlud9uhXHT5wU7jcYHT76+ON4YmR4zKdg5MuYSCBUCFBoFJwpCo2CgdMdCZBARBGg0BhR6eZgSYAEBBKg0OgBbPU+YkhBqnXvMY0JZd+zxtMxM62lg3HppNUsWD6zn7qa4EEQ5pve95f+KDgvXqAzH6HrlpUrVcL9d7ZEnQAc+GImxhPFlTF30UdmmoZ9m9dmz0bHTp3CfpwcIAmQgGsCFBoFzxAKjYKB0x0JkEBEEaDQGFHp5mBJgAQEEqDQaB52/q4dQPOWiAcgH3pwZLCBmCgJjdOwFYlInqwcgmB1IZ2m+vp6oPFgjDMQIc1HYq7l+Bcm4dvvvjPXOMhatWx6Ezo2rIzyxWUnlFaoXgsTZ7wXZGTKJpz1mzejcpUqZeOcXkmABIKGAIVGwamg0CgYON2RAAlEFAEKjRGVbg6WBEhAIAEKjV7ClkVDIG1yiiw82l8WofFwYyCv3liM62WvVpTEyWx0Rd6RhkKExv8uX47Zb8/zcoBl1+2+u9rj+vJi9mJ0N8oNP/6B/23e5q5ZWH/eomVLzF28OKzHyMGRAAmYI0Ch0Rwnv7Wi0Og3lDREAiRAAg4EKDRyUpAACZBAYAhQaPSOqyQazodWSLRYsgiN6N8VW5eqhcgdyBqwEW3GA1lbOtqWTm9rtwqpzb2LwV2v3/bvR9qw4e6aBc3n9eomoGfLa1GtOPCnSpsddEml2pj+RmSLbGlPPIHHh4fOPDKbW7YjARLwnACFRs+Z+dSDQqNP+NiZBEiABFwSoNDICUICJEACgSFAodETrsr+i7lA/OCFmmpFuxVFaByZgfgVPWETEndlYuqRfhhXbxmeFCQ0SjE9nDYER44e82SQZdL2zltbovXVRYgqLSkT/86clo+riBfnfBxUMYkOZu6776JFq1ai3dIfCZBAEBKg0Cg4KRQaBQOnOxIggYgiQKExotLNwZIACQgkQKHRO9jyHo0bu2Kck6XTGJmBHnmZiqiYYKly1LxnOQwmkBWN0sjeePMtLPtkhXeDFNCrXEwM+na9DdfglABv3rnYfyYG7y/73LvOId6rdp06+Gz9+hAfBcMnARLwFwEKjf4iadIOhUaToNiMBEiABLwgQKHRC2jsQgIkQAImCFBoNAHJsIm9crFHbXUD9fuqZdRblH0ZpZOrBVY0bt+Rg6f/Oc7bQQa03y1NbkDn669GXPG5gPrx1Xhs9Xi8MGORr2ZCsn+/Bx/EsxMmhGTsDJoESMD/BCg0+p+pS4sUGgUDpzsSIIGIIkChMaLSzcGSAAkIJECh0SzsPOTsApKaK4e7SILh0gauKxprK6dTL9iLpPHKXoyChUZpdH99eCD+OHnS7ECFtLvnzna4scJZIb784WT5/37B3n2/+sNUSNl4/e23cdvtt4dUzAyWBEggcAQoNAaOraFlCo2CgdMdCZBARBGg0BhR6eZgSYAEBBKg0GgetrTUOWuNtX0KUpekI8mhu77ScQeyJhxCsnWJtUCh8dSJfNSoHY/Zb8/Ff5cHxz6DtWvWxL3tbsTVxcG7VNpoRpyPuRoz5y4xP1nCoGVC3br4ZI1twofBiDgEEiABXwlQaPSVoIf9KTR6CIzNSYAESMADAhQaPYDFpiRAAiTgAQEKjR7ACoGm586eRv7hQ8g7fBCxcRXQrnN37P35Zwwb9VSZR9++VXPcGh+NmJLLZR6LpwHEVbkKz7/+gafdQrr9I6mpGP5U2c+bkIbI4EkgzAhQaBScUAqNgoHTHQmQQEQRoNAYUenmYEmABAQSoNAoEHaAXF2+dBF5krh45CAKL11CfL2GSKjfENWuqmHzOGTYcPy6f3+AInBvtu/dHdAw+k/3DYO4xY7DF/H56g1BHKF/Q3vvo49wQ5Mm/jVKayRAAiFNgEKj4PRRaBQMnO5IgAQiigCFxohKNwdLAiQgkACFRoGwTbgqLS3FD5vMi1l/njwOlEIWFhPqNUTN+LqGXj7+7DPMzJxjIgL/Nrnh2kbocnMCKhed8a/hMrAWXTUeL82MjENhbm3fHm/Mm1cGlOnSVwLbftiBH3/6CUXFxWjcsCG6du7kq0n2JwEbAQqNgicDhUbBwOmOBEggoghQaIyodHOwJEACAglQaBQI24QrSWg8efyYiZaWJgVnz6LRDU0QFRXtss/lwkI88ODfcOnSJdO2fW3Y7fa2aFa5wFczwdM/KgpvLf8OJ0+FdmWmGaCTXnkFPe+910xTtgkSAucKCjD11X9h85bvNRHFxcVh2qQX0bJFc/9FemIFpo5Yj7azMtCjtm9m81eOwnyMxbheykFbvpkLgt47kDVgDHIA+yFgQRCVv0Kg0OgvkibtUGg0CYrNSIAESMALAhQavYDGLiRAAiRgggCFRhOQwqSJqENhqlWtipTbm6PWldA68MVMmk8UVcLcd5ebaRqyba6pXx/LV64M2fgjNfDhT/8De37cazh8SWyclzkL9evVkz+XxL2pRwZjZlpLTXvpwKtt7VYh1SNNUjoAaxAO9/e0n8W1S6FRFjQzkW+Nsvt0S8zSoVpLG2Cc9ZAtV0n3pK0fJo8ztlrTFjEyb/DCkBNYKTT6YZJ4YqJ8bKwnzdmWBEiABEjAQwJFhYVue/Be7BYRG5AACZCAAwEz91epU/UaNdDmjs4kGKIEDh85gkeGPB7Q6Fs3vwUd6sWhfMnFgPopK+MVqtfGxBmLy8q9EL8jnn4aDz/6qBBfdOIfAqvXrcPL/3rNpbF7enTHs6NHyW1CQmg0qJrMWbkCCb1SEO+JeOhJWz+kw0yFptzmSCJwoAHSzIilfojLXyYoNPqLJO2QAAmQAAmQAAmQAAmQAAmEnNDo8DCte3CVP1+grwBKQeqSdCQp+ZYqfLLW6JKfmI5xk9shZ8IgZOdaPotXVabY7d6MZNvSQqnqZxowMgM9IFXp/I5klR9R02vav1/DqrXrAuIupUt7XFfudEBsB5PRL3cfx6YtPwRTSH6LpWq1asj+8ktIFXB8hQ4BM9d1hbg4fPHxR6aFRunel11vOtpuHKPc51T3RvleKt3DOmKbskxYNizfG1MQD/vyYUB9HwSgrlJMTEdqx/XINlo6LbV7HQ5CnP6+nTTeUkmpuVcrcUB3j7e21cQA/bisFZTa7wL1bNB+L9jbOXtfO5Os3wVjgdeV7wTr8nOFa9vBuciWv5ss7JK2Wb+rXLBUjyOAU5dCYwDh0jQJkAAJkAAJkAAJkAAJRBqB0KpolB50N6KNLOZZlvZlIwVJyEV9Sewz2FfMTCWKfWnhDuTsaokkeYmh5GsB6kuioiQirmiIcdLyPumh0frnXZmYeqSfbZmcGV+BmF+5v/6Kx4eP9KvphvWvQbfmDVGtOPxFRglcccXaeCUzPKsaH0tPx5ChQ/06P2gs8ASee3EyNm7e7NKRN0Jj1hq7sCWLaFCWLtuERvv91b50WreUWtNWda+U7sGK6AjDJcTKfbux4lM9OocqxR3Img+kykvBLf22dlSWJRu1td6vpRhsnzdEtvp9JzRloXNjV/uybZ19t/d2lYAqC6HqJew6HlZR1fpDlta3jqWgyk0KjYG/numBBEiABEiABEiABEiABCKGQEgJjTphz5IkVVWhg9CoFiadpNRJhY3U2iZAJhgJjUDWhENIVi+Rc2Er0BNq6qv/xpr16/3ipnO7VmhZ/TKicMUv9kLBSPkKlfDi7PDbp1GqZvx07VpUrFQpFNLAGFUE5sydh6UfuZ6TN1x3HeZmzpJ7mVk6baloVO0hqBayXAmNDoKX/b4rV+bp9oZ0J8zZqgSt+zNKA3AjqmlsGgiB2his9/5+yHe716RO3DP4XjEzHhtXDUer8KqqdnfxeYLDPpsmvsP8cNVQaPQDRJogARIgARIgARIgARIgARKwEAglodH4UAMXQqOhMKnNvPQAmV0vw+CgBO0Dnn35nKUaKH7FKOSn6KsoXYmegZ1x+w8cROrQYT45iYuNRZ/ObZGA8DvwxQyYX09H4YOPwuvAlPTRozEwLc3M8NkmyAjs/Xkfho0a7TKqJ4ak4cF+fb0XGtU/jrgTGqescIhFWracfMTxhGl3wpzVkHxfPaAszTYQGvVLqm3bWRgJjQ5bZlgrN92dGG0s5qm/b1yPx1Go1HxXeSA8ykKj03EEboJSaAwcW1omARIgARIgARIgARIggYgjEDpCozMRz9P31Sk2eMCUHmDlB2rne3lplk/rZox3J7z6Z9q9PvtNLP/0U6+MNbupCe68rhriigq86h8OnWKrx+OFGYvCYSjyGOrWq4ePV60Km/FE4kDefX8Jsha9azj0Ozp0wOSJz9k/M6wI1N4fHSoaPREat3R0ONFacm5USengx2nyVPHlaU+d1tt1V9E432hPSI1fo8pFqYGPFY227wzdIK17W3ooNLofh/+vBAqN/mdKiyRAAiRAAiRAAiRAAiQQsQTCVmhU76XoLLsuKx4tVTBQDiWwm5AejJchfnI6YDtURrvn2bZ2loMMRL/+PH0af380DRcvXfLI9b2dbkOTuDMe9QnXxh9u2Id9v+wPi+FNeOkl9H7ggbAYSyQP4ovVa/DBsmU4eOh3G4a/P/gghgweqMPieM/S7z3otdCoHATjeD+0Lg1ej7bWQ7Jc7dG4KxNZSLffH9WHeemERm2sbvZoNDjN2nHO6PaZVDXQVFZK75veo9GZTd0ev+qDwlwJjy7GoRFenS559+5KodDoHTf2IgESIAESIAESIAESIAESMCAQrkKj8yXRdgg5842WP6sgSQ9z+ioeqzjZZovhATFlWdEoRS7t6Sbt7WbmFV+nNu5pcwOuKv7TTPOIaFMQcxVen/tByI+19a23Ys4774T8ODgAO4FTp/5EUXER4uvUcY5Fffqz3EpbmW1eaFTENqm6W1OZZz29WX0ataqt5NLVqdPWQ7xyrUNQn7isHBSTC1hOktaecp3UHcirN1Y5fEvfVheDZF7e/xHyD0Y5ijvb0msDgkYnXMcr7ZwundaLhiq7toN2Ug4pp3lLh+yY2LNRXyGp7GNJodH/d4OodZ98VOp/s7RIAiRAAiRAAiRAAiRAApFNIHSERtXhLJpqQaOl02b2SjRaNr0DOc1bWh4GlQdi+6mr0ns77AfAqCsmbX9OwOoJ0wAnJ2CLmmlDR43GTz/vc+nu9jZJaFvrCqKvFIkKKyT8xFW9Gs/PXBISsboKct5776F5kmUm80UCJEACrgiwopHzgwRIgARIgARIgARIgARIwG8EQkloNK4qMRIVjTb3ty95tlWVvA6k6U+NHmGv2NFXv+irFfUHxPTACkzV2/Rbpswb+iEnB0+NHee0w1+63Y76UZF54IsZitsPXcDKtd+YaRqUbR5+9FGMePrpoIyNQZEACQQfAQqNwZcTRkQCJEACJEACJEACJEACIUsglIRGy6b9G9FmibIEzSPqO5A1H0hNa+lRL08amz1p1ROb3rad/fY8/Hf5ck33G6+/Fnc1qY2KxWe9NRsR/aKqxmPKzNA8FOba667DkhWOpwNHROI4SBIgAa8IUGj0Cpv3nRo1uUnTOSo6GjHlynlvkD1JgARIgARIgARIgARIwM8EigsLHSwe3PeTKS+hJTQan3BqaqAuD34xZcF1Ixd7dfnBulcmBj72OH4/fETu26Pjrbil0jmv7ERap6ioaMxethF/ng49QTbjzTfR4Y47Ii1lHC8JkIAPBCg0+gDPm65Nb7sdV65c8aYr+5AACZAACZAACZAACZBAmRC4ePYMDvy815TvUBMaTQ2KjWQCP+TsxORp09C7fVPULOFSaU+mRX5hRcxf/LEnXcq87SOpqRj+1FNlHgcDIAESCC0CFBoF54tCo2DgdEcCJEACJEACJEACJOAzAQqNPiMMGwPfrlyGEz9+GzbjETWQCtVrY+KMxaLc+ewnqVUrvP3uuz7boQESIIHII0ChUXDOKTQKBk534UEgdxEGps3FwS4Tkf1id1QJj1FxFCRAAiRAAiQQMgQoNIZMqoQE+t0nWcj7dY8QX+HkZN3OPHy3NSfohxQbF4cFH3yA62+4IehjZYAkQALBR4BCo+CcuBMaCw7txubtm3DgYl00a9UGrRPrIjZGcJDeuis8hj05x1ClSWs0qu6lEX/Y8NJ1yHYLGWaFOLZnN45VaoLW1xpLhYVHdmP30apocmsjlZhYgA2T7sfkg41RN/ccur+9FI9otzoN2dQxcBIgARIgARIIFQIUGkMlU2LivHyhABv+MxMXznL5tCfEiyrWxquZwV/V+OK0aejVu7cnQ2NbEiABErARoNAoeDI4FRpLjmHtpFRM/rJAG1HFJugz8VWM6lhDcKReuDvxGcb0m45Gb3yDYS286C918YcNL12HareCtc8hedLXaPrUUsx+oG4QD+MUsp+9H68cGIDZi9PRNFYf6jEsH9ofGXsGYPaGdDS1fnzoIwx7eAk6vJ2FxM/vx5gzY1nVGMRZZmgkQAIkQALhSYBCY3jm1ZdR/fH7L9j43zm+mIi4vuUrVMaLsz8K6nEPfuwxDH3yyaCOkcGRAAkENwEKjYLz40xoPPj+wxg4B+jz8qsY1t5SxViYtxvZy3ejyeABaFpRcKDeuPOHSOgPG97EHrJ9CrD2+Xsw+UsACY9h3tKBSAzasShC42ag08QvMLmbtqqxcGcmBg5fgmPQCY1G4ykBECqVvkGbDwZGAiRAAiRAAuYJUGg0zyqSWh7c9R12rFkaSUP2eay/nAKWfrzKZzuBMND9nnvw0quvBsI0bZIACUQQAQqNgpNtLDQqAgzGYPkrveG2drGkEAUFhQBiUaW6riyssAAFF4HYKlUQK/25UPmzIsoUFhSgsET7ng2BzS6AilVQxaHizACW4g+xVVClwHlFo0u/arNmhEYlTnmMVrHJ6D3JrjW+mFhUUQ1IjkfiVxEWllL8OjHXdMySmzMFKJRsxCq5MbAnD9Nk7nBRypNBfvUpkHktQrOxA7BpmlT157is2CE2HQu1SU/GbO1nvo9daETT0Vj0Rl80somFKsHUSGi0cjMRu1EuBV/mdEcCJEACJEACYUeAQmPYpdRvA/rp25X4efMav9kLd0Ox1ePxwoxFQTfMpNat8eaCBYiOjg662BgQCZBAaBGg0Cg4X8ZCYyE2v3Y3xmwegBlZ6Wjt4qSLwp+WYMwzmdh+xhJ4bGJvTJgyBp0SLH8/9fmz6DPtJNp3AbZ/uQ+SHInqnTFqSl8ULhyP2d8rS7Ord8aEuS+hm9KvcOcijBo/F3sUu0AVtB76Oqb/LRHO9MbCnXMx7JlFyL0oOamCph0b49TG3eikXjp98SCWT3sCGdYl4RWb4JFX52BICydWzQiNOzPRefhBPLvsFSTXVhLo8F4hct9/FqPmbIN1MXqVWx/D5PED0bqGInid7oBOJduwIVemhKZDs5AhjfdiLj54bqSdVcUmSB77Ep7t4mxZ8m7M7jQUHzRqgsTj+xQesUgcNBOz05rZ+HmVu6bpmDdzABKd4Dr28VAM+E8HzHu/O3YP74/ZLeZgzdBmqlmtxNa+Mzrt/Rob5PzGIvG+iZj8VGfUtQp9Ho8ZgKe5hcL9XDM03bMPTf79BUbdqgxMWR59KuEYjuVpKxpPbc7Es88vUbgCVbpMxLyJ3e2xn9qE2c88hw+UPMqzsWlfjP5nOro1NKOWC74J0B0JkAAJkAAJhCABCo0hmDSBIees/RAHdm4S6DG0XS39ai9++e1Q0AyiUePGyMzKQu06dYImJgZCAiQQugQoNArOndM9GvM+w5hB07EZNdC0U28k33UXWt+aiLpqnaRwOzLuexLZrUdj9lM9UPPkV5g3ZTqyr7OfxGsRGjeh0b1jMCHtLtS8uAmLxk/C8oOxSOw/FhMe7ICq1n51VRWUJaewfdU2VL21A+rGnsPuBc9gzLJCDHF68EYu3u2finmN0zHvmd6oW3gA2W8/g9lfFuBBldCYu/hhDHm3Kh55aSIGNC7AmteeQMb2zpi8dCI6GR0Y4yehsXDzDCQ/+xka9X8Jkx9pDhxcjXc/LkCfZwYisaIieOU0wYPPTMSAW6vi3L6jiG3dDHVjCrF95j0Y/XkbjJo5Ft1rnsTX81/EK583xoRPX0I3w0NuFDEPjeSl70OaxeHY2mkYNnMb+ryxzrJfpencbbPn6eI+HIttjaaKGOw4VQ9i+eMP44OOWVgyKNEiMs+sixmfjkZr27xRYqveBkMmjkGfJsDBT2dg1Nvb0P2lT/BsJ0nV9mbMgMe5tQqN176CGYXPYfQp616Liv+f0jGqxQxkvK8SGqdf/5YAACAASURBVM98jcn9n0NuF8t8rrJvLsb88yPg8SwselhaJC4dFHMPJuT2xYQpg9C+OnBy31dY/k1VPPikSowUfJ3THQmQAAmQAAmEGwEKjeGWUf+PZ2v2uzjy8w7/Gw5Di2ejr8Ib8z4IipHVrFULs+bOxfWJwbsBU1CAYhAkQAKmCVBoNI3KPw1dnjp9YjeyP1yC5Ws3IfeEVGVXBa3TpmDCw61RQ6o8+yETnZ/cjlGL56NPQ0s8loNACjHh41fQrYa1ohGaar9jn47CgFcTNQdsGL2nGaEi+GHsJ5h+r8FibuXzKi9+gQldlBJMB5FwN+b1HIq1D1mEMPl15CMM+9sM1FX3Uzv2i9CoiE/H9MtzrY5cLFUv2Y7ZXZ7E9icXY16/RpYOZ9Zgwn2TUDj+E0zvabSwXRHz+s/E18NbW/oodg5a+XmZO5ez7qdFGPD4Z0i2isEyuxmoq64UhBLb3+bga1ulo+W95YPmYE1aM1usno7Z49zahMY5+LrbdgxM+8xygnRdie801Pz3F+i+9W4MUwmNp1Y9iz5TYlUiryJKbhyk7Eep5LLGS8h+pjOqcN9G/9yoaIUESIAESIAEdAQoNHJKmCHw3SfvIO/X3WaaRnSbClWvxsSZS8qcQbVq1ZDx1lto2rx5mcfCAEiABMKHAIVGwbl0KTSqY7l4DHtWLcL01z6zVW9ZqhUbYcaX6WhtFVTkJcMf4ZE56zCkqbHQaO2nPsnX4b2SU9izajW+/mEzth88B5T8gYO5p9DajdCoOWFaLxIqf99euwka1bQO7jKO/XQQVR/PwhK5Ik338ovQaBE4331ALa6p/bgQGq3+Z36DYa2sfXTCnEPQzsU8q9Dobe5cTc/chf0xJLu36gAYZVxVXkL2xM6wyL/OY/vAKj56M2ZvcqsWGoc2lg+xmV7jFUy/agZGr+2NeQsGovDtOzVC45450t+roNFN19iX8J88gNwTnTH584mQCjIlMfLBKZtQWLEGEhvVQt2bkpH8lx5o39DFHgSCr3u6IwESIAESIIFQJ0ChMdQzKC7+7z7OQt5ve8Q5DFFPWw8UYPX6jWUWfdVq1fBaZiZatLI99JRZLHQslkBRUTG27fkRh/PyUVRcjPhaNdG8SSJq17habCAnVmDqiPVoOysDPaxboomNgN4CRIBCY4DAOjNrWmiUDSh7N+ZZljhDFhrrYvra0WhvXRorC41fY8j8pXgk0VuhUaoAvB8TNjZGt8EDkHxDTeDMJsyetAQ1fREaT63BmAcm4WDHvuh2g070SeyNIZ0M9jz0i9CoLOvu4r3QWPeVdRhlg2wR6zY4E0ddiHlaodHz3DmdnspS7OXy/pj6V2dVBaB5odGjMXuTW43Q2Az2U6btp1BbhEX70uk98+/GsIVN0G1Qa2hnS010eLAvmirTquDQdny9cRuOHTuIzRuliuC6eGROFoY05R6Ngm9xdEcCJEACJBCmBCg0hmliAzSsLZ8uwLHcXQGyHh5mo6rGY8rMsjkUpkbNmnh11iw0ayHt8cRXJBE4evwEln6xGhcvXXIYdq87O6LVLTfZ39+ViSenrEDS+FVINSh6zV85ClMXJCJ1STqSIgkix+qWAIVGt4j828CZ0Hhsz27E3dTMskTa+io5iOXDH0bGVROx/OXuqLFnLroPXYOBqn0TLUunY+3VXbIYqV067b6i0SJG5T6zFDPuU+Qcd0unFaEpduIXmNxNUXsOfYQhD89Aa9sejRbBb1H7V5D9VAd7RVoJAGdLXE0Ljbl4dmkGkpX9Cy1LwWOVJePWw3Uew7z3ByLRdjK11a+rU74NlnsrS6djnS33tgqN6qXThZuQ0e1ZHLMKtV7mztnsK/x+BpKf3oTW/bojUaPhHsP2hWtQ1SYQmxAa4c2YvcitTmgEjmH50P7I+K2vbV9JvdBY8OUkJD9/DKMWz7FtFwD9/JFOEJdOILddN5bl77Zl6/69hGmNBEiABEiABCKSAIXGiEy7T4PevvJ9/P7jVp9shHPn6OgYvP7BBpw9Zz26UsxoGzRsiGkZGbihSRMxDuklaAiUlJRg1uIlhiKjNci/9b4HjetdY/mrJDQuzUU8uiJtcgriNSPZgawBY5CDFAqNQZPh4AmEQqPgXBgJjYU/LcKwx+fiYO0OSH6kOzrVkyoKD2DDF3Ox/PuaePCNLAyTTmkuycW7g1MxD70x6onuaHRxG+a9ugi5Pe1CnkVU9FRoVESj6x9DxvC+aIQDWPPuNGR8fhDtnVU0WkWiw50xbGxfJOIA1mZlIju3UHMYjCWebWg6aCyGtKiJU798hiVrq2LIq6PR3mi7Q0VoPNdzIFo7HIKiVLGVWA4I2ZA4EGMGtUGVE5uwaOYS7LnYwbY3ZeGeuRgydBFO3voYRg9ohipH1mDep8BA+YRuV0KjcsjJ20DyU+noVq8A2xdOw7u5vTH949FoX9FowlgPg6mC1n9Lx4Nta+LYukxkfH6Nfa9ML3NnPD2VPSgPj8ait6V8qV8F8pLkycdHY8mcvqhrZuk0vBmztXrWg9w6CI1A4ZHd2F3YGK2vtaileqERhbsx++Gh+CBOmfM4is0fzcXB21/H5H6NEHvqa0we9Bw2NxmAYX2lg4wu49h3i5CxdB+SNXtVCr7Q6Y4ESIAESIAEwowAhcYwS6ig4ez+6hP8un2DIG+h5+bYpQp45z+fCAtc2ovx5ddeQ3xdg5VlwqKgo7Ii8P2u3Vj77Xcu3Sc2aoi/9OpuFxq3NEDygfXASO3yZqmacT66ImHB72hjq2i0io9S95uRrCyJzpnfE1mYjplpLQHkYfWEQdjacSHGtdmCqSN+R7Jhf9grKeUl1pnIVyKPH7wQ43o5PTG1rPDSr4oAhUbB08FZRWNB7hosWrgQ2RsOwvKbVixqtOiMAWnD8WArlSJ3ahNmj5+ED/ZIrWKReN9oTBjeG40UAcw7oREo/GkJJoyfi83SITQVa6B9tzY4+eka50unpRDzvsYr4yfJ4iKqN0OfB5pg98KPVBWN0qEoBdizdBKeW7AJp6RlvpLth57HGOsBN3r+itC42TAvdiHx1A+LMHniXGw/A8Qm9saonsArb5zUHIKjbiMdrNP0gacwQT6J2LXQiJJT2Pz2eEx+f7ecC9n+c6ORfK2zZbiK0Ni+N/qc+wrLpdxIpzxPmohHfMydIQalwvLkU0sx+wHHfyTYqgDfn4M+9cxUNEp58nTMXuTWQGjUj89BaJQaHFmDjJdes3CVjkhq2hfDnk235ePU94swfdpCy9yV8lW7GZLTxmLYvY3sVY6Cr3O6IwESIAESIIFwI0ChMdwyKm48v3z/JfZ885k4hyHkKa56HTw/410hEXfp1g2TX3kF5WO5tZAQ4EHo5OO1X2Lvr7+5jKx8uXL4R9ogSxuponFLR8xst9Hyf1kolF6SoLgA9WcNxuERGxWh0SIgHu6vLLOWxUGriGhtn4EeeVKVZAOMkyokHdqMAazLtE+swOq8FPRobhEvbe8rQqXNTxByZkgAhUbBs8CzPRoFB0d3XhIwEvO8NMVuJEACJEACJEACJBCEBCg0BmFSQiiko/tyIC2lLikuCqGoxYS6ZsdRfL89sPtZ/n3wYIz8xz/kAf32025cd1MzMYOjl6Ai8OGqtcg9cNBlTIZCYxoUYVGparQKkPL7itAoL7NWBETZgyQ8TrNXQsp9dNWRaqHRZtMqZlrClPeBPDJYJXKqBFCb8BlUmBkMKDQKnwQUGoUjF+CQQqMAyHRBAiRAAiRAAiRQhgQoNJYh/DBxfebEUexY/QFO5x8OkxH5ZxiFFWrhX7Pf848xAyvjXnwR9/frJ38i7dH3/Ya1qNugMRrdcGPAfNJwcBL437Yf8M3W7S6Da1g3AX9PSba0UYl/lqXSYzGuF1QColRtqBIap6xwsG0/SEa1ZNq67FklNCbY7GuXRNv9qt6X+r0Og30jg5N7JEbFikbBWafQKBi4EHcHsGJ0Br7qMgqvpTQW4pFOSIAESIAESIAESEAkAQqNImmHr6/S0lLkrP0vDu5yvU9c+BJwHFlsxSp4IXOZ34fc5KabMPb55yHty6h+XSg4h++/WYubWrRBfL2G/vGrnE5sMebicBD1XnuJ6ZblswDkPfzWWHobn3BsEamyG1v3+dOGrd4DUPpzdj3jPfzs1XEJFnu5FjuOe/7pl+va/aljtb1rHYuag2p8ltOZ92r2LdRW/OmWHfsnKw5WzhYUIPO9D1xaT7n7LjS94XpLG02VoSIqjgeybMuodUKjZnm1zo1sC0hak4v6yt6N0AmNDpWLrGgM0EwIvFkKjYFnrPFAoVEwcLojARIgARIgARIgARLwmQCFRp8R0oCKgCQ07lz/Ea6UFJMLgH1/lOLDFav9xqJv//545rnnEB0dbWjz1Il8bNv4JW7t1A1X1ajls9/8XTuA5i1l0dBwqavkQbMfn8qlesmtszbKMtytSETy5HQkqSOWq9vWA40HY5zLpbQqUcy2/59kSCvyWYTEFCR1XwG0U/YbdEFIar9Napcg7Um4Hm1VB6DIgqd04MmKhpbYpFitf96VialH+tkPNRFUpffjr7/hk7VfGo6ofcsW6HLbrfbPdMuZrSKrXQxWMZX3bVTvpah2Yd+jMWmbaim0Ot+KCJ2g36NR5poJ2/vco9Hn61WEAQqNIiirfFBoFAyc7kiABEiABEiABEiABHwmQKHRZ4Q0oCNQ8OcJSKdS5++XKr0i+1W+ejxenLHIZwg1a9XCqDFj0OOee9zaOnpoP37duwu33nk3KlSq7La96QZOBDObIKctsJSFScuSXGlprG5fP5tTy/uHGwN59axtLR9K/bPRFXlHFDHPWaB6YU/Vzig2Z/FqzKvHqt9j0PrZSGC+g9AIZE04hGSlotNi09nYTZM33TDvxB/4ftce/Pa7ZRuD+Fo1kXTTjbj5+mu1NpyNyRa3Wmi0isn206EhV3W2Q471lGlbjp2cOq05Xdp+arVFpLbbNa56NT18NhRAgEKjAMhqFxQaBQOnOxIgARIgARIgARIgAZ8JUGj0GSENOCHw2w/fYM+GzyK+uvH9dXuw/6D3+1fe16cPRjz9NKpfdZXpubZ/3484kXdUFhujoqJM93PV0HBPPVlEWwZ0zEW2vIRYtVxZX9FouPeeIsL174qtS9V78zku53UmEDoXDo0FPjNCoyxy1stAanODSk5VtR5sS8Mt4ln8ilHIT1EOVlHBNGbnl7TQCAkIJUChUShugEKjYOB0RwIkQAIkQAIkQAIk4DMBCo0+I6QBFwQunP0Te//3OQ7/5PqginCGeCaqOjLnL/V4iNcnJmLoyJG4s0sXj/tKHfbmbMX+n/cgrmIlU/1r1amLpNvu0LVV9lDMNdrvUGpqWVab0926x6J9KW2P2opIJwuQzvZ3tIuB8SuUpcpSZaS1SrHeMjyp7A9oLBA6rxZ0ttTbvdBoVM33O5KXWJZ2W/ZlTESq8ncbMPXyaT1xJycvm0oMG5FAEBGg0Cg4Ga3uvAvlypWzeZU2RC4qKhIcBd2RAAmQAAmQAAmQAAmQgHMCsbGxmg9PHD2CAz+bW+JavUYNtLmjM/GSgMcE8n/7ET9tWo3T+b973DfUO1SoWgMTZ75vehhxcXFIGzoUg4YMMd3HWcOSYs/2yoxRPc/qbcoC28autoNeLJ9rhUXpHauQ12aL+vAWx3aW/iqhME86VKQjZqZJB7pMA0ZmoIftvZY2u1KVof1lJDQanIKs6uFWaDRYim0/9EUSXNORsBEGy6OXIX5yOvRVjpLgqj18xee00gAJlBkBCo2C0d/erScqVDL3a5Hg0OiOBEiABEiABEiABEiABAwJ/LTjBxw9dMAUHQqNpjCxkQsCB3ZuQu6WdZAqHSPp9f1v57Dmq2/dDrn/3/+ORx9/HDVq1nTbVnwDZ6KeIgpKgppNaJwOTNmINqqqP+dLr639Vcuotyj7MqoqAc1VNLrfD9Gd0Jgz33j5s423UXWiVZx0cUCMtTJTfN7okQT8R4BCo/9YmrJEodEUJjYiARIgARIgARIgARIIIgIUGoMoGREUyi/bvsKv2zbgUsGZyBh1lXhMfd35oTAP/OUv+PvgwWjYuHEQ8chDzi4gqbl0mItSlbe0ga6iUbeHoW3/wn7INzgo5HB//WnPWmHQWjloOxTErdBor6CUKx1dHAxjBetaaNQtm3bIhlFl5g77ATDq5dOqP3OPxiCa1gzFJwIUGn3C53lnCo2eM2MPEiABEiABEiABEiCBsiVAobFs+Ue6999++B/252xEwanjYY0iOqYcZry3HucvXLSNU9p2q9+AAfjrQw+hQcOGQTl+SZTLWmMNTbXPok7Qs7dTnShs3b9R6R4/eKFyArV6qPoKRJVoZxU3Xe7RaBE6radbq5c427zY9o+0vKMVGi2H2UhLnqX9F+VTkB0OrVH2oZR7q8dnZM9i38LM2tZ9lWVQJp9BkYABAQqNgqcFhUbBwOmOBEiABEiABEiABEjAZwIUGn1GSAN+IHBk3w4c3PUdThzc5wdrwWni6MU4LHh/BRLq1pUFRqmKsVr16sEZrJuo8ldmIqdNOuT9B8v85a4K0VWAO5A1H0hNaxm4URiKl4FzR8skEEgCFBoDSdfANoVGwcDpjgRIgARIgARIgARIwGcCFBp9RkgDfiRw9sQx/L53q3xK9aWCs360XPamKtVuiAoNknDnXXeVfTA+RaCrAvTJln86Ozth2q11E0ut3dpw2cByMI3jknHfrLI3CZQVAQqNgslTaBQMnO5IgARIgARIgARIgAR8JkCh0WeENBAgAtJJ1Udzd+LovhwUFxUGyEtgzdZu1ATXJLbANU2SEFuBB4cGljatkwAJBJoAhcZAE9bZp9AoGDjdkQAJkAAJkAAJkAAJ+EyAQqPPCGlAAIHjB35C/v6fIP2/4M8TAjx656J8XEXUadQEdRrfhPjrbkFcpSreGWIvEiABEghCAhQaBSeFQqNg4HRHAiRAAiRAAiRAAiTgMwEKjT4jpAHBBM6fOYmTv/+Kk0f3489jB3HuZL7gCOzuJCHx6rqNUOOaxqhZ7zr5/3yRAAmQQLgSoNAoOLMUGgUDpzsSIAESIAESIAESIAGfCVBo9BkhDQSYwKWLF7B722a0vaOroaeiSxdx+vhhnP3jGM79kYeCP4+j4PQfuHz+nN8iKxcbh8rVa6LK1bVRpWY8qtWqi+q166HyVTX95oOGSIAESCDYCVBoFJwhCo2CgdMdCZAACZAACZAACZCAzwQoNPqMkAYCTODwgV/w5x8n0LxtB488lRQV4uK507h0/iwuXziHwosXUHT5orzf45XiIlwpKUEpShEFICo6BjHlyiGmfCzKx1ZA+QqV5GXPcZWqomLVqxBbsbJHvtmYBEiABMKRAIVGwVml0CgYON2RAAmQAAmQAAmQAAn4TIBCo88IaSDABHZs/gbx9RqgbgMuSw4waponARIgAZcEKDQKniAUGgUDpzsSIAESIAESIAESIAGfCVBodESYv3IUpi7Ya/kgMR3jJqcgXtdM0wZA0vhVSG0OmOmLXZl4ckoukmdloEdtneETKzB1xHq0lT/bgawBC1DfqB3ysHrCIBzuvwqpCVKfTFh2KrxZa1f2tcLipPt0zExr6TDgnPk9kbXG8rZ1HNKfNWOx9bX4zc7VsZHifh1Ik1jJY/gdyUvSkeTjDC0tLcW6FUvR+Z4+KB8b66M1dicBEiABEvCFAIVGX+h50ZdCoxfQ2IUESIAESIAESIAESKBMCVBodMSfs2sHkppbBDlJhMuutxDjeiVoGkrvb2tnERfVLzN9JaFx6tJcoONYA7ujkH0AaDvSQIRUO5IExC0dZeEwf+UK5PVKsYh6apFPI/iphEl1zJKdpQ0sYqq6vSxQAqmyWGjvm3xkFLLrZdhEVeufc+aPQn6KPWZJpJwPx/F5OtlP5B3BwV9+dro/o6f22J4ESIAESMB7AhQavWfnVU8KjV5hYycSIAESIAESIAESIIEyJECh0Q18laCnERR1wpqhFSd95YrGLUDSGqCNpupvB7ImHEL9xusBlWhnZFsv7NnbSFWQG2W7CXqxzyAerSAoCYrTgJEZSNqmEwqVvuPqLXAUGpGJqUf6aUVTdYWjD/N7b85WVKxUGY0Tb/bBCruSAAmQAAn4gwCFRn9Q9MAGhUYPYLEpCZAACZAACZAACZBAUBCg0Og6DcaVi6rlw1J3F0uSjaoeLUJjR6RijKYq0iL6DUbbjQtksc+ydNoiGmqXIDt7X6loVJYw5+mrLo3EP31Fo6qvppLT1q4hsgeMQY40bnlZeUNkTziEZIfl5XbR0mF5uAcz/5vVK9CqfWdUqVbdg15sSgIkQAIkEAgCFBoDQdWFTQqNgoHTHQmQAAmQAAmQAAmQgM8EKDQaIZSEPIuYpt6z0Bi2RXTc2tG6vNpEX2tlYcoh+76G8vLkZYif3A/5SlWhU6HRabWgdnm0g0jqpJ99L8YUZak0IIuh1iXVyhLyrAOO+1VKfa3Lp/V8jETaP/84ju+/WWdq3l6+dAF16tbHbXf1NNWejUiABEiABAJLgEJjYPk6WKfQKBg43ZEACZAACZAACZAACfhMgEKja4TyQSkwPkTF1tPp8monfW3tE2xLlXvkWfdcVL3nrKLRSDDUHCJjicyM0Kjdg1J7+IzmkJjB6cg70hDj1IfJSD5XSO/BJsyqD89xto+lz5OWBkiABEiABMqEAIVGwdgpNAoGTnckQAIkQAIkQAIkQAI+E6DQ6A6hi2XK1q7O9mKEk77q9rZl1AuUw1TUS46d9NcLjS4qFTUHsjjE6Wjf2SEuRu9b94mU9nM0PiDG+MAcd8T5OQmQAAmQQHASoNAoOC8UGgUDpzsSIAESIAESIAESIAGfCVBo1CPcgZxdLZGknMwsLys+Mlg+3dn4pV6ubLKvRvBTllrL+x2mIF5eQm05kMXsHo1OD4Zxe+q0ftm3k5OpNXYUCtLJ2coBMOrl0/Y/+2ePRp8nOA2QAAmQAAn4jQCFRr+hNGeIQqM5TmxFAiRAAiRAAiRAAiQQPAQoNOpzoTvoxSYASkuRRylVh/Z9GKXe8YOt+zM676vxoqss1O5zaEZoVLfR+VQcWfeWtO+/qIrTtuRZEk+djEUWFzORL9tT7d0o/11fCamyYeXlp1Ong+dKYSQkQAIkQAIUGgXPAQqNgoHTHQmQAAmQAAmQAAmQgM8EKDSaRZiH1fO3IClNqjoMgpfT5domYtuViSykI1Wp2jTRw+MmzpZge2yIHUiABEiABIKGAIVGwamg0CgYON2RAAmQAAmQAAmQAAn4TIBCo0mEmipAk30C2szJMmcTPp0utTbR11QTo6XWpjqyEQmQAAmQQDAToNAoODsUGgUDpzsSIAESIAESIAESIAGfCVBo9BkhDZAACZAACZBARBCg0Cg4zRQaBQOnOxIgARIgARIgARIgAZ8JUGj0GSENkAAJkAAJkEBEEKDQKDjNFBoFA6c7EiABEiABEiABEiABnwlQaPQZIQ2QAAmQAAmQQEQQoNAoOM0UGgUDpzsSIAESIAESIAESIAGfCVBo9BkhDZAACZAACZBARBCg0Cg4zRQaBQOnOxIgARIgARIgARIgAZ8JUGj0GSENkAAJkAAJkEBEEKDQKDjNFBoFA6c7EiABEiABEiABEiABnwlQaPQZIQ2QAAmQAAmQQEQQoNAoOM0UGgUDpzsSIAESIAESIAESIAGfCVBo9BkhDZAACZAACZBARBCg0Cg4zRQaBQOnOxIgARIgARIgARIgAZ8JUGj0GSENkAAJkAAJkEBEEKDQKDjNFBoFA6c7EiABEiABEiABEiABnwlQaPQZIQ2QAAmQAAmQQEQQoNAoOM0UGgUDpzsSIAESIAESIAESIAGfCVBo9BkhDZAACZAACZBARBCg0Cg4zRQaBQOnOxIgARIgARIgARIgAZ8JUGj0GSENkAAJkAAJkEBEEKDQKDjNFBoFA6c7EiABEiABEiABEiABnwlQaPQZIQ2QAAmQAAmQQEQQoNAoOM1ChcYTKzB1RCby5THejORZGehRWz/gPKyeMAjZuS7a7MrEk1NyjfvLPtajrWx7B7IGLEB9Qz+CQdMdCZAACZAACZAACQQBgcuXL2P79u3CIylfvjzatm3rN78UGv2GkoZIgARIgARIIKwJUGgUnF6RQmP+yhXI65WCJGmMsiD4O5KXpFv+rrxy5vdEdr2FGNcrAZAExaUNMG5yCuLVXHZlYurSXKDjWEs7Tf9RyD4AtB1pJGIKhkt3JEACJEACJEACJBBkBCShceTIkcKjeuyxxyg0CqdOhyRAAiRAAiRAAhQaBc8BkUKjdmhSteFGtNEIjfr3pOrGaYBeNJQEyC1A0ho49p9wCPUbrwdSKDQKnkp0RwIkQAIkQAIkEAIEKDSGQJIYIgmQAAmQAAmQgN8IUGj0G0pzhspMaJQqGl8H0tTVigbvSRWO29qtQmpz1XhkobEjUjFG81n+ylGYj8Fou3GBIk4aiZnmuLAVCZAACZAACZAACYQjAQqN4ZhVjokESIAESIAESMAZAQqNgudG2QiNln0YD/fXCYgeCo0zUw6pxErJ5jLET+6HfFsVpGdC46ULZ1GhUjVbBkqvXEHh5QuIq1jF9l5xUSFKr5SgfFxF23uFly4gplw5xJSLtb136cI5uV9UVJT9vfNnUaGy3b70gdSuQqWqtjZXSkpQVHgJcRUr230WXkYpSlE+toLK53nElI9FTEx5jU+1Ldm+CZ8lJcUoLrqMuAp2n1IM0kvt8/LF8ygfG4fomHIe+SwtLcXliwWacZYUF0H6L7ZCJZutossXERUdjXLl42zvSf0k1tHRMSqf2jwZjdNZ7q5cKUGsOneXLyAmRpu7yxcKEFuxEqKiot3kThuHZFsag3a+XIYUi+N8KY+YcvrcSfPM0/lSjKIA5g6lpbgkOnelVyBdFFvJAgAAIABJREFUU/rr7sqVYsTG2eeLdG1GR5dDufL2606aL9KcEp077671YhQVXtZc64bX3aXzKF/e8+sOKMWlC0bXXSFi1de66etOe68yvO5Kr0C6T6jvQyXFhSgpLtZc64WXL8rXtEPu4irJ9wDry/j+5d/rzl+5K3Z6n46T7zG2Menu+Z7cp0uKLmtzV3gJUYhCuVj1PVO6T1dAdIz6nmkmd77dp6VrU5M73fepT/dpg+/YyxfOIdab71ij+7Sz3JWLNbhP27+vPcldsH3HlqXQ2LzpTV7dp43+eezpHo1X13LYGFzwv7rpjgRIgARIgARIoKwIHNj3c5m4vlBait739y0T31HrPvmotCw8CxcaNYe16EbsqdCYlmBfWp1nqXKcqX5PPgxGvzzbOeWL58+gYuXqtgaScCQJHuqHZulhUharVALZ5UvnZcFP/dAsiZZxFapoHrwuFpxBxSp2+5IjB58lxSi6fAlxlezipiQ+SGKdWiCTBBVJkNOIVefPIq5SVY246eCztBQXL5xDRZXgKQl+8kOQSlCVBDNERemExgKUi62geWjWx280plJJfJAED5VPSbAtKSnSiJsSa1l8UD00S0Ks9ACrfmg249Mwd0WXIQm56twVXjovC6dqcdOX3EkCinq+GOfuPMqVl4RGlTBtlDvdfLSwPWsud5JIrBJU5fkSKwkednFTb0u2r5ujskgsCSOa+VKI4qIijUAmiX6SuKcWpi25q6gRps3kThJmpWtKc93JuZPEKrsYLs+XGEmssossss8KlTTCtBmf0ryQxuCYuysacVMS0WLKl0c5h9xJPyrYBTJjn7rcSQK//KOC6lqXrjuj3Omude9zJ13rhbrcXZTvGf7LnSRu2n9QkfxdKZF+VAhQ7ny5T8vXnS53Ju7T8o8z+txJP86Uljpedwb3aXmeqX6EMnfdmbxPX5B+nJGERru4aeYa8Pk+7c11Z5Q7p/dp/33HmrtPe/kdi1JcPO/P71jtfcP4Pu3kO7ZYd5+Wv2Oj5e/xshQam91yo/zdrxamzcxRX4XGsvg3Nn2SwP9j7+wDo6ruvP9NgIS88q5YsbTL4rqoVZB2YW3V+lSwi1KrVWwXX5aXroItYJ9qQNEqBUFXRVuguwKrVHdFFrW0VEHrC7s80qogVdGCtKIgYARC3ieQ5Nk7M5m3TDJnztzMnUk+8xfc+Z3zO/fzO/eSfDj3HghAAAIQgAAEEI0dPQfiPS4dlTOZdzQ6UvHswIYx/seoH9VB/3sZI9/rmJxo7OjTp38IQAACEIAABCDgNQEvRaNXu057zZz8EIAABCAAAQh0TQKIxg6u+/YVM4MysO1EprtOB1Yvni3JkYm3avvQ6cHdqRGNHVxGuocABCAAAQhAIIsJIBqzuHgMHQIQgAAEIACBrCKAaOzQcgXey7h+V3SSs27boElaogX7rtCciweGxaE/bLwmRe1KHWwbXMUYEI2SswnM+pMXBzeMQTR2aBnpHAIQgAAEIACBrCaAaMzq8jF4CEAAAhCAAASyiACi0aNiHXx+ibafM11jeEe3RxUgLQQgAAEIQAACXYUAorGrVJrzhAAEIAABCEDAawKIRk8q0LJb9HSd5Ul+kkIAAhCAAAQgAIGuQwDR2HVqzZlCAAIQgAAEIOAtAUSjt/zJDgEIQAACEIAABCDQwQQQjR0MmO4hAAEIQAACEIBAkACikakAAQhAAAIQgAAEINCpCSAaO3V5OTkIQAACEIAABDKIAKIxg4rBUCAAAQhAAAIQgAAE3CeAaHSfKT1CAAIQgAAEIACBeAQQjcwLCEAAAhCAAAQgAIFOTQDR2KnLy8lBAAIQgAAEIJBBBBCNGVQMhgIBCEAAAhCAAAQg4D6Brioa+w88Sb0HnBAFNLd7d/cB0yMEIAABCEAAAp4RaDp+vFXuD97e7tl4EI2eoScxBCAAAQhAAAIQgEA6CHRl0TjglMHpQEwOCEAAAhCAAAQyhEBuTo7e/cNrno0G0egZehJDAAIQgAAEIAABCKSDAKIxHZTJAQEIQAACEIBAJhBANHpQhb//xlj1LCz0IDMpIQABCEAAAhCAAATSTQDRmG7i5IOAOwQatjyocbfs18y192rcAHf6pBcIQAACnZ0AotGDCiMaPYBOSghAAAIQgAAEIOARAURjG+Ab9mvX629q6/v7lTd4tEaMOFWD++Z5VKXk0zYceEfvfFyiU788WMXJN5ca9uvd7fulz52h00+OOe/Gw9q19UNVnXiqRnzeqneDEVVrz+s7VX3KGTp9YPZwT3hiR/do685DMWF56nfqGRrcK2HrcEDjHj1z00St/tIyrbrxDHUiQklAIBQCEIBA8gQQjckzS7kFojFlhHQAAQhAAAIQgAAEsoYAorF1qRr++Iim/XiVdtVFf1f85Vlaes/lGpwFVufwb2/RtxcO1tJN03W61Wzco2e+P1GLB/1U6+84P1pWvr9KV3//MY26/znN/HJHwXhHS8+7UXvKfqVF/9DX6gwystEfl+j8m56MM7RinXfzLzT3ssFG0pDVjBlZXQYFAQhkAQFEowdFQjR6AJ2UEIAABCAAAQhAwCMCiMYY8NWv6t4rbtcLI2ZpadnlGuqsMmus1p4tT2t99UWaNvYkjyqVXNrURaO0Z+1kXfvQYM377R06L2Lh4q7Hr9KUX47Wg7+epREd5RnVmUXjHt0S+bhzY7V2PXu3pj30ia5d8biuGZpcrYmGAAQgAAFzAohGc1auRSIaXUNJRxCAAAQgAAEIQCDjCSAaY0oUXHE24ef/rWlfMihfY4OqqxukbnkqLo62bg3V1WpQ4HjD0eCfewVjWto537cci0zXUK3q4IrKvOJi5XVLPBZ/vkbJia/e0MaKxnbG2yrDR09rysQHdca9v9PMUS3ntku/vGqSVp37kNbPGBFefWfLITJpVB87469orKuWg1ttcXO+CrFrg21ETn9d8opVnBeso/Pngjis26tXMJ/DXXVODdrJ659fMaLRny7Adf34lXpyYsA0BuaMc6qtxxQ5t6KnTWAOxGuTeAYRAQEIQKDzE0A0elBjRKMH0EkJAQhAAAIQgAAEPCKAaIwBH5Rr/W5+Sosua3/14v6XF2nuwt+EHrEu/vJ0Lf7p1RrqF1WHtf6Wb+neitE6r/FNbdrlV0Yq/vos3XtJg5bfvURbjwZyF3/9Di2/4yKd5JeJDXr3sRm6ZcU7qm4ZWq9zNO2+ezXhtLaWDzbo3RU3auZjOwNiqtcZGjX4kLb88fyoR6cPb1miW+58MjzeqLzxJmDw8enT7tULN48OSEU/nyU6I+Kx6fb7bYNDFCtJB17Q3Kl3a5OfSZ76nnumTtr8pkpaHp1u3K8X59+gRS8eDpyjEzX0Es2df6vOGxg80HhYW5b9WHOfCnIIsvj2TWWaNjbeI8mBVZOrB5+qoZ/uDHLJ09DrHtLSyeH3Hja8/6Ru/XG4XrF5A6tHD2nU16WtLwdznz5dyx+6WkNjS9amaAywXvp3y/TCuP2aN32hXiwPnamGXnqH5t18fnCOBJnqVj1z7yXyP1h++DUt/fHtWh2cZ/55dfrlmjV7ur7x+Q5bdurRXYu0EIAABOwJIBrt2Vm3RDRao6MhBCAAAQhAAAIQyDoCiMbYkjXo3WWTNO0/96h48Pm66IrzddGI0To9dtOTfU9r2ncfVPUV92rR9WdKO/9T825fpcPfW6knr3NWpAVl0JbBGld2p6ac209Vrz+muXc/rT0Fp2rCj+/Q1V8u0aHNj2jewt/opMh3EZZv1frtJRr95ZOUV/22lpfdomd8U7X8P6/V0HgrG3et0tWTH9Hgm1bq1rEnybfnN1p62xJtOnp1WDQefVXzrrpdu75+q+ZOvkDFOx/RrbOflr6/UquCK+jiqkbn8el/OyP0mHTgceoztOjFWfIvckzYb5DD9lM1bkZZFAfd+LhWfXewpGptuvubmvvO5Zr34FSNyDukLavv1qKndmpEBJfqXS/o1YozdP6pJWrYv1GLZjyoLaPu0Pq7LvK/Q7L65bs17s6d+vYd83Xtl/tJR3fq1f96VSXfm6VvtMjIqJMMikYN1rfvuU9TzsjX/hcXatpDb+rbP/9dYEVrw1YtvnSG1juP0t88Rv0OvaLl8xdp/V+F8wZE45saelWZ5k4YrZK6ndqfN0Knx8vZhmis3rZE02Y8rRGOwB3RoF0vv6Kqv71ApxY3BMf0mkbd8ZzmfcM501jRGOS363LNnX+dRvWSDu18Rc/8d4kmzGgR2Fl3a2LAEIAABDqEAKKxQ7C23ymi0QPopIQABCAAAQhAAAIeEUA0xgHvfyfjb7Tq6d9oy+t7/CsLnVVsM2+fpXFfDKwO2//rmbr6vsFh4eY8/PrYVZryHxdp6YapOr2VDPK30vqZV+nev1mmV288I5g43rHoMQVElqLf6xcREvi+OOpdirHvaDzsPEo9P09zf/1TfcO/u3GDtj70Tc3afJ2WP3Wt2nwtYHAF4wi/eNuvZ268SouHhlc4Ju43zuq7Fjbd7tAz91ykvsH3MW76fvixYRm8o/HdZV/TtP8My9TAOffTvN/eGvVOybYvraBovOohvXrTiEBY41Yt/fqM8CY025bo/BlbNfPxFfr25wMh1S/ernF3N2jus/fqG32lRPWJyu8XjU+r79AvqF+LNK77RLv2VGvwd5dpedwdpIPj/G7LvIllGvx7359q/Y/PV7HBY/Ye3W5ICwEIQMBzAohGD0qAaPQAOikhAAEIQAACEICARwQQjQnANzbo8L439fS9t+uXu87XvKfu0Hm9JL/k+tOtenLxJWp5wLpFOAUEVDuC7YuRojEYF3ms/B2tf/FVbX1jq/ZUSTr0oXaVn5NANEbvMB0rGgNSrliDT/tc+L2K/n7Pb7XZSzSR4CO9w5fphe98qFuvWKSTIt7ZmLjfdjiEHv2Nt/FL62PVH72mF17Yoq2/f0f7HVW6f6f2RK7aLH9Bt068W1vq8gIi76QzNO6bl+uiUYPbkG+xAs858+i8LRwffHm6RrQIvKAsvGbZ7zTldBvR+KpGXXGRhoY22CnRSV8eo3FfCu6u7RfdG/XC77dqy/vOmfq0//09qm5TNEqO8J0w/zU1FPTV0MH9ddJp4zTuO2M0KnYlrkf3GdJCAAIQyBQCiEYPKoFo9AA6KSEAAQhAAAIQgIBHBBCNhuCD724cEdwkxi/Yts3Sqn+7XM7Dv84nemWhpWgMPoq8adBFmvLdS/y7Xh/+/RLNe6pfaqJxxf/RtMdO1TeuGxESo4FR99PoCZfr9IhdpWOJ+B+XXn2+5l7zjubdd1LUKs53E/brkmjctUrXTn5Eh758taZdPlon5Um7fjNDS1+OeDzcGXj1Hm3d9Jq27t+vPf/vFW3ZdVgnXbdMyyPeuRg+P1PRGH3O8ovGVzVlxVP+HaKTX9EYbzOY8Kh2PT5RU/7tkEZ8d7omjHTE8E4986Ml2tSOaPSf+kdb9ermN7V//x5t2fyadpWfpGuWrdSU03lHo+FVThgEINAFCCAaPSgyotED6KSEAAQgAAEIQAACHhFANMaAr9ujdw+cpNODj0i3fNuw5UGNu+U3mtCyiq3Vo8jBR6fXXxJ8FNlSNPol1i7d8tRijQu+4y+RyGr9+LIUeJfiiNA7GgPvL9yvmY8vCz0CLGd3YpPHbIOSdZcD47KIjWFC70Vsr18z0bh87I16MfR+S2e54mta/I1btD/4jsZ4KwtjH51Wo7MjdfQOzVt//jXN+ihi05Socsd5dDomr959RBfd+IKu/bendM1pgcaBR6fzQitBE9UnKmWbm8G0RAV5fT7ice7gKsvV7YlGZ8dxZ3fylm5iHwH36P5CWghAAAKZRgDR6EFFEI0eQCclBCAAAQhAAAIQ8IgAojESfL023T1Oc1/M0+ljL9e4C87RSXk+7f/jC3rmqRe0Z8StWvXTSwI7/7asPBx6rW697hwV73tBSx/4jYpnPK6lVzhrHC1Fo39jl8c0+PsPaealX5D2bNQv73tQ6/eMbnNFo4Ib0+z5+nTNveRUad8LWr7M2Q07YrVfwztaOvFGrc6/RDNvuEiD9Ym2PP2I9vz9w5p3RbwdmSO5BHeffl/6dsRj0/6IhP2aiMbg+yJ/+wVNmDFdowYc0rtPPqDlr1drVFA0Rm/0UqKqd9Zq0d2r9G7oHA9r093/qLmv/40m3DhBowbkq6H8Na166Ent+oeHtH7GiLCEC51ay2YwxcHVg/20/3dLtPi3nwuzbtylX14/ScsV5Fb3ppbft0q7xt6r9cGduN0VjTEbuxRU6Z11CzX3sXfU0JZoPPyq5l13u7ac2rLa06f9v1+lxU/t1LiI3cE9usWQFgIQgEBGEUA0elAORKMH0EkJAQhAAAIQgAAEPCKAaIwB33hYW5/6uZb/16t6t7wh8GWvwTrvH67TlOsv0uCCcHzDX57Wov+7RC/644o1YvJ8zZ04Qn39qwQtRaMatOs/b9ctj76mw3VS3oDRuuisQ1r/YtuPTjvZ9r+8SHMXOnJRKj79cn176Dv65bPhFY3+Ue97QYt/+oCeedfZ3iYQN+2W6aENbtqbgq12m44MbrdfE9EoqW6XVt/+Qy19vVoq6KtR3xujvBVPqqFl1+nG/dr00N1a9Ow7/s15nLGfX/K01m+JkKnlW/XLB+7Sqs2H5a9cQV+dPnaqbr3xkqi6hYceFI2jLtG3q14JcOl1jqbcfYeuGR58X6K/lK9p6W13a7WfW56GXjpLc28K9+muaJR04FUtvmthsE7FOv2yC1Ty7G+0pb13NL6+SosWPqYtwTmbN+AMjZtcpmn/kEgie3TjIS0EIAABjwggGj0Aj2j0ADopIQABCEAAAhCAgEcEEI0egSdtBhCI947GDBgWQ4AABCAAgQ4jgGjsMLRtd4xo9AA6KSEAAQhAAAIQgIBHBBCNHoEnbQYQQDRmQBEYAgQgAIG0EkA0phV3IBmi0QPopIQABCAAAQhAAAIeEUA0egSetBlAYK9e/Omj+v3o63Xb/xmUAeNhCBCAAAQg0NEEEI0dTThO/4hGD6CTEgIQgAAEIAABCHhEANHoEXjSQgACEIAABCCQdgKIxrQjZ0WjB8hJCQEIQAACEIAABDwjgGj0DD2JIQABCEAAAhBIMwFEY5qBO+lY0egBdFJCAAIQgAAEIAABjwggGj0CT1oIQAACEIAABNJOANGYduSIRg+QkxICEIAABCAAgQ4g8D//8z8d0GviLr/61a8mDsqgCERjBhWDoUAAAhCAAAQg0KEEEI0dijd+56xo9AA6KSEAAQhAAAIQcJ3Apk2b9MQTT7jeb3sd5ubmatmyZWnNmWqyriwa//qML0Xha2hoSBUn7SEAAQhAAAIQyCACeXl5UaOpqarS27//f56NsLa5WZd863JP8uf87ldPN3uRGdHoBXVyQgACEIAABCDgNgFEoxnRrioaS3v30cjzLjCDRBQEIAABCEAAAp2CwOHyT/XWa5s9OxdEo2foSQwBCEAAAhCAAARSI4BoNOOHaDTjRBQEIAABCEAAAtlPANHoQQ1Z0egBdFJCAAIQgAAEIOA6AUSjGVJEoxknoiAAAQhAAAIQyH4CiEYPaoho9AA6KSEAAQhAAAIQcJ0AotEMKaLRjFNqUW9p5dW3anuwk7Nu26BJZwb/Ur5OC36wRAedvw6drjnzxuvEmGQHn5+pBY8O1aQnp+us2IG8vUQz5ivwnb+vjzUuXlxqJ0BrCEAAAhCAQKcggGj0oIyIRg+gkxICEIAABCAAAdcJIBrNkCIazTilFFX+lrbrbJ01QFKUDHQE5KMa9LPFGjNA2r5irNaf/JjmXDwwKp0jGldslgZetTgsKP0RB7Rx7kK9oaEaNy+OhExp0DSGAAQgAAEIdD4CiEYPaopo9AA6KSEAAQhAAAIQcJ0AotEMKaLRjJN7UQE5qB8u1pgDSzTjD+fqoclnB7p3JOTD0uSYVY1+0bhvqPThKdHfOfHrpJEffqwTEY3ulYieIAABCECg0xJANHpQWkSjB9BJCQEIQAACEICA6wQQjWZIEY1mnFyLipCJcgSiyiJWMDorHDfrnJhHn/2iUddr5OZHA4LSWRmpwArIN7+ySJofbNOGqHRt7HQEAQhAAAIQyHICiEYPCoho9AA6KSEAAQhAAAIQcJ0AotEMKaLRjFOqUYH3LL4X9R7GgEA0FY1lmnPy2ogVkG9p5dyPNG7e57W+RU4iGlMtE+0hAAEIQKCTE0A0elBgRKMH0EkJAQhAAAIQgIDrBBCNZkgRjWacXIvyv6PxJY382WKd9WaSovHiA6EVjwNDkjJ8zL8ZTJxHr+ON/ZivTr76GhX36h/6ur6mUs1qVkFRr9Cx6qOHlNezUHn5BaFjlYcPqKhXf3Xr1j10rKJ8n3oPODn098bjx1RTeUilfcPvm2yor9WxhjoVlfYLxdVVH1VObq56FpaEc1Z8pvzCYvXI6xk6dvTQfpX0OUG5ud38x5qbm3X0s0+ich4/1qC66gp/XMvHV1ejxuMNKizpEzpWW1Whbt27K7+gOHSs6sinKijupe498sPn9Nkn6tVvoHJycgM5m5p09PAB9e7/uVDM8Qaf6morVdI7uMxUkq+2Wo1Nx1VY3DsUV1N12N93fs+iMMcjB1VU0kfduufFcHT6z/Efa2psVFXFp+rV76RQzDFfvXz11dG1q630M4msncO/R36B8vILo2tX2k/duvdou3aNx1RzNKZ2vlo5cyaqdjVHlaMc9SwqjZgvn/nP0cnb8vHXrvcJyu0WqJ3UrIry6No5NaqpOqLSPuGtkJz56fAtKu0brl11hX8ORM6XqopyFRSWqnteTO36DvTPrcB8adLRQzG1O+aTM/+i50u1Go8fV2FJuHa1VUf8NcovCNcuMF96q3uP6Nr16v855eQEa9fUKCcuqnYN9f75Udw74rqrrfLPLWf+tXxqKg/7579z7bV8Kg8f9LNor3ZNjcdVVfGZf962fBp8dXKuveJeEdddTaV/hpnVboByE17rh1XaN1y7hvoaHYupnXNt5sTUrrqiXPmFJdHX+mefqKTvidHX+qFP1Lt/+P5yvM3aHYu51p3a9TC41vepV7+Y2h0+KKeeLZ9jDfWqr62Kutadvzc3NfrnQnTt8pUXea0b16485lrvBPfpVrVL/306VJzgHxCNsUTS8HdEYxogkwICEIAABCAAgQ4ngGg0Q4xoNOPkZlRoJWPUCsUE72gMrnwMP0a9OfhexojHrZMQjamcjyO0WmRKSz+OyGkRcuFjreNs83Z4zuZmKSiI2j+n1ufpiLMWMZjM+XX4OcUZTOfM2Zp//PkYp3Zx6m5Sw87JsfWZe3Oe8e4l7tVOKV3rJrMjUzhyn26rWohGu3mcUitEY0r4aAwBCEAAAhCAQIYQQDSaFQLRaMYplaiDb78lnXm2Aut9IneaTmLX6ZZHrP0rIpfo4EWLgpvIpF80psKCthCAAAQgAAEvCSAaPaCPaPQAOikhAAEIQAACEHCdAKLRDCmi0YxTSlFvL9GM+etCXZx12wZNOjP418jvQvIwOlvsuxy3r5ipg+NbNoVBNKZUGxpDAAIQgECXIoBo9KDciEYPoJMSAhCAAAQgAAHXCSAazZAiGs04EQUBCEAAAhCAQPYTQDR6UENEowfQSQkBCEAAAhCAgOsEEI1mSBGNZpyIggAEIAABCEAg+wkgGj2oIaLRA+ikhAAEIAABCEDAdQKIRjOkiEYzTkRBAAIQgAAEIJD9BBCNHtQQ0egBdFJCAAIQgAAEIOA6AUSjGVJEoxknoiAAAQhAAAIQyH4CiEYPaoho9AA6KSEAAQhAAAIQcJ0AotEMKaLRjBNREIAABCAAAQhkPwFEowc1RDR6AD1NKZ999lkdP348TdnCab7zne+kPScJIQABCEAAAohGszmAaDTjRBQEIAABCEAAAtlPANHoQQ0RjR5AT1NKRzQ+99xzacoWSNO/f3/Nnz8/rTlJBgEIQAACEHAIIBrN5gGi0YwTURCAAAQgAAEIZD8BRKMHNUQ0egA9TSkRjWkCTRoIQAACEMgIAohGszIgGs04EQUBCEAAAhCAQPYTQDR6UENEowfQ05QS0Zgm0KSBAAQgAIGMIIBoNCsDotGME1EQgAAEIAABCGQ/AUSjBzVENHoAPU0pEY1pAk0aCEAAAhDICAKIRrMyIBrNOBEFAQhAAAIQgED2E0A0elBDRKMH0NOUEtGYJtCkgQAEIACBjCCAaDQrA6LRjBNREIAABCAAAQhkPwFEowc1RDR6AD1NKRGNaQJNGghAAAIQyAgCiEazMiAazTgRBQEIQAACEIBA9hNANHpQQ0SjB9DTlBLRmCbQpIEABCAAgYwggGg0KwOi0YwTURCAAAQgAAEIZD8BRKMHNUQ0egA9TSkRjWkCTRoIQAACEMgIAohGszIgGs04EQUBCEAAAhCAQPYTQDR6UENEowfQ05QS0Zgm0KSBAAQgAIGMIIBoNCsDotGME1EQgAAEIAABCGQ/AUSjBzVENHoAPU0pEY1pAk0aCEAAAhDICAKIRrMyIBrNOBEFAQhAAAIQgED2E0A0elBDRKMH0NOUEtGYJtCkgQAEIACBjCCAaDQrA6LRjBNREIAABCAAAQhkPwFEowc1RDR6AD1NKRGNaQJNGghAAAIQyAgCiEazMiAazTgRBQEIQAACEIBA9hNANHpQQ0SjB9DTlBLRmCbQpIEABCAAgYwggGg0KwOi0YwTURCAAAQgAAEIZD8BRKMHNUQ0egA9TSkRjWkCTRoIQAACEMgIAohGszIgGs04EQUBCEAAAhCAQPYTQDR6UENEowfQ05QS0Zgm0KSBAAQgAIGMIIBoNCsDotGME1EQgAAEIAABCGQ/AUSjBzVENHoAPU0pEY1pAk0aCEAAAhDICAKIRrMyIBrNOBEFAQhAAAIQgED2E0A0elBDRKMH0NOUEtGYJtCkgQD9wzHdAAAgAElEQVQEIACBjCCAaDQrA6LRjBNREIAABCAAAQhkPwFEowc1RDR6AD1NKRGNaQJNGghAAAIQyAgCiEazMiAazTgRBQEIQAACEIBA9hNANHpQQ0SjB9DTlBLRmCbQpIEABCAAgYwggGg0KwOi0YwTURCAAAQgAAEIZD8BRKMHNfRCNB58fqYWbL5Qc+aN14mx51y+Tgt+sEQHW45ftEgPTT47OurtJZoxf5fG/WyxxgyI6cDf/iWN9H/3llZe/agGxYvzgHW6UyIa002cfBCAAAQg4CUBRKMZfUSjGSeiIAABCEAAAhDIfgKIRg9qmFbRGJSIumi89OEpmhxPNDoS8Q/ntpaLkWzeXqIFT+2Szi3TnIsHRlHbvmKm1n8ojfxhHAnpAV8vUyIavaRPbghAAAIQSDcBRKMZcUSjGSeiIAABCEAAAhDIfgKIRg9qmFbR2HJ+jnB8WG2KxgX7rmglEKPQ+GWkdNYL0jlPTtdZoS/f0sq5H2nQF16SxiMaEY0eXFCkhAAEIAABzwggGs3QIxrNOBEFAQhAAAIQgED2E0A0elDDTBON/seqH30vSGK8JkWJxODh4KrHSbpVb35lgyadGTjutF2h6zVy86OSf0Wj8+j05hgZ6QFkj1IiGj0CT1oIQAACEPCEAKLRDDui0YwTURCAAAQgAAEIZD8BRKMHNcw00RiJoM13ObY8Xj3+o4iVkQe0ce5anTjvCh2cu9BKNNZUHlZRad/QEBqPH1NDfY0KinuHjh3z1ampqVH5BcWhY/W1VerWvYd65PUMHautqlDPwhLldusWOhbbf3Nzs+qqj6iwJDJngxp8dSoo6hVq11BfKyc2v6AonLOmUt3z8tW9R35EziP+djm5uf5jXonGObf+KIqjw6u+pkqFJREcG+rl8HUYtXx8ddXKye2mvPyC0LG66qPK61no59vyieXoHG9Vu8bjcvorjK1dY6PyCxPUrrpCPQuKldutezs5m1VTdURFUbVz5kutCoojauerVXNTU/R8cWrXI99fv5ZPbdUR9SwqVW5ue/OlSQ6PwpI+oXbHjzXoWEO9CopKI+ZLjf/PeT3D86Wu5qh65BWoe4+86PlS3Es5OYH5Eo9joHaV0TkbfDp+3KeeheGcgdrlKi+/MOXaNTUeV31s7eLMF/911627ekTMl1qj2sWZL/5r3aB2bV3rRSUJaudc6xVxahd7rdeoWVJ+VO0q/fcW12p3zOefa+HrrkY5OTn+66zlE/e6qzqsouI+Uk5O2/PFsHbOfHHmemTtHD55BcX+miZ1raflPh1du8bj7t2n4113zj3DuWajr3WfjjcY1K7mqP8e2q175LV+WAXFffx1bvNab2yUc02Z3Kfj1q5nkdV9uqGuOoV/Y1vfp9986x098cQTofNMxx9yc3O1bNkyf6rm5nj3aZ+ONfii7tO++hrlKOa6a/M+3bv92sW5Tzv/LrT3b6yXonHYaX9t9m9s5ZGonyXi1fL9t7bpk48+NC5zae8+GnneBcbxBEIAAhCAAAQgkP0EEI0e1DCTRaPUxorE0HscB2pji1Q80PJux4hjSa5odKRipJyRmtXgq48SX42Nx9Xc1Bgl+Jxf/hwpFSkVG3y1UdLFKW3r/p1jtVG/4DtC8XhDfdQv4M4vC87xSNHg/BLhyLdIMRXbl1ei8c65c2I4tj5PR2A55xUpZ48f8/lFY6RocMSuPybiF+T4HGNrJ7+wjZSWjsBy8kbK2UDtukVJRfPaRed0s3bG86WpScePN0RxdCSIlBP1S/8xX7265+VFScXY+WKaM37tGvy/CEcKYad23fN6Rv2CbF676Osnbu2O+fzzP1IIZ0rtHIkQKQsDbGOv9Sa/OIqUbc414dx3IiWRc613754X+g+EeH05x0xypla76PG3OV9i7n3+2jU2Rol151pvXbvo67Xt+RhzrTc3q6Eh8X3af8/s1iP6Ph1TE9NrwJFJ8WoX7z5tUjujfxviXOvOfzTEv+7yE17rRvOlsVFNjcf813HLJ959OnCvdWLCItP8Wnf3Pr3lD296KhrjXuvG92nnnpm4dibzpc1rPTfHfx14KRq/dOYww5+PWv+7HvtjMqLRg18cSAkBCEAAAhDIMgKIRg8Klt2i8Wwp9Bj1ozrofy+js7LRbkWjB/g7NKVXonH+/Pkdel50DgEIQAACEIhHgEenzeaFl6Jx5MiRZoM0iEI0GkAiBAIQgAAEINDFCSAaPZgAmSwa/Y9O77u+9Q7UUTtTO6seb9X2odM1x7+LNaKxZRohGj24oEgJAQhAAAKeEUA0mqFHNJpxIgoCEIAABCAAgewngGj0oIYZIRrfXqKWnaa3rxirlS8EQYTkYQyYKNEY2ARm/cmLg5vCIBoRjR5cSKSEAASSJnDkyBH96le/Srpdqg2+8pWvaNiwYal2Q/sMJIBoNCsKotGME1EQgAAEIAABCGQ/AUSjBzX0RDTGnOfB55do+znTNWaABwA6cUpWNHbi4nJqEOgEBBzRWFZWlvYzmTFjBqIx7dTTkxDRaMYZ0WjGiSgIQAACEIAABLKfAKLRgxp6LxpbdouerrM8OP/OnBLR2Jmry7lBIPsJIBqzv4aZdgaIRrOKIBrNOBEFAQhAAAIQgED2E0A0elBD70WjByfdRVIiGrtIoTlNCGQpAURjlhYug4eNaDQrDqLRjBNREIAABCAAAQhkPwFEowc1RDR6AD1NKRGNaQJNGghAwIoAotEKG43aIYBoNJseiEYzTkRBAAIQgAAEIJD9BBCNHtQQ0egB9DSlRDSmCTRpIAABKwKIRitsNEI0pjwHEI0pI6QDCEAAAhCAAASyhACi0YNCIRo9gJ6mlIjGNIEmDQQgYEUA0WiFjUaIxpTnAKIxZYR0AAEIQAACEIBAlhBANHpQKESjB9DTlBLRmCbQpIEABKwIIBqtsNEI0ZjyHEA0poyQDiAAAQhAAAIQyBICiEYPCoVo9AB6mlIiGtMEmjQQgIAVAUSjFTYaIRpTngOIxpQR0gEEIAABCEAAAllCANHoQaEQjR5AT1NKRGOaQJMGAhCwIoBotMJGI0RjynMA0ZgyQoMODmjj3Ou0flcg9MTrH9Ociwf6/3zw+Zla8Oh7oT7Oum2DJp0Z3WUgZqgmPTldZ8Vme3uJZsxX4LvydVrwg481Ll6cwSgJgQAEIAABCHR2AohGDyqMaPQAeppSIhrTBJo0EICAFQFEoxU2GiEaU54DiMaUESbuoHydNh4YrzF+gRiQjnuvCgjF7SvG6s2vtJaLkZ06onHFZmngVYtjJKTT10K9oaEaNy+OhEw8MiIgAAEIQAACXYoAotGDciMaPYCeppSIxjSBJg0EIGBFANFohY1GiMaU5wCiMWWESXcQKRe3r5ipg+MXa8yAtrvxi8Z9Q6UPT9HkeeN1Ykuos4JxnTTyw491IqIx6TrQAAIQgAAEuh4BRKMHNTcXjT7tfelxPbjqV9pd6Qy0l4b8wzSV/dNoDejmwcBJmZAAojEhIgIgAAEPCSAaPYTfSVNv2rRJTzzxRFrPLjc3V8uWLUtrzlSTIRpTJZhs+8AqRP3QkYvRj1TrokV6aPLZrTr0i0Zdr5GbHw22C4QEhOUiaf5mndPy6PTDipaRyQ6PeAhAAAIQgEAnJoBo9KC4pqKx/NkpuvDOo/rHO6brgoH50pEdevxn9+jVr/5Sb8wdrXwPxk7K9gkgGpkhEIBAJhNANGZydbJzbIhGs7ohGs04uRXlf9/ivuvjCMWAdHzj3PD7G1tyBkRjmeacvFYz/nBusO1bWjn3I42b93mtvzr7RGP5/k/kq69zC2vW9DPoi0OyZqwMFAIQgEBnJIBo9KCqZqKxXGumjNZb33tX8y+MUIp/flyXjf1Yd+6areEejJ2UiEbmAAQgkL0EEI3ZW7tMHTmi0awyiEYzTqlHtS0SQ307G7uERGI4Y0g0XnxAK4NScWCLfIw45t8MxnBF4zFfnXz1NSru1T+UqL6mUs1qVkFRr9CxmqOH1KNnofLyC0LHKg8fUFGv/urWrXvoWEX5PvUecHLo743Hj6mm8pBK+wY2vXE+DfW1OtZQp6LSfnJE48N3lKWONYt66FlQoNse/tcwxyMHVVTSR92650Vz7P85KSfHf6ypsVFVFZ+qV7+TQjFxa1dbqeamZhUUR9Su8pB65BUor2dhdO1K+6lb9x5t167xmJy6R9XOVysnr1O7lk9dzVHlKEc9i0pDx6qPfqb8nkXqETFfjh7ar5LeJyi3W8tjb82qKP8kZr40qKbqiEr7hF4M4J+fxxt8KirtG+q/trpCubnd1LOwJHSsqqJcBYWl6p4X/r204rNP1KvvQOXk5vrjmpubdPTQAfV22AY/x4/5VFd9VCV9Tggd89VVy5m7hSV9wjmrjvhrlF9QFM555FMVFPdW9x7RtevV/3PKaaldU6OqjsTUrqFevtpqFfeOuO5qq9Tc1BRTu8PqkdczpnYH/Szaq11T43FVVXymXv0irjtfnf/aK+4VWbtKOTPMrHYDlJvwWj+s0r7h2jXU1+hYTO3qqiuUE1O76opy5ReW+M+15XP0s09U0vdEf50DtWvW0UOfqHf/8P0ludr1UH5BcUzteql7j8j5sk+9+sXU7vBBOfVs+RxrqFd9bZVKeoffc+H8vbmp0T8XWj41lU7t8pXXMzxfKg+b1q488bUe5z5dffSQf65E3qed+e7MM7v7dH3UdedcJ861FHndVVd8pvzC4ujaOdd6nxOia/dZ9LV+/FiDnLkQfd3VqPF4Q8x1V6Fu3bsb1O4T/3zPyQle601NOno4+lqP/WcC0ejBP5zJiMZXL9uqn18S/odFO1fosnGfIho9qJtJSlY0mlAiBgIQ8IoAotEr8p03L6LRrLaIRjNOqUVFPi7dTk8JReNA/y7VgceoNwffy/hWSD4mIxpTOR/nF/8WmdLSjyNyWn7RCx9rHdfyXZcUjYWFuu2hX4TQ23Ksr6vT4w/fb1XCZskvmCI/jlx2hGH0sdZxVgkdURQnp01f1878sfLyzZ6bi8823ny0HF1zc0gG214DyTKwnS/J5omaBy5c68nmNz1PxamBUS5qF32tx6mxEcc4QR1euzh3E/NrPTxgRKNthVNoZyYapcrnbta5Za9p1GVXapjzHz61e7Xl2XWq/N4aPTtzOI9Op1CDjmqKaOwosvQLAQi4QQDR6AZF+ogkgGg0mw+IRjNOKUW9vUQL9l2hOReHVxm17i96N+rI78MrGgdKzqrFHyzRwdD7HNMvGlNiEWyMaLSn6IjG+T/8Z/sOsrTl3J8/Yiwas/QUGTYEIJAGAojGNECOTWEqGp12le+t0389uUHr3v5YvYaM1pjLpugfz21nyzwPzoeUYQKIRmYDBCCQyQQQjZlcnewcG6LRrG6IRjNOqUT538v46HvRXfhFobTy6lu1PfjNide3fj+j81WUaPRvAhO5UzWiMZXapLNtz5gVjba5EY225GgHAQhAQEI0ejALTEWjr7xcGjCAlYse1Mg2JaLRlhztIACBdBBANKaDctfKgWg0qzei0YwTUe4SYEWjPU9Eoz07WkIAAhBANHowB8xEY6U2zhqhFcM3aPW17JzmQZmsUiIarbDRCAIQSBMBRGOaQHehNIhGs2IjGs04EeUuAUSjPU9Eoz07WkIAAhBANHowB8xEY2DX6d03fKCykR4MkpRWBBCNVthoBAEIpIkAojFNoLtQGkSjWbERjWaciHKXAKLRniei0Z6d03LH1jdS6yALW5846BT1OyG8K3QWngJDhoBrBBCNrqE078hMNEq7V12pqXuna/WNI2Ien85XaR+z3cDMR0WkGwQQjW5QpA8IQKCjCCAaO4ps1+0X0WhWe0SjGSei3CWAaLTniWi0Z+e0nHfTVDX4fKl1kmWtZ86/D9GYZTVjuB1HANHYcWzb7NlMNAZWNN72arxuJmv1rtka7sHYSdk+AUQjMwQCEMhkAojGTK5Odo4N0WhWN0SjGSei3CWAaLTniWi0Z4doTI0drSHQGQggGj2ooplolHyVlfI1xhsgKxo9KJtRSkSjESaCIAABjwggGj0C34nTIhrNiotoNONElLsEEI32PBGN9uwQjamxozUEOgMBRKMHVTQVjR4MjZQpEkA0pgiQ5hCAQIcSQDR2KN4u2Tmi0azsiEYzTkS5SwDRaM8T0WjPDtGYGjtaQ6AzEEA0elBFU9Hoe2up7v7TeM2fMCg0St8bD+juvddo/mUDPBg5KRMRQDQmIsT3EICAlwQQjV7S75y5EY1mdUU0mnEiyl0CiEZ7nohGe3aIxtTY0RoCnYEAotGDKpqJxkptnDVCK4Zv0Oprh4RGWfnST3TuvBO0+uVpGubB2EnZPgFEIzMEAhDIZAKIxkyuTnaODdFoVjdEoxknotwlgGi054lotGeHaEyNHa0h0BkIIBo9qKKZaAxsBrN7ygcqGxUxyANrNPVrH2gam8F4ULnEKRGNiRkRAQEIeEcA0egd+86aGdFoVllEoxknotwlgGi054lotGeHaEyNHa0h0BkIIBo9qKKZaPRpy7wRmrp3tlbfN1HDSiU1VmrL/Vfq2tev0UtrJir8QLUHJ0HKuAQQjUwMCEAgkwkgGjO5Otk5NkSjWd0QjWaciHKXAKLRniei0Z4dojE1drSGQGcggGj0oIpmolFS7TY9ePVELXtPGvC3g+R7b7cq+4zV/c8s0aUnezBwUiYkgGhMiIgACEDAQwKIRg/hd9LUiEazwiIazTgR5S4BRKM9T0SjPTtEY2rsnvzFz5WTIzU3J99PS7uObO/07fbn777+DX3h1NPc7pb+PCSAaPQAvrFoDI6t8s/btGN/vVR6ioYPG6T8bh4MmpRGBBCNRpgIggAEPCKAaPQIfCdOi2g0Ky6i0YwTUe4SQDTa80Q02rNDNKbG7qHbb9FnBw+k1kmWtZ784zmIxiyrWaLhIhoTEeqA75MVjR0wBLrsIAKIxg4CS7cQgIArBBCNrmCkkwgCiEaz6YBoNONElLsEEI32PBGN9uwQjamxQzSmxo/WmUEA0ehBHcxEY7k23j5ZS3fEG+C3dOfTkzXcg7GTsn0CiEZmCAQgkMkEEI2ZXJ3sHBui0axuiEYzTkS5SwDRaM8T0WjPDtGYGjtEY2r8aJ0ZBBCNHtTBTDRWatt/LNcrn0YO0Ke9Lz2uLX1/otWPXslmMB7ULlFKRGMiQnwPAQh4SQDR6CX9zpkb0WhWV0SjGSei3CWAaLTniWi0Z4doTI0dojE1frTODAKIRg/qYCYa2xjYnx/XZTf6dP+GyRriwdhJ2T4BRCMzBAIQyGQCiMZMrk52jg3RaFY3RKMZJ6LcJYBotOeJaLRnh2hMjR2iMTV+tM4MAohGD+qQsmgc+7Hu3DWbR6c9qF2ilIjGRIT4HgIQ8JIAotFL+p0zN6LRrK6IRjNORLlLANFozxPRaM8O0ZgaO0RjavxonRkEEI0e1MFMNLb96PTGIQ9o84NjVerB2EnZPgFEIzMEAhDIZAKIxkyuTnaODdFoVjdEoxknotwlgGi054lotGeHaEyNHaIxNX60zgwCiEYP6mAvGiWdMFoTJ4zWgG4eDJyUCQkgGhMiIgACEPCQAKLRQ/idNDWi0aywiEYzTkS5SwDRaM8T0WjPDtGYGjtEY2r8aJ0ZBBCNHtTBTDS2MbBGnyorpdI++R6MnJSJCCAaExHiewhAwEsCiEYv6XfO3IhGs7oiGs04EeUuAUSjPU9Eoz07RGNq7BCNqfGjdWYQQDR6UIeUROMb9+jU70qreUejB5VLnBLRmJgRERCAgHcEEI3ese+smRGNZpVFNJpxIspdAohGe56IRnt2iMbU2CEaU+NH68wggGj0oA6IRg+gpyklojFNoEkDAQhYEUA0WmGjUTsEEI1m0wPRaMaJKHcJIBrteSIa7dkhGlNjh2hMjR+tM4MAotGDOiAaPYCeppSIxjSBJg0EIGBFANFohY1GiMaU5wCiMWWEdGBBANFoAS3YBNFozw7RmBo7RGNq/GidGQQQjR7UAdHoAfQ0pUQ0pgk0aSAAASsCiEYrbDRCNKY8BxCNKSOkAwsCiEYLaIhG5eWnvhfAvJumqsHnsy9AFracOf8+9TvhxJRHjmhMGSEdZAABRKMHRWhPNPr2bdO2D+vbHtXOx3XtgkG8o9GDupmkRDSaUCIGAhDwigCi0SvynTcvj06b1RbRaMaJKHcJIBrtebKi0Z6d0xLRaM8P0WjPjpaZQwDR6EEt2hON5c/N0dRH3kkwqm/pzqcna7gHYydl+wQQjcwQCEAgkwkgGjO5Otk5NkSjWd0QjWaciHKXAKLRniei0Z4dojE1dojG1PjROjMIIBo9qENKj057MF5SmhNANJqzIhICEEg/AURj+pl39oyIRrMKIxrNOBHlLgFEoz1PRKM9O0RjauwQjanxo3VmEEA0elAHRKMH0NOUEtGYJtCkgQAErAggGq2w0agdAohGs+mBaDTjRJS7BBCN9jwRjfbsEI2psUM0psaP1plBANHoQR0QjR5AT1NKRGOaQJMGAhCwIoBotMJGI0RjynMA0ZgyQjqwIIBotIAWbIJotGeHaEyNHaIxNX60zgwCiEYP6oBo9AB6mlIiGtMEmjQQgIAVAUSjFTYaIRpTngOIxpQR0oEFAUSjBTREI7tOW04bdp22BCdp8o/n6AunnmbfAS0zjgCi0YOSIBo9gJ6mlIjGNIHuQmneffddT8729NNP9yQvSTuWAKKxY/l2xd55dNqs6ohGM05EuUsA0WjPkxWN9uycluw6bc9v8e236NDBA/YdZGFLRGMWFi3BkBGNHtQ0WdHoq6yUrzFfpX3yA6Nt/N+7dzcPBk7KhAQQjQkREZAkgXnz5mnv3r1Jtkot/MILL9SECRNS64TWGUkA0ZiRZcnqQSEazcqHaDTjRJS7BBCN9jwRjfbsEI2psUM0psaP1plBANHoQR2MRWPtDq2cNlELN1c6C4q1etdsDVg7RbfVzNZj1w7xYOSkTEQA0ZiIEN8nSwDRmCwx4tsjgGhkfrhNANFoRhTRaMaJKHcJIBrteSIa7dkhGlNjh2hMjR+tM4MAotGDOpiJRp+2zBuhqXtna/VPB2nd37+msbtma/jbS3XhxHrdv/1mDfdg7KRsnwCikRniNgFEo9tEu3Z/iMauXf+OOHtEoxlVRKMZJ6LcJYBotOeJaLRnh2hMjR2iMTV+tM4MAohGD+pgJhrLtWbKaO2+4QOVjdymhUOfD4jGA2s09WsfaJrzZw/GTkpEI3MgvQQQjenl3dmzIRo7e4XTf36IRjPmiEYzTkS5SwDRaM8T0WjPDtGYGjtEY2r8aJ0ZBBCNHtTBTDQGVjTOOXyPHlk4QGvOeEVj358u3/1X6trXr9FLayZqkAdjJyWikTmQXgKIxvTy7uzZEI2dvcLpPz9EoxlzRKMZJ6LcJYBotOeJaLRnh2hMjR2iMTV+tM4MAohGD+pgJholHXlNC6+bopXv+cKj7DNW9z+zRJee7MHASZmQAI9OJ0REQJIEEI1JAiO8XQKIRiaI2wQQjWZEEY1mnIhylwCi0Z4notGeHaIxNXaIRnt+63757/aNs7TlF049TV/6u9EZN3pEowclMRaNwbH5DuzWjt2fKn/Q6RoyqFT57DjtQdXMUiIazTgRZU4A0WjOisjEBBCNiRkRkRwBRKMZL0SjGSei3CWAaLTniWi0Z4doTI0dotGe38p/uUd/+dN79h1kYcsrp9yIaIxTt9rmZl3yrcs9qWjO7371dLMXmZMVjV6MkZx2BBCNdtxo1TYBRCOzw00CiEY3adKXQwDRaDYPEI1mnIhylwCi0Z4notGeHaIxNXaIRnt+iEZ7dm63ZEWj20QN+mtPNPr2bdO2D+sT9HKChp07RKUGuQhJLwFEY3p5d4VsiMauUOX0nSOiMX2su0omRKNZpRGNZpyIcpcAotGeJ6LRnh2iMTV2iEZ7fohGe3Zut0Q0uk3UoL/2RGP5c3M09ZF3Ar3U7NWOP0tDzhykfP8Bn/a+vVu+gTdr1X9PY9dpA9bpDkE0ppt458+HaOz8NU7nGSIa00m7a+RCNJrVGdFoxokodwkgGu15Ihrt2SEaU2OHaLTnh2i0Z+d2S0Sj20QN+jN9dHrHL8bqrsKlWn3tkFCvvi336JvL/1qrl1+pAQa5CEkvAURjenl3hWyIxq5Q5fSdI6Ixfay7SiZEo1mlEY1mnFKLOqCNc6/T+l2BXk68/jHNuXhg4C/l67TgB0t00Pnz0OmaM2+8ToxJdvD5mVrw6FBNenK6zoodyNtLNGO+At/5+/pY4+LFpXYCrrdGNNojRTTas3Nazrtpqhp8ERuaptZdVrSeOf8+9Tsh9s6S/NARjckza2mBaLRn53ZLRKPbRA36MxON5VozZbR23/CBykZGdHpgjaZ+7QNN2zWbFY0GrNMdgmhMN/HOnw/R2PlrnM4zRDSmk3bXyIVoNKszotGMU0pR5eu08cB4jTnT6SUgHfdetUGTznxLK69+VIN+tlhjBkjbV4zV+pMjJGQwqSMaV2yWBl61WJP8fbR8nL4W6g0N1bh5cSRkSoPu2MaIRnu+iEZ7dk5LRKM9P0SjPTtEoz07t1siGt0matCfmWis1May0frRnslacNPo4OpFn3b/+h7dte0qPbdhssLrHA2SEpIWAojGtGDuUkkQjV2q3B1+sojGDkfc5RIgGs1Kjmg04+RmlCMU3/zKBk3SEs34w7l6aPLZge6dFYkPS5NjVjX6ReO+odKHp0R/58Svk0Z++LFORDS6WaIO6atnYaFue+gXKfeNaEwNIaLRnh+i0Z4dotGendstEY1uEzXoz0w0SqrdoZU/nqWlG3er0t9vvgaMvFJlC3+iSwcbJCIk7QQQjWlH3ukTIho7fYnTeoKIxrTi7hLJEI1mZUY0mnFyLyqwClE/XKyz3pypFSoLP0YtZ4XjZiuo2FMAACAASURBVJ0T8+izXzTqeo3c/Ki/nbP60fkEhOUiaX6wTRui0r2xu9cTKxrtWSIa7dk5LRGN9vwQjfbsEI327NxuiWh0m6hBf8ai0aAvQjKLAKIxs+rRGUaDaOwMVcycc0A0Zk4tOstIEI1mlUQ0mnFyK8r/vsV91/tXMQYEoqloLNOck9dGrIB8SyvnfqRx8z6v9S1yEtHoVpk6pB9WNKaGde7PH1FefmAb0lQ+iEZ7eohGe3aIRnt2brdENLpN1KA/RKMBpCwNQTRmaeEyeNiIxgwuThYODdGYhUXL8CEjGs0KhGg04NT4v8ugukXENfrkU77yI48l7CbwbsY3zg2/gzFp0XjxgdCKx4EhSRk+5t8MJs6j1/GGdsxXJ199jYp79Q99XV9TqWY1q6CoV+hY9dFDyutZqLz8gtCxo4cOqLh3f3Xr1j10rKJ8r3oPGBT6e+PxY6qpPKTSvsFNbyQ11NfqWEOdikr7qUuuaCwo0G0P/2uIUeWRgyos6aPu3fMiOO5T7/6fk3Jy/MeaGhtVVfGpevU7KVyTisNa9OOZCWdcZwtwROPxY3XKze2mnoUlodOrqihXQWGpuueFJWTFZ5+oV9+BysnN9cc1NzfJmbcO264oGr9fNkenDDktxKyu5qikHBUUlUZc658pv2eRekRd6/tV0nuAcoPXelcWjcca6uWrrVJx7/C2t/W1VWpualRBce8Qx5rKw+qRl6+8nkXha/3wQa1ZsVwf7vxTZ7ss2z2f70y5QYP/arB6Dzg5FHf8WIPqqitU0ueE0DFfXY0ajzf474ctn9qqCnXr3l35BcXha/3Ipyoo7qXuPWKu9X4DlZMTvNabmnT0cOBab+uDaPRgGiIaPYCeppSIxjSB7kJpEI1dqNhpOFVEYxogd7EUiEazgiMaE3Pybb5H33/vW/q3KcOkN+7RZd9dod2Fw3TjijWaNdJkhVX4cemWx579WZ0do03f0Rhc+Rh+jHpz8L2MEY9bJyEaE5912xHNzc3KCYqwlijTYy3xXVI0xr6jsbk5JBST4cij04lnb3vzsSuKRttdp2M5dmXRmHjWtRPR3KyV9y/UX/70XkrdZFvjK6fcqDO/MqrVvxeKc++zPbdk/+1x8iAabWmn0M4L0eh/hGTzhZoT8+LrwGkE/vd3/S7nz3+rccFd+aJO0fkhbf6u+N85P3D94CWN9LeL3tkvBUxZ2RTRmJVly+hBIxozujxZNzhEY9aVLOMHjGg0KxGiMRGnSm2cNUIrvvyKVn8vX2umjNbGCzeoTPfom/91gZ57emLiTRDfXqIF+66IeBdjS84kdp1uecTa/7PtEh28aFFwE5n0i8ZExEy+RzSaUIofg2i0Z+e0RDTa80M02rPj0Wl7dm63RDS6TdSgv7SKxuAPSrpofOtd9IJjdV5yvf7k4CMmjlB86pTWQtL54e2pXdK5ke+4CXSwfcVMrf9QGhnx4mwDDJ0yBNHYKcvq6UkhGj3F3+mSIxqzu6R/+pM3jwP9zd/8TZvgEI1mcwrRmIhTuV8u7r7hA5WN3KaFQ+/UKRvW6R8L12jq1z7QtF2zNTxBF/7/VH80ZiVLiyj0/4f5ukAPIXkY3WHsI9bOz7cHx7dsCoNoTFTBTPmedzSmVgne0WjPz3ZFY2xGRKN9DRCN9uzcbolodJuoQX9JicYju7Vtx6fyRfV7goadO0Thtz0YJG3zMY/Ynffae+xEOusFxezSF3hJ9qAvvCSFfhgzGE8nDUE0dtLCenhaiEYP4XfC1IjG7C7qk08+qZdffjmtJ3HKKafo9ttvRzSmSB3RmAhgYEXjmlGv6JHhG3TZuHc17c0HNOazx3XZ2I91p4FoTJShK37Pikb7qrOi0Z6d05IVjfb8EI327BCN9uzcbolodJuoQX+motHX8n6aVn1O1upkf+BqSzTGOe6scHzzKxs06cyIxMH320zSrVHfhd9h86jkX9EYKy4NgHSiEERjJypmhpwKojFDCtFJhoFozO5CIhoD9cvNzdWyZcuyqpiIxsTl8r31gC67cql2SxoyfY2enTlM2xZcrKmVZdq8cGxy/8GeOF2XiEA02pcZ0WjPDtGYGjtEoz0/RKM9O7dbIhrdJmrQn5loDP7P7pdf0SPfK9fCoc9rrCMX33pA33zsdK1+MMkfuFwSjQ+N/yhipz1n9eNanTjvCh2cuxDRKAnRaHABEJIUAURjUrgITkAA0ZjdUwTRiGhMdgZPnTpVI0eOTLZZm/Hvv7VNn3z0oXF/pb37aOR5FxjHq7ZSlb58lfYJbP7i2/mKthVdoFHhzTTN+yKya+46HbsZjOU8QDRaggs2Y0WjPT9Eoz07RKM9O7dbIhrdJmrQn5lojH1XzfO64P3ZGtXNeW9NUDoa5AqFuCUaJw/UxhapeKBlF7+IY0msaHR2L6quKI/adt3Zit1XV6Wi0n6hofvqa9TUeFwFRb1Cx5zt2rt1z1Nez8LQseqjn/ljunXvETpWdeTTqP6bm5pUXXlIJb0HhGKON/jk5Cgq7RvOWVet5uYm9SwMP6BeW3VEPfJ6qkd+QThnxWcqLOmt3G7d/ce8Eo1l/3dG1Hk2Hj+mupqjKu7VPzTWBl+tHL6Fxb3DHGsqlZvbTfkFRaFjNZWHlF9Qou498qI4FvceEN7NqrlZVTG1azzeoPqaKhX1Cteuob5Gja1qd9RfI1dqd8wnX12c2jU1qWdRZO0q1CMvv93aOScbO1+amhpVU3k4ar4ca6jXMV+dCkv6hPjU11b5/9yzsCR0zD9f8gv8c6bl48z3wtK+fuYtn9icDi9nfrfUzivR+O1vXSpnHhUUR153Tu26K69nxHw5ekg9i0r812P0OTnXWI7/kHMtVVd8FnOtG9auukLde+QrL/K6c6714t7qFrzu0la7kr7K7dZ27Zz7VG1VhYp7h687Z64ca/D57xMtn/qaSuXk5iq/oDjiujvsvw6dcw1xrChXcWk/f2yb88V/rVeqOOq6q21du5qjfl41dQ0qKysL9ZeuP8yYMUPDhg2TyX26reuuob42zn26ufV11+o+Xe6/Xlvu03Hni792R+Tc51o+gdrVt7rWnV1gW9WuZ5G659nUrvV9uvFYg39+t3yc+rbcp70UjW3Vbtvb7+uJJ55I11Ty54lc0djU2KjaqsPRtTO+Tx9Wj/zCqPu082+b8/NA+/fpY6qrjq1dnY4f80X9Gxu41gP/xnq5ovG0oV9UQVFp+z8fOffpo5+ppPcJ7dayw0VjWmdS50/Gikb7GiMa7dk5LRGN9vwQjfbsEI327NxuiWh0m6hBf2aiMXr3vV//8wV65dINKuvzS107LV8Ltt+c8KXYUUNx5R2N5wZ23gs9Rv1o8CXZke91TO7RaeeH8shfrJ0xO3IjUhY6QtIRhJG/4Du/0Ef+0hho1xAlO5xj8fp3ZFukRIufs0lO3shfNBwBFCk2Av1H9+WVaLzrJ3e04hjvPGO5Ob/Q5+TkhgViHP5tc4xXu+gatF07R9YEJFSm1C6l+dLU5D+PSCEUO4/jzReTnF6JxglXXSVnfkReZ/7540jSHJvaGV7rzU1R1128az3e3La+1juwdqH5HXPvCFx3Of5rL3wNRN/3kpkv8e59ra71xkb//KyoqPBUNLpau2a7+7TJdZdRtYu4T3spGtv6N/b/vfZ7T0VjW9dKq58l0nCtt/dvrJeicfjZXzL8+aj1fTr2x9oOF41uvZvc4OfxrhCCaLSvMqLRnp3TEtFozw/RaM8O0WjPzu2WiEa3iRr0ZyYaJf35Fb2af4HOP1nyvfGAJkxeqh21pRpz3zr9/LJBBpkiQtoUjc6u0Wa7Ts/4Q1A0ypGJt2r70OnB3antRWNyJ5H50V6Jxvnz52c+HEZoRcAz0ThhgtV4aZTZBHh0OrPrk2h0XorGtsbGrtOJqhb43kvRmC2PTrv6bnKzsnT6KESjfYkRjfbsEI2psUM02vNDNNqzc7slotFtogb9GYtGg76MQ2JF49tLtGDfFZpz8UCpRRz6OxuvSU9O11mxHQdXMfpXNEpyNoFZf/Li4IYxiMYWXIhG4xlJoCEBRKMhKMKMCCAajTBlbBCiMVAaNoMxn6LZ845Gl99Nbo6oU0ciGu3Li2i0Z4doTI0dotGeH6LRnp3bLRGNbhM16M8T0RgzroPPL9H2c6ZrTPh1VAYjJyQRAURjIkJ8nywBRGOyxIhvjwCiMbvnB6IR0ZjsDM4e0ejyu8mTBdVJ4xGN9oVFNNqzQzSmxg7RaM8P0WjPzu2WiEa3iRr0Zyway1/Tsp/8RCs27lZlVL+TtdrZgdogV/yQlt2i46xctO6Thg4BRCPzwG0CiEa3iXbt/hCN2V1/RCOiMdkZnD2i0eV3kycLqpPGIxrtC4totGeHaEyNHaLRnh+i0Z6d2y0RjW4TNejPTDRWamPZaP1oz2QtuGm0ohcenqBh5w5ReE9dg6SEpIUAojEtmLtUEkRjlyp3h58sorHDEXdoAkQjojHZCZY9otHld5MnC6qTxiMa7QuLaLRnh2hMjR2i0Z4fotGendstEY1uEzXoz0w0Bh8hmfKBykYZdEpIRhBANGZEGTrVIBCNnaqcnp8MotHzEqQ0AEQjojHZCZRVojHZkyM+IQFEY0JEbQYgGu3ZIRpTY4dotOeHaLRn53ZLRKPbRA36MxON0o4lX9ddJcu1+tohBr0SkgkEEI2ZUIXONQZEY+eqp9dng2j0ugKp5Uc0IhqTnUEZLxp9laqsTXRW+Srtk58oiO/jEEA02k8LRKM9O0RjauwQjfb8EI327NxuiWh0m6hBf6aiUUc26Edfma0dZw5S9I9X39KdT09O4R2NBoMkxIoAotEKG43aIYBoZHq4SQDR6CbN9PeFaEQ0JjvrMl00lq+donPLXklwWqm+mzxZap0nHtFoX0tEoz07RGNq7BCN9vxW/ssC/eVP79t3kIUtr5xyo770d6MzbuSIRg9KYiYafdp278Wa8LvRuvPWSzUkyjTyjkYPymaUEtFohImgJAggGs1gHTp0yCzQ5ah+/fq53GPHdodo7Fi+Hd07ohHRmOwcy3TRGHk+jnSc8KfJem7O6NB/sO9dPUWX7ZiozXddEPOf7smS6JrxiEb7uiMa7dkhGlNjh2i058eKRnt2brdENLpN1KA/M9HIOxoNUGZcCKIx40qS9QNCNJqVcOPGjVq7dq1ZsEtRRUVFeuCBB1zqLT3dZKpo/Pjjj9MDICbLKaec4kle26SIRkRjsnMne0Rj8OfeGz5Q2ciIszywRlO/9oGm7ZrNkzzJFl8SotECWrAJotGeHaIxNXaIRnt+rGi0Z+d2S0Sj20QN+jMTjYF3ND448Ck9ckX0ntMGKQjxiACi0SPwnTgtotGsuIhGM06ZKhpnzZql2tqEL2ozO0nDqCuuuEJjxowxjM6MMEQjojHZmZhNovHX/zxaSwct1yM3jVCp/0R92vvr2Zpw/zCt2n4zojHZ4iMaLYiFmyAaU8KneTdNVYPPl1onWdZ65vz71O+EE1MeNaLRHiErGu3Zud0S0eg2UYP+zERjuTbOGqubXsrXsCGxopF3NBpg9iQE0egJ9k6dFNFoVl5EoxknRGOYE6LRbM44qz5vv/32NoM3bdqkJ554wqwzl6Jyc3O1bNkyl3pLTzc+n08//OEP05MsIkv2iEZJ+9bppm/frI1HIk6gcJgmLX1cZecG1COf5AiwojE5XpHRiEZ7dk5LRKM9P0SjPTtWNNqzc7slotFtogb9mYnGSm37j+V65dN4HZ6uK2eO1SCDXISklwCiMb28u0I2RKNZlRGNZpwQjWFOiEazOYNoNOOUKArRmIhQ+HvfkUq1rIPKLy1VfjfztkRGE0A02s8IRKM9O0RjauwQjfb8WNFoz87tlohGt4ka9GcmGg06IiTjCCAaM64kWT8gRKNZCRGNZpwQjYhGs5kSjkI0Jkssfjyi0R2O9JIcAURjcrwioxGN9uwQjamxQzTa82NFoz07t1siGt0matBfUqKxsVK7t72rcv9/7fbUgGHDNaSPQRJCPCGAaPQEe6dOimg0Ky+i0YwTohHRaDZTEI3JckoUj2hMREhSY6V2PLdGGz44GhPMkzwG9OKGIBptyUmIRnt2iMbU2CEa7fmxotGendstEY1uEzXoz1g07lujqf8wW1tKh8n/msaavdrx5wG6csnjmj+GDWIMUKc9BNGYduSdPiGi0azEiEYzTohGRKPZTEE0JsspUTyiMREhaccvxuqyZfm6dMIFGlQYGY9oTEwvfgSi0ZYcotGeXKAl72i0J4hotGfHikZ7dm63RDS6TdSgPzPRWKmNs0bowZPW6Nlbhis/2G/5b27Whff/tVa/PE3DDHIRkl4CiMb08u4K2RCNZlVGNJpxQjQiGs1mCqIxWU6J4hGNiQiVa82U0Xrre+9q/oUtP/UmasP3iQggGhMRavt7VjTas0M0psYO0WjPjxWN9uzcbolodJuoQX9mojHwA9fuKR+obFREpwfWaOrXPtC0XbM13CAXIeklgGhML++ukA3RaFZlRKMZJ0QjotFspiAak+WUKB7RmJCQtswboY3nbdUd5yMaE9Ey/R7RaEqqdRyi0Z4dojE1dohGe36saLRn53ZLRKPbRA36MxONPm2792Jdu/tKrZozUUNKJfnK9eoj0/SjP16jl9ZMZNdpA9bpDkE0ppt458+HaDSrMaLRjBOiEdFoNlMQjclyShSPaExEqFLb7p2oCb87RZO+OST0JE+gFY9OJ6LX1veIRltyPDptTy7Qkken7QkiGu3ZsaLRnp3bLRGNbhM16M9MNEqq3a01C2bp7tU75N8LRlLpuTfr5/dN0yhe0WhAOv0hiMb0M+/sGRGNZhVGNJpxQjQiGs1mCqIxWU6J4hGNiQiVa+Ptk7V0R7y4b+nOpyfzJE8ihHG+RzRaQAs2YUWjPTtEY2rsEI32/FjRaM/O7ZaIRreJGvRnLBpb+mr0qbLSJxWWqpSnSQwIexeCaPSOfWfNjGg0qyyi0YwTohHRaDZTEI3JckoUj2hMRIjvO4IAotGeKqLRnh2iMTV2iEZ7fqxotGfndktEo9tEDfpLWjQ6ffoqVVmbr9I+mEYDxJ6FIBo9Q99pEyMazUqLaDTjhGhENJrNFERjspwSxSMaExEKf++rrJSvMeJn3sb/fQ6zm3l7IsMEEI32swHRaM8O0ZgaO0SjPT9WNNqzc7slotFtogb9tSsaG3do2eRfafiDszWqT6Az3xsPaMLkpdpRK+X/7VW6f9kCjTnZIBEhaSeAaEw78k6fENFoVmJEoxknRCOi0WymIBqT5ZQoHtGYiJDzyqAdWjltohZurpQ0Wat3zdaAtVN0W81sPXbtEIMOCIklgGi0nxOIRnt2iMbU2CEa7fmxotGendstEY1uEzXorz3R6Nv8E428/QStfnGahjn/e+uIx29cqa03rNP9Y/K1ZfE1+pGvTJsXjpWzPwyfzCKAaMysenSG0SAazaqIaDTjhGhENJrNFERjspwSxSMaExLy7zo9de9srf7pIK37+9c0dtdsDX97qS6cWK/7t9/MOxoTIYzzPaLRAlqwCaLRnh2iMTV2iEZ7fqxotGfndktEo9tEDfprTzTu+MXXdVnlA9p5y/BAT2/cozMnS6u2ztZwRzz++XFdNvZj3en88GWQi5D0EkA0ppd3V8iGaDSrciaKxnfeeUfOuNL9mTRpknr37h03LaIR0ZjsfDzllFN0++23t9ls06ZNeuKJJ5LtNqX43NxcLVu2LKU+0t0Y0ZiIeLnWTBmt3Td8oLKR27Rw6PMB0XhgjaZ+7QNN4+feRADjfo9otMLmb4RotGfntGTXaXt+iEZ7dqxotGfndktEo9tEDfprTzTuXjVe39w7WzvnjPb35P/77pv19l0XyP92Rn7gMiDsXQii0Tv2nTUzotGsspkqGn/2s5+ZnYCLUYsWLUI0GvC84oorNGbMGIPIzAl58skn9fLLL6d1QIhGd3AjGhNx9PlXNM45fI8eWThAa854RWPfny7f/Vfq2tev0UtrJmpQoi74vhUBRKP9pEA02rNDNKbGDtFoz48Vjfbs3G6JaHSbqEF/7b6j0f+IyFbduOYBjS16TYsnTtfRW7bq/m8GHpT2P1o9rVSreITEgHT6QxCN6WfuZsZnnnnGze6M+howYIC++tWvthmLaDTC6F85uHbtWrNgl6KKior0wAMPtNmbs6IR0RjAM2PGDA0bNqxNVrNmzVJtba1LlTHrBtFoxgnRaMYpURSiMRGh/71RHHlNC6+bopXv+cLBfcbq/meW6FLeTW4AsHUIotEKm78RotGendOSFY32/BCN9uxY0WjPzu2WiEa3iRr01/6u0z5tW3ylrl2yQ86PWaXffEDPPjheg/zva9yrNf98gZYNX6eXprf9C5vBEAjpIAKIxg4Cm6Zub7jhBjU3N6cpWyDNNddcg2h0gTiiMQyRFY1mEwrRaMYJ0WjGKVEUojERofD3vgO7tWP3p8ofdLqGDCpVPjtOm8OLiUQ0WqNDNNqj87dENNoDRDTas2NFoz07t1siGt0matBf+6Ix2EFtpSqP56u01P/AdOiz9zdrVH7hlRpeaJCIkLQTQDSmHbmrCRGNAZwXXnihJkyY4Crbju4M0RgmjGg0m22IRjNOiEYzTomiEI3xCZVvXqGNR0br/IuGaVD0j7yJkPK9AQFEowGkNkJY0WjPzmmJaLTnh2i0Z8eKRnt2brdENLpN1KA/I9Fo0A8hmUcA0Zh5NUlmRIhGRGMy84VHp81pZeOj044Y8uKTn9+2beEdjYGKsBmM+cycOnWqRo4cad4gQeT7b23TJx99aNxfae8+GnneBW3GV770E00oe1y7j+RrwMixmvyPUzQG6WjMN1EgojERoba/RzTas0M0psYO0WjPjxWN9uzcbolodJuoQX+IRgNIWRqCaMzSwgWHjWhENCYzgxGN5rSyUTTef//92rlzp/lJuhA5atQo/dM//VObPSEaEY3JTrNMF40t5+Pbs0MbX1iuxx/boG0HhHRMttBtxCMa7UEiGu3ZIRpTY4dotOfHikZ7dm63RDS6TdSgP0SjAaQsDUE0ZmnhEI1RhePRabN5jGg04+REIRrNWCEazTixotGMkxOVLaIx8ox85bu1bdOvtOaxFfr1e450nK1V/zlRQ8xPm8ggAUSj/VRANNqzQzSmxg7RaM+PFY327NxuiWh0m6hBf4hGA0hZGoJozNLCIRoRjRZTF9FoDg3RaMYK0WjGCdFoxikrRWOjT3u3rdOa1U/pvzZuU3n+EI35zmzdecsFGmB+2kQiGlOeA4jG1BDyjkZ7fohGe3asaLRn53ZLRKPbRA36QzQaQMrSkEwUjfv37/eEZt++fdXeu8Y8GVSCpDw6HQDEikaz2YloNOPkRCEazVghGs04IRrNOGWNaPSVa/fmDXpi7S+1buNuVfYZrku/d5WuHD9Wo/6q1PxkiWxFgBWN9pMC0WjPzmmJaLTnh2i0Z4dotGfndktEo9tEDfpDNBpAMghZsmSJ9u3bZxDpXoiz++aNN97YZoeZKBpff/11LV++3D0Ihj09/PDDiEYDVtdcc42++tWvthk5b9487d2716An90IQjWYsEY1mnBCN5pwQjWasEI1mnLJBNJb/ZrounLVBPuSieVGTiEQ0JgErJhTRaM8O0ZgaO0SjPT8enbZn53ZLRKPbRA36QzQaQDIIcUTjH//4R4NI90LOPvtsRKMhTkSjGShEoxmnRFEbN27U2rVrE4W5+j2i0RwnKxrNWCEazTghGs04ZYNorHzvFe3IH8HKRfOSJhWJaEwKV1QwotGeHaIxNXaIRnt+iEZ7dm63RDS6TdSgP0SjASSDEERjAFL//v01f/78NomxotFgMgVDeHQ6AIIVjWZzBtFoxsmJQjSasUI0mnFCNJpxygbRaH4mRNoQQDTaUAu0QTTas3Na8ui0PT9Eoz07RKM9O7dbIhrdJmrQH6LRAJJBCKIxAAnRaDBZDEMQjYhGw6niD0M0mtNCNJqxQjSacUI0mnHqsqKxfJ0W/OAljfzZYo0J7iBz8PmZWvDoeyFwZ922QZPOjOYYiBmqSU9O11mxiN9eohnzFfjO3//HGhcvzrw0aYlENNpjRjTas0M0psYO0WjPD9Foz87tlohGt4ka9IdoNIBkEIJoRDQaTJOkQhCNiMZkJgyi0ZwWotGMFaLRjBOi0YxT1xONB7Rx7nVar/E6S7s06Idh0bh9xVi9+ZXWcjGSpCMaV2yWBl61OEZCOv0u1BsaqnHz4khI83KkPRLRaI8c0WjPDtGYGjtEoz0/RKM9O7dbIhrdJmrQH6LRAJJBCKIR0WgwTZIKQTQiGpOZMIhGc1qIRjNWiEYzTohGM05dTzS2cAmIQUWJxpk6OD4sHuMR9IvGfUOlD0/R5HnjdWJLkLOCcZ008sOPdSKi0XzyeRTZs7BQtz30i5SzIxpTQ8ij0/b8EI327BCN9uzcbolodJuoQX+IRgNIBiGIRkSjwTRJKgTRiGhMZsIgGs1pIRrNWCEazTghGs04ZaVobKzU7m3vqtx3goadO0SljZWq9JWqtND8nKVY0Rhc6bgr2MdFi/TQ5LNbdegXjbpeIzc/GiMpndWQi6T5m3VOy6PTDytaRiYzvDTGsqLRHjai0Z6d0xLRaM8P0WjPbuW/3KO//Cn8mgz7nrKn5ZVTbtSX/m50xg0Y0ehBSRCN7kBHNCIa3ZlJ4V4QjYjGZOYUotGcFqLRjBWi0YwTotGMU9aJxn3rdNO3b9ZGX77yaydq1a6blf+LK3VT5V167pbhyjc+7dYrGsNNA9LxjXMf05yLB0b1GBCNZZpz8lrN+MO5QRn5llbO/Ujj5n1e669GNBqXwMNAVjSmBn/uzx9RXr751dZWNkSjfR0QjfbsEI327NxuiWh0m6hBf4hGA0gGIYhGRKPBNEkqBNGIaExmAmWGIgAAIABJREFUwiAazWkhGs1YIRrNOCEazThll2is1MZZI/TgSb/U6h/11NLTntfYXbM1/M+P67KxH+tO58/Gp92eaJTkbOwSEonhTkOi8eIDWhmUigNb5GPEMf9mMIYrGo/56uSrr1Fxr/6hRPU1lWpWswqKeoWOVR89pLyehcrLLwgdO3rogIp791e3bt1Dx46U71WfAYNCf288fkw1lYdU2jcsTRvqa3WsoU5Fpf3UJVc0FhTotof/NcSo8shBFRb3UfceeaFjFeX71Lv/56ScHP+xpsZGVVV8ql79TgrXpOKwFv14pvGs6yyBjmg8fqxOubnd1LOwJHRaVRXlKigsVfe8sISs+OwT9eo7UDm5uf645uYmHT20X737n9wlVzR+v2yOThlyWohZXc1RSTkqKCqNuNY/U37PIvWIutb3q6T3AOUGr/WuLBqPNdSrvrbKz6Pl4/y9ualRBcW9Q8dqKg+rR16+8noWha/1wwe1ZsVyfbjzT53lcjQ6j+9MuUGD/2qweg84ORR//FiD6qorVNLnhNAxX12NGo83qLCkT+hYbVWFunXvrvyC4vC1fuRTFRT3UvceMdd6v4HKyQle601NOnr4QOA+2sYH0WhUPneDEI3u8EQ0Bjiy67Q788npBdEYYHnhhRdqwoQJ7oFNQ08bN27U2rVr05ApnALRaI4b0WjGCtFoxgnRaMbJiZo6dapGjhxp3iBB5PtvbdMnH31o3F9p7z4aed4FBvHlWjNltHZP+UBlo7Zp4dCgaNy3Rtdd8IFmplU0DlT4MerNwfcyvhWSj8mIRoMTbzOkublZOUER1hIU75iam0PCLLazLikaW72jsdkveyI/Jmx5dDrx7G2PIysaE/Nr67ruyqLRnFqcyOZmrbx/YZd8dPrMr4xq9e+F1PreZ8vX5J4Z2zei0ZZ2Cu0QjSnAi2iKaAzAQDS6M5+cXhCNAZaIRrM5hWg04+REIRrNWCEazTghGs04OVHZIxqlHb8Yqwm/vUALFo/QtrGv6fwXv6UdCyZqaeED2vzgWIXXBCU6/8SPTu+9qvUO1OEVjQMlZ9XiD5boYOh9jukXjYnO0uR7RKMJpfgxiEZ7dk5LRKM9P0SjPTsenbZn53ZLRKPbRA36QzQaQDIIQTRmr2j85JNPtGjRIoMquxsyc+ZMffGLX2yzU0QjojGZGYdoNKeFaDRjhWg044RoNOOUbaJRjXv167tn6a7/2KZK/ynma8CFN+uRBydrWEqbwTiS8FZtD2I78frW72d0vooSjZK2r4jcqRrRaD7rvI3kHY2p8ecdjfb8Zs6/T/1OCO1Xb90RotEanRCN9uzcbolodJuoQX+IRgNIBiGIxuwWjXfddZdBld0NKSsrQzQaIGVFowEkSYhGM05OFKLRjBWi0YwTotGMU9aJxpbTavSpstKn/NJS5XczP1ciWxNgRaP9rGBFoz07pyUrGu35IRrt2a38lwX6y5/et+8gC1uy63T8otU2N+uSb13uSUVzfverp50H19P+QTS6gxzRiGhMdiYhGs2IIRrNOCEazTghGs05IRrNWCEazThlrWg0Pz0iExBANNpPEUSjPTtEY2rsEI32/BCN9uzcbsmKRreJGvSHaDSAZBCCaEQ0GkyTqBBEoxmxRKLx3//939XY2GjWmYtRU6ZMabM3NoMJo3FeS9C7d3hnvkhoR44ckXMdpPvDikYz4ohGM06IRjNO2SAaK994XCv+59MEJ3S6rpw5VuG9ls3Pv6tHIhrtZwCi0Z4dojE1dohGe36IRnt2brdENLpN1KA/RKMBJIMQRCOi0WCaIBqThWSwGYwjGrds2WLRs32TU089VT/60Y8QjQYIEY0GkCRdccUVGjNmTJvB999/v3bu3GnWmUtRiEYzkIhGM05ZJxr3vaZlG6Ur/2m0+vtPsVJv/cfj+mDYPVr96JWIRvOyhyIRjRbQgk0QjfbsEI2psUM02vNDNNqzc7vl/2/v7cOsqu4832/xVrwWhfJmwHRsRzuhr6KxYuRiJzZ3RPOQJrmhCU5aR8NLj0qiECeRoCYQGiLJYBCDdk8Lkumkr8YmbcgwUZw2LzM8+qiJck00rTLjVUAQpKCgCqqgqu6zz/s5dQ71O2uvOnufOp/zj1L1+6219metvc+pz1kviEbfRA3lIRoNkAwhiEZEo2GYIBrLhYRoNBNj6bQZFXs0GlEhGm2gEI02TtUgGrNX0q7nVn1UP7z0WX3/0znnS7++SZ/9srTuqQU6337ZRKYIIBrdhwKi0Z0dojEcO0SjOz8Og3Fn5zsT0eibqKE8RKMBkiEE0YhoNAwTRGO5kBCNZmKIRjMqRKMRFaLRBgrRaONUXaLxoB5fOE27F76pZVfkXN/ex3XjVW9qyRtf16X2yyYS0Rh6DCAawyHkMBh3fohGd3aIRnd2vjMRjb6JGspDNBogGUIQjYhGwzBBNJYLCdFoJoZoNKNCNBpRIRptoBCNNk7VJRrb9dL62Zr3j+N1/Rcu1ajEJbZrzzM/1M/Gr9DOh+dqnP2yiUQ0hh4DiMZwCBGN7vwQje7sEI3u7HxnIhp9EzWUh2g0QDKEIBoRjYZhgmgsFxKi0UwM0WhGhWg0okI02kAhGm2cqks0Suo8qOce26gf/tNvtSdxiaN1/ifm6ta/nq3zh9uvmcgsAZZOu48GRKM7uyAT0ejOD9Hozg7R6M7Odyai0TdRQ3mIRgMkQwiiEdFoGCaIxnIhIRrNxBCNZlSIRiMqRKMNFKLRxqnqRKP9sog0EkA0GkEVCUM0urNDNIZjh2h054dodGfnOxPR6JuooTxEowGSIQTRiGg0DBNEY7mQEI1mYohGMypEoxEVotEGCtFo44RotHPqr5GIRveeRTS6s0M0hmOHaHTnh2h0Z+c7E9Hom6ihPESjAZIhBNGIaDQME0RjuZAQjWZiiEYzKkSjERWi0QYK0WjjhGi0c+qvkYhG955FNLqzQzSGY4dodOe3+T+t0f/+1z+4F1CFmXMX3qKLPz4tdi1HNEbQJYhGP9ARjYjGckfSsmXLdN5555VMu/nmm9Xd3V1usaHib7jhBl155ZUly1i1apX27EnuVlWp14wZMzRv3ryS1T3yyCN67rnnKtWcRD0XXnih7rjjjpJ17tixQ1u3bq1omxCNdty33367pkyZUjJh6dKlamtrsxfoIXLOnDmaOXNmyZLWrVun119/3UNN9iIQjTZWiEYbpyBq0aJFampqsif0EvmHl1/SvrffMpfX0DhGTZ+4yhxPoF8CiEZ3nohGd3ZBJns0uvNDNLqzY0ajOzvfmYhG30QN5SEaDZAMIYjGJKSxY8dq9erVJYm98MILevjhhw1E/YZs2LBB9fX1RQvdt2+fVq5c6bdCQ2mIRgMkZjTaIElCNJpRMaPRiArRaAPVm2jcvXu3nnjiCVthHqO+8IUv6JxzzilaYnt7u2677TaPtdmKQjTaOPXXKESje88iGt3ZIRrDsUM0uvNjRqM7O9+ZiEbfRA3lIRoNkAwhiEZEo2GY5IUgGm3EmNFo44RotHEKopjRaGOFaLRxsojG73znO7bCPEatWLEC0VjAs6wZjcGp0498Ww/9tzd1NK+cz+ibP1mgSz32Va0UhWh072lEozs7RGM4dohGd37MaHRn5zsT0eibqKE8RKMBkiEE0YhoNAwTRGO5kJjRaCaGaDSjQjQaUSEabaAQjTZOQVQ1zWjc/fA1+tR/Hq/rvzBOv9/4jiYvnqbRL/9QT+nremzLXE22XzaRKQKIRvehgGh0Z4doDMcO0ejOjxmN7ux8ZyIafRM1lIdoNEAyhCAaEY2GYYJoLBcSotFMDNFoRoVoNKJCNNpAIRptnKpLNB7U4wunaffCN7Xsipd07wVP6po3vq5Lm7fpS5/bo1t/catK7/Jq51FrkYhG9x5HNLqzQzSGY4dodOfHjEZ3dr4zEY2+iRrKQzQaIBlCEI2IRsMwQTSWCwnRaCaGaDSjQjQaUSEabaAQjTZO1SsaX9VDf75Rk3+yUX/R8Kzu/fAvk9LRftlEpgggGt2HAqLRnR2iMRw7RKM7P0SjOzvfmYhG30QN5SEaDZAMIYhGRKNhmCAay4WEaDQTQzSaUSEajagQjTZQiEYbp+oSjdKrf3uNltc/qCe+OFnPrfqovrR7rv5yxLPa/N4Neubx61k6be/2TCSi0QFaKgXR6M4O0RiOHaLRnR+i0Z2d70xEo2+ihvIQjQZIhhBEI6LRMEwQjeVCQjSaiSEazagQjUZUiEYbKESjjVO1iUa1t6t9UL3qB0pq262f/eNP9ebx8Zr2V9frinH2ayYySwDR6D4aEI3u7BCN4dghGt35IRrd2fnORDT6JmooD9FogGQIQTQiGg3DBNFYLiREo5kYotGMCtFoRIVotIFCNNo4VZ1otF8WkUYCiEYjqCJhiEZ3dojGcOwQje78EI3u7HxnIhp9EzWUh2g0QDKEIBoRjYZhgmgsFxKi0UwM0WhGhWg0okI02kAhGm2cqlI0tu3Rqy+9o5a8SxyvKdPPV4P9solMEUA0ug8FRKM7O0RjOHaIRnd+iEZ3dr4zEY2+iRrKQzQaIBlCEI2IRsMwQTSWCwnRaCaGaDSjQjQaUSEabaAQjTZO1SYaW3Ys14zFPy6QjMFVLNBjHAZj7/ScSESjE7ZEEqLRnR2iMRw7RKM7P0SjOzvfmYhG30QN5SEaDZAMIYhGRKNhmCAay4WEaDQTQzSaUSEajagQjTZQiEYbp+oSjQf1+MJp+qfpT+mxL55vv0Aiz0gA0eg+QBCN7uwQjeHYIRrd+SEa3dn5zkQ0+iZqKK/SonHXpmu0+elkw6be9ZTmX1TQyIPbtObLG3Ug/eOr1+r+BZfkB72yUbevfkOzHlivmYUbcifyn1FT4ncva/N1WzS5WJyBTTkhiEZEYznjJYhdtmyZzjvvvJJpN998s7q7u8stNlT8DTfcoCuvvLJkGatWrdKePXtC1VFu8owZMzRv3rySaY888oiee+65cosNFX/hhRfqjjvuKFnGjh07tHXr1lB1lJuMaLQTu/322zVlypSSCUuXLlVbW5u9QA+Rc+bM0cyZM0uWtG7dOr3++usearIXgWi0sUI02jgFUYsWLVJTU5M9oZfIP7z8kva9/Za5vIbGMWr6xFWG+IP62X+Ypt9/8U0tu8IQToiJAKLRhKloEKLRnV2QuepLi9TR3h6ukCrLXrL6uzp7/ITQrUY0uiNENLqz852JaPRN1FBeJUXjgSeXaM3em5LiMCEE39GsRxdram47A4n4/PSecrEgZs2P35CmL9PyayfmXeWuTUu0/S2p6bYiEtLAwzUE0ZgkN3bsWK1evbokxhdeeEEPP/ywK2bnvA0bNqi+vr5o/r59+7Ry5Urnsl0TEY02cohGGydEo41TEIVotLFCNNo4IRptnIKo6hGNUsvPv6IZT0zTY/deo/zvtOvVMKb45wk7idqMRDS69zui0Z1dkIlodOeHaHRnt/k/rdH//tc/uBdQhZlzF96iiz8+LXYtRzRG0CWVE437teOee6UcARjMbvzN5QWzGl/ZqDV75/QQiHloEjJSmvq0dFmeqHxZm+95W5M/9Iw0G9H4xBNP6Oc//3lFRxWi0Y4b0WhjhWi0cUI02jghGu2cEI02VohGG6dqE43trz2ofz/7Pr3U4/LYo9He4/mRiEZXcuzR6E4umYlodCeIaHRnx4xGd3a+MxGNvokayqucaAyWMe/ME4PBDMdNyp+VmJj1uOW1VMtna37hjMfgN6lZj/N1Z56oTJZ3k5p2bkkJzZ51GpA4hTCjMYkN0WgfPohGGytEo40TotHGCdFo54RotLFCNNo4VZdoTC6dfvD8f9Bjd0xTw0D7NRJZmgCi0X10MKPRnR2iMRw7RKM7P0SjOzvfmYhG30QN5cVNNOY2OSEdd87Q8lWzlbfDRHp59ey3tWaDtCDx+2DG5FZNWDVHBzIzJxGNzGhMjiiWThseBpLYo9HGiT0abZyCqLVr16qxsbFoQnNzc2Kv0kq/WDptI45otHFCNNo4VaNo/P2iN7XM35aSdlD9NBLR6N6xiEZ3dojGcOwQje78EI3u7HxnIhp9EzWUF2fRKJUQhZl9HCdml2PvT+/tmPOzxGEw+bMoSyHp7u5Sy/sHNHrsOZmQ06fadaK1RaMas7vztJ84rs7O0xo+MvuHc9uxZm3a8g/63e9+byDuL+Tiiy/S4sVfyhTYcviARjScpYGDBid+FtXS6a8uXazGsR/ItKvzdIdajzWrYcwERblHo7pOqfP0aQ0fld937x06rG/f+x1/HWMsKXdGY2HfBUVEcRjMnP/7LzTz2k/n9N0ptbYcVsNZSdUf1WEwn509S52nT2n4qDGZtgX3XTDW//HRxyM9DKal+YBGjMred0EDf/rPj+u/PfnfjSPBT9jw4cP0ve+tL9l3v/vd7/TAAw/4qayMUlatXKGRI4bm993xIxo4cJDaTp6KVDQea34v8TwYOGhI5oqOHNqnlau/G+lhMJ2dp9R6NHvfBY377ne/ozff3F0G+fChl3+sSf9u3l8W7bv6YSP16KOP6he/+EX4isoo4dxzz9Xdd9+toO+GjWzUoMH5fff/vvqmfvSjH5VRYvjQXNEYfD5oPXpIDWdl94/+1z+8qvu+d3/4isos4c7/uFR/fMGHM1knjh9R3YCBGjp8lNrb23XbbbeVWWL48GCPxj85/4M9+u7ooX1qOPsc1dXVJSrp6upM9PHos7OfyYrV3neHwUh7HluoT706V88smab8HRnZo9F1JCAaXcmxdNqdXDKTpdPuBBGN7uwQje7sfGciGn0TNZRXOdFo3KMxr829icZLcpZRb9GBxL6MufXYRWNQbXdXl+oGDMhrQXDqb/qD75lwxmHpdGH7oxKNf7PqW4k/ZnJfgcitqxsQqWiM82EwaT65zKIQjdf/1V/pzz7xiaJ9l/igxqnTCTa5MxqL9d2TTz6pf/7nfzY8gf2FFFs6nftMiEo0xnlGY7G+6+7q1Ffu+I+RisZi70ecOp28V9KisXjfdel//M//GaloLNZ3u3fv1ne+U/kvs1asWKFzziku6qIUjZdd9tHE54G8zwjFPn8V+VnhE7PvRONBPb5wmu76VbFnNHs0ur5zIRpdySEa3cklMxGN7gQRje7sEI3u7HxnIhp9EzWUVznRKJlOnc5pc1587rXknUwdyMQ7teuCxakl1u6i0YCrZEgcRGNh46ISjZw6bRtJ7NFo48QejTZO7NFo4xREsXTaxoql0zZOLJ22cQqiqunU6faWFrV3Frs2ZjTaezw/EtHoSg7R6E4O0RiWHaLRnSCi0Z2d70xEo2+ihvIqKRqV2EfxRm1/I2jYRzTrgdTJ0DknTQcnUW9+OtXwjDwsuJA80ZgUmNsnrdf8i4I4RGOaFqIxO27Yo9HwMGCPRhukghmNxZJ27NihrVu3msvzEYhotFNENNpYIRptnBCNNk7VJhrtV0WklQCi0UqqZxx7NLqzCzKZ0ejOD9Hozg7R6M7Odyai0TdRQ3mVFY3FG3TgyY3addlizcxuhWhoebxCmNGY7A9OnbaPS2Y02lgxo9HGCdFo4xREIRptrBCNNk6IRhunahSN7Xtf0raf/0J7jgetH63JV87W3KYq/rBq76o+iUQ0umNFNLqzQzSGY4dodOeHaHRn5zsT0eibqKG86EVj+rToxZpqaG9cQxCNiMZyxyai0UYM0WjjhGi0cUI02jkhGm2sEI02TtUmGttf/LY+++8eV8Nn5+qKSfVS86v6pyee1bgvP64nFk6xXzSRGQKIRvfBgGh0Z4doDMcO0ejOD9Hozs53JqLRN1FDedGLRkMjqyAE0YhoLHeYIhptxBCNNk6IRhsnRKOdE6LRxgrRaONUXaLxoH72H6Zp24xf6u/nTc5e4Mv3acaN0rpdX9Gl9ssmMkUA0eg+FBCN7uwQjeHYIRrd+SEa3dn5zkQ0+iZqKA/RaIBkCEE0IhoNwyQvBNFoI4ZotHFCNNo4IRrtnBCNNlaIRhunahONwanTr93we33jk/XZC9z7uG686k0teePriEZ7t2ciEY0O0FIpiEZ3dojGcOwQje78EI3u7HxnIhp9EzWUh2g0QDKEIBoRjYZhgmgsF5IkRKMNGqLRxgnRaOeEaLSxQjTaOFWXaJR2/5e5+tSPxmvZl6/XlDGS2vfol3+/Qj+aeJ92fu8aNdgvm8gUAUSj+1BANLqzQzSGY4dodOeHaHRn5zsT0eibqKE8RKMBkiEE0YhoNAwTRGO5kBCNZmKIRjMqDoMxokI02kAhGm2cqk00qrNFrz5xn9b+52169n+1qH7iFH3yuq/rmzdP07iB9msmMksA0eg+GhCN7uwQjeHYIRrd+SEa3dn5zkQ0+iZqKA/RaIBkCEE0IhoNwwTRWC4kRKOZGKLRjArRaESFaLSBQjTaOFWdaLRfFpFGAohGI6giYYhGd3aIxnDsEI3u/BCN7ux8ZyIafRM1lIdoNEAyhCAaEY2GYYJoLBcSotFMDNFoRoVoNKJCNNpAIRptnKpGNHZKKpix2PK/XtKr79ZrctMUTc7ZstF+5UQGBBCN7uMA0ejODtEYjh2i0Z0fotGdne9MRKNvoobyEI0GSIYQRCOi0TBMEI3lQkI0mokhGs2oEI1GVIhGGyhEo41TVYjG9mf1rT97UB95/B8094+S17Vn60J9atkv1R78Y/gULf3B47rlEmyjvdezkYhGF2rJHESjOztEYzh2iEZ3fohGd3a+MxGNvokaykM0GiAZQhCNiEbDMEE0lgsJ0Wgmhmg0o0I0GlEhGm2gEI02TtUgGlt+/hU1bf6onnn8ek0OGhyIx8uXa8jfPallV9Rr9yNz9amdn9fOh+dqnP2yiUwRQDS6DwVEozs7RGM4dohGd36IRnd2vjMRjb6JGspDNBogGUIQjYhGwzBBNJYLCdFoJoZoNKNCNBpRIRptoBCNNk7VIBpfWv+nmtfxQ73+tUsTF9X+qxW6aMV4PfGLWzUl+MHex3XjVW9qyRtfVzLC8Dq4TWu+/IyaHlivmWk7mfjZRh0I0i9YrOWrZmtCQVEHnlyiNVsu0PxHF2tqYTWvbNTtq5X8XaKsdzSrWJyheZUMQTS600Y0urMLMld9aZE62hPzkmvmtWT1d3X2+MInS/mXj2gsn1k6A9Hozs53JqLRN1FDeYhGAyRDCKIxCWns2LFavXp1SWIvvPCCHn74YQNRvyEbNmxQfX3xpU779u3TypUr/VZoKG3ZsmU677zzSkbefPPN6u7uNpTkL+SGG27QlVdeWbLAVatWac+ePf4qNJQ0Y8YMzZs3r2TkI488oueee85Qkr+QCy+8UHfccUfJAnfs2KGtW7f6q9BQEqLRACkVcvvtt2vKlIQ2KPpaunSp2tra7AV6iJwzZ45mzpxZsqR169bp9ddf91CTvQhEo40VotHGKYhatGiRmpqa7Am9RP7h5Ze07+23zOU1NI5R0yeuKhm/57EbNOPVBXpl5VUKPjG8uvHPNa/1Pr2SEo/a/7gW/dmbutUkGvdrxz03artma6re0OTb0qLxZW2+bosmp8Tjrk3XaPukH2j5tRPz2hWIxk07pYmfX6/5F+X+Kij3Xr2oCzRrVREJaaZR+UBEoztzRKM7uyAT0ejOD9Hozg7R6M7Odyai0TdRQ3mIRgMkQwiiMQkJ0WgYLKkQRKONFaLRxgnRaOMURCEabawQjTZOiEYbp2oQjfr/fqh5//Yf9Kf33qu/GPML3bt0k/70wd/qG9OTX1S2/NfFalr3p9kZjqZLT4pBpUVjMBvx+em6f8ElyexgRuIGaUHBrMaEaNx7gfTWufm/C+K3SU1vvaMJiEZTD0QZNHT4cN11/9+GbgKiMRxCRKM7P0SjOztEozs735mIRt9EDeUhGg2QDCGIRkSjYZjkhSAabcQQjTZOiEYbJ0SjnROi0cYK0WjjVBWiMTj85ecrdMc3f6iX2sfpk1/epO8vnJKY3aj2l/TQ7Ln65Y2/1GNfSOzgaHzli8aEQNSynBmMwQzHnbqsYOlzMu4mNe3ckpWUkoIZkL+5fK20OpVTQlQaG1fRMGY0uuNGNLqzCzIRje78EI3u7BCN7ux8ZyIafRM1lIdoNEAyhCAaEY2GYYJoLBcSezSaiSEazaiY0WhEhWi0gUI02jhVi2g809W0v/6qDp4/RZMH2q9ZCiMal2n5pK05MyBf1uZ73tasVR/U9rScRDSW0xkVj2VGYzjk93z/7zWkxNZH5ZSMaCyHVn4sotGdHaLRnZ3vTESjb6KG8hCNBkiGEEQjotEwTBCN5UJCNJqJIRrNqBCNRlSIRhsoRKONU38QjfYrzY0MKRqv3Z+Z8TgxMxsy+7PEYTBFll4Xa+up9hNqP9mqkaPHZn59orVFUreGjRid+dnxo+9ryNDhGlI/LPOzo+/v18jGsRo4cFDmZ80H92jMuOzszs7Tp9Ta8r4azsruN9lxsk2nOk5oRMPZqskZjcOG6a4Nf5dh1tJ8QMNHjtGgwUMyPztycK8ax35AqqtL/Kyrs1PHjryn0Wefk+2TI4e19qtL3IZgFWcFovH0qRMaMGCghg4flbmSY0cOatjwBg0akt1//cihfRp91kTVDRiQiOvu7tLR999V49hJNTmj8a+XLde55384514/KqlOw0Y05Nzrh1Q/dIQG593r72pU4zgNSN3rtSwaT3Wc1Mm2Ywke6Vfw7+6uTg0b2Zj5WWvLYQ0eUq8hQ0dk7/XDB/T4pof11uv/WsV3YPlN/8uFN+uP/viP1DhuUib59KkOnTjerFFjsocTtZ9oVefpDg0fNSYT13bsiAYOGqT6YSOz93rzexo2crQGDc691/cmno91dal7vatLRw/vTz5HS7wQjeX3ZegMRGNohIkCEI1JjuzRaB9PLJ22sWLptI0TotHGKYhij0YbK0SjjROi0cYpiIr7YTD2KylqHIYwAAAgAElEQVQnMsQejakl1tll1DtT+zLmLLcuQzSW0+oescHhdCkRlv5dcGBdXcHPVCQuHV+TorHHHo3BIX9JoXgmjoVsWTrd++gtNh7TP2NGY+/8So3HWhaNdmrFIru1+T/dq//9r6+FK6bKsucuvEUXXX5Fz/cGj9dxpnu9VDWIRo8dYC0K0WgldeY4RGOSD6LRPp4QjTZWiEYbJ0SjjVMQhWi0sUI02jghGm2cgihEY0ChjFOn03s5BjLxyxt14Oq1qUNkIhCN9m4uGYlodIeIaHRnF2QiGt35IRrd2bF02p2d70xEo2+ihvIQjQZIhhBEI6LRMEzyQhCNNmKIRhsnRKONE6LRzgnRaGOFaLRxQjSu18z06rvg5OnV25LgMvIwn2PhoTG7Ni3RgdnpMhCN9lEXbSR7NIbjzx6N7vyWrP6uzh6fXarqWhKi0ZWchGh0Z+c7E9Hom6ihPESjAZIhBNGIaDQME0RjuZDYo9FMDNFoRsWMRiMqRKMNFKLRxql2RaOdT3+PZEajew8zo9GdXZDJjEZ3fohGd3aIRnd2vjMRjb6JGspDNBogGUIQjYhGwzBBNJYLCdFoJoZoNKNCNBpRIRptoBCNNk6IRjun/hqJaHTvWUSjOztEYzh299/9NR06sD9cIVWWveCry/WhC7MH6bg2H9HoSs5/HqLRP9NeS0Q09orIFIBoRDSaBkpOEEunbcRYOm3jhGi0cQqi2KPRxgrRaOOEaLRxQjTaOfXXSESje88iGt3ZIRrDsUM0uvNDNLqz852JaPRN1FAeotEAyRCCaEQ0GoZJXgii0UYM0WjjhGi0cUI02jkhGm2sEI02TohGO6f+GolodO9ZRKM7O0RjOHaIRnd+iEZ3dr4zEY2+iRrKQzQaIBlCEI2IRsMwQTSWC4ml02ZiiEYzKmY0GlEhGm2gEI02TohGO6f+GolodO9ZRKM7O0RjOHaIRnd+iEZ3dr4zEY2+iRrKQzQaIBlCEI2IRsMwQTSWCwnRaCaGaDSjQjQaUSEabaAQjTZOiEY7p/4aiWh071lEozs7RGM4dohGd36IRnd2vjMRjb6JGspDNBogGUIQjYhGwzBBNJYLCdFoJoZoNKNCNBpRIRptoBCNNk6IRjun/hqJaHTvWUSjOztEYzh2iEZ3fohGd3a+MxGNvokaykM0GiAZQhCNiEbDMEE0lgsJ0Wgmhmg0o0I0GlEhGm2gEI02TohGO6f+GolodO9ZRKM7O0RjOHaIRnd+iEZ3dr4zEY2+iRrKQzQaIBlCEI2IRsMwQTSWCwnRaCaGaDSjQjQaUSEabaAQjTZOiEY7p/4aiWh071lEozs7RGM4dohGd36IRnd2vjMRjb6JGspDNBogGUIQjYhGwzBBNJYLCdFoJoZoNKNCNBpRIRptoBCNNk6IRjun/hqJaHTvWUSjOztEYzh2iEZ3fohGd3a+MxGNvokaykM0GiAZQhCNiEbDMEE0lgsJ0Wgmhmg0o0I0GlEhGm2gEI02TohGO6f+GolodO9ZRKM7O0RjOHaIRnd+iEZ3dr4zEY2+iRrKQzQaIBlCEI2IRsMwQTSWCwnRaCaGaDSjQjQaUSEabaAQjTZOiEY7p/4aiWh071lEozs7RGM4dohGd36IRnd2vjMRjb6JGspDNBogGUIQjYhGwzBBNJYLCdFoJoZoNKNCNBpRIRptoBCNNk6IRjun/hqJaHTvWUSjOztEYzh2iEZ3fohGd3a+MxGNvokaykM0GiAZQhCNiEbDMEE0lgsJ0Wgmhmg0o0I0GlEhGm2gEI02TohGO6f+GolodO9ZRKM7O0RjOHaIRnd+iEZ3dr4zEY2+iRrKQzQaIBlCEI2IRsMwQTSWCwnRaCaGaDSjQjQaUSEabaAQjTZOiEY7p/4aiWh071lEozs7RGM4dohGd36IRnd2vjMRjb6JGspDNBogGUIQjYhGwzBBNJYLCdFoJoZoNKNCNBpRIRptoBCNNk6IRjun/hqJaHTvWUSjOztEYzh2iEZ3fohGd3a+MxGNvokaykM0GiAZQhCNiEbDMEE0lgsJ0Wgmhmg0o0I0GlEhGm2gEI02TohGO6f+GolodO9ZRKM7O0RjOHaIRnd+iEZ3dr4zEY2+iRrKQzQaIBlCEI2IRsMwQTSWCwnRaCaGaDSjQjQaUSEabaAQjTZOiEY7p/4aiWh071lEozs7RGM4dohGd36IRnd2vjMRjb6JGspDNBogGUIQjYhGwzBBNJYLCdFoJoZoNKNCNBpRIRptoBCNNk6IRjun/hqJaHTvWUSjOztEYzh2iEZ3fohGd3a+MxGNvokaykM0GiAZQhCNiEbDMEE0lgsJ0Wgmhmg0o0I0GlEhGm2gEI02TohGO6f+GolodO9ZRKM7O0RjOHaIRnd+iEZ3dr4zEY2+iRrKQzQaIBlCEI2IRsMwQTSWCwnRaCaGaDSjQjQaUSEabaAQjTZOiEY7p/4aiWh071lEozs7RGM4dohGd36IRnd2vjMRjb6JGspDNBogGUIQjYhGwzBBNJYLCdFoJoZoNKNCNBpRIRptoBCNNk6IRjun/hqJaHTvWUSjOztEYzh2iEZ3fohGd3a+MxGNvokaykM0GiAZQhCNiEbDMEE0lgupSkXjU089pZ/85CcOV+uegmi0s7v99ts1ZcqUkglLly5VW1ubvUAPkXPmzNHMmTNLlrRu3Tq9/vrrHmqyF4FotLFCNNo4IRrtnPprJKLRvWcRje7sEI3h2CEa3fkhGt3Z+c5ENPomaigP0WiAZAhBNCIaDcME0VgupCoVjTt27NDWrVsdrtY9BdFoZ4dotLFCNNo4IRptnBCNdk79NRLR6N6ziEZ3dojGcOwQje78alI0LrpFF18+zR1aH2UiGvsI7JmKRTT6gY5oRDSWO5KWLVum8847r2TazTffrO7u7nKLDRV/ww036MorryxZxqpVq7Rnz55QdZSbPGPGDM2bN69k2iOPPKLnnnuu3GJDxV944YW64447SpbBjMYsmrVr16qxsbEoq+bmZgX3QaVfiEYbcUSjjROi0cYJ0Wjn1F8jEY3uPYtodGeHaAzHDtHozg/R6M7Odyai0TdRQ3mIRgMkQwiiMQlp7NixWr16dUliL7zwgh5++GEDUb8hGzZsUH19fdFC9+3bp5UrV/qt0FAaotEAiRmNNkiSmNFoRsUejUZUiEYbKESjjROi0c6pv0YiGt17FtHozg7RGI4dotGdH6LRnZ3vTESjb6KG8hCNBkiGEEQjotEwTPJCEI02YsxotHFCNNo4BVHMaLSxQjTaOCEabZwQjXZO/TUS0ejes4hGd3aIxnDsEI3u/BCN7ux8ZyIafRM1lIdoNEAyhCAaEY2GYYJoLBcSMxrNxBCNZlSIRiMqRKMNFKLRxgnRaOfUXyMRje49i2h0Z4doDMcO0ejOD9Hozs53JqLRN1FDeYhGAyRDCKIR0WgYJojGciFVqWhkj8ZsR7NHo23Qc+q0jdO5556ru+++u2Twr3/9a/3oRz+yFeYpCtFoB7lo0SI1NTXZE3qJ/MPLL2nf22+Zy2toHKOmT1xljifQLwFEoztPRKM7O0RjOHaIRnd+iEZ3dr4zEY2+iRrKQzQaIBlCEI2IRsMwQTSWC6lKRSOnTiMayx3qiEYbMUSjjVMQtWLFCp1zzjlFE9rb23XbbbfZC/MUiWj0BLJKi0E0unccotGdHaIxHDtEozs/RKM7O9+ZiEbfRA3lIRoNkAwhiEZEo2GYIBrLhVSlopEZjYjGcoc6otFGDNFo44RoLM6JGY328dMXkYhGd6qIRnd2iMZw7BCN7vwQje7sfGciGn0TNZSHaDRAMoQgGhGNhmGCaCwXUpWKRmY0IhrLHeqIRhsxRKONE6IR0WgfKZWLRDS6s0Y0urNDNIZjh2h054dodGfnOxPR6JuooTxEowGSIQTRiGg0DBNEY7mQqlQ0MqMR0VjuUEc02oghGm2cEI2IRvtIqVwkotGdNaLRnR2iMRw7RKM7P0SjOzvfmYhG30QN5SEaDZAMIYhGRKNhmCAay4VUpaKRGY2IxnKHOqLRRgzRaOOEaEQ02kdK5SIRje6sEY3u7BCN4dghGt35IRrd2fnORDT6JmooD9FogGQIQTQiGg3DBNFYLqQqFY3MaEQ0ljvUEY02YohGGydEI6LRPlIqF4lodGeNaHRnh2gMxw7R6M4P0ejOzncmotE3UUN5iEYDJEMIohHRaBgmiMZyIVWpaGRGI6Kx3KGOaLQRQzTaOCEaEY32kVK5SESjO2tEozs7RGM4dohGd36IRnd2vjMRjb6JGspDNBogGUIQjYhGwzBBNJYLqUpFIzMaEY3lDnVEo40YotHGCdGIaLSPlMpFIhrdWSMa3dkhGsOxQzS680M0urPznYlo9E3UUB6i0QDJEIJoRDQahgmisVxIVSoamdGIaCx3qCMabcQQjTZOiEZEo32kVC4S0ejOGtHozg7RGI4dotGdH6LRnZ3vTESjb6KG8hCNBkiGEEQjotEwTBCN5UJCNJqJjRgxQvfdd1/J+N/97nd64IEHzOX5Cly7dq0aGxuLFtfc3Kxly5b5qspczu23364pU6aUjF+6dKna2trM5fkIRDTaKCIabZwQjYhG+0ipXCSi0Z01otGdHaIxHDtEozs/RKM7O9+ZiEbfRA3lIRoNkAwhiEZEo2GYIBrLhYRoNBNDNJpRCdFoY3XFFVfoi1/8YsngRx99VL/4xS9shXmKQjTaQa5YsULnnHNO0YT29nbddttt9sI8RS5atEhNTU2eSpP+8PJL2vf2W+byGhrHqOkTV5njCfRLANHozhPR6M4O0RiOHaLRnR+i0Z2d70xEo2+ihvIQjQZIhhBEI6LRMEwQjeVCQjSaiSEazagQjUZUiEYbqAEDBuihhx4qGbx792595zvfsRXmMQrR2BMmotHjAHMoCtHoAC2Vgmh0Z4doDMcO0ejOD9Hozs53JqLRN1FDeYhGAyRDCKIR0WgYJojGciEhGs3EEI1mVIhGIypEow0UotHGKYhiRqOdVX+MRDS69yqi0Z0dojEcO0SjO7+aFI0Lb9HFH5/mDq2PMhGNfQT2TMUiGv1ARzQiGssdScHedOedd17JtJtvvlnd3d3lFhsq/oYbbtCVV15ZsoxVq1Zpz549oeooN3nGjBmaN29eybRHHnlEzz33XLnFhoq/8MILdccdd5Qsg8NgsmjYo9E21Nij0caJpdM2TkEUMxp7sorLjMYDTy7Rmi2vZRo49a6nNP+i/PYmYy7Q/EcXa2rhpbyyUbevVvJ3B7dpzZff0axicfbhUpFIRKM7ZkSjO7sgc9WXFqmjvT1cIVWWvWT1d3X2+AmhW41odEeIaHRn5zsT0eibqKE8RKMBkiEE0ZiENHbsWK1evboksRdeeEEPP/ywgajfkA0bNqi+vr5oofv27dPKlSv9VmgoDdFogMSMRhskScxoNKNiRqMRFTMabaCY0WjjFEQxozHJatema/Sby3vKxVySgWjctFOa+Pn1BRJyv3bcc69e1AWataqIhLR3R8UjEY3uyBGN7uyCTESjOz9Eozs7RKM7O9+ZiEbfRA3lIRoNkAwhiMYkJESjYbCkQhCNNlbMaLRxQjTaOAVRHAZjY4VotHFCNNo4IRqznHZtWqIDs9dr5rjS7BKice8F0lvnasGq2crMSwpmMG6Tmt56RxMQjfbBF1Hk0OHDddf9fxu6dkRjOISIRnd+iEZ3dohGd3a+MxGNvokaykM0GiAZQhCNiEbDMMkLQTTaiCEabZwQjTZOiEY7J0SjjRWi0cYJ0ZjmFMxIvFHb30j9++q1un/BJT0gJkSjblLTzi3SbVkpmZwNuVZavVOXpZdOb1C+jLR3SUUjmdHojhvR6M4uyEQ0uvNbf/fX9P6B/e4FVGHmgq8u14cu/HDoliMaQyP0VgCi0RtKe0GIRjurM0UiGhGN5Y4kRKONGKLRxgnRaOOEaLRzQjTaWCEabZwQjcU4JaXji9N/oOXXTswLSIrGZVo+aatuf356Ska+rM33vK1Zqz6o7dchGu0jL7pIZjSGY3/P9/9eQ0psfVROyYjGcmjlxzKj0Z0dotGdne9MRKNvoobyEI0GSIYQRCOi0TBM8kIQjTZiiEYbJ0SjjROi0c4J0WhjhWi0cUI0luAUHOySEYnZmIxovHa/Nqek4sS0fMz5WeIwGOOMxlPtJ9R+slUjR4/NVHSytUXd6tawEaMzPzt+9H0NGTpcQ+qHZX529P39Gtk4VgMHDsr8rPngHo0ZNznz787Tp9Ta8r4azspK046TbTrVcUIjGs5WTc5oHDZMd234uwyjluYDGj5qjAYNGpL52ZGDe9Q4dpJUV5f4WVdnp44deU+jzz4n2ydHDmvtV5fYb7Z+EhmIxtOnTmjAgIEaOnxU5qqOHTmoYcMbNGhIdv/1I4f2afRZE1U3YEAirru7S0cPvavGcZNqckbjXy9brnPPz87KO9F6VFKdho1oyLnXD6l+6AgNzrvX39WoxnEakLrXa3lG46mOkzrZdizBI/0K/t3V1anhIxszP2ttOazBQ+o1ZOiI7L1++IAe3/Sw3nr9X/vJ3Wi7jL9ceLP+6I//KHHfpV+nT3Wo7XizGsZkDydqP9GqztMdiedh+tV27IgGDhqk+mEjs/d683saNnK0Bg3Ovdf3Jp6PdXWpe72rS0cP71fj2A+UbCSi0dZ/XqMqLRqDJR+bn05eQrFT9qTcJSUf0awHiuxhkzht743iv0ucvveMmhJ5L2vzdVs0uVgZXilKiMYkUPZotA8sRKONFaLRxgnRaOMURLFHo40VotHGCdFo4xREcRhMEVa9isaJyi6j3pnalzH4fFvpGY3dCUmR++ru7lZdSo5ZRkFNikbDHo1FOXZ3Z8RjwJal072PsGIc0z9jRmPv/DIRBWOPGY1lsCsIrckZjYtu0UUfu6Ks94ZyCZ/pXi9VFqKxXMoe4ispGoMPSmv23pRc/pEQgu9oVrC/TM51BCJy+6TUEpLgw9ePz9Xy3E2wg9hXNmrNj9+Qpi/rsdQk2GB7+1tSU85+Nh4w9VoEohHR2OsgKQhANNqIIRptnBCNNk6IRjsnRKONFaLRxgnRWIxT8sv1PZ/veQJ1dkbjxNRn5o06kNnPMQrRaO/nUpGIRneGiEZ3dkEmotGdH6LRnV2tisaLL5/mDq2PMhGNfQT2TMVWTjQGH6buLbKhde6Hq5wPTolG98xJ/Djx7a809WklN8LOXGBy75rJH3pG6uU0P9+oEY2IxnLHFKLRRgzRaOOEaLRxQjTaOSEabawQjTZOiMY0p+Cz7p3alfrnhJt67s8Y/CpPNErKP6ka0WgfddFGskdjOP7s0ejOb8nq7+rs8dmlqq4lIRpdyUmIRnd2vjMRjb6JGsqrnGgslIg9P0QlZjkW7DOTPF2v4Jve1DKT+boz73c9T+jrWacBiVMIohHRWO7AQTTaiCEabZwQjTZOiEY7J0SjjRWi0cYJ0Wjn1F8jmdHo3rPMaHRnF2Qyo9GdH6LRnR2i0Z2d70xEo2+ihvKqWTTeP/vtHDEZzH7cqgmr5uhAZuZkuaKx5/4zBoSJkEA0/v73v7eGe4m76KKLdMstt5Qs64knntCOHTu81GUtZMyYMVq9+m967OOTzn/hhRf0yCOPWIvzFve9731P9SVOrdu3b5/+5m+CNlf29dWvflXnnXdeyUpvvfXWyjZI0he+8O905ZV/VrLeVatW6d13361ouz75yU9q3rx5JesMxlMwrir5Ov/883XHHXeUrHLHjqf0xBM/rWSTNHToUN13330l6/zd736nBx98sKJtCipbs2aNGhuzG2bnNqC5uVl33XVXxdv0pS99SVOmTClRb7eWLv2K2tvbK9quz372s5o5c2bJOtetW6fdu3dXtE0f+9jH9MUvfrFknY8++qh+/etfV7RNH/jAB3T33XeX7Ltf//p/KGhXpV9nureCfgv6r9Kve+65R+eckz1MIrf+YHwvXbq00k3S/Pnz1dTUVKRet89ff3j5Je17+y3zdTQ0jlHTJ64yxxPolwCi0Z0notGdXZCJaHTnh2h0Z4dodGfnOxPR6JuoobyqFo0LJmaXY+9Pn9qX87PEYTCpzbJ7YdGdOK3o3eSpb6nX6Y52nWg7qlGN4zM/S5w01dmp4aPyT5oKTkKqH5Z/0lTiVLnB2VPlEqfzFZ4q13xAo3NOSApOt2pvO5442S/9SpwI2N2dOHEp/QpO9Rs8ZFjiVMD0q+Xw/sSpfgMHDc78rPm9PRozPudEwM7TOn7kkEafnXMiYHubTp08oRGjz87kBSeT1alOQ8s8mUzqVvPBvQWnEHaotaVZDWflnDR1slUB3xENZ2XqbDt+pOipcsEpc4OHDM3EnelUuUzfnWrXieNHNWpMtu/aTxxXcCJi/ulWzQle+adbHdCwkfl9d+Tg3kQ/pTc9D04bO3a4WN8d08iCk8mCsdV7372rgYPrNWJUlkdh33V1nlZwyl7uKYQd7ScUnOg4sqDvXE6VC9j1GC+JEyQP5/Vdx8lWnSrouxPHj6iuyImAxfouGAfB6YHBKxjXRw/tKziZLEzfFTmZrEjftRw+kHcyWdhT5UY0jNHAnBMkLX1X7PTPE60tARXD6Z/vJsZZ3umfhfd6L6d/pu+V4D4JTmjMPc3x+JGDqi+474J+GtVr31lPlSt235Xqu8JT5Yo9p1tMJwIGp1MGpytmn5kHNLwh//TP5CmqwftA6dM/S57cWvicPvp+4iTH3Od04uTW0b08p4O+O/q+GnKf08HJre0Fz+mg7+oKntNHDiXei3qeIDleAwYm7zt1d6v5UP5zOnEi4LGC5/SJVp0+ZXlOv6dhw0cXnP65V6PPOqfo6Z+9P6dP57/HHjusQYMK3mODk1t7PKf3aPTYSQ7P6RZ1d/l8jy18Trep4+SJHs9pt/dYqedJvz3fY4s9p8t5j81/TmdPbu297yzvsW7P6WIf4xCNhg/6MQpBNLp3BqLRnV2QiWh054dodGeHaHRn5zsT0eibqKG8yolG33s0Tk8eKpNZRr1FBxL7MubWYxeNBlSEQKBPCbSfaM2T1X1aGYVDAAIQgAAEqpwAorG6OhDR6N5fiEZ3dojGcOwQje78EI3u7HxnIhp9EzWUVznRmNyT0dep07c/nxKNSm2qfcHi1OnUiEZDtxMCAQhAAAIQgAAEqpoAorG6ug/R6N5fiEZ3dojGcOwQje78alI0LrxFF3+cU6cLR01bd7c+/ZnPuQ+mEJl1//LTnwQb1FT8VUnRmDxF+kZtfyO4zI9o1gPBDMTkKdJr9s7R8muD5by5p/HN1vy8U6VTeFKzGBMzGlMn822ftF7zLwr+hWis+CCiQghAAAIQgAAEIFBhAojGCgMPWR2i0R0gotGdHaIxHDtEozs/RKM7O9+ZzGj0TdRQXmVFY/EGHXhyo3ZdtjgpHXlBAAIQgAAEIAABCECgFwKIxuoaIohG9/5CNLqzQzSGY4dodOeHaHRn5zsT0eibqKG86EVj+rToxZpqaG9cQo41v5c4jCF9OEhc2kU7qpNAcMhD67HmvANKqvNKaDUEIAABCECgdwLBYWDHjx7KO8ip96z8CERjucSijUc0uvNHNLqzQzSGY4dodOeHaHRn5zsT0eibqKG86EWjoZExDAlO4gxOmuYFAV8EOAzGF0nKgQAEIACBaiAQ9rMUorEaejnbRkSje38hGt3ZIRrDsUM0uvNDNLqz852JaPRN1FAeotEAqc9CcvejlJQ50KbPKjQUHMc2Bc2OY7tok2FA0XclIRWMn6JxJfaptYH3FMU4t4GEU/Vy4j3G1nfx44RotPdcHCIRje69gGh0Z4doDMcO0ejOD9Hozs53JqLRN1FDeYhGA6Q+Cck9tCZVwcFtWrNBWrBqtib0SZ29FRrHNgVtjmO7aFNvoyn5ezjZOMU1iv6z9QycqpcTzylb38WTE6LR3ntxiEQ0uvcCotGdHaIxHLv1d39N7x/YH66QKste8NXl+tCFHw7d6poUjYtu0cWXc+p04eDh1OnQtxMF2Am8rM33vK1ZeVIx6v0q49imgGgc20WbbGMdTjZOcY2i/2w9A6fq5cR7jK3v4skJ0WjvvThEIhrdewHR6M4O0RiOHTMa3fkhGt3Z+c5kRqNvoobymNFogFQk5MihfRp99kTV1Q1wKyAx0+tG7fn8U5p/UaqIVzbq9h+fq+WRzmiMW5sCNv2fVcfJVrW2NGvM+MmO46k2OIWAk5Mal/GUbMeL03+g5dfu1+br7tSuHhcY9dLpuLDKBUObbPcBnGyceHZGxam7q0tHD+8PdQgaotHee3GIRDS69wKi0Z0dojEcO2Y0uvNDNLqz852JaPRN1FAeotEAqUhId3dXCMmYLrBwj7aopULQrji2Ka7t8suqq6tLAwa4imvGVHl3st++K6/uaouOIyvaZBtFcLJxqo33GDuLM0X6HVNhP0shGv30aqVKQTS6k0Y0urNDNIZjx4xGd36IRnd2vjMRjb6JGspDNBogEQIBCECgTwkUW3rbpxVSOAQgAIGqJ4BorK4uRDS69xei0Z0dojEcO0SjOz9Eozs735mIRt9EDeUhGg2Q+iQkjmIhjm0K4MexXbTJdlvEkVMcD+6QDjy5RNsnrc9upWADTBQEShColn0j49CBcXxO0SbLyEA0WijFJwbR6N4XiEZ3dojGcOwQje78EI3u7HxnIhp9EzWUh2g0QCoSEuwtVBdymWscxUIc2xTgj2O7fLfJx9Jp321yuzvys+LXplIC5kZtfyPZ9gk3BfsmTvRx+cYyCpcjptOi2E6hCvaODPazXb2tgG0UrHKaELs2FRvnwTjbqcseXaypxpHpOyx+z4PkFcaxXbXQprCfpRCNvu/Qvi0P0ejOF9Hozg7RGI4dotGdX02KxoW36OKPc+p04ajh1Gn3+6jmMo8e2qeGUIfBxEkspLsvjm0K2hR1yOcAACAASURBVBbHdvltk5/DYPy2yc9NHcc2Sbs2XaPtk3JkYt5BTC9rx5MTNbOiotEP7dooJRhTWzT5gfWaOS4uVxyvNgXje/PTJdhcvVb3L7gkInDxfB7UwnuMnw7323+BZGw5vF+jx37AuXmIRmd0kSQiGt2xIxrd2SEaw7FDNLrzQzS6s/OdyYxG30QN5TGj0QCJEAhAoJ8RSM7aS89glCKeDdfP6Pbt5bCk1MY3jpxsLScKAlYCiEYrqXjEIRrd+wHR6M4O0RiOHaLRnR+i0Z2d70xEo2+ihvIQjQZIhEAAAhDoawIHt2nNlzfqQKaeeMjPYPnmmi2vFVx9tG2rhSWlfT3cKB8C/YEAorG6ehHR6N5fiEZ3dojGcOwQje78EI3u7HxnIhp9EzWUh2g0QOqrkDiKhTi2KeAfx3bFok1x3E8vjm3KvYnjONOryAE1ecu5++oh1Fu52T39tGmJDswOliu/rM2bpPkVXX5baslmbvsrLT/j2KaCcZ5ZYp6dwVv5/UcLxlgsnptFxn0c20WbentACdHYK6JYBSAa3bsD0ejODtEYjh2i0Z0fotGdne9MRKNvoobyEI0GSEVCTne0a9CQerfkRFYcxUIc21Q7rNpPtKp+2IgQY4pUK4H4zYiL4wnBAc1su5Q5FTt4TmzVhFXRHShi7efajsvvu01apuXXKuK+4z3GPibjyMp/m8J+lkI02kdUHCIRje69gGh0Z4doDMcO0ejOD9Hozs53JqLRN1FDeYhGA6QiIceOHNTI0WNVV1fnVkDOH/ATMiVE/Qd8/GVHf2V1quOEWlua1RhiU/zEMMqZATP1rqc0Xxt1+/PTIzz8IY5t8nuggeMDoEdaD/kZ9OW2D2p5RWcO9rya4GCR31z+lOZflMMt0gNFJMXihOe4z2hMnqScXPaemu0ZjKkN0oJVs5V9lvoawZZyeI+xUErGxJGV3zZ1d3fr+NFDGtXofqoTotE+ouIQiWh07wVEozs7RGM4dohGd341KRoX3aKLL+fU6cJRw6nT7vcRmQ4E4igW4timAG0c2xW/NmVnm0z9zRJtn7Re8y+KWl7HsU0ON2ufpMRfVPXJZYcuNF4nPIe+nBorIH7PzWQHxLFdtKn3mwPR2DujOEUgGt17A9Hozg7RGI4dotGdX02KxoW36OKPIxoRjZKY0ej+8Cg/M45iIY5tCsjGsV1xbFPuKIzjMtc4tqn8O7emM2Ixe7D4OI9mVl5NjwaHi4/rczOO7aJN5Q4wRGO5xKKNRzS680c0urNDNIZjh2h051eTopEZjUUHDDMa3e8jMiEAgRgQSC9znbU3NaMxBkun49imOJ6kHIPhU6QJ2cNgpsaogbHcY/O6O7WrB6NKH1BT2IACcXXBYi2PbNl0jAYQTek3BBCN1dWViEb3/kI0urNDNIZjh2h051eTopEZjYjGNAFmNLo9PNpPHFf9sJFuyemsOM4UiuUfy3HZk62guz33X2vLYY1oOCvcmEocMnSjtr+RKiYWYiFubYrLScr5XR1P+RnHE7rjucdmjxv3lY1as3eOll87MeQ97Zpe5OCOyPdojOmzvOQM+ohFsef3GNeRlJfnuU1hP0shGr30asUKQTS6o0Y0urNDNIZjh2h051eTopEZjYhGRKP7QyPIbDt+RMNHNoYoJJ4zheL3x3LQojiy8tumztOn1HasWaPGjA8xpki1EYjjcu54ys+AZ/YwGBtdotIEot4f1e/BHX761e9z00+bSpQSuSiOIyv/bQr7WQrR2Kd3gffCEY3uSBGN7uwQjeHYIRrd+SEa3dn5zuTUad9EDeUxo9EAqU9C4jhTqNiFRv3Hcko03vO2ZsVqyV9M+8/zbJPwQz+enOJ3knIc5Weq92M3psKPyoqUkDgB/h3NenSxoll2npxJvOfzwYnhOX3543MjXD4dz+dB8fEQ9XtfHFnFr02Ixoo8zbxVgmh0R4lodGeHaAzHbv3dX9P7B/aHK6TKshd8dbk+dOGHQ7e6JkUjS6eLjhv2aAx9O1FAOQSqYqZQ5H8sJ4nGkVX82hTP03jjt59eOXdp5WLjJz9Tkv+6LZr8wHrNHFc5FmeuKY5Lp4u3aepdOZIvEnyF7Yp4KXBMn+VFuyYG733xe4+J33sxojGSB4tzpYhGZ3RCNLqzQzSGY8eMRnd+iEZ3dr4zmdHom6ihPGY0GiD1VUjsZgrF9Y/lmO7rFcf+i+PMzzju+xm7vuurh0zYcuM3g6noFUW+zDUs5xrKj+W9F9P3vjiyilmbEI3V9exANLr3F6LRnR2iMRw7RKM7P0SjOzvfmYhG30QN5SEaDZCKhAT76Q0fNcYtOZEVz9lnIS6oD1PjyMpvm06f7lBby2E1nBXu4AhmD1qGof99xiy1VmvMgSc3atdli2M0o7EYyaiXucaxd0vN/Ey1NZKDovw+N+NI3V+b4sjKf5vCfpZCNPobcZUoCdHoThnR6M4O0RiOHaLRnR+i0Z2d70xEo2+ihvIQjQZIRULaT7SqftgIt+S0aIzj7LMebYrDH/BxnFXlv01h/+BKyus7tavHqIx4uWRiCeJGHZCUWEqqjbr9+em6f8ElIe6fMKn++y5Ma+KdG9MxVQgtkmWuyT0QX5z+Ay2/dn+Jey/d0GjuwV2blujA7Jxl7zkzPxOnnO+9qcL3YVzvvZgenFMVnxHCPcHCfpZCNIbjX+lsRKM7cUSjOztEYzh2iEZ3fohGd3a+MxGNvokaykM0GiD1UUj8ZgoV+2MrHrO/4sdKimOb+miohig2kDH3Sret19TfLNH2Ses1/6Lo5XUc9z4LAbnGUmO6zPVMvRCI0A3SgooeaNWbPIvmPoznczOe731xZBW3NiEaq+vxj2h07y9Eozs7RGM4dohGd36IRnd2vjMRjb6JGspDNBog9UlIvGYKBeJl89MlLvTqtRWe9VLYjnixSrYujm3qk4EastCYnqYcs33GQkImPfYEopB6vZ06HUWb4vfcjO97X/xYxfF9D9EY+4dfXgMRje79hWh0Z4doDMcO0ejOryZF46JbdPHl09yh9VEmorGPwJ6pWERjBNBjW2Vcl7XFFljsGpZYDrnltYJ2RbNsM92I9OzBWXtTMxrjsHQ6dicpx24oxaxB8V+mHDNgqeYUyqqPaFb6BPFIZlnGk1JCoMVumXJcWcWrXYjGePVHb61BNPZGqPTvEY3u7BCN4dghGt351aRoXHiLLv44orFw1LR1d+vTn/mc+2AKkVn3Lz/9SXeIfOdURKMbumPN72lk4zjV1dW5FRBkxW7vOvdL6fPMOLLy2KZT7SfUeuywGsdOCoEyu8xdmb3ZXtbmTdL8yPZDDC4nKYm2v5G6tEgOocjFilQIMcjin4pAi3cfeXxuxvtCPbQujqw8tqm7u1vHjxzUqDHjnWEhGp3RRZKIaHTHjmh0Z4doDMcO0ejOryZFIzMaiw4YRKP7fVRzmadPdWjQ4CEhrjuOe9fFcalWWlTFbZ8///3X0X5CQ+qHhRhTMV2mHOKK+io1bvuM9dV11ma5USwJrk3S5V+1/+dm+W0olhHH9744svLfprCfpRCNfu6ASpWCaHQnjWh0Z4doDMcO0ejOD9Hozs53JkunfRM1lMeMRgOkPgmpEimUc0ppn2AwFRpHVnFsk5Q95CTnD+dI99gM2rFFk9PLNU393ddBcZQKfX3NlF+LBOK3lUI8n5tFx0bk731xZBW/NiEaq+vJhmh07y9Eozs7RGM4dohGd36IRnd2vjMRjb6JGspDNBog9VFI/PauK3ah8ZgdFEdWcWxTHw3VkMVml05PuOkHWn7txJDlkQ4BCPROIJ5bKVTPczP69744sopbmxCNvT8J4hSBaHTvDUSjOztEYzh2iEZ3fohGd3a+MxGNvokaykM0GiD1WUjc9q4rcqGJ/Zje0axHF2tqn3GwFBxHVnFsk4VldDGZGVaR79MYHQNqhkBlCMRv9lnyuqvkuRmL9744sopXmxCNlXma+KoF0ehOEtHozg7RGI4dotGdH6LRnZ3vTESjb6KG8hCNBkhFQo4c2qvRZ52jugED3AqIZVbxJaVT73pK8y+KssFxXH7rl0fHyVa1tjRrzPjJZRZcZafxvrJRt6/eJinak7DLhEw4BKqSQPy2Uogrxji+9/X/973uri4dPbxfjWM/4DwwEI3O6CJJRDS6Y0c0urNDNIZjh2h054dodGfnOxPR6JuooTxEowFSkZDgtMRQJ06r2Mm30S/VcqNRiay4Lb/NLkvMzvSMef9FdhpvzgyYSPeLrMQ4pQ4IQKA0Ad73yhsd/f99L+xnqaoVjTmnd6vEDP/kCoALNL/YipLEl3ZK/i4Ws29tIxvRaONULArR6M4O0RiOHaLRnV9NisaFt+jij09zh9ZHmYjGPgJ7pmIRjRFAT1RZ7A+uYvIqqvbFt954LL8N+m+L9r/xmiZmZnzGXDQmlixu1YRVlVwG3/9n5cT3TqFlEIgbAd73XHuE973i5KpTNOa/LwYzj7dP6rl/cdDnm3ZKEz+/vmBVSfL07xd1gWZV9P3cdfRm8xCN7gwRje7sEI3h2CEa3fkhGt3Z+c5ENPomaigP0WiA5Dkk+FC5+ekShUY+46tgCVkc99KLxfLb7B/M+4P+1Frdv2BiBCLP8+Dsi+JyZm4kluFro25/frruX3BJX9RGmRCAQAwJxPt9L/Xl33V3aleaXdze+3jfKzqqq1I0Bn2Z+x5YYrVBQjTuvUB661wtWDVbE9IEgvhtUtNb71T4i8PwDxZEoztDRKM7O0RjOHbr7/6a3j+wP1whVZa94KvL9aELPxy61TUpGhfdoosvZ0Zj4eBp6+7Wpz/zudBjyqWAun/56U+6XRLD5iAa3Qh2dXVqwICBbsmJrGIzO0IU5yU1+S25bluvmeNSBUa23LbwguK2/Lag/xJ/BL6hCRe4zzDoOn1aAwYN8tKT8SkkO6am/maJtk8KZmZEMbMyPkRoCQRql0Ac3/eC3ojre18NvO+F/CxVjaIxIRC1TMuvnZh6FBRfzZKMu0lNO7fkfS5L7r26Vlq9U5ell05vUL6MjOlDBtHo3jGIRnd2iMZw7JjR6M6vJkUjS6eLDhhEo/t9VHOZR99/Vw1nTVBdXYjDYGI30yuu+2fFcfmt3yWAHe1tam05rDHjyj0MJu63XlxPvo07N9oHgX5KIHbve6W++Iv6C5H+/77X3d2llsMHNPrsc5wHe/8Xjcu0fNLWnBmQ6ffUD2r7dYhG54FTwcShw4frrvv/NnSNiMZwCFd9aZE62tvDFVJl2UtWf1dnj8/MhXZuPaLRGZ1qUjQyoxHRmCbAjEb3h0e4zDjO9ErOntjz+ZxTpoOZej8+V8tzl+2Eu/D+kx3LP5jjhzd98u2svakZjSydjl8n0SIIVIRAHN/3ggvnvc/c/TF736sJ0Xjtfm1OScWJmdmQ2Z8lDoMxzmg81X5C7SdbNXL02EyXn2htkdStYSNGZ352/Oj7GjJ0uIbUD8v87Oj7+zWycawGDsyuvGg+uCfvC9LO06fU2vK+Gs5Kz9aUOk626VTHCY1oOFsn2loT5Z1sbUl8UV8/fGSm/Naj76t+2EgNGlKf+VlLUOeYcZkVRMHhQcHPRo/NyunOU6fU1npEoxrTS3GkjhNt6uzs0LCRjdnrPH400fYhw0Zkr/PIIQ0b0aCBg4fkXGf+RILgdPSW5vc0+uzsNXV2dOjEiWMaOfrsTF5723F1dXfmcWw71qxBg+s1+qxs2wK5PnzUGA3KqTPBcewkqa4uUV5XZ6eOHQnqzF7n8SOHdfJkq0Y0nJWts/WYutWtoSMaMj9ra2nW4CFDNXhotu+ONb+nEaPOyls1c+TgPjWOy574HqyqOd5yWA1njc+UderkCZ3qOKnhDWMyP0v0nepUP2JUtu9aDqu+frgG1Q/N9t3hA4lxNmBgevVXt44cejfvlPmuYLwcO6JRY3L67mSbTp9qTzAKXkGfnT51IjEGhg7P1nnsyMHEv4NrTb+OHNqn0WdNVN2A5CSQ4MuMo0Gd4yZlxl7nqQ4FYz4Yy+lXx4lWdXaeKhgvRzRw4BANGTY8ExfUOXxEowYOHpwdL4feVcPZEzMHhAYr3o43H0z8LP063dGu9hPHNaJgvATty+u7Y80aPNjQd4f25XPs7FRwz+b1XftJdbSf0NiJ2QkMJ1qPSqpLjPn06/jRQ6ofOkKD8+71dxP304DUvR7ctwHbxrH546X1WHNe350K7vWcvkve60dVVzcw714P2jq04F4Pni/BOEivFix+r5fTd4N7v9eL9N2x5oOZe33Y8BGJ8X+y7Vje8yX4d3dXZ954CSaLDB5SryFDs8+X4F4fOGho/n1XtO8OJSYvZcZL+0m1t7fl3esnW48lntO546W1pVlD6ofm9V3L4fcSz6XsfScVu9dbjx3WqDEF9/qpk5n7LuxzuqPtaOK+y1xTcN8dD8ZL9jrbg/vudEdenW3HjmjgoEGJ94L0K3h+DRs5OvEszd7rexPPx/SEr+A5ffTw/rwxmglO/Q97NBYSqcC/EY0VgFy0irjO9CrYo1Gzi594WHFscds7Mq5/MFe8YwwV5iz/C6LjtveZ4QoIgQAEfBCI6/tecG1xfO/jfa+3UVeNolHl7NGYWmKdXUa9M7UvY85y6zJEY288y/192FPDe62vuzsj39KxUdSpIu3ote1lBBS/pmBHraR47ItXn3NUz/b3eZ3F+imKvouiTq+DpDb6ruh9HUnfVfm9XiXPaUSj14eErTBEo41TX0Qx08tKNY77Z8X5D2Yr176Ky11WHtc92frq2ikXAhA4EwHe96zjg/c9C6mqFI0Jqb1Fkx9I7od9xlOn03s5pmeSZg4MjIdotPQRMRCAAAQgAIGoCSAaI+gBRKMb9GAqde50fbdSmOll4xbPvSN9/8Hc3nZM9TnLQmxs4hiVu7cZojGOPUSbIBAdAd73bOxr430v7Gep6hSNUmJW4+ptyaGQkYf5I6Pw0Jhdm5bowOz0YX2IRtt9RBQEIAABCEBAQjRGMAoQjW7Qjx85lNybJbWfilspZNkIxHX/LH9/MAd/bLW1HNbonP1PbGxiGpX7R1TRJsZlSX5M+dEsCECgxgn0//e9YNlasFdX7l5p5XZ61YrGci+UeAhAAAIQgAAEnAkgGp3RuSciGt3ZkVlJAnHcP6uS11+tdTGjsVp7jnZDAAJRE+B9r7ceQDT2RojfQwACEIAABCCAaIxgDCAaI4CeqDJ3j57szLgJN/1Ay6/NnlQWVeuoFwIQgAAEIOCXAO97fnlSGqKRMQABCEAAAhCAQG8EEI29EeqD3yMa+wCqqcj8w0Q2JTb8lnbcszV1oqCpEIIqSqBwdkmxylkSXNEuoTIIQKCKCPC+V0WdlWpqvN/3EI3VN6JoMQQgAAEIQKDSBBCNlSYuCdHoBv1k2zENDXlwR7DR95otr0lKyangVMEN0oJVszXBrVn9N6vonn/RSr38jdmTm7uv2TvHaUZqd1eX2o41a0Sw7ycvCEAAAv2UAO97ZXRsP3/fC0iE/SyFaCxjPBEKAQhAAAIQqFECiMYIOh7R6Ab9xPGjGjZytFsyWWUSyF1uV2Zqn4X7PRG0q/O0WlsOa9SY8X3WYgqGAAQgAIFqIdD/3/eCngj7WQrRWC3jmXZCAAIQgAAEoiOAaIyAPaIxAuhUWSaBOB4oEtcTQctESzgEIAABCMSQAO97lk5BNFooEQMBCEAAAhCobQKIxgj6H9EYAXSqLJtAsNxu+6T1mn9R2al9mJA9xCdZyUc064H1mjmuD6ukaAhAAAIQqAkCvO/13s2Ixt4ZEQEBCEAAAhCodQKIxghGAKIxAuhUWSaBUpvRR7tHY5kXQTgEIAABCEDASID3PQsoRKOFEjEQgAAEIACB2iaAaIyg/xGNbtCD/fRGNJzllkwWBAoInD7VobaWw2o4eyJsIAABCEAAAjVBIOxnKURjTQwTLhICEIAABCAQigCiMRQ+t2REoxu3jpNtGjJ0uFsyWRAoQqDt+BENH9kIGwhAAAIQgEBNEAj7WQrRWD3DJNgKYJOWafm1OV+oBierPz9d9y+45AwX4uNgpGCrm3ul23pubxO0a82W15L1X7BYy1fN1oTqwWpu6a5N12jz06nwPr/O0rzNDY5VYOFWSdLUu56K2XZOMQEW3NOrt+U0htVnTj2T4PhG8S25Dm7Tmi8/oyaH7bqC58D2ST/Ifw47NbD6khCNEfQZojEC6FQJAQhAAAIQgAAEIBCKAKIxFL6KJruLxvxmBn8o/+byciVPCfEV/DH/43OzcvGVbdoxcbZmjjOKsuAP/g3SgljLyeQ2DPtvypELB7dpx/7Zmtln+54b+VV0BIaprL9dTxgWpXMT0n7njDxZf+DJjdp12WL2ry8X+SsbtebHb0jTC76ckbRr0xJtf0tqKvLFSbnV1FI8ojGC3kY0RgCdKiEAAQhAAAIQgAAEQhFANIbCV9HkOIrGom1KUDGKpSoQjaWvsS+738ivL5vgtez+dj1e4SQLq4J7oQ+uuu+KTMz2lqY+LV326GJNzdT0sjbf87Ymf+gZaTYHkJbTAYjGcmh5ikU0egJJMRCAAAQgAAEIQAACFSOAaKwY6tAV9SYak7+/SU0779T2N3KXMQcz8nYm/thWseW/uUs1c5cE5/786sWa9dYzPZdOJ5YgbtTEvGWwBctkr16r+y/fmbMc9CPJ5YxK5h5IkUkvpc1dojwhPYuwVBtDU+2tgN4EWf6hU+n2lu6LImzSy95L8i5eR28tj9fvi3NMcpqhiVs2alepcTJOKs0zJegy4yi7zLjoOIoXlLzWmIR2sfsgJSibPrRR25+erfkPnKvtG6RZ05/R5mBLg8Q9/UFtv+5O7QpqDDgnxlyJcZUqL5Ov5P069TdLtGbvTdltGhL3/jualSfxYgQ4ta3EfN2ZN4M7O5a2ZJ9nqedY8lmUHEMTg9mlmevNbj8xYVvOjPAieYHQrOw2C5VjjmisHOtMTYhGN+gthw9o1JjxqqurcyuALAjkEOhoP5E4DKZx3CS4QAACEIAABPo9ge7uLh1rPqiGs9x3xEM0Vs8wsYjGNVuU2pMsKbT2fD5YIp0Vjek/gjNLpwv2eMzUcdnz+XuYnWm/s4ywSAnEcQHTMwi63DoLZnHlL+tOl7FM2lB8f8i+7718dmeuLxubkBRF+yK3hBxGCemas2dcSd7ltKfv6dhrKNyjMUdebbkgIXayM85SpeaMk+Q+oKXG9hZNLthrr/g4ivfstcItDbKyKnVf7c/fjzX/Xs2R/Sn5pZSkT5aTFrCl9mvNGVcF+Qn2CeGmzBcWQV+ZxKh9gPiPTI+f2W/nbM8QjMOtmrBqjg6k95wN7r3c7Rsy425iZl/aXLmY7afiLBO8lZa5SU55gtb/lVasRERjxVBnK0I0ukHvPH1KAwcNdksmCwJFCJzqOKHBQ4bBBgIQgAAEIFATBMJ+lkI0Vs8wsYjG3MNisvH78wRBrtDIO8gljSI1s2zN3jk5Bx70NrMvPbMsLcsK4wtEU3rmZJ5o7HlgSNCkYKbjZc/nypJK9lnv153PMCvQivfFRKngsI/ETE5t1Jl4F6tjZkLoVsvrTDMac/fQKz5OVHAQUmZsT9pa5DCk0uNofp/tqRm+H0qJu2A/wQOzUzMK04cu5d6reSKt5xLs/HLz+6HouCoUbzn36P7M/q693xfhiYQsoYgwnJmRtVmJmPhZ3uE7ObPB0zMWM7NAk7MVE1/UqNhBXGmRWbBUOzWjvIdMD3mJlU5HNFaauCREYwTQqRICEIAABCAAAQhAIBQBRGMofJVNLnbCdMGsLxfR2OMk66KzlWxiISs1lHNKde7sygIR0kM0nmnmYmqpZ5+f+JzfrWc6ZTZ/tlKWUbDMtGhfBGIs5/CctLSYtbfwRPH8srIzomz9UNmBaanNIhpLj5NSonGB7u15Ert1f1BLsysZU3iwUqruXNFY7F7tsbdjwSzhUqIxfyl0weza3Bl+ueUF/7/tg1oeyM3gv2c87b6S8IrUlfu8zCyj3pKQtnmHVRXMFM0vKfXMKSIae96zQSaisS97va27W5/+zOf6soqSZdf9y09/0h1FzYjGKKhTJwQgAAEIQAACEIBAGAKIxjD0KpybmF2Ts7w2tWRZqf0RC2dEWWY0JmfXqefS1cL910os5S08ETcr5XJFY/4Sw7yTdYssnc5ddtiTcASirdg+lK9s1GYtTsy03D4pdRp1Tv+UEo2BGMvf9+1OJfpvYsF+dzm8g2WbxerofzMaS4+TkjMaC5f4Z+Rc/vLVCt+pztUVLrsNCkqLxuTMuxL3aikx2ONLg+z9U3JcnWFG44SUSNP0N7Rn0nrFeYZo4tn2/PT8/SgzX1KcYduCTO/ls0pvN5GZ0Zi4Z3Ofx8lElk47D/9eExGNvSIiAAIQgAAEIAABCEAAAtETQDRG3wdltaBg2W3msJQisxBLicbM0t3UH92BxFmTsyQzfShL3rLKUofBFBwokT1oIrU3WVDu1Wu1fNKWTB0Trp4tvXWuFqyaraS4uDFxeE2y3sJlr8HecsF+asmY4JV7zWWxCxWcf3BG5jpzD4O4YLam6g1Nvi25zLX07NLUoRyaralXb5OCZZgX5fAK2pnLO/fQnJw6+p9ozGeQO05KisZrC5eip/ciLDaOiuwDGWpM9E1y3kEiibFQsN9f4b0aCC8H0Zh3GFPuuDqjaEz10c4ZWp64f2P8KrL/7PaMHC34wqLIc3XW3huzey3mfImQdxhMXl6JsVfhGdh92SMsne5LuiXKZkajG/QjB/dq9NnnqG7AALcCqjkr75Sq3M2zlb93S86bS/Jykx900t9eBz/J+yDYjx5m5XZvx8lWtbY0a8z4yeWmEg8BCPQgkP8hPe8Pu7w/rILTDPM/bBb7Rj5ZfLLMF6enZn9AHQIQCEWgu6tLR99/N9QhaIjGUF1AMgQgAIGaj89cdgAAD49JREFUIhD7Q2Bqqjcqe7GIxsryTtSGaIwAepVXeeDJbdp/bfDNZ3rz7Hc0KzhxLW+pSv5eJelTw3K//QzSd73ysqZedEmCyJn2kalyZDQfAhCoJIGD27Rj/2zNTGycnvssyl/alPfMSX2zO/Xq2dql9HKVnEanfh/NbJRKwqMuCFQPAURj9fQVLYUABCAQLYFSp1ZH2ypqrwwBRGNlOOfVgmiMAHq/qjJ4aO/UZY8u1sSCU9Xy95dIXnTuaYE9MBTbKLxfseJiIACBKAiUPGWvYH+tRNuKPoeSG2QH+/q8qNwTJqO4GuqEAATSBBCNjAUIQAACEOiNQHoFXXprhd7i+X3/I4BojKBPEY0RQO9PVeb8ob5/0zVKbzabuMQif8SfSTSeUUL2J2ZcCwQgUEECpU/STG7nkPyiJDFDu4RoTC+1KX5CZAUvhaogAIE8AohGBgQEIAABCEAAAr0RQDT2RqgPfo9odIPa1XlaAwYOckvuN1k9l0eXLxqzG1TX+rdMp093aNCgIf1mdHAhEIgDgcS32HtvSpzc13NvHoNozPnCpHBD9zhcH22AQDUTCPtZCtFYzb1P2yEAAQhAAAKVIYBorAznvFoQjW7Qj76/Xw1njVddXQ0eBhMgyznBKn1yXI8ZiQ4zGjcrezqZW89UZ1ZHe5taWw5rzDgOg6nOHqTV8SPQ8/CW8kVjvohkE/H49TItql4C3d1dajn8nkafPdH5IhCNzuhIhAAEIAABCNQMAURjBF2NaIwAerVXWWxfs9QJ0pty9y8rstfZmZdHF5ldVO2saD8EIBABgexy6fQXIYlGFD6TetmjMb2nT48LuLo2vxCJoCOpEgJnJIBorIEBkjqISxcs1vJVszWh8JITv5fm526B4R0Lh0h4R0qBEIAABCpIANFYQdjpqhCNEUCv8ip3bVqiA7PXK+8P+OCaznDqdPqS80Xjy9r1yiWamjgZVolljekljlWOiOZDAAJREnhlo9bsnaPl1xbOlDrDqdPp9p7hUCpmNEbZqdQNgZ4EEI39fVSU+NIo57KDz6S/kbR/Egd19ffRwPVBAAIQcCWAaHQlFyIP0RgCXk2mJpcjbn8j/+LT+yvmzgCacNMPevyhny8aC8oq9W11TXLmoiEAAVcCRWcipmchpmfHBIUXm5mIaHTFTh4EKk4A0Vhx5BWusDfR+LI23/O2Zt0mbdogLSg247HCLaY6CEAAAhCIHwFEYwR9gmh0g36q/YQG1w9zSyYLAkUInGxt0dARDbCBAAQgAAEI1ASBsJ+lEI39ZJgkVsRs1IHU5SS/vM7/MrrYl9fBdhjJ2evSjnvulW5Lr7ZJbcVzl7R59TZJszX/0Tk6kP6iPPeL7by6g7jFmqpk/uSb3tD2LdKsB27Sni/v1GXp5dm5X1ilygoOC1uz5bXUFaTL6Sf9w2VAAAIQqHICiMYIOhDR6Ab9+NFDGjl6rFsyWRAoIHC6o12txw5r9NnnwAYCEIAABCBQAwS6dfzo+6E+SyEa+8Ew6XG4YO4WF2ea0Zj/u/ytLYIy7tSu1Kz15Cz3QBgGIjIpMPd8/inNn7hNa3JnQmZmtCuRvz+zMidnD/G8bYKK82ebjX4wLrkECECgXxFANEbQnYjGCKBTJQQgAAEIQAACEIBAKAKIxlD44pFcZE/drKgrnKmY0+TCw7zy/l1wuGDBlhiZbXwUHCQTzHjMeSVmKH5Q26/LmcGYmuEYzGic+OQS5R18mElNyc30vzk0LB7ji1ZAAAIQkIRojGAYIBojgE6VEIAABCAAAQhAAAKhCCAaQ+GLR7KjaCy6F68+kpq1WIZofH667l9wSQGLgvwc0ahN1+g3lwdLu3NTCk6lPsNev/GATisgAAEI1BYBRGME/Y1ojAA6VUIAAhCAAAQgAAEIhCKAaAyFLx7JTkuniy+pTsjHvTfp/gXB0ueCPRVzhGJmRmOwdPrLz6gpsaS6UBwWn9E4NbE/o1J7OaZyCpZTB+Vv1toiAjMeyGkFBCAAgVojgGiMoMcRjW7QObjDjRtZxQl0dXWpreWwRjay7ydjBAIQgAAEaoNA2M9SiMZ+Mk5yD1eRlDwMJri2Ens0Fi6bTmPICL/p+o1FNAZ1FNSdPHRmf76ozJnROFVS3mzK1GEw+wO5+HSyIVOvnq1dKjZTsp/0F5cBAQhAoMoIIBoj6DBEoxv0E61HNWzEaLdksiBQQKCrq1OtLYc1qjHvK3U4QQACEIAABPotgbCfpRCN/XZocGEQgAAEIAABbwQQjd5Q2gtCNNpZEQkBCEAAAhCAAAQgEA8CiMZ49AOtgAAEIAABCMSZAKIxgt5BNEYAnSohAAEIQAACEIAABEIRQDSGwkcyBCAAAQhAoCYIIBoj6GZEYwTQqRICEIAABCAAAQhAIBQBRGMofCRDAAIQgAAEaoIAojGCbkY0RgCdKiEAAQhAAAIQgAAEQhFANIbCRzIEIAABCECgJgggGiPoZkRjBNCpEgIQgAAEIAABCEAgFAFEYyh8JEMAAhCAAARqggCiMYJuRjRGAJ0qIQABCFSCQPNT+taCjXrvrx7U9+dMrkSN1AEBCECgYgQQjRVDTUUQgIA3Ai3a8c3r9dz0TfrGzHHeSqUgCECgNAFEYwSjA9EYAXSqhAAEIOBAoOXFH2rTwWla+qnze2TveWaTHj99jZbOzArF3f9lrhbtHK1xz03W0udX6Ip6h0pJgQAEIBBTAojGmHYMzYJAvyawRzvW/1i/z7nG8Rd/Rn/xyfPVMNBw4a89qE/delRrnvy6LuVzmQEYIRAITwDRGJ5h2SUgGstGRgIEIACBSAgc3LpQ07/VoO//8j7NHJPThPZn9a3Lb9AP/+pxvf61S5O/aH9JD930sMbe+22N3ny9nvrYg1r3aWY1RtJxVAoBCPQJAURjn2ClUAhA4IwEXtK9F8zVP/3xFE0ekQps3aPdZy3WY1sWaMoZ5WGLnlu3QI//SfCZjNmMDDQIVIoAorFSpHPqQTRGAJ0qIQABCDgQSIjGZb/UpSt/qce+kJWGLf91sZqWPiUtyhGNDuWTAgEIQKCaCCAaq6m3aCsE+guBpGjU//OmljWlrqlzt3503TX67fzfat2nGvrLhXIdEOg3BBCNEXQlojEC6FQJAQhAwIFAWjRq8gI9ll5y0/mqHvq3c/Xg4Xa1585o7NyjX637tr733DvSOdO09Gtf1yf/KF1pu3b/1/v0vc3Pao+kyRd9Xtf/9VxdMYk1PA7dQgoEIBARAURjROCpFgI1TaCIaJT00nf+je6d/Es9Nq9ez/3tCt37L+8kKE3+v76ub948TeMSy6pf0ubPfVP6xjbNvyT4N5/HanoocfEVI4BorBjqbEWIxgigUyUEIAABBwIJ0fjz8zVfm7Tns7/V9z/doPZfrVDT9/+Nln1shVYqPaOxXS9951r9+/85U9+48yrpmRW665mrMnKyZcdyTf/2SS27Z67Or2/XO7/apj0zv62lTYhGh24hBQIQiIgAojEi8FQLgZomUEQ0tjyrez+zUB1/81t944oW/eqRbWr5+DW6tP2XeuiuFfrt3Kf084XB/tr5uXweq+mBxMVXkACisYKw01UhGiOATpUQgAAEHAgkReM1+vkXf6/Pfmu8Hvtvs/VSYqnOs7r+lY9qXlo0tv9S3/o/VmrcT36hWy6S1PmS7v3oXOnv3tSyK6RkOVfp5xuu1/nDHRpCCgQgAIEYEEA0xqATaAIEao5AUhZuzrvuek2Zd5++v/IaTS44EGbPYzdoxtOztfPhuRpXIBr5PFZzg4cLjogAojEC8IjGCKBTJQQgAAEHAmnRuPPvPqod183Wby+eq5eeGa/v//db1b7u32RF4/7HtejPvq5fFdTxyXuf1d/PGSe1vaTvXXe9HnqtXVKDzp+5UN9ccauuYF9yh14hBQIQiIoAojEq8tQLgVomkBSNe5b/g66/MMmh4UMf1ZT09jNtu/X42hXa/PNntbs5xemT3y4qGvk8VsvjiGuvJAFEYyVpp+pCNEYAnSohAAEIOBDIiMaH56o+dQBMWh4GewPlz2i8T+c/tU1/9celK2pvaVF78279bP1XtFLL9OL3rhFbmDt0DCkQgEAkBBCNkWCnUgjUOIHiezSmobz6t3+uz764ILNqJPezW+GMxnQOn8dqfEhx+X1OANHY54h7VoBojAA6VUIAAhBwIJD3YbX9Vf3soTd1/i2zNaU+uQl5RjSqRTuWTtMdbV/XYytna3L7bv3s6ff0yS8ml/TseWy5Huqcq1s+db4a2g/qVw8t1PJBa/TiPdPELo0OHUMKBCAQCQFEYyTYqRQCNU7AIBrfWqYXV1+jhtN79LO7r9EdzSuKzmjk81iNDyUuv2IEEI0VQ52tCNEYAXSqhAAEIOBAIP9b8fwC8kWjpLZXtfnW63XvzpbE8uhLv7BC674xOyEaDz73oFZ+82Ht+F/B7+o1bsZirfsblk47dAkpEIBAhAQQjRHCp2oI1CyBM4tG7X9Kd/31V/R4sD3NmGn6i0v36Gedtxbfo5HPYzU7irjwyhJANFaWd6I2RGME0KkSAhCAAAQgAAEIQCAUAURjKHwkQwACEIAABGqCAKIxgm5GNEYAnSohAAEIQAACEIAABEIRQDSGwkcyBCAAAQhAoCYIIBoj6GZEYwTQqRICEIAABCAAAQhAIBQBRGMofCRDAAIQgAAEaoIAojGCbkY0RgCdKiEAAQhAAAIQgAAEQhFANIbCRzIEIAABCECgJgggGiPoZkRjBNCpEgIQgAAEIAABCEAgFAFEYyh8JEMAAhCAAARqggCiMYJuRjRGAJ0qIQABCEAAAhCAAARCEUA0hsJHMgQgAAEIQKAmCCAaI+hmRGME0KkSAhCAAAQgAAEIQCAUAURjKHwkQwACEIAABGqCAKIxgm7+0IV/EkGtVAkBCEAAAhCAAAQgAAF3Ah0n27Xv7bfMBTQ0jtHUaf+nOZ5ACEAAAhCAAASqn8CxI0f08rM7I7uQtu5uffozn4uk/rp/+elPuiOpmUohAAEIQAACEIAABCAAAQhAAAIQgAAEIAABrwQQjV5xUhgEIAABCEAAAhCAAAQgAAEIQAACEIAABGqTAKKxNvudq4YABCAAAQhAAAIQgAAEIAABCEAAAhCAgFcCiEavOCkMAhCAAAQgAAEIQAACEIAABCAAAQhAAAK1SQDRWJv9zlVDAAIQgAAEIAABCEAAAhCAAAQgAAEIQMArAUSjV5wUBgEIQAACEIAABCAAAQhAAAIQgAAEIACB2iSAaKzNfueqIQABCEAAAhCAAAQgAAEIQAACEIAABCDglUCUovH/B7+hYQyXiHPBAAAAAElFTkSuQmCC&quot;"/>
    <we:property name="snapshotTimestamp" value="&quot;1719949393330&quot;"/>
    <we:property name="snapshotLastRefreshTime" value="&quot;02/07/24, 15:20&quot;"/>
    <we:property name="snapshotAltText" value="&quot;Descritivo_Financials_Sample, Página 2&quot;"/>
    <we:property name="reportUrl" value="&quot;/groups/me/reports/dc162896-f494-443d-977d-bacd067edb2e/d8cfda6b9db4bddf216e?bookmarkGuid=3092afa5-1336-4158-a351-2425a218d838&amp;bookmarkUsage=1&amp;ctid=11dbbfe2-89b8-4549-be10-cec364e59551&amp;fromEntryPoint=export&quot;"/>
    <we:property name="reportName" value="&quot;Descritivo_Financials_Sample&quot;"/>
    <we:property name="reportState" value="&quot;CONNECTED&quot;"/>
    <we:property name="embedUrl" value="&quot;/reportEmbed?reportId=dc162896-f494-443d-977d-bacd067edb2e&amp;config=eyJjbHVzdGVyVXJsIjoiaHR0cHM6Ly9XQUJJLVNPVVRILUNFTlRSQUwtVVMtcmVkaXJlY3QuYW5hbHlzaXMud2luZG93cy5uZXQiLCJlbWJlZEZlYXR1cmVzIjp7InVzYWdlTWV0cmljc1ZOZXh0Ijp0cnVlfX0%3D&amp;disableSensitivityBanner=true&quot;"/>
    <we:property name="pageName" value="&quot;d8cfda6b9db4bddf216e&quot;"/>
    <we:property name="pageDisplayName" value="&quot;Página 2&quot;"/>
    <we:property name="datasetId" value="&quot;127c9b39-7ff5-41e2-8fe6-58f6052a5c2b&quot;"/>
    <we:property name="backgroundColor" value="&quot;#BDB1AE&quot;"/>
    <we:property name="bookmark" value="&quot;H4sIAAAAAAAAA+1X227bMAz9lUDPweC76711aYcN6IZg3fIy5IGW6FSFK3mynCUr+kMD9hX9seniXrKmTTAEaNDtKRbJkDw8FCVdEsbbpoblR7hA8pq8F4xTYFINQjIkwgvjKg+jglZlUARpmgdZEoLRykZzKVry+pJoUDPUE952UFtPRvh1OiRQ12OY2VUFdYtD0qBqpYCa/0BvbFRadXg1JLhoaqnAujzVoNG6nRtzszYphK9iExGo5nM8Raq9lB3QikFWFqxMSsaqKMzQmLXewGW21sS6duFHUmjgwoSxshRKLEKMsiqOcpqUecgSK2+5mNV9wnf//bxsbHE0LnQpF7Ye5bkJbD1dXRlAQVyENII0SKOYYgZFFRb23xWvdR+wXB4vGmVqZSrovR2yOQiKjLiCKGw9/ktyOJspnIHul8crypGsu4s18lPZKYqfsHIqoblemhgVFyYGt8W3eY6VNLQ4zQQFAy9924m+yoFdnsnvI4WGFmYFUyN5sigUFFutiFkohurN0qE94uqGxGj4R9LPitRAM6I4SoBlGAeR6R4aZVGSBntO3RfBGTBsBxYZ/0dY3AK0J5TmOauKrEgpBAdlltEgqzYSOjKFmkll5mH9gNNdIRjD9S8vXOVmuCdtddJRJXfQSg3H0Rkovdft9AjYq+nNyWNsz++dLX2D+Ox33RFTd4gk1BxCYYpJhGFBQ4ijNNnzSbRly2zR4e84KlD0bHmCc6wfZnarf6i6yWcCivs7hUPxl+j6y9GtM7IC+MjeVqzZvXz6728dhwHDAQPdD6ceCjkU8slt/9Twecl1+XD9c9083HxW1V1rdgQy38Zrh83mTfySK9t33MsG2bePH540z9KQxSlimlR5kEQMNw/P/6f+Lt8BW+zKvboCPP4ueK47gOvku4KRCzRPbfshO902QHEMAl30xjvg6OxM24Bglif3rezvCTdkeJomUHeWIfcwJy6Mi/Yb4/dHUhEQAAA=&quot;"/>
    <we:property name="initialStateBookmark" value="&quot;H4sIAAAAAAAAA+1X227bMAz9lULPweB76r6laYcNvQXtlpchGGiJTlW4sifLWbIiPzRgX9Efmy7uJWvaBEOABt2eLFE0ycNDUdINYbyuCpidwjWSPfJRME6BlXLHJx0inHD/7OzopHd+9PW0d3KoxWWleClqsndDFMgxqiGvGyiMCS38MuoQKIoBjM0sh6LGDqlQ1qWAgv9Ap6yXlGxw3iE4rYpSgjF5oUChMTvR6nquffvvQu0RqOITvECqnJTt0pxBkqUsizLG8sBPUKvVTsFGtlTFmLbu+6VQwIV2Y2QxZJj6GCR5GHRplHV9Fhl5zcW4aAN++PfTrDJZUThVWTk1+ciutGNjaT7XgLww9WkAsRcHIcUE0txPzd85L1TrMJsdTiupc6Uz6Kz12AQERUZsQiTWDv8N6Y3HEseg2unhwmK/LJrrJfKLspEUzzG3S0JxNdM+ci60D26Sb+IcyFLTYleGKBg46ftGtFn2zPSy/N6XqGlhRjDSkheTQkGyxYzoiWQo92cW7QGXdyQGnT+CflWkGpoWhUEELMHQC3T10CAJotjbcuo+C86AYb1jkPF/hMU1QDtCabfL8jRJYwrebpYk1EvylYT2daLGpdSNsHjC6aYQDOD2lxMuctPZkrI6bqgsN1BKFcf+JUi11eX0DNj56O7k0bpXj86WtkBc9JuuiJE9RCKqDyE/xihAP6U+hEEcbXknWrNk1qjwDxwlSHo5O8YJFk8ju19/unQXzxAkd3cKi+Iv0bW3ontjZAHwgbmtGLVH8bTjbw2HHYY7DFTbnFoopCfKF7f9S83nLefl5Pbnsn64+qwqmlrvCGSujJc2m9Wb+C1ntq24tw2yLR/XPGk3iX0WxohxlHe9KGC4unn+P/U3+Q5YY1du1RXg+XfBa90BbCU/JIxco35qm0HZqLoCigMQaL1XzgBHq6fLBgQzPNmxNN9jrslwNA2haAxD9mFOrBPNHM8KXPGDea4TG5aN7jdYty6AOhAAAA==&quot;"/>
    <we:property name="isFiltersActionButtonVisible" value="true"/>
    <we:property name="isVisualContainerHeaderHidden" value="false"/>
    <we:property name="reportEmbeddedTime" value="&quot;2024-07-02T18:23:05.597Z&quot;"/>
    <we:property name="creatorTenantId" value="&quot;11dbbfe2-89b8-4549-be10-cec364e59551&quot;"/>
    <we:property name="creatorUserId" value="&quot;10032002C3F1EC9B&quot;"/>
    <we:property name="creatorSessionId" value="&quot;90f9268c-63e3-416a-8d6f-9ac5a1c8f146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5A868EA-4344-4F5C-9108-05ECAD39E2DF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1554A8D3-17E8-4ED2-BB18-FB234ED7C38E&quot;"/>
    <we:property name="reportUrl" value="&quot;/groups/me/reports/dc162896-f494-443d-977d-bacd067edb2e/dcc062e15d1ddb350a02?bookmarkGuid=0171839f-8ff8-4085-8c75-9f7cfc43aec1&amp;bookmarkUsage=1&amp;ctid=11dbbfe2-89b8-4549-be10-cec364e59551&amp;fromEntryPoint=export&quot;"/>
    <we:property name="reportName" value="&quot;Descritivo_Financials_Sample&quot;"/>
    <we:property name="reportState" value="&quot;CONNECTED&quot;"/>
    <we:property name="embedUrl" value="&quot;/reportEmbed?reportId=dc162896-f494-443d-977d-bacd067edb2e&amp;config=eyJjbHVzdGVyVXJsIjoiaHR0cHM6Ly9XQUJJLVNPVVRILUNFTlRSQUwtVVMtcmVkaXJlY3QuYW5hbHlzaXMud2luZG93cy5uZXQiLCJlbWJlZEZlYXR1cmVzIjp7InVzYWdlTWV0cmljc1ZOZXh0Ijp0cnVlfX0%3D&amp;disableSensitivityBanner=true&quot;"/>
    <we:property name="pageName" value="&quot;dcc062e15d1ddb350a02&quot;"/>
    <we:property name="pageDisplayName" value="&quot;Página 3&quot;"/>
    <we:property name="datasetId" value="&quot;127c9b39-7ff5-41e2-8fe6-58f6052a5c2b&quot;"/>
    <we:property name="backgroundColor" value="&quot;#BDB1AE&quot;"/>
    <we:property name="bookmark" value="&quot;H4sIAAAAAAAAA9VWy27bMBD8lYBnodDDkqXcUjcFCgSFUbe+FD6syJXCQCYFinLtGv6kfkV/rEvKeTh1mxYI8jhJnF3tzO4OCG2ZkF3bwOYjLJGdsg9KSA5Cm5OIBUwNIMcir0ZlAgLKAnFEz5SiurVSq46dbpkFU6Ody66HxlUi8OsiYNA0U6jdqYKmw4C1aDqtoJHfcUimkDU97gKG67bRBlzJmQWLruyK0ulMEqI3CTECt3KFM+R2QAXnYRZjlIpIiDJJQwhjSuuGBK/saIor7eknWlmQimgcFkI64ryIeYrJGPi4xNDL6KSqm73g228/b1o3HItrW+q1m0d5RcSu0m5HDY2rOCvScRxlyItSJGmUj93XlWzsnrDcnK9bQ7OiCQ7VzsQKFEfB/EAMdkP/W3ZW1wZrsPvj+UFwopt+eQSf6d5w/ISVDykr7YY4KqmIQ7rhO51To2ktPnLRc6M9+L5X+yGH7nipv00M0laEA4IbuROCam3IMs1vih9L1BR+/hjAQxULQv66mSW0h1u5NhAVv7pjkX0TG7+Hx1a98F4oRB6ORBYlOWZJGGIEBX/QC08x3BnWS1RWH5lv8LpM+aAdhFa9nVyCsfddoY1A83bY/ztprq+XOLin/Dnb3S2e0r13bDEYOC8zusBSURZC5FgUYpTkL8LAf7odXop756gEdP9zpz6v3i9KChDYnTjh8p+kv56L2Fv5VgdbIv22uBfd264FjlNQ6NnboYBEn0d7ACVct/7duOeFJOMPzc6h6V2f/ieHeRrP9gvg7J6XXQkAAA==&quot;"/>
    <we:property name="initialStateBookmark" value="&quot;H4sIAAAAAAAAA9VWy27bMBD8lYBnoZCsyLZyc9wUKPIy4taXwihW5FphQJMCRbl2DX9SvyI/1iXlNHGaNi0Q5HGSOFzuzO4OCK6ZkHWlYHUGc2QH7KMWkoMwdi9hEdMteHh+fnw6uDj+ejY4PSLYVE4aXbODNXNgS3QTWTegfAoCv0wjBkqNoPSrGagaI1ahrY0GJb9jG0xbzja4iRguK2Us+JRjBw592gWF05q4k3cpMQJ3coFj5K5FBedxt4NJJhIhijSLIe5QWN0GBGUPhvjUgX5otAOpicZjMWT7nOcdnmHaA94rMA4yaqlLtRV8e/bTqvJdcbh0hVn6fhRXROwzbTZUUG/W6eZZr5N0keeFSLOk3/OnZ1K5LWGxOlpWlnpFHWyzDcQCNEfBQkMs1m39azYoS4sluO3yaGdzaFQzfwAfm8ZyvMBZ2NJOuhVxzKQmDumb73WOrKGxhJ2ThlsTwA+N3jY59stL821okaYiPBD9kjskqDSWvKJ+U/xUokZw/aMFd1VMCfnrZOZQ7U7lxkCU/OqORbZFrMIcnlr1NHghF/14X3STtI/dNI4xgZw/6oXnaO4YyzlqZx7ob/S2TPmoHYTRjRtegnX3XWGsQHvYzv+9tDfXSye6p/wly91Mn9O9d2zRGrhfdOkCy0SRC9HHPBf7af9VGPhPt8Nrce8EtYD6f+7Ul9X7WUsBAus9L1z+k/S3cxEHK9/qYHOkZ4v/MY2rK+A4Ao2BvWoTSAxxNAfQwlcb/q3/nkgyflvsBFTj6wyPHBZIqH5ZKHzkgH/6sCArqPsJXg+BWYYJAAA=&quot;"/>
    <we:property name="isFiltersActionButtonVisible" value="true"/>
    <we:property name="isVisualContainerHeaderHidden" value="false"/>
    <we:property name="reportEmbeddedTime" value="&quot;2024-07-02T18:23:49.022Z&quot;"/>
    <we:property name="creatorTenantId" value="&quot;11dbbfe2-89b8-4549-be10-cec364e59551&quot;"/>
    <we:property name="creatorUserId" value="&quot;10032002C3F1EC9B&quot;"/>
    <we:property name="creatorSessionId" value="&quot;cca7b696-27d4-4483-be0c-0327dac1806f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799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Cascadia Mono ExtraLight</vt:lpstr>
      <vt:lpstr>Fira Code Light</vt:lpstr>
      <vt:lpstr>Fira Code SemiBold</vt:lpstr>
      <vt:lpstr>Tema do Office</vt:lpstr>
      <vt:lpstr>Desafio – Bootcamp DIO  Data Analytics com Power BI</vt:lpstr>
      <vt:lpstr>Apresentação do PowerPoint</vt:lpstr>
      <vt:lpstr>Análise Descritiva - Relatório de Vendas Considerando Produtos e Segmento</vt:lpstr>
      <vt:lpstr>Análise Descritiva - Relatório de Vendas Considerando Produtos e Segmento</vt:lpstr>
      <vt:lpstr>Análise Descritiva - Relatório de Vendas Considerando Produtos e Segmento</vt:lpstr>
      <vt:lpstr>Apresentação do PowerPoint</vt:lpstr>
      <vt:lpstr>Análise Descritiva - Relatório de Vendas Considerando Países e Lucro</vt:lpstr>
      <vt:lpstr>Análise Descritiva - Relatório de Vendas Considerando Países e Lucro</vt:lpstr>
      <vt:lpstr>Análise Descritiva - Relatório de Vendas Considerando Países e Lucro</vt:lpstr>
      <vt:lpstr>Apresentação do PowerPoint</vt:lpstr>
      <vt:lpstr>Análise Descritiva - Relatório de Distribuição de Lucro, Vendas e Unidades Vendidas Por País e Segmento</vt:lpstr>
      <vt:lpstr>Análise Descritiva - Relatório de Distribuição de Lucro, Vendas e Unidades Vendidas Por País e Segmento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Sara Sousa</cp:lastModifiedBy>
  <cp:revision>2</cp:revision>
  <dcterms:created xsi:type="dcterms:W3CDTF">2024-07-02T18:14:39Z</dcterms:created>
  <dcterms:modified xsi:type="dcterms:W3CDTF">2024-07-02T20:35:27Z</dcterms:modified>
</cp:coreProperties>
</file>