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Q3hgzpkbBW6NLoOlFvVTWnXk6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611138c1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c611138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ec611138c1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611138c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c61113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ec611138c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116632"/>
            <a:ext cx="91440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2">
            <a:alphaModFix amt="40000"/>
          </a:blip>
          <a:srcRect b="3531" l="0" r="0" t="3531"/>
          <a:stretch/>
        </p:blipFill>
        <p:spPr>
          <a:xfrm>
            <a:off x="0" y="116625"/>
            <a:ext cx="9154800" cy="62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>
            <p:ph type="ctrTitle"/>
          </p:nvPr>
        </p:nvSpPr>
        <p:spPr>
          <a:xfrm>
            <a:off x="377316" y="2132856"/>
            <a:ext cx="7772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377316" y="299695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2298606" y="-871022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46856" y="9807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0" y="116632"/>
            <a:ext cx="91440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52513"/>
            <a:ext cx="9154801" cy="5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>
            <p:ph type="ctrTitle"/>
          </p:nvPr>
        </p:nvSpPr>
        <p:spPr>
          <a:xfrm>
            <a:off x="377316" y="2132856"/>
            <a:ext cx="7772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377316" y="299695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46856" y="9807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0" y="-1"/>
            <a:ext cx="9144000" cy="1080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0"/>
          <p:cNvCxnSpPr/>
          <p:nvPr/>
        </p:nvCxnSpPr>
        <p:spPr>
          <a:xfrm>
            <a:off x="0" y="71390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0"/>
          <p:cNvSpPr/>
          <p:nvPr/>
        </p:nvSpPr>
        <p:spPr>
          <a:xfrm>
            <a:off x="242850" y="940325"/>
            <a:ext cx="8658300" cy="53043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arcelohama/docker-java-mysql" TargetMode="External"/><Relationship Id="rId4" Type="http://schemas.openxmlformats.org/officeDocument/2006/relationships/hyperlink" Target="mailto:teste@gmail.com" TargetMode="External"/><Relationship Id="rId5" Type="http://schemas.openxmlformats.org/officeDocument/2006/relationships/hyperlink" Target="http://localhost:8080/api/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377325" y="2132852"/>
            <a:ext cx="77724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Aula Teste</a:t>
            </a:r>
            <a:endParaRPr b="0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+ MySQL</a:t>
            </a:r>
            <a:endParaRPr b="0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377325" y="3807301"/>
            <a:ext cx="6400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Prof. M.Sc. Marcelo Tomio Hama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611138c1_0_39"/>
          <p:cNvSpPr/>
          <p:nvPr/>
        </p:nvSpPr>
        <p:spPr>
          <a:xfrm>
            <a:off x="556950" y="1316250"/>
            <a:ext cx="8030100" cy="46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c611138c1_0_39"/>
          <p:cNvSpPr/>
          <p:nvPr/>
        </p:nvSpPr>
        <p:spPr>
          <a:xfrm>
            <a:off x="664475" y="1482950"/>
            <a:ext cx="2813400" cy="268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c611138c1_0_39"/>
          <p:cNvSpPr/>
          <p:nvPr/>
        </p:nvSpPr>
        <p:spPr>
          <a:xfrm>
            <a:off x="3477725" y="2787225"/>
            <a:ext cx="4989600" cy="309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611138c1_0_39"/>
          <p:cNvSpPr/>
          <p:nvPr/>
        </p:nvSpPr>
        <p:spPr>
          <a:xfrm>
            <a:off x="664475" y="4168775"/>
            <a:ext cx="2813400" cy="170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c611138c1_0_39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Stack, Modelo de Dados, e </a:t>
            </a:r>
            <a:r>
              <a:rPr lang="pt-BR"/>
              <a:t>Arquitetura</a:t>
            </a:r>
            <a:endParaRPr/>
          </a:p>
        </p:txBody>
      </p:sp>
      <p:sp>
        <p:nvSpPr>
          <p:cNvPr id="108" name="Google Shape;108;g1ec611138c1_0_39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g1ec611138c1_0_39"/>
          <p:cNvSpPr/>
          <p:nvPr/>
        </p:nvSpPr>
        <p:spPr>
          <a:xfrm>
            <a:off x="6545524" y="4100552"/>
            <a:ext cx="16032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</a:t>
            </a:r>
            <a:r>
              <a:rPr lang="pt-BR">
                <a:solidFill>
                  <a:schemeClr val="dk1"/>
                </a:solidFill>
              </a:rPr>
              <a:t>Service</a:t>
            </a:r>
            <a:endParaRPr/>
          </a:p>
        </p:txBody>
      </p:sp>
      <p:sp>
        <p:nvSpPr>
          <p:cNvPr id="110" name="Google Shape;110;g1ec611138c1_0_39"/>
          <p:cNvSpPr/>
          <p:nvPr/>
        </p:nvSpPr>
        <p:spPr>
          <a:xfrm>
            <a:off x="6545528" y="4912882"/>
            <a:ext cx="16032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UserServiceImpl</a:t>
            </a:r>
            <a:endParaRPr/>
          </a:p>
        </p:txBody>
      </p:sp>
      <p:sp>
        <p:nvSpPr>
          <p:cNvPr id="111" name="Google Shape;111;g1ec611138c1_0_39"/>
          <p:cNvSpPr/>
          <p:nvPr/>
        </p:nvSpPr>
        <p:spPr>
          <a:xfrm>
            <a:off x="3796319" y="4912866"/>
            <a:ext cx="16032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UserRepository</a:t>
            </a:r>
            <a:endParaRPr/>
          </a:p>
        </p:txBody>
      </p:sp>
      <p:sp>
        <p:nvSpPr>
          <p:cNvPr id="112" name="Google Shape;112;g1ec611138c1_0_39"/>
          <p:cNvSpPr/>
          <p:nvPr/>
        </p:nvSpPr>
        <p:spPr>
          <a:xfrm>
            <a:off x="3796325" y="4100543"/>
            <a:ext cx="16032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</a:t>
            </a:r>
            <a:endParaRPr/>
          </a:p>
        </p:txBody>
      </p:sp>
      <p:sp>
        <p:nvSpPr>
          <p:cNvPr id="113" name="Google Shape;113;g1ec611138c1_0_39"/>
          <p:cNvSpPr/>
          <p:nvPr/>
        </p:nvSpPr>
        <p:spPr>
          <a:xfrm>
            <a:off x="5170925" y="3138638"/>
            <a:ext cx="16032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UserController</a:t>
            </a:r>
            <a:endParaRPr/>
          </a:p>
        </p:txBody>
      </p:sp>
      <p:sp>
        <p:nvSpPr>
          <p:cNvPr id="114" name="Google Shape;114;g1ec611138c1_0_39"/>
          <p:cNvSpPr/>
          <p:nvPr/>
        </p:nvSpPr>
        <p:spPr>
          <a:xfrm>
            <a:off x="1265000" y="4912875"/>
            <a:ext cx="13335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JpaRepository</a:t>
            </a:r>
            <a:endParaRPr/>
          </a:p>
        </p:txBody>
      </p:sp>
      <p:grpSp>
        <p:nvGrpSpPr>
          <p:cNvPr id="115" name="Google Shape;115;g1ec611138c1_0_39"/>
          <p:cNvGrpSpPr/>
          <p:nvPr/>
        </p:nvGrpSpPr>
        <p:grpSpPr>
          <a:xfrm>
            <a:off x="1260036" y="2296911"/>
            <a:ext cx="1343439" cy="1438839"/>
            <a:chOff x="1175161" y="1059186"/>
            <a:chExt cx="1343439" cy="1438839"/>
          </a:xfrm>
        </p:grpSpPr>
        <p:sp>
          <p:nvSpPr>
            <p:cNvPr id="116" name="Google Shape;116;g1ec611138c1_0_39"/>
            <p:cNvSpPr/>
            <p:nvPr/>
          </p:nvSpPr>
          <p:spPr>
            <a:xfrm>
              <a:off x="1185100" y="1069125"/>
              <a:ext cx="1333500" cy="1428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g1ec611138c1_0_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5161" y="1059186"/>
              <a:ext cx="1333500" cy="1428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" name="Google Shape;118;g1ec611138c1_0_39"/>
          <p:cNvCxnSpPr>
            <a:stCxn id="112" idx="2"/>
            <a:endCxn id="111" idx="0"/>
          </p:cNvCxnSpPr>
          <p:nvPr/>
        </p:nvCxnSpPr>
        <p:spPr>
          <a:xfrm>
            <a:off x="4597925" y="4495643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1ec611138c1_0_39"/>
          <p:cNvCxnSpPr>
            <a:stCxn id="110" idx="0"/>
            <a:endCxn id="109" idx="2"/>
          </p:cNvCxnSpPr>
          <p:nvPr/>
        </p:nvCxnSpPr>
        <p:spPr>
          <a:xfrm rot="10800000">
            <a:off x="7347128" y="4495582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20" name="Google Shape;120;g1ec611138c1_0_39"/>
          <p:cNvCxnSpPr>
            <a:stCxn id="112" idx="3"/>
            <a:endCxn id="109" idx="1"/>
          </p:cNvCxnSpPr>
          <p:nvPr/>
        </p:nvCxnSpPr>
        <p:spPr>
          <a:xfrm>
            <a:off x="5399525" y="4298093"/>
            <a:ext cx="1146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diamond"/>
          </a:ln>
        </p:spPr>
      </p:cxnSp>
      <p:cxnSp>
        <p:nvCxnSpPr>
          <p:cNvPr id="121" name="Google Shape;121;g1ec611138c1_0_39"/>
          <p:cNvCxnSpPr>
            <a:stCxn id="110" idx="1"/>
            <a:endCxn id="112" idx="3"/>
          </p:cNvCxnSpPr>
          <p:nvPr/>
        </p:nvCxnSpPr>
        <p:spPr>
          <a:xfrm rot="10800000">
            <a:off x="5399528" y="4298032"/>
            <a:ext cx="1146000" cy="81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22" name="Google Shape;122;g1ec611138c1_0_39"/>
          <p:cNvCxnSpPr>
            <a:stCxn id="111" idx="2"/>
            <a:endCxn id="110" idx="2"/>
          </p:cNvCxnSpPr>
          <p:nvPr/>
        </p:nvCxnSpPr>
        <p:spPr>
          <a:xfrm flipH="1" rot="-5400000">
            <a:off x="5972219" y="3933666"/>
            <a:ext cx="600" cy="2749200"/>
          </a:xfrm>
          <a:prstGeom prst="bentConnector3">
            <a:avLst>
              <a:gd fmla="val 39690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diamond"/>
          </a:ln>
        </p:spPr>
      </p:cxnSp>
      <p:cxnSp>
        <p:nvCxnSpPr>
          <p:cNvPr id="123" name="Google Shape;123;g1ec611138c1_0_39"/>
          <p:cNvCxnSpPr>
            <a:stCxn id="113" idx="1"/>
            <a:endCxn id="112" idx="0"/>
          </p:cNvCxnSpPr>
          <p:nvPr/>
        </p:nvCxnSpPr>
        <p:spPr>
          <a:xfrm flipH="1">
            <a:off x="4597925" y="3336188"/>
            <a:ext cx="573000" cy="76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g1ec611138c1_0_39"/>
          <p:cNvCxnSpPr>
            <a:stCxn id="113" idx="3"/>
            <a:endCxn id="109" idx="0"/>
          </p:cNvCxnSpPr>
          <p:nvPr/>
        </p:nvCxnSpPr>
        <p:spPr>
          <a:xfrm>
            <a:off x="6774125" y="3336188"/>
            <a:ext cx="573000" cy="76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pic>
        <p:nvPicPr>
          <p:cNvPr id="125" name="Google Shape;125;g1ec611138c1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25" y="1482938"/>
            <a:ext cx="1146000" cy="9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c611138c1_0_39"/>
          <p:cNvSpPr/>
          <p:nvPr/>
        </p:nvSpPr>
        <p:spPr>
          <a:xfrm>
            <a:off x="5833325" y="2525499"/>
            <a:ext cx="278400" cy="530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1ec611138c1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875" y="1635350"/>
            <a:ext cx="834600" cy="4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c611138c1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0272" y="2939622"/>
            <a:ext cx="573000" cy="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ec611138c1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5964" y="4639592"/>
            <a:ext cx="36507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ec611138c1_0_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9948" y="1468661"/>
            <a:ext cx="734700" cy="617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ec611138c1_0_39"/>
          <p:cNvSpPr/>
          <p:nvPr/>
        </p:nvSpPr>
        <p:spPr>
          <a:xfrm>
            <a:off x="3389000" y="4208536"/>
            <a:ext cx="168900" cy="16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g1ec611138c1_0_39"/>
          <p:cNvCxnSpPr>
            <a:endCxn id="114" idx="3"/>
          </p:cNvCxnSpPr>
          <p:nvPr/>
        </p:nvCxnSpPr>
        <p:spPr>
          <a:xfrm flipH="1">
            <a:off x="2598500" y="5109825"/>
            <a:ext cx="119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1ec611138c1_0_39"/>
          <p:cNvSpPr/>
          <p:nvPr/>
        </p:nvSpPr>
        <p:spPr>
          <a:xfrm>
            <a:off x="1792550" y="3820915"/>
            <a:ext cx="278400" cy="101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611138c1_0_0"/>
          <p:cNvSpPr txBox="1"/>
          <p:nvPr>
            <p:ph type="title"/>
          </p:nvPr>
        </p:nvSpPr>
        <p:spPr>
          <a:xfrm>
            <a:off x="446856" y="23944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Hands-On em </a:t>
            </a:r>
            <a:r>
              <a:rPr lang="pt-BR"/>
              <a:t>Laboratório</a:t>
            </a:r>
            <a:endParaRPr/>
          </a:p>
        </p:txBody>
      </p:sp>
      <p:sp>
        <p:nvSpPr>
          <p:cNvPr id="140" name="Google Shape;140;g1ec611138c1_0_0"/>
          <p:cNvSpPr txBox="1"/>
          <p:nvPr>
            <p:ph idx="12" type="sldNum"/>
          </p:nvPr>
        </p:nvSpPr>
        <p:spPr>
          <a:xfrm>
            <a:off x="8373894" y="6448251"/>
            <a:ext cx="7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g1ec611138c1_0_0"/>
          <p:cNvSpPr txBox="1"/>
          <p:nvPr/>
        </p:nvSpPr>
        <p:spPr>
          <a:xfrm>
            <a:off x="446850" y="11404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https://github.com/marcelohama/docker-java-mysql</a:t>
            </a:r>
            <a:endParaRPr b="1"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rgbClr val="222222"/>
                </a:solidFill>
                <a:highlight>
                  <a:schemeClr val="lt1"/>
                </a:highlight>
              </a:rPr>
              <a:t>MYSQL</a:t>
            </a:r>
            <a:endParaRPr b="1"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-"/>
            </a:pPr>
            <a:r>
              <a:rPr i="1" lang="pt-BR" sz="1600">
                <a:solidFill>
                  <a:schemeClr val="dk1"/>
                </a:solidFill>
              </a:rPr>
              <a:t>$ docker network create --driver bridge javamysql-network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docker container run -p 3306:3306 --name docker-mysql --network javamysql-network -e MYSQL_ROOT_PASSWORD=1q2w3e4r5t -e MYSQL_DATABASE=javamysqldb -d mysql:latest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docker container exec -it docker-mysql bash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mysql -u root -p javamysqldb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CREATE TABLE users ( id int NOT NULL,first_name varchar(255) NOT NULL,last_name varchar(255),email varchar(255),gender varchar(255));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INSERT INTO users (id, first_name, last_name, gender, email) VALUES (1, 'Teste', 'Teste', 'male', '</a:t>
            </a:r>
            <a:r>
              <a:rPr i="1" lang="pt-BR" sz="1600" u="sng">
                <a:solidFill>
                  <a:schemeClr val="hlink"/>
                </a:solidFill>
                <a:hlinkClick r:id="rId4"/>
              </a:rPr>
              <a:t>teste@gmail.com</a:t>
            </a:r>
            <a:r>
              <a:rPr i="1" lang="pt-BR" sz="1600">
                <a:solidFill>
                  <a:schemeClr val="dk1"/>
                </a:solidFill>
              </a:rPr>
              <a:t>');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SELECT * FROM users;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22222"/>
                </a:solidFill>
                <a:highlight>
                  <a:schemeClr val="lt1"/>
                </a:highlight>
              </a:rPr>
              <a:t>JAVA BACKEND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mvn -Dmaven.test.skip=true package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docker build -t javamysql-backend:latest .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>
                <a:solidFill>
                  <a:schemeClr val="dk1"/>
                </a:solidFill>
              </a:rPr>
              <a:t>$ docker run -p 8080:8080 --name java-backend javamysql-backend:latest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pt-BR" sz="1600" u="sng">
                <a:solidFill>
                  <a:schemeClr val="hlink"/>
                </a:solidFill>
                <a:hlinkClick r:id="rId5"/>
              </a:rPr>
              <a:t>http://localhost:8080/api/users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