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ink/ink1.xml" ContentType="application/inkml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35"/>
  </p:notesMasterIdLst>
  <p:handoutMasterIdLst>
    <p:handoutMasterId r:id="rId236"/>
  </p:handoutMasterIdLst>
  <p:sldIdLst>
    <p:sldId id="627" r:id="rId2"/>
    <p:sldId id="628" r:id="rId3"/>
    <p:sldId id="631" r:id="rId4"/>
    <p:sldId id="632" r:id="rId5"/>
    <p:sldId id="580" r:id="rId6"/>
    <p:sldId id="595" r:id="rId7"/>
    <p:sldId id="654" r:id="rId8"/>
    <p:sldId id="645" r:id="rId9"/>
    <p:sldId id="596" r:id="rId10"/>
    <p:sldId id="655" r:id="rId11"/>
    <p:sldId id="648" r:id="rId12"/>
    <p:sldId id="612" r:id="rId13"/>
    <p:sldId id="778" r:id="rId14"/>
    <p:sldId id="779" r:id="rId15"/>
    <p:sldId id="657" r:id="rId16"/>
    <p:sldId id="614" r:id="rId17"/>
    <p:sldId id="661" r:id="rId18"/>
    <p:sldId id="662" r:id="rId19"/>
    <p:sldId id="663" r:id="rId20"/>
    <p:sldId id="658" r:id="rId21"/>
    <p:sldId id="629" r:id="rId22"/>
    <p:sldId id="589" r:id="rId23"/>
    <p:sldId id="653" r:id="rId24"/>
    <p:sldId id="665" r:id="rId25"/>
    <p:sldId id="666" r:id="rId26"/>
    <p:sldId id="664" r:id="rId27"/>
    <p:sldId id="668" r:id="rId28"/>
    <p:sldId id="669" r:id="rId29"/>
    <p:sldId id="670" r:id="rId30"/>
    <p:sldId id="671" r:id="rId31"/>
    <p:sldId id="672" r:id="rId32"/>
    <p:sldId id="673" r:id="rId33"/>
    <p:sldId id="682" r:id="rId34"/>
    <p:sldId id="707" r:id="rId35"/>
    <p:sldId id="709" r:id="rId36"/>
    <p:sldId id="710" r:id="rId37"/>
    <p:sldId id="712" r:id="rId38"/>
    <p:sldId id="713" r:id="rId39"/>
    <p:sldId id="921" r:id="rId40"/>
    <p:sldId id="919" r:id="rId41"/>
    <p:sldId id="920" r:id="rId42"/>
    <p:sldId id="924" r:id="rId43"/>
    <p:sldId id="923" r:id="rId44"/>
    <p:sldId id="946" r:id="rId45"/>
    <p:sldId id="925" r:id="rId46"/>
    <p:sldId id="918" r:id="rId47"/>
    <p:sldId id="926" r:id="rId48"/>
    <p:sldId id="715" r:id="rId49"/>
    <p:sldId id="716" r:id="rId50"/>
    <p:sldId id="717" r:id="rId51"/>
    <p:sldId id="718" r:id="rId52"/>
    <p:sldId id="719" r:id="rId53"/>
    <p:sldId id="721" r:id="rId54"/>
    <p:sldId id="927" r:id="rId55"/>
    <p:sldId id="722" r:id="rId56"/>
    <p:sldId id="723" r:id="rId57"/>
    <p:sldId id="724" r:id="rId58"/>
    <p:sldId id="726" r:id="rId59"/>
    <p:sldId id="727" r:id="rId60"/>
    <p:sldId id="729" r:id="rId61"/>
    <p:sldId id="730" r:id="rId62"/>
    <p:sldId id="731" r:id="rId63"/>
    <p:sldId id="732" r:id="rId64"/>
    <p:sldId id="733" r:id="rId65"/>
    <p:sldId id="734" r:id="rId66"/>
    <p:sldId id="735" r:id="rId67"/>
    <p:sldId id="736" r:id="rId68"/>
    <p:sldId id="781" r:id="rId69"/>
    <p:sldId id="780" r:id="rId70"/>
    <p:sldId id="737" r:id="rId71"/>
    <p:sldId id="929" r:id="rId72"/>
    <p:sldId id="930" r:id="rId73"/>
    <p:sldId id="932" r:id="rId74"/>
    <p:sldId id="931" r:id="rId75"/>
    <p:sldId id="933" r:id="rId76"/>
    <p:sldId id="950" r:id="rId77"/>
    <p:sldId id="954" r:id="rId78"/>
    <p:sldId id="934" r:id="rId79"/>
    <p:sldId id="935" r:id="rId80"/>
    <p:sldId id="937" r:id="rId81"/>
    <p:sldId id="938" r:id="rId82"/>
    <p:sldId id="939" r:id="rId83"/>
    <p:sldId id="940" r:id="rId84"/>
    <p:sldId id="941" r:id="rId85"/>
    <p:sldId id="942" r:id="rId86"/>
    <p:sldId id="943" r:id="rId87"/>
    <p:sldId id="944" r:id="rId88"/>
    <p:sldId id="945" r:id="rId89"/>
    <p:sldId id="948" r:id="rId90"/>
    <p:sldId id="949" r:id="rId91"/>
    <p:sldId id="955" r:id="rId92"/>
    <p:sldId id="956" r:id="rId93"/>
    <p:sldId id="957" r:id="rId94"/>
    <p:sldId id="960" r:id="rId95"/>
    <p:sldId id="958" r:id="rId96"/>
    <p:sldId id="959" r:id="rId97"/>
    <p:sldId id="782" r:id="rId98"/>
    <p:sldId id="784" r:id="rId99"/>
    <p:sldId id="785" r:id="rId100"/>
    <p:sldId id="786" r:id="rId101"/>
    <p:sldId id="787" r:id="rId102"/>
    <p:sldId id="952" r:id="rId103"/>
    <p:sldId id="789" r:id="rId104"/>
    <p:sldId id="790" r:id="rId105"/>
    <p:sldId id="791" r:id="rId106"/>
    <p:sldId id="792" r:id="rId107"/>
    <p:sldId id="797" r:id="rId108"/>
    <p:sldId id="798" r:id="rId109"/>
    <p:sldId id="799" r:id="rId110"/>
    <p:sldId id="800" r:id="rId111"/>
    <p:sldId id="801" r:id="rId112"/>
    <p:sldId id="802" r:id="rId113"/>
    <p:sldId id="803" r:id="rId114"/>
    <p:sldId id="807" r:id="rId115"/>
    <p:sldId id="808" r:id="rId116"/>
    <p:sldId id="809" r:id="rId117"/>
    <p:sldId id="810" r:id="rId118"/>
    <p:sldId id="811" r:id="rId119"/>
    <p:sldId id="812" r:id="rId120"/>
    <p:sldId id="813" r:id="rId121"/>
    <p:sldId id="814" r:id="rId122"/>
    <p:sldId id="815" r:id="rId123"/>
    <p:sldId id="816" r:id="rId124"/>
    <p:sldId id="817" r:id="rId125"/>
    <p:sldId id="818" r:id="rId126"/>
    <p:sldId id="819" r:id="rId127"/>
    <p:sldId id="961" r:id="rId128"/>
    <p:sldId id="962" r:id="rId129"/>
    <p:sldId id="820" r:id="rId130"/>
    <p:sldId id="821" r:id="rId131"/>
    <p:sldId id="963" r:id="rId132"/>
    <p:sldId id="964" r:id="rId133"/>
    <p:sldId id="967" r:id="rId134"/>
    <p:sldId id="966" r:id="rId135"/>
    <p:sldId id="822" r:id="rId136"/>
    <p:sldId id="823" r:id="rId137"/>
    <p:sldId id="824" r:id="rId138"/>
    <p:sldId id="827" r:id="rId139"/>
    <p:sldId id="828" r:id="rId140"/>
    <p:sldId id="829" r:id="rId141"/>
    <p:sldId id="830" r:id="rId142"/>
    <p:sldId id="831" r:id="rId143"/>
    <p:sldId id="832" r:id="rId144"/>
    <p:sldId id="840" r:id="rId145"/>
    <p:sldId id="841" r:id="rId146"/>
    <p:sldId id="953" r:id="rId147"/>
    <p:sldId id="904" r:id="rId148"/>
    <p:sldId id="905" r:id="rId149"/>
    <p:sldId id="906" r:id="rId150"/>
    <p:sldId id="907" r:id="rId151"/>
    <p:sldId id="908" r:id="rId152"/>
    <p:sldId id="909" r:id="rId153"/>
    <p:sldId id="910" r:id="rId154"/>
    <p:sldId id="911" r:id="rId155"/>
    <p:sldId id="912" r:id="rId156"/>
    <p:sldId id="913" r:id="rId157"/>
    <p:sldId id="914" r:id="rId158"/>
    <p:sldId id="915" r:id="rId159"/>
    <p:sldId id="916" r:id="rId160"/>
    <p:sldId id="854" r:id="rId161"/>
    <p:sldId id="855" r:id="rId162"/>
    <p:sldId id="856" r:id="rId163"/>
    <p:sldId id="863" r:id="rId164"/>
    <p:sldId id="864" r:id="rId165"/>
    <p:sldId id="865" r:id="rId166"/>
    <p:sldId id="866" r:id="rId167"/>
    <p:sldId id="867" r:id="rId168"/>
    <p:sldId id="868" r:id="rId169"/>
    <p:sldId id="870" r:id="rId170"/>
    <p:sldId id="871" r:id="rId171"/>
    <p:sldId id="872" r:id="rId172"/>
    <p:sldId id="873" r:id="rId173"/>
    <p:sldId id="874" r:id="rId174"/>
    <p:sldId id="875" r:id="rId175"/>
    <p:sldId id="876" r:id="rId176"/>
    <p:sldId id="877" r:id="rId177"/>
    <p:sldId id="878" r:id="rId178"/>
    <p:sldId id="879" r:id="rId179"/>
    <p:sldId id="880" r:id="rId180"/>
    <p:sldId id="881" r:id="rId181"/>
    <p:sldId id="882" r:id="rId182"/>
    <p:sldId id="883" r:id="rId183"/>
    <p:sldId id="884" r:id="rId184"/>
    <p:sldId id="885" r:id="rId185"/>
    <p:sldId id="886" r:id="rId186"/>
    <p:sldId id="887" r:id="rId187"/>
    <p:sldId id="888" r:id="rId188"/>
    <p:sldId id="889" r:id="rId189"/>
    <p:sldId id="975" r:id="rId190"/>
    <p:sldId id="890" r:id="rId191"/>
    <p:sldId id="892" r:id="rId192"/>
    <p:sldId id="893" r:id="rId193"/>
    <p:sldId id="894" r:id="rId194"/>
    <p:sldId id="895" r:id="rId195"/>
    <p:sldId id="974" r:id="rId196"/>
    <p:sldId id="976" r:id="rId197"/>
    <p:sldId id="896" r:id="rId198"/>
    <p:sldId id="897" r:id="rId199"/>
    <p:sldId id="898" r:id="rId200"/>
    <p:sldId id="899" r:id="rId201"/>
    <p:sldId id="900" r:id="rId202"/>
    <p:sldId id="903" r:id="rId203"/>
    <p:sldId id="902" r:id="rId204"/>
    <p:sldId id="917" r:id="rId205"/>
    <p:sldId id="977" r:id="rId206"/>
    <p:sldId id="978" r:id="rId207"/>
    <p:sldId id="979" r:id="rId208"/>
    <p:sldId id="833" r:id="rId209"/>
    <p:sldId id="980" r:id="rId210"/>
    <p:sldId id="981" r:id="rId211"/>
    <p:sldId id="982" r:id="rId212"/>
    <p:sldId id="983" r:id="rId213"/>
    <p:sldId id="834" r:id="rId214"/>
    <p:sldId id="984" r:id="rId215"/>
    <p:sldId id="985" r:id="rId216"/>
    <p:sldId id="835" r:id="rId217"/>
    <p:sldId id="836" r:id="rId218"/>
    <p:sldId id="837" r:id="rId219"/>
    <p:sldId id="986" r:id="rId220"/>
    <p:sldId id="987" r:id="rId221"/>
    <p:sldId id="988" r:id="rId222"/>
    <p:sldId id="842" r:id="rId223"/>
    <p:sldId id="843" r:id="rId224"/>
    <p:sldId id="989" r:id="rId225"/>
    <p:sldId id="844" r:id="rId226"/>
    <p:sldId id="990" r:id="rId227"/>
    <p:sldId id="991" r:id="rId228"/>
    <p:sldId id="992" r:id="rId229"/>
    <p:sldId id="993" r:id="rId230"/>
    <p:sldId id="994" r:id="rId231"/>
    <p:sldId id="995" r:id="rId232"/>
    <p:sldId id="996" r:id="rId233"/>
    <p:sldId id="997" r:id="rId2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0000"/>
    <a:srgbClr val="009900"/>
    <a:srgbClr val="00E7E2"/>
    <a:srgbClr val="00B0AC"/>
    <a:srgbClr val="BDD2E9"/>
    <a:srgbClr val="CC0000"/>
    <a:srgbClr val="FF66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7384" autoAdjust="0"/>
  </p:normalViewPr>
  <p:slideViewPr>
    <p:cSldViewPr>
      <p:cViewPr varScale="1">
        <p:scale>
          <a:sx n="110" d="100"/>
          <a:sy n="110" d="100"/>
        </p:scale>
        <p:origin x="15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viewProps" Target="view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theme" Target="theme/theme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notesMaster" Target="notesMasters/notesMaster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C3E22C5-49E1-4DF9-A545-47B5ABA4B3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4C96268-F3F4-4C0C-89B6-86229C956B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678E64E3-BDC3-4441-B398-3532D9575F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7F415B9C-90A4-4E66-BC5C-89CD68EDEA8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D2E1B55-8E05-40DE-8E40-0F12E932A46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848" units="cm"/>
          <inkml:channel name="T" type="integer" max="2.14748E9" units="dev"/>
        </inkml:traceFormat>
        <inkml:channelProperties>
          <inkml:channelProperty channel="X" name="resolution" value="37.72102" units="1/cm"/>
          <inkml:channelProperty channel="Y" name="resolution" value="64.61539" units="1/cm"/>
          <inkml:channelProperty channel="T" name="resolution" value="1" units="1/dev"/>
        </inkml:channelProperties>
      </inkml:inkSource>
      <inkml:timestamp xml:id="ts0" timeString="2020-09-17T22:55:27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14482 10178 0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64E1D65-247C-484B-856C-160A63D12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ECB6F90-5B74-4F9A-AAD0-FA3C91A496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45E03E4-2B1D-447F-9D08-7BA3061BAD2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ABE83A7C-00F0-4571-ABA6-641FFB2F8F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noProof="0"/>
              <a:t>Click to edit Master text styles</a:t>
            </a:r>
          </a:p>
          <a:p>
            <a:pPr lvl="1"/>
            <a:r>
              <a:rPr lang="en-US" altLang="pt-BR" noProof="0"/>
              <a:t>Second level</a:t>
            </a:r>
          </a:p>
          <a:p>
            <a:pPr lvl="2"/>
            <a:r>
              <a:rPr lang="en-US" altLang="pt-BR" noProof="0"/>
              <a:t>Third level</a:t>
            </a:r>
          </a:p>
          <a:p>
            <a:pPr lvl="3"/>
            <a:r>
              <a:rPr lang="en-US" altLang="pt-BR" noProof="0"/>
              <a:t>Fourth level</a:t>
            </a:r>
          </a:p>
          <a:p>
            <a:pPr lvl="4"/>
            <a:r>
              <a:rPr lang="en-US" altLang="pt-BR" noProof="0"/>
              <a:t>Fifth level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2AED54D6-B7D6-4FA9-8A90-C49ED5442B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48D815C7-6E7F-487A-A288-6610E6D1C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F18CBD4-2DB1-436D-B016-CD34C691980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1972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Ben_Shneiderman" TargetMode="External"/><Relationship Id="rId4" Type="http://schemas.openxmlformats.org/officeDocument/2006/relationships/hyperlink" Target="http://en.wikipedia.org/wiki/Isaac_Nassi" TargetMode="Externa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87C44EE-7B3D-4335-B4A5-DE1425255A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F4E3C9-ECF1-4348-9027-83442B46F416}" type="slidenum">
              <a:rPr lang="en-US" altLang="pt-BR" smtClean="0">
                <a:latin typeface="Times New Roman" panose="02020603050405020304" pitchFamily="18" charset="0"/>
              </a:rPr>
              <a:pPr/>
              <a:t>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E59842-0730-44FC-9E9D-651165980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4E26FC0-17F9-417C-909F-FF11F0F9F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0:34</a:t>
            </a:r>
          </a:p>
          <a:p>
            <a:pPr eaLnBrk="1" hangingPunct="1"/>
            <a:r>
              <a:rPr lang="pt-BR" altLang="pt-BR"/>
              <a:t>0:25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7D5E8D37-A61D-4B49-9F75-070F0F5305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C47D5C5-B737-4C64-A22F-96904672DB52}" type="slidenum">
              <a:rPr lang="en-US" altLang="pt-BR" smtClean="0">
                <a:latin typeface="Times New Roman" panose="02020603050405020304" pitchFamily="18" charset="0"/>
              </a:rPr>
              <a:pPr/>
              <a:t>10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E708E1B-14A9-428E-B38F-34692D142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D0B3526-853E-4605-8FC2-46542A825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>
            <a:extLst>
              <a:ext uri="{FF2B5EF4-FFF2-40B4-BE49-F238E27FC236}">
                <a16:creationId xmlns:a16="http://schemas.microsoft.com/office/drawing/2014/main" id="{A2483922-3AB2-4B58-ACA8-F64A80DEE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310B477-F6BE-40BC-8EB4-8E7B9365C91F}" type="slidenum">
              <a:rPr lang="en-US" altLang="pt-BR" smtClean="0"/>
              <a:pPr>
                <a:spcBef>
                  <a:spcPct val="0"/>
                </a:spcBef>
              </a:pPr>
              <a:t>119</a:t>
            </a:fld>
            <a:endParaRPr lang="en-US" altLang="pt-BR"/>
          </a:p>
        </p:txBody>
      </p:sp>
      <p:sp>
        <p:nvSpPr>
          <p:cNvPr id="215043" name="Rectangle 2">
            <a:extLst>
              <a:ext uri="{FF2B5EF4-FFF2-40B4-BE49-F238E27FC236}">
                <a16:creationId xmlns:a16="http://schemas.microsoft.com/office/drawing/2014/main" id="{CE1465BA-C7DF-457E-88B2-C498371FE4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>
            <a:extLst>
              <a:ext uri="{FF2B5EF4-FFF2-40B4-BE49-F238E27FC236}">
                <a16:creationId xmlns:a16="http://schemas.microsoft.com/office/drawing/2014/main" id="{BD08593D-CBBD-42EA-9E2B-EFB3BB9EA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>
            <a:extLst>
              <a:ext uri="{FF2B5EF4-FFF2-40B4-BE49-F238E27FC236}">
                <a16:creationId xmlns:a16="http://schemas.microsoft.com/office/drawing/2014/main" id="{C59EFC85-675A-42D5-B484-4DB94F7E549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D472EE-E67B-4D3A-8D47-62FDF37F347A}" type="slidenum">
              <a:rPr lang="en-US" altLang="pt-BR"/>
              <a:pPr algn="r" eaLnBrk="1" hangingPunct="1">
                <a:spcBef>
                  <a:spcPct val="0"/>
                </a:spcBef>
              </a:pPr>
              <a:t>120</a:t>
            </a:fld>
            <a:endParaRPr lang="en-US" altLang="pt-BR"/>
          </a:p>
        </p:txBody>
      </p:sp>
      <p:sp>
        <p:nvSpPr>
          <p:cNvPr id="217091" name="Rectangle 2">
            <a:extLst>
              <a:ext uri="{FF2B5EF4-FFF2-40B4-BE49-F238E27FC236}">
                <a16:creationId xmlns:a16="http://schemas.microsoft.com/office/drawing/2014/main" id="{5E038965-7E8B-4B90-BCEB-3423D8D4AA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>
            <a:extLst>
              <a:ext uri="{FF2B5EF4-FFF2-40B4-BE49-F238E27FC236}">
                <a16:creationId xmlns:a16="http://schemas.microsoft.com/office/drawing/2014/main" id="{A6789B02-409D-4072-81C4-FFCC53D3A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F0716693-1E1A-4788-9DAF-0FADD62D1F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06766B50-1402-4A30-8103-77DA855CA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41E2DB86-9034-4A63-B4F3-A2ACC3C9D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7900F045-CC78-49E9-865E-E74BB52DC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C6E28BBF-B71B-4E77-AAB0-A8CA86808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10B198B4-B6DA-44DA-BD37-A8FC62C44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C5303AB3-6600-456B-941B-CDBF3E7EE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81399D14-6CB6-4A1E-BF9D-5C263DA68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90BF4D33-AE30-4506-B311-89182C8985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E261758C-1AC3-4C3A-BF84-6C50DE7C3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072633B-7E19-41BD-ACE9-BDA9311A7A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5C3A9-B981-4671-B790-6EE4A512CA93}" type="slidenum">
              <a:rPr lang="en-US" altLang="pt-BR" smtClean="0">
                <a:latin typeface="Times New Roman" panose="02020603050405020304" pitchFamily="18" charset="0"/>
              </a:rPr>
              <a:pPr/>
              <a:t>132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C52694D-3A8F-4577-BC4C-C2E33108B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3D5BCBEF-E837-44F6-BBF0-47A9CF67D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4148527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2F16924A-F083-45F2-9DD6-C30C1F21B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0703613-76D2-4024-B8E1-17DB7FFA4D02}" type="slidenum">
              <a:rPr lang="en-US" altLang="pt-BR" smtClean="0">
                <a:latin typeface="Times New Roman" panose="02020603050405020304" pitchFamily="18" charset="0"/>
              </a:rPr>
              <a:pPr/>
              <a:t>134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FEF9B58-65EA-4AC6-9B6B-F395C44547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90E9C50-C022-4EC0-BAE1-33DF9A0F5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650632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>
            <a:extLst>
              <a:ext uri="{FF2B5EF4-FFF2-40B4-BE49-F238E27FC236}">
                <a16:creationId xmlns:a16="http://schemas.microsoft.com/office/drawing/2014/main" id="{2E835CA5-55A4-41D9-86FE-366155998B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83E2AD-A8F8-4BA1-B4B6-FF04044BF022}" type="slidenum">
              <a:rPr lang="en-US" altLang="pt-BR" smtClean="0">
                <a:latin typeface="Times New Roman" panose="02020603050405020304" pitchFamily="18" charset="0"/>
              </a:rPr>
              <a:pPr/>
              <a:t>135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32451" name="Rectangle 2">
            <a:extLst>
              <a:ext uri="{FF2B5EF4-FFF2-40B4-BE49-F238E27FC236}">
                <a16:creationId xmlns:a16="http://schemas.microsoft.com/office/drawing/2014/main" id="{3559122A-2D77-433C-B6ED-5445111C3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>
            <a:extLst>
              <a:ext uri="{FF2B5EF4-FFF2-40B4-BE49-F238E27FC236}">
                <a16:creationId xmlns:a16="http://schemas.microsoft.com/office/drawing/2014/main" id="{7F56622B-2C9E-40F1-8D87-0A2197941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2148BE5-3F36-4D80-95FD-08C86FD753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10AF036-6F34-4BA1-B223-175E7A0D7BA3}" type="slidenum">
              <a:rPr lang="en-US" altLang="pt-BR" smtClean="0">
                <a:latin typeface="Times New Roman" panose="02020603050405020304" pitchFamily="18" charset="0"/>
              </a:rPr>
              <a:pPr/>
              <a:t>11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B8CD810-ED97-4ED8-BB2E-4A22C605F5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91A76C3-DE45-4042-8849-97C69C22D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>
            <a:extLst>
              <a:ext uri="{FF2B5EF4-FFF2-40B4-BE49-F238E27FC236}">
                <a16:creationId xmlns:a16="http://schemas.microsoft.com/office/drawing/2014/main" id="{4CB51A39-DE91-4273-9C68-E840412870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108323-CB56-4535-B62F-8694E2BDE0C2}" type="slidenum">
              <a:rPr lang="en-US" altLang="pt-BR" smtClean="0">
                <a:latin typeface="Times New Roman" panose="02020603050405020304" pitchFamily="18" charset="0"/>
              </a:rPr>
              <a:pPr/>
              <a:t>136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34499" name="Rectangle 2">
            <a:extLst>
              <a:ext uri="{FF2B5EF4-FFF2-40B4-BE49-F238E27FC236}">
                <a16:creationId xmlns:a16="http://schemas.microsoft.com/office/drawing/2014/main" id="{9CB6C8C0-2A00-4D4D-B2E7-001D4DE2FB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>
            <a:extLst>
              <a:ext uri="{FF2B5EF4-FFF2-40B4-BE49-F238E27FC236}">
                <a16:creationId xmlns:a16="http://schemas.microsoft.com/office/drawing/2014/main" id="{40438FB4-AAB3-445D-8FA4-29E4CA847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>
            <a:extLst>
              <a:ext uri="{FF2B5EF4-FFF2-40B4-BE49-F238E27FC236}">
                <a16:creationId xmlns:a16="http://schemas.microsoft.com/office/drawing/2014/main" id="{9C654A9C-014E-4C1F-AE8E-603E42A70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2D6D99-66C1-4538-B43E-E25412C6A277}" type="slidenum">
              <a:rPr lang="en-US" altLang="pt-BR" smtClean="0">
                <a:latin typeface="Times New Roman" panose="02020603050405020304" pitchFamily="18" charset="0"/>
              </a:rPr>
              <a:pPr/>
              <a:t>137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36547" name="Rectangle 2">
            <a:extLst>
              <a:ext uri="{FF2B5EF4-FFF2-40B4-BE49-F238E27FC236}">
                <a16:creationId xmlns:a16="http://schemas.microsoft.com/office/drawing/2014/main" id="{24FCE148-45C6-4EEB-BCB0-76E8C00AE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>
            <a:extLst>
              <a:ext uri="{FF2B5EF4-FFF2-40B4-BE49-F238E27FC236}">
                <a16:creationId xmlns:a16="http://schemas.microsoft.com/office/drawing/2014/main" id="{696DCD89-A62A-45FD-A86B-CD615D5ED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>
            <a:extLst>
              <a:ext uri="{FF2B5EF4-FFF2-40B4-BE49-F238E27FC236}">
                <a16:creationId xmlns:a16="http://schemas.microsoft.com/office/drawing/2014/main" id="{77408CCD-2654-4167-8B94-124C07F77D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A6424C7-6C24-491A-B13B-F8EC698B8861}" type="slidenum">
              <a:rPr lang="en-US" altLang="pt-BR"/>
              <a:pPr algn="r" eaLnBrk="1" hangingPunct="1">
                <a:spcBef>
                  <a:spcPct val="0"/>
                </a:spcBef>
              </a:pPr>
              <a:t>143</a:t>
            </a:fld>
            <a:endParaRPr lang="en-US" altLang="pt-BR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EC0470B1-5AA6-4CA1-A7AF-58D38E1E3C9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8BD59CC-EE4C-4567-B245-686D282F56B8}" type="slidenum">
              <a:rPr lang="en-US" altLang="pt-BR"/>
              <a:pPr algn="r" eaLnBrk="1" hangingPunct="1">
                <a:spcBef>
                  <a:spcPct val="0"/>
                </a:spcBef>
              </a:pPr>
              <a:t>144</a:t>
            </a:fld>
            <a:endParaRPr lang="en-US" altLang="pt-BR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B866C1BC-E582-412A-803E-34F522529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F3A69C27-B17F-4F72-8CCC-267D85BF8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>
            <a:extLst>
              <a:ext uri="{FF2B5EF4-FFF2-40B4-BE49-F238E27FC236}">
                <a16:creationId xmlns:a16="http://schemas.microsoft.com/office/drawing/2014/main" id="{F0D457FF-3D02-4624-A28E-AAD87FBE4FF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999198-D9E5-4D2D-AC32-780EF0F5F850}" type="slidenum">
              <a:rPr lang="en-US" altLang="pt-BR"/>
              <a:pPr algn="r" eaLnBrk="1" hangingPunct="1">
                <a:spcBef>
                  <a:spcPct val="0"/>
                </a:spcBef>
              </a:pPr>
              <a:t>145</a:t>
            </a:fld>
            <a:endParaRPr lang="en-US" altLang="pt-BR"/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510C2F4D-0722-4060-B061-1A61606C6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E752AA26-A1AC-4EF1-A208-6FF866ECB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>
            <a:extLst>
              <a:ext uri="{FF2B5EF4-FFF2-40B4-BE49-F238E27FC236}">
                <a16:creationId xmlns:a16="http://schemas.microsoft.com/office/drawing/2014/main" id="{F0D457FF-3D02-4624-A28E-AAD87FBE4FF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999198-D9E5-4D2D-AC32-780EF0F5F850}" type="slidenum">
              <a:rPr lang="en-US" altLang="pt-BR"/>
              <a:pPr algn="r" eaLnBrk="1" hangingPunct="1">
                <a:spcBef>
                  <a:spcPct val="0"/>
                </a:spcBef>
              </a:pPr>
              <a:t>146</a:t>
            </a:fld>
            <a:endParaRPr lang="en-US" altLang="pt-BR"/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510C2F4D-0722-4060-B061-1A61606C6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E752AA26-A1AC-4EF1-A208-6FF866ECB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348909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F2485E1F-8A9E-4DCC-B56A-3331CF9656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FE46AA8B-5188-49BB-81AE-35048385B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B4246879-F6FA-456F-BDEC-CB557EBF15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BC7FD5BC-E6C3-4838-9F12-B552C77F5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A96FC759-3327-4277-A398-E1580EC600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2DB54EA7-500E-429E-A7C1-02131BCD2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8375F9AC-0DFE-4A17-8636-1553E74539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8D3A386B-DED4-439E-99FE-89A474DB3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4EEB424-04D0-410F-B578-B1AA7CC13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5F3065-9C7B-48A4-9DA4-CBF7727DC057}" type="slidenum">
              <a:rPr lang="en-US" altLang="pt-BR" smtClean="0">
                <a:latin typeface="Times New Roman" panose="02020603050405020304" pitchFamily="18" charset="0"/>
              </a:rPr>
              <a:pPr/>
              <a:t>12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38F9431-0DAD-45D5-B53A-C07E0AB192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AC08BBF-DDD3-48CE-95C0-2661A8F1A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F01F59E5-77E2-4C1F-A744-99D4D9DC7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5AFCCD15-6084-4222-8BF8-F0C112A5F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47B40FBB-D482-4507-AD3B-964A74671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D1F6F620-0B47-49C9-9477-3829C7B05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95E1CDF2-5A68-4DA7-92BA-BECC8CE00D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AB5DB468-B8E7-427A-AACF-064200391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7314616D-95D2-43D6-A8A7-13C68E81B3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C9CA30EF-FC37-4EC5-8DF3-E945DC10B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389D4BD6-6F2F-4838-9657-2C2E477FA0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69E17007-06F5-4FB7-8543-436CAA965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9301236F-D8C8-4F7C-8A7F-C979AA08F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E994673B-ABC0-4390-9B05-6CEF3C6CE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055C1ABC-B837-47B8-9F7B-7F2BCC864C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653B8808-1296-4BDE-961F-417E6B805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2DCB83B7-397A-4781-8B58-5B7520016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3D261159-1DAB-476C-8B90-778D044A4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66BA2B6E-D0C5-40AC-99F2-EBBB155E56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861C60B4-4930-4E10-BB1A-6C6360A47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>
            <a:extLst>
              <a:ext uri="{FF2B5EF4-FFF2-40B4-BE49-F238E27FC236}">
                <a16:creationId xmlns:a16="http://schemas.microsoft.com/office/drawing/2014/main" id="{FA3BC774-491C-4766-B2EE-7C5A395C2B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EF6D35-5443-4DB4-8E34-521D4161D792}" type="slidenum">
              <a:rPr lang="en-US" altLang="pt-BR" smtClean="0"/>
              <a:pPr>
                <a:spcBef>
                  <a:spcPct val="0"/>
                </a:spcBef>
              </a:pPr>
              <a:t>163</a:t>
            </a:fld>
            <a:endParaRPr lang="en-US" altLang="pt-BR"/>
          </a:p>
        </p:txBody>
      </p:sp>
      <p:sp>
        <p:nvSpPr>
          <p:cNvPr id="279555" name="Rectangle 2">
            <a:extLst>
              <a:ext uri="{FF2B5EF4-FFF2-40B4-BE49-F238E27FC236}">
                <a16:creationId xmlns:a16="http://schemas.microsoft.com/office/drawing/2014/main" id="{A1075B1A-E123-4A65-8F2A-CB84F6FA57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6" name="Rectangle 3">
            <a:extLst>
              <a:ext uri="{FF2B5EF4-FFF2-40B4-BE49-F238E27FC236}">
                <a16:creationId xmlns:a16="http://schemas.microsoft.com/office/drawing/2014/main" id="{16AC101C-2C46-49CA-8F36-DC2655721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FB7FF8A-BF2C-4B76-B3A5-6FC582311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12A2939-4693-4123-9250-CDE3BDDEFBF3}" type="slidenum">
              <a:rPr lang="en-US" altLang="pt-BR" smtClean="0">
                <a:latin typeface="Times New Roman" panose="02020603050405020304" pitchFamily="18" charset="0"/>
              </a:rPr>
              <a:pPr/>
              <a:t>13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59E2836-7D0B-417F-941E-4C080E691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3ED8B1F-89DB-403C-BD11-0D3E9D694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>
            <a:extLst>
              <a:ext uri="{FF2B5EF4-FFF2-40B4-BE49-F238E27FC236}">
                <a16:creationId xmlns:a16="http://schemas.microsoft.com/office/drawing/2014/main" id="{BF87FFC1-ADA4-41B2-85E9-1903C4C46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1F3BCC-747C-4BAB-924D-07B7EA559FBF}" type="slidenum">
              <a:rPr lang="en-US" altLang="pt-BR" smtClean="0"/>
              <a:pPr>
                <a:spcBef>
                  <a:spcPct val="0"/>
                </a:spcBef>
              </a:pPr>
              <a:t>164</a:t>
            </a:fld>
            <a:endParaRPr lang="en-US" altLang="pt-BR"/>
          </a:p>
        </p:txBody>
      </p:sp>
      <p:sp>
        <p:nvSpPr>
          <p:cNvPr id="281603" name="Rectangle 2">
            <a:extLst>
              <a:ext uri="{FF2B5EF4-FFF2-40B4-BE49-F238E27FC236}">
                <a16:creationId xmlns:a16="http://schemas.microsoft.com/office/drawing/2014/main" id="{ED9CA24C-A187-4096-8572-6A8ED65A28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4" name="Rectangle 3">
            <a:extLst>
              <a:ext uri="{FF2B5EF4-FFF2-40B4-BE49-F238E27FC236}">
                <a16:creationId xmlns:a16="http://schemas.microsoft.com/office/drawing/2014/main" id="{529DB4AB-2BA1-4FDB-9287-CC916B0AF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C3C2EE02-F5F1-459B-AFAC-6A55A0C8ED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DDD7B292-F1C3-4F37-923B-942C72038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E26BAAB6-D746-45A0-99B6-0E4C2B3A2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EE7AD5C9-9693-48B5-8552-C1A3255A4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>
            <a:extLst>
              <a:ext uri="{FF2B5EF4-FFF2-40B4-BE49-F238E27FC236}">
                <a16:creationId xmlns:a16="http://schemas.microsoft.com/office/drawing/2014/main" id="{889BEECF-3656-4A30-91DE-F9D44E9040D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856E59-0710-4BCA-B928-5E0680844169}" type="slidenum">
              <a:rPr lang="en-US" altLang="pt-BR"/>
              <a:pPr algn="r" eaLnBrk="1" hangingPunct="1">
                <a:spcBef>
                  <a:spcPct val="0"/>
                </a:spcBef>
              </a:pPr>
              <a:t>167</a:t>
            </a:fld>
            <a:endParaRPr lang="en-US" altLang="pt-BR"/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D60A50D7-0ECB-49CF-845A-18A65DB773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8" name="Rectangle 3">
            <a:extLst>
              <a:ext uri="{FF2B5EF4-FFF2-40B4-BE49-F238E27FC236}">
                <a16:creationId xmlns:a16="http://schemas.microsoft.com/office/drawing/2014/main" id="{482E7453-B2A6-4961-BF03-0890A0028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>
            <a:extLst>
              <a:ext uri="{FF2B5EF4-FFF2-40B4-BE49-F238E27FC236}">
                <a16:creationId xmlns:a16="http://schemas.microsoft.com/office/drawing/2014/main" id="{2A60B7FB-0556-4C0A-AEBB-ECCF9B48D5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13B8EF-678A-4811-98D6-1E995B0BD9E6}" type="slidenum">
              <a:rPr lang="en-US" altLang="pt-BR" smtClean="0"/>
              <a:pPr>
                <a:spcBef>
                  <a:spcPct val="0"/>
                </a:spcBef>
              </a:pPr>
              <a:t>168</a:t>
            </a:fld>
            <a:endParaRPr lang="en-US" altLang="pt-BR"/>
          </a:p>
        </p:txBody>
      </p:sp>
      <p:sp>
        <p:nvSpPr>
          <p:cNvPr id="289795" name="Rectangle 2">
            <a:extLst>
              <a:ext uri="{FF2B5EF4-FFF2-40B4-BE49-F238E27FC236}">
                <a16:creationId xmlns:a16="http://schemas.microsoft.com/office/drawing/2014/main" id="{67402CCD-FA3D-4BDE-A6A6-9D6C58479C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6" name="Rectangle 3">
            <a:extLst>
              <a:ext uri="{FF2B5EF4-FFF2-40B4-BE49-F238E27FC236}">
                <a16:creationId xmlns:a16="http://schemas.microsoft.com/office/drawing/2014/main" id="{0FA73557-1720-482A-BD13-A2D475467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>
            <a:extLst>
              <a:ext uri="{FF2B5EF4-FFF2-40B4-BE49-F238E27FC236}">
                <a16:creationId xmlns:a16="http://schemas.microsoft.com/office/drawing/2014/main" id="{A3C531AA-CB25-4D44-AF10-FC91D8D95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F7A4B8-134F-49FD-A851-4FFE623FAAAC}" type="slidenum">
              <a:rPr lang="en-US" altLang="pt-BR" smtClean="0"/>
              <a:pPr>
                <a:spcBef>
                  <a:spcPct val="0"/>
                </a:spcBef>
              </a:pPr>
              <a:t>169</a:t>
            </a:fld>
            <a:endParaRPr lang="en-US" altLang="pt-BR"/>
          </a:p>
        </p:txBody>
      </p:sp>
      <p:sp>
        <p:nvSpPr>
          <p:cNvPr id="291843" name="Rectangle 2">
            <a:extLst>
              <a:ext uri="{FF2B5EF4-FFF2-40B4-BE49-F238E27FC236}">
                <a16:creationId xmlns:a16="http://schemas.microsoft.com/office/drawing/2014/main" id="{A76C37AC-826B-4005-BEBC-7EDB15B179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4" name="Rectangle 3">
            <a:extLst>
              <a:ext uri="{FF2B5EF4-FFF2-40B4-BE49-F238E27FC236}">
                <a16:creationId xmlns:a16="http://schemas.microsoft.com/office/drawing/2014/main" id="{FF7FF2CE-DA6B-4EC3-881D-40EB0E209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7">
            <a:extLst>
              <a:ext uri="{FF2B5EF4-FFF2-40B4-BE49-F238E27FC236}">
                <a16:creationId xmlns:a16="http://schemas.microsoft.com/office/drawing/2014/main" id="{56C4BDDB-6C6D-48B6-A3CB-0BF59EC18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815C9F-7691-4DC8-A7A1-1185C4742C65}" type="slidenum">
              <a:rPr lang="en-US" altLang="pt-BR" smtClean="0"/>
              <a:pPr>
                <a:spcBef>
                  <a:spcPct val="0"/>
                </a:spcBef>
              </a:pPr>
              <a:t>170</a:t>
            </a:fld>
            <a:endParaRPr lang="en-US" altLang="pt-BR"/>
          </a:p>
        </p:txBody>
      </p:sp>
      <p:sp>
        <p:nvSpPr>
          <p:cNvPr id="293891" name="Rectangle 2">
            <a:extLst>
              <a:ext uri="{FF2B5EF4-FFF2-40B4-BE49-F238E27FC236}">
                <a16:creationId xmlns:a16="http://schemas.microsoft.com/office/drawing/2014/main" id="{E21F36A8-078B-44E7-A6AF-944D0B6F5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2" name="Rectangle 3">
            <a:extLst>
              <a:ext uri="{FF2B5EF4-FFF2-40B4-BE49-F238E27FC236}">
                <a16:creationId xmlns:a16="http://schemas.microsoft.com/office/drawing/2014/main" id="{4C1BD94E-3F80-4267-8530-7AC3AFFE9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>
            <a:extLst>
              <a:ext uri="{FF2B5EF4-FFF2-40B4-BE49-F238E27FC236}">
                <a16:creationId xmlns:a16="http://schemas.microsoft.com/office/drawing/2014/main" id="{35015A16-8BA7-418C-9DC8-12A5A067A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EAF732-DB97-4027-8A89-163C285EEECF}" type="slidenum">
              <a:rPr lang="en-US" altLang="pt-BR" smtClean="0"/>
              <a:pPr>
                <a:spcBef>
                  <a:spcPct val="0"/>
                </a:spcBef>
              </a:pPr>
              <a:t>171</a:t>
            </a:fld>
            <a:endParaRPr lang="en-US" altLang="pt-BR"/>
          </a:p>
        </p:txBody>
      </p:sp>
      <p:sp>
        <p:nvSpPr>
          <p:cNvPr id="295939" name="Rectangle 2">
            <a:extLst>
              <a:ext uri="{FF2B5EF4-FFF2-40B4-BE49-F238E27FC236}">
                <a16:creationId xmlns:a16="http://schemas.microsoft.com/office/drawing/2014/main" id="{E8F31B53-5D26-4CB0-A871-1B81AB6910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>
            <a:extLst>
              <a:ext uri="{FF2B5EF4-FFF2-40B4-BE49-F238E27FC236}">
                <a16:creationId xmlns:a16="http://schemas.microsoft.com/office/drawing/2014/main" id="{8396B071-003F-4E2A-B846-7AB1CF18A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>
            <a:extLst>
              <a:ext uri="{FF2B5EF4-FFF2-40B4-BE49-F238E27FC236}">
                <a16:creationId xmlns:a16="http://schemas.microsoft.com/office/drawing/2014/main" id="{8F7EEECD-5400-496D-9D82-673906B952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7B8A81-27D6-407E-8C2F-957801B63DEA}" type="slidenum">
              <a:rPr lang="en-US" altLang="pt-BR" smtClean="0"/>
              <a:pPr>
                <a:spcBef>
                  <a:spcPct val="0"/>
                </a:spcBef>
              </a:pPr>
              <a:t>172</a:t>
            </a:fld>
            <a:endParaRPr lang="en-US" altLang="pt-BR"/>
          </a:p>
        </p:txBody>
      </p:sp>
      <p:sp>
        <p:nvSpPr>
          <p:cNvPr id="297987" name="Rectangle 2">
            <a:extLst>
              <a:ext uri="{FF2B5EF4-FFF2-40B4-BE49-F238E27FC236}">
                <a16:creationId xmlns:a16="http://schemas.microsoft.com/office/drawing/2014/main" id="{DAB5558E-7AB2-49D5-998A-63869E0DF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>
            <a:extLst>
              <a:ext uri="{FF2B5EF4-FFF2-40B4-BE49-F238E27FC236}">
                <a16:creationId xmlns:a16="http://schemas.microsoft.com/office/drawing/2014/main" id="{8A4B92B7-7D16-4CBD-B456-CF3A2E7BB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7">
            <a:extLst>
              <a:ext uri="{FF2B5EF4-FFF2-40B4-BE49-F238E27FC236}">
                <a16:creationId xmlns:a16="http://schemas.microsoft.com/office/drawing/2014/main" id="{4F812B71-6B3C-4C3D-A567-0AF1E5AA7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0FFEFC-30D1-42E4-971F-722EC63F58B6}" type="slidenum">
              <a:rPr lang="en-US" altLang="pt-BR" smtClean="0"/>
              <a:pPr>
                <a:spcBef>
                  <a:spcPct val="0"/>
                </a:spcBef>
              </a:pPr>
              <a:t>173</a:t>
            </a:fld>
            <a:endParaRPr lang="en-US" altLang="pt-BR"/>
          </a:p>
        </p:txBody>
      </p:sp>
      <p:sp>
        <p:nvSpPr>
          <p:cNvPr id="300035" name="Rectangle 2">
            <a:extLst>
              <a:ext uri="{FF2B5EF4-FFF2-40B4-BE49-F238E27FC236}">
                <a16:creationId xmlns:a16="http://schemas.microsoft.com/office/drawing/2014/main" id="{770F1BB9-5793-4DF7-BD87-4E59C1A646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6" name="Rectangle 3">
            <a:extLst>
              <a:ext uri="{FF2B5EF4-FFF2-40B4-BE49-F238E27FC236}">
                <a16:creationId xmlns:a16="http://schemas.microsoft.com/office/drawing/2014/main" id="{36D3D5C8-D42B-4CBC-9B53-B39A456D2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969300B-D88C-469C-A82F-3CDFA1BE1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4B4F76-9DEB-4F48-B923-FE8067D5D77F}" type="slidenum">
              <a:rPr lang="en-US" altLang="pt-BR" smtClean="0">
                <a:latin typeface="Times New Roman" panose="02020603050405020304" pitchFamily="18" charset="0"/>
              </a:rPr>
              <a:pPr/>
              <a:t>14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4094223-3A48-47A9-80AF-A40A79E5DB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8D53CBC-358E-4C24-A4A2-A0EDB2A87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>
            <a:extLst>
              <a:ext uri="{FF2B5EF4-FFF2-40B4-BE49-F238E27FC236}">
                <a16:creationId xmlns:a16="http://schemas.microsoft.com/office/drawing/2014/main" id="{8995B005-2DA1-474F-9CB2-07A3CD2A10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131F85-71BD-438A-B7DF-E28F6B5FCCDA}" type="slidenum">
              <a:rPr lang="en-US" altLang="pt-BR" smtClean="0"/>
              <a:pPr>
                <a:spcBef>
                  <a:spcPct val="0"/>
                </a:spcBef>
              </a:pPr>
              <a:t>174</a:t>
            </a:fld>
            <a:endParaRPr lang="en-US" altLang="pt-BR"/>
          </a:p>
        </p:txBody>
      </p:sp>
      <p:sp>
        <p:nvSpPr>
          <p:cNvPr id="302083" name="Rectangle 2">
            <a:extLst>
              <a:ext uri="{FF2B5EF4-FFF2-40B4-BE49-F238E27FC236}">
                <a16:creationId xmlns:a16="http://schemas.microsoft.com/office/drawing/2014/main" id="{48D387BE-BCE7-4BC6-9522-F283CB21D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4" name="Rectangle 3">
            <a:extLst>
              <a:ext uri="{FF2B5EF4-FFF2-40B4-BE49-F238E27FC236}">
                <a16:creationId xmlns:a16="http://schemas.microsoft.com/office/drawing/2014/main" id="{61C748E0-F47E-415D-90BC-2EA3A7FDB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>
            <a:extLst>
              <a:ext uri="{FF2B5EF4-FFF2-40B4-BE49-F238E27FC236}">
                <a16:creationId xmlns:a16="http://schemas.microsoft.com/office/drawing/2014/main" id="{3D0CAF8C-EA3D-4142-AF79-32444F191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0314F7-E4D7-49D4-A678-AEA41DE208F0}" type="slidenum">
              <a:rPr lang="en-US" altLang="pt-BR" smtClean="0"/>
              <a:pPr>
                <a:spcBef>
                  <a:spcPct val="0"/>
                </a:spcBef>
              </a:pPr>
              <a:t>175</a:t>
            </a:fld>
            <a:endParaRPr lang="en-US" altLang="pt-BR"/>
          </a:p>
        </p:txBody>
      </p:sp>
      <p:sp>
        <p:nvSpPr>
          <p:cNvPr id="304131" name="Rectangle 2">
            <a:extLst>
              <a:ext uri="{FF2B5EF4-FFF2-40B4-BE49-F238E27FC236}">
                <a16:creationId xmlns:a16="http://schemas.microsoft.com/office/drawing/2014/main" id="{BFCC5D6D-0BA3-4E5C-B83B-172F552719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2" name="Rectangle 3">
            <a:extLst>
              <a:ext uri="{FF2B5EF4-FFF2-40B4-BE49-F238E27FC236}">
                <a16:creationId xmlns:a16="http://schemas.microsoft.com/office/drawing/2014/main" id="{1D893410-1658-4B2C-8305-4CAB19E92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7">
            <a:extLst>
              <a:ext uri="{FF2B5EF4-FFF2-40B4-BE49-F238E27FC236}">
                <a16:creationId xmlns:a16="http://schemas.microsoft.com/office/drawing/2014/main" id="{0D578E51-3051-4123-90B1-3F2EFC3F64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9B682C-8A70-440E-A4A5-D0B884D2F8D3}" type="slidenum">
              <a:rPr lang="en-US" altLang="pt-BR" smtClean="0"/>
              <a:pPr>
                <a:spcBef>
                  <a:spcPct val="0"/>
                </a:spcBef>
              </a:pPr>
              <a:t>177</a:t>
            </a:fld>
            <a:endParaRPr lang="en-US" altLang="pt-BR"/>
          </a:p>
        </p:txBody>
      </p:sp>
      <p:sp>
        <p:nvSpPr>
          <p:cNvPr id="307203" name="Rectangle 2">
            <a:extLst>
              <a:ext uri="{FF2B5EF4-FFF2-40B4-BE49-F238E27FC236}">
                <a16:creationId xmlns:a16="http://schemas.microsoft.com/office/drawing/2014/main" id="{FE3E4B0B-4867-47F7-8D81-2EACBC158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4" name="Rectangle 3">
            <a:extLst>
              <a:ext uri="{FF2B5EF4-FFF2-40B4-BE49-F238E27FC236}">
                <a16:creationId xmlns:a16="http://schemas.microsoft.com/office/drawing/2014/main" id="{76B02EA7-0431-4558-8544-586CAC037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7">
            <a:extLst>
              <a:ext uri="{FF2B5EF4-FFF2-40B4-BE49-F238E27FC236}">
                <a16:creationId xmlns:a16="http://schemas.microsoft.com/office/drawing/2014/main" id="{7A35D1BB-DD99-4B05-A803-D0CD07C57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BE0838-0C82-4AF9-8ABA-4F93ECB04485}" type="slidenum">
              <a:rPr lang="en-US" altLang="pt-BR" smtClean="0"/>
              <a:pPr>
                <a:spcBef>
                  <a:spcPct val="0"/>
                </a:spcBef>
              </a:pPr>
              <a:t>178</a:t>
            </a:fld>
            <a:endParaRPr lang="en-US" altLang="pt-BR"/>
          </a:p>
        </p:txBody>
      </p:sp>
      <p:sp>
        <p:nvSpPr>
          <p:cNvPr id="309251" name="Rectangle 2">
            <a:extLst>
              <a:ext uri="{FF2B5EF4-FFF2-40B4-BE49-F238E27FC236}">
                <a16:creationId xmlns:a16="http://schemas.microsoft.com/office/drawing/2014/main" id="{4D904D65-FBBB-4E69-B1A9-773041FD6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2" name="Rectangle 3">
            <a:extLst>
              <a:ext uri="{FF2B5EF4-FFF2-40B4-BE49-F238E27FC236}">
                <a16:creationId xmlns:a16="http://schemas.microsoft.com/office/drawing/2014/main" id="{C543AE9B-FA3E-4A1C-82BF-AE4C3410F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>
            <a:extLst>
              <a:ext uri="{FF2B5EF4-FFF2-40B4-BE49-F238E27FC236}">
                <a16:creationId xmlns:a16="http://schemas.microsoft.com/office/drawing/2014/main" id="{EA2C8C91-3E64-494E-B61F-C6612CADF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E73290-5E11-43B3-9BE0-1841DE91EB36}" type="slidenum">
              <a:rPr lang="en-US" altLang="pt-BR" smtClean="0"/>
              <a:pPr>
                <a:spcBef>
                  <a:spcPct val="0"/>
                </a:spcBef>
              </a:pPr>
              <a:t>179</a:t>
            </a:fld>
            <a:endParaRPr lang="en-US" altLang="pt-BR"/>
          </a:p>
        </p:txBody>
      </p:sp>
      <p:sp>
        <p:nvSpPr>
          <p:cNvPr id="311299" name="Rectangle 2">
            <a:extLst>
              <a:ext uri="{FF2B5EF4-FFF2-40B4-BE49-F238E27FC236}">
                <a16:creationId xmlns:a16="http://schemas.microsoft.com/office/drawing/2014/main" id="{8EE3C0A9-73EE-4A33-8F49-1430709229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300" name="Rectangle 3">
            <a:extLst>
              <a:ext uri="{FF2B5EF4-FFF2-40B4-BE49-F238E27FC236}">
                <a16:creationId xmlns:a16="http://schemas.microsoft.com/office/drawing/2014/main" id="{0FB5EAD7-9398-4BE0-BF52-217AACCA8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>
            <a:extLst>
              <a:ext uri="{FF2B5EF4-FFF2-40B4-BE49-F238E27FC236}">
                <a16:creationId xmlns:a16="http://schemas.microsoft.com/office/drawing/2014/main" id="{41859A67-62BE-4406-9238-3E8A908D29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6F9D5F-D278-40FD-A2AC-877E7B59CAE3}" type="slidenum">
              <a:rPr lang="en-US" altLang="pt-BR" smtClean="0"/>
              <a:pPr>
                <a:spcBef>
                  <a:spcPct val="0"/>
                </a:spcBef>
              </a:pPr>
              <a:t>180</a:t>
            </a:fld>
            <a:endParaRPr lang="en-US" altLang="pt-BR"/>
          </a:p>
        </p:txBody>
      </p:sp>
      <p:sp>
        <p:nvSpPr>
          <p:cNvPr id="313347" name="Rectangle 2">
            <a:extLst>
              <a:ext uri="{FF2B5EF4-FFF2-40B4-BE49-F238E27FC236}">
                <a16:creationId xmlns:a16="http://schemas.microsoft.com/office/drawing/2014/main" id="{3D27741D-9EAF-4F29-A4B7-2E285B5268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8" name="Rectangle 3">
            <a:extLst>
              <a:ext uri="{FF2B5EF4-FFF2-40B4-BE49-F238E27FC236}">
                <a16:creationId xmlns:a16="http://schemas.microsoft.com/office/drawing/2014/main" id="{5539EFFA-C79C-436C-A961-8DB4D0A79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7">
            <a:extLst>
              <a:ext uri="{FF2B5EF4-FFF2-40B4-BE49-F238E27FC236}">
                <a16:creationId xmlns:a16="http://schemas.microsoft.com/office/drawing/2014/main" id="{2D92D865-1443-443F-A2F7-7904A9398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88B613-3DC6-4CEA-8390-CAC857986998}" type="slidenum">
              <a:rPr lang="en-US" altLang="pt-BR" smtClean="0"/>
              <a:pPr>
                <a:spcBef>
                  <a:spcPct val="0"/>
                </a:spcBef>
              </a:pPr>
              <a:t>181</a:t>
            </a:fld>
            <a:endParaRPr lang="en-US" altLang="pt-BR"/>
          </a:p>
        </p:txBody>
      </p:sp>
      <p:sp>
        <p:nvSpPr>
          <p:cNvPr id="315395" name="Rectangle 2">
            <a:extLst>
              <a:ext uri="{FF2B5EF4-FFF2-40B4-BE49-F238E27FC236}">
                <a16:creationId xmlns:a16="http://schemas.microsoft.com/office/drawing/2014/main" id="{9A0800B6-E943-4779-B372-AF30BE343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6" name="Rectangle 3">
            <a:extLst>
              <a:ext uri="{FF2B5EF4-FFF2-40B4-BE49-F238E27FC236}">
                <a16:creationId xmlns:a16="http://schemas.microsoft.com/office/drawing/2014/main" id="{B667753D-9F42-4DC1-9F77-4BD693447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>
            <a:extLst>
              <a:ext uri="{FF2B5EF4-FFF2-40B4-BE49-F238E27FC236}">
                <a16:creationId xmlns:a16="http://schemas.microsoft.com/office/drawing/2014/main" id="{510B5830-31BE-4259-8F91-759734475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6AF8BC-4B2E-4016-B5B3-1D0AA7FE647F}" type="slidenum">
              <a:rPr lang="en-US" altLang="pt-BR" smtClean="0"/>
              <a:pPr>
                <a:spcBef>
                  <a:spcPct val="0"/>
                </a:spcBef>
              </a:pPr>
              <a:t>182</a:t>
            </a:fld>
            <a:endParaRPr lang="en-US" altLang="pt-BR"/>
          </a:p>
        </p:txBody>
      </p:sp>
      <p:sp>
        <p:nvSpPr>
          <p:cNvPr id="317443" name="Rectangle 2">
            <a:extLst>
              <a:ext uri="{FF2B5EF4-FFF2-40B4-BE49-F238E27FC236}">
                <a16:creationId xmlns:a16="http://schemas.microsoft.com/office/drawing/2014/main" id="{D05587CE-97FE-44FD-BBA6-3367DBE638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>
            <a:extLst>
              <a:ext uri="{FF2B5EF4-FFF2-40B4-BE49-F238E27FC236}">
                <a16:creationId xmlns:a16="http://schemas.microsoft.com/office/drawing/2014/main" id="{E2368A66-8FC8-4320-BD51-C59161CF4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7">
            <a:extLst>
              <a:ext uri="{FF2B5EF4-FFF2-40B4-BE49-F238E27FC236}">
                <a16:creationId xmlns:a16="http://schemas.microsoft.com/office/drawing/2014/main" id="{7054C5EA-26B1-402E-9B3C-26BB95FC3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6189137-BD30-44D2-A11A-35B799C36860}" type="slidenum">
              <a:rPr lang="en-US" altLang="pt-BR" smtClean="0"/>
              <a:pPr>
                <a:spcBef>
                  <a:spcPct val="0"/>
                </a:spcBef>
              </a:pPr>
              <a:t>183</a:t>
            </a:fld>
            <a:endParaRPr lang="en-US" altLang="pt-BR"/>
          </a:p>
        </p:txBody>
      </p:sp>
      <p:sp>
        <p:nvSpPr>
          <p:cNvPr id="319491" name="Rectangle 2">
            <a:extLst>
              <a:ext uri="{FF2B5EF4-FFF2-40B4-BE49-F238E27FC236}">
                <a16:creationId xmlns:a16="http://schemas.microsoft.com/office/drawing/2014/main" id="{EE04B616-B283-439F-98A9-7D3AE87F21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2" name="Rectangle 3">
            <a:extLst>
              <a:ext uri="{FF2B5EF4-FFF2-40B4-BE49-F238E27FC236}">
                <a16:creationId xmlns:a16="http://schemas.microsoft.com/office/drawing/2014/main" id="{38C88A76-5AEA-4428-80EC-565A1E65B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7">
            <a:extLst>
              <a:ext uri="{FF2B5EF4-FFF2-40B4-BE49-F238E27FC236}">
                <a16:creationId xmlns:a16="http://schemas.microsoft.com/office/drawing/2014/main" id="{BB6822B1-14DF-4D12-B61D-5677C19423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920C5E-DE8B-4FFD-BC70-0BD5870C48DD}" type="slidenum">
              <a:rPr lang="en-US" altLang="pt-BR" smtClean="0"/>
              <a:pPr>
                <a:spcBef>
                  <a:spcPct val="0"/>
                </a:spcBef>
              </a:pPr>
              <a:t>184</a:t>
            </a:fld>
            <a:endParaRPr lang="en-US" altLang="pt-BR"/>
          </a:p>
        </p:txBody>
      </p:sp>
      <p:sp>
        <p:nvSpPr>
          <p:cNvPr id="321539" name="Rectangle 2">
            <a:extLst>
              <a:ext uri="{FF2B5EF4-FFF2-40B4-BE49-F238E27FC236}">
                <a16:creationId xmlns:a16="http://schemas.microsoft.com/office/drawing/2014/main" id="{D2730341-FC6D-4668-8771-C20267929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40" name="Rectangle 3">
            <a:extLst>
              <a:ext uri="{FF2B5EF4-FFF2-40B4-BE49-F238E27FC236}">
                <a16:creationId xmlns:a16="http://schemas.microsoft.com/office/drawing/2014/main" id="{0803C541-2812-4753-9A42-827486DBA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89756DA-E946-48D3-A217-DA743D12B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B13A98-FC67-4FF4-8D88-265777968E75}" type="slidenum">
              <a:rPr lang="en-US" altLang="pt-BR" smtClean="0">
                <a:latin typeface="Times New Roman" panose="02020603050405020304" pitchFamily="18" charset="0"/>
              </a:rPr>
              <a:pPr/>
              <a:t>15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881B9E8-E8B8-4319-A83D-2A20270E41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3DEBD4F-D5FB-418C-8B6D-E878ED740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7">
            <a:extLst>
              <a:ext uri="{FF2B5EF4-FFF2-40B4-BE49-F238E27FC236}">
                <a16:creationId xmlns:a16="http://schemas.microsoft.com/office/drawing/2014/main" id="{FC721C9B-A231-4B2C-9EC5-D7A9638B03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530A18-CB1B-4FD5-87BE-A8C00D827541}" type="slidenum">
              <a:rPr lang="en-US" altLang="pt-BR" smtClean="0"/>
              <a:pPr>
                <a:spcBef>
                  <a:spcPct val="0"/>
                </a:spcBef>
              </a:pPr>
              <a:t>185</a:t>
            </a:fld>
            <a:endParaRPr lang="en-US" altLang="pt-BR"/>
          </a:p>
        </p:txBody>
      </p:sp>
      <p:sp>
        <p:nvSpPr>
          <p:cNvPr id="323587" name="Rectangle 2">
            <a:extLst>
              <a:ext uri="{FF2B5EF4-FFF2-40B4-BE49-F238E27FC236}">
                <a16:creationId xmlns:a16="http://schemas.microsoft.com/office/drawing/2014/main" id="{4649D524-CA7B-4EF5-AE33-1E7F69E7B7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8" name="Rectangle 3">
            <a:extLst>
              <a:ext uri="{FF2B5EF4-FFF2-40B4-BE49-F238E27FC236}">
                <a16:creationId xmlns:a16="http://schemas.microsoft.com/office/drawing/2014/main" id="{5A8700E9-1C4B-4507-88C2-067F5232E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>
            <a:extLst>
              <a:ext uri="{FF2B5EF4-FFF2-40B4-BE49-F238E27FC236}">
                <a16:creationId xmlns:a16="http://schemas.microsoft.com/office/drawing/2014/main" id="{8C628741-2B43-47CB-88AF-FFFD605390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A897CCD-C3A4-4750-B4E3-D0ED2DBA9981}" type="slidenum">
              <a:rPr lang="en-US" altLang="pt-BR" smtClean="0"/>
              <a:pPr>
                <a:spcBef>
                  <a:spcPct val="0"/>
                </a:spcBef>
              </a:pPr>
              <a:t>186</a:t>
            </a:fld>
            <a:endParaRPr lang="en-US" altLang="pt-BR"/>
          </a:p>
        </p:txBody>
      </p:sp>
      <p:sp>
        <p:nvSpPr>
          <p:cNvPr id="325635" name="Rectangle 2">
            <a:extLst>
              <a:ext uri="{FF2B5EF4-FFF2-40B4-BE49-F238E27FC236}">
                <a16:creationId xmlns:a16="http://schemas.microsoft.com/office/drawing/2014/main" id="{01295881-39EC-4572-90EC-865B4884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>
            <a:extLst>
              <a:ext uri="{FF2B5EF4-FFF2-40B4-BE49-F238E27FC236}">
                <a16:creationId xmlns:a16="http://schemas.microsoft.com/office/drawing/2014/main" id="{928492A0-1E9B-436A-8613-CC7D25816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7">
            <a:extLst>
              <a:ext uri="{FF2B5EF4-FFF2-40B4-BE49-F238E27FC236}">
                <a16:creationId xmlns:a16="http://schemas.microsoft.com/office/drawing/2014/main" id="{2E45A327-0FAD-4120-AA0C-A80859562D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AFDF1BE-B6E3-464F-98C6-48585703DEEC}" type="slidenum">
              <a:rPr lang="en-US" altLang="pt-BR" smtClean="0"/>
              <a:pPr>
                <a:spcBef>
                  <a:spcPct val="0"/>
                </a:spcBef>
              </a:pPr>
              <a:t>187</a:t>
            </a:fld>
            <a:endParaRPr lang="en-US" altLang="pt-BR"/>
          </a:p>
        </p:txBody>
      </p:sp>
      <p:sp>
        <p:nvSpPr>
          <p:cNvPr id="327683" name="Rectangle 2">
            <a:extLst>
              <a:ext uri="{FF2B5EF4-FFF2-40B4-BE49-F238E27FC236}">
                <a16:creationId xmlns:a16="http://schemas.microsoft.com/office/drawing/2014/main" id="{88528ECA-CEC3-49E2-82CA-1133ED6343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4" name="Rectangle 3">
            <a:extLst>
              <a:ext uri="{FF2B5EF4-FFF2-40B4-BE49-F238E27FC236}">
                <a16:creationId xmlns:a16="http://schemas.microsoft.com/office/drawing/2014/main" id="{64689A46-7709-4283-9D20-4CD9FBE5C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7">
            <a:extLst>
              <a:ext uri="{FF2B5EF4-FFF2-40B4-BE49-F238E27FC236}">
                <a16:creationId xmlns:a16="http://schemas.microsoft.com/office/drawing/2014/main" id="{94F5147A-0661-4CC9-8C33-F9F494935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C9469F-7C00-4FB3-8824-3DA295B63150}" type="slidenum">
              <a:rPr lang="en-US" altLang="pt-BR" smtClean="0"/>
              <a:pPr>
                <a:spcBef>
                  <a:spcPct val="0"/>
                </a:spcBef>
              </a:pPr>
              <a:t>188</a:t>
            </a:fld>
            <a:endParaRPr lang="en-US" altLang="pt-BR"/>
          </a:p>
        </p:txBody>
      </p:sp>
      <p:sp>
        <p:nvSpPr>
          <p:cNvPr id="329731" name="Rectangle 2">
            <a:extLst>
              <a:ext uri="{FF2B5EF4-FFF2-40B4-BE49-F238E27FC236}">
                <a16:creationId xmlns:a16="http://schemas.microsoft.com/office/drawing/2014/main" id="{056DB400-8619-433E-8304-AB2D00249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2" name="Rectangle 3">
            <a:extLst>
              <a:ext uri="{FF2B5EF4-FFF2-40B4-BE49-F238E27FC236}">
                <a16:creationId xmlns:a16="http://schemas.microsoft.com/office/drawing/2014/main" id="{59BD2C54-6889-4D2B-9BBE-5350A0A72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7">
            <a:extLst>
              <a:ext uri="{FF2B5EF4-FFF2-40B4-BE49-F238E27FC236}">
                <a16:creationId xmlns:a16="http://schemas.microsoft.com/office/drawing/2014/main" id="{CFF535DD-AF05-419A-9D66-80177B999B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33FC29-4261-4E7C-833A-6A387F06681F}" type="slidenum">
              <a:rPr lang="en-US" altLang="pt-BR" smtClean="0"/>
              <a:pPr>
                <a:spcBef>
                  <a:spcPct val="0"/>
                </a:spcBef>
              </a:pPr>
              <a:t>190</a:t>
            </a:fld>
            <a:endParaRPr lang="en-US" altLang="pt-BR"/>
          </a:p>
        </p:txBody>
      </p:sp>
      <p:sp>
        <p:nvSpPr>
          <p:cNvPr id="331779" name="Rectangle 2">
            <a:extLst>
              <a:ext uri="{FF2B5EF4-FFF2-40B4-BE49-F238E27FC236}">
                <a16:creationId xmlns:a16="http://schemas.microsoft.com/office/drawing/2014/main" id="{F788B0C5-9D56-483B-BCB6-BDA2204B93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80" name="Rectangle 3">
            <a:extLst>
              <a:ext uri="{FF2B5EF4-FFF2-40B4-BE49-F238E27FC236}">
                <a16:creationId xmlns:a16="http://schemas.microsoft.com/office/drawing/2014/main" id="{DAB55EEE-F131-431F-8D2D-CE2DA1303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7">
            <a:extLst>
              <a:ext uri="{FF2B5EF4-FFF2-40B4-BE49-F238E27FC236}">
                <a16:creationId xmlns:a16="http://schemas.microsoft.com/office/drawing/2014/main" id="{5000A462-63C0-4A61-9DCF-A488588AEB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E68116-5F39-4D80-8737-53B04E541C55}" type="slidenum">
              <a:rPr lang="en-US" altLang="pt-BR" smtClean="0"/>
              <a:pPr>
                <a:spcBef>
                  <a:spcPct val="0"/>
                </a:spcBef>
              </a:pPr>
              <a:t>191</a:t>
            </a:fld>
            <a:endParaRPr lang="en-US" altLang="pt-BR"/>
          </a:p>
        </p:txBody>
      </p:sp>
      <p:sp>
        <p:nvSpPr>
          <p:cNvPr id="335875" name="Rectangle 2">
            <a:extLst>
              <a:ext uri="{FF2B5EF4-FFF2-40B4-BE49-F238E27FC236}">
                <a16:creationId xmlns:a16="http://schemas.microsoft.com/office/drawing/2014/main" id="{3C97CBA4-B08A-44C2-9659-DEC761839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6" name="Rectangle 3">
            <a:extLst>
              <a:ext uri="{FF2B5EF4-FFF2-40B4-BE49-F238E27FC236}">
                <a16:creationId xmlns:a16="http://schemas.microsoft.com/office/drawing/2014/main" id="{8DADD148-C9B4-4FC0-A04E-E6FB032E4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7">
            <a:extLst>
              <a:ext uri="{FF2B5EF4-FFF2-40B4-BE49-F238E27FC236}">
                <a16:creationId xmlns:a16="http://schemas.microsoft.com/office/drawing/2014/main" id="{3EDACB54-DFC1-4584-924F-10518F85AA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509FDCA-BDC5-4D5A-A6CA-0D34ED85D7FC}" type="slidenum">
              <a:rPr lang="en-US" altLang="pt-BR" smtClean="0"/>
              <a:pPr>
                <a:spcBef>
                  <a:spcPct val="0"/>
                </a:spcBef>
              </a:pPr>
              <a:t>192</a:t>
            </a:fld>
            <a:endParaRPr lang="en-US" altLang="pt-BR"/>
          </a:p>
        </p:txBody>
      </p:sp>
      <p:sp>
        <p:nvSpPr>
          <p:cNvPr id="337923" name="Rectangle 2">
            <a:extLst>
              <a:ext uri="{FF2B5EF4-FFF2-40B4-BE49-F238E27FC236}">
                <a16:creationId xmlns:a16="http://schemas.microsoft.com/office/drawing/2014/main" id="{ECAA396D-0BEC-40D6-9C15-01E69DD5D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4" name="Rectangle 3">
            <a:extLst>
              <a:ext uri="{FF2B5EF4-FFF2-40B4-BE49-F238E27FC236}">
                <a16:creationId xmlns:a16="http://schemas.microsoft.com/office/drawing/2014/main" id="{1B609B37-D56F-4604-AD21-95A1D6FA7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7">
            <a:extLst>
              <a:ext uri="{FF2B5EF4-FFF2-40B4-BE49-F238E27FC236}">
                <a16:creationId xmlns:a16="http://schemas.microsoft.com/office/drawing/2014/main" id="{942F019D-B426-49B0-8A2C-FCC105FE6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37F0E51-1DBF-406D-B7E7-79ED3E31BC0E}" type="slidenum">
              <a:rPr lang="en-US" altLang="pt-BR" smtClean="0"/>
              <a:pPr>
                <a:spcBef>
                  <a:spcPct val="0"/>
                </a:spcBef>
              </a:pPr>
              <a:t>193</a:t>
            </a:fld>
            <a:endParaRPr lang="en-US" altLang="pt-BR"/>
          </a:p>
        </p:txBody>
      </p:sp>
      <p:sp>
        <p:nvSpPr>
          <p:cNvPr id="339971" name="Rectangle 2">
            <a:extLst>
              <a:ext uri="{FF2B5EF4-FFF2-40B4-BE49-F238E27FC236}">
                <a16:creationId xmlns:a16="http://schemas.microsoft.com/office/drawing/2014/main" id="{7513C8EF-C187-4272-B2B8-F3AB6F8F9D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2" name="Rectangle 3">
            <a:extLst>
              <a:ext uri="{FF2B5EF4-FFF2-40B4-BE49-F238E27FC236}">
                <a16:creationId xmlns:a16="http://schemas.microsoft.com/office/drawing/2014/main" id="{0E257832-8E37-4871-A62A-59FD61CBA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7">
            <a:extLst>
              <a:ext uri="{FF2B5EF4-FFF2-40B4-BE49-F238E27FC236}">
                <a16:creationId xmlns:a16="http://schemas.microsoft.com/office/drawing/2014/main" id="{21E70DFC-4BE5-4752-AAAA-BE9C81B0E1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7583A10-1B0C-4A80-A055-D3F7F939B139}" type="slidenum">
              <a:rPr lang="en-US" altLang="pt-BR" smtClean="0"/>
              <a:pPr>
                <a:spcBef>
                  <a:spcPct val="0"/>
                </a:spcBef>
              </a:pPr>
              <a:t>194</a:t>
            </a:fld>
            <a:endParaRPr lang="en-US" altLang="pt-BR"/>
          </a:p>
        </p:txBody>
      </p:sp>
      <p:sp>
        <p:nvSpPr>
          <p:cNvPr id="342019" name="Rectangle 2">
            <a:extLst>
              <a:ext uri="{FF2B5EF4-FFF2-40B4-BE49-F238E27FC236}">
                <a16:creationId xmlns:a16="http://schemas.microsoft.com/office/drawing/2014/main" id="{843AAFAE-2D96-42A6-8EA3-748B70ECE7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20" name="Rectangle 3">
            <a:extLst>
              <a:ext uri="{FF2B5EF4-FFF2-40B4-BE49-F238E27FC236}">
                <a16:creationId xmlns:a16="http://schemas.microsoft.com/office/drawing/2014/main" id="{BA054F8F-229C-4D90-AE8D-69560C140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7">
            <a:extLst>
              <a:ext uri="{FF2B5EF4-FFF2-40B4-BE49-F238E27FC236}">
                <a16:creationId xmlns:a16="http://schemas.microsoft.com/office/drawing/2014/main" id="{21E70DFC-4BE5-4752-AAAA-BE9C81B0E1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7583A10-1B0C-4A80-A055-D3F7F939B139}" type="slidenum">
              <a:rPr lang="en-US" altLang="pt-BR" smtClean="0"/>
              <a:pPr>
                <a:spcBef>
                  <a:spcPct val="0"/>
                </a:spcBef>
              </a:pPr>
              <a:t>195</a:t>
            </a:fld>
            <a:endParaRPr lang="en-US" altLang="pt-BR"/>
          </a:p>
        </p:txBody>
      </p:sp>
      <p:sp>
        <p:nvSpPr>
          <p:cNvPr id="342019" name="Rectangle 2">
            <a:extLst>
              <a:ext uri="{FF2B5EF4-FFF2-40B4-BE49-F238E27FC236}">
                <a16:creationId xmlns:a16="http://schemas.microsoft.com/office/drawing/2014/main" id="{843AAFAE-2D96-42A6-8EA3-748B70ECE7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20" name="Rectangle 3">
            <a:extLst>
              <a:ext uri="{FF2B5EF4-FFF2-40B4-BE49-F238E27FC236}">
                <a16:creationId xmlns:a16="http://schemas.microsoft.com/office/drawing/2014/main" id="{BA054F8F-229C-4D90-AE8D-69560C140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01970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4DB8507-D71E-4D10-B6A1-EBD4B11935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A0FE66-DA01-4E0C-9B78-B925EBB6D835}" type="slidenum">
              <a:rPr lang="en-US" altLang="pt-BR" smtClean="0">
                <a:latin typeface="Times New Roman" panose="02020603050405020304" pitchFamily="18" charset="0"/>
              </a:rPr>
              <a:pPr/>
              <a:t>16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344B743-FA27-4019-93E0-8E316475E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46B0F83-C312-4359-8F5F-8DEEFB6D4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>
            <a:extLst>
              <a:ext uri="{FF2B5EF4-FFF2-40B4-BE49-F238E27FC236}">
                <a16:creationId xmlns:a16="http://schemas.microsoft.com/office/drawing/2014/main" id="{12167B78-55FF-4A4E-B1FC-CCA71BAA3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041B6C-DB9B-4CC4-B9A9-020396AF977C}" type="slidenum">
              <a:rPr lang="en-US" altLang="pt-BR" smtClean="0"/>
              <a:pPr>
                <a:spcBef>
                  <a:spcPct val="0"/>
                </a:spcBef>
              </a:pPr>
              <a:t>197</a:t>
            </a:fld>
            <a:endParaRPr lang="en-US" altLang="pt-BR"/>
          </a:p>
        </p:txBody>
      </p:sp>
      <p:sp>
        <p:nvSpPr>
          <p:cNvPr id="344067" name="Rectangle 2">
            <a:extLst>
              <a:ext uri="{FF2B5EF4-FFF2-40B4-BE49-F238E27FC236}">
                <a16:creationId xmlns:a16="http://schemas.microsoft.com/office/drawing/2014/main" id="{2C753409-0F88-4C31-B3C2-3C98EC840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8" name="Rectangle 3">
            <a:extLst>
              <a:ext uri="{FF2B5EF4-FFF2-40B4-BE49-F238E27FC236}">
                <a16:creationId xmlns:a16="http://schemas.microsoft.com/office/drawing/2014/main" id="{38C4B021-1B15-448E-851D-A4BE94D4D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7">
            <a:extLst>
              <a:ext uri="{FF2B5EF4-FFF2-40B4-BE49-F238E27FC236}">
                <a16:creationId xmlns:a16="http://schemas.microsoft.com/office/drawing/2014/main" id="{3DC725DC-D672-4696-B647-177599361D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BF27BD-F39B-44B1-A8DC-8032164C6976}" type="slidenum">
              <a:rPr lang="en-US" altLang="pt-BR" smtClean="0"/>
              <a:pPr>
                <a:spcBef>
                  <a:spcPct val="0"/>
                </a:spcBef>
              </a:pPr>
              <a:t>198</a:t>
            </a:fld>
            <a:endParaRPr lang="en-US" altLang="pt-BR"/>
          </a:p>
        </p:txBody>
      </p:sp>
      <p:sp>
        <p:nvSpPr>
          <p:cNvPr id="346115" name="Rectangle 2">
            <a:extLst>
              <a:ext uri="{FF2B5EF4-FFF2-40B4-BE49-F238E27FC236}">
                <a16:creationId xmlns:a16="http://schemas.microsoft.com/office/drawing/2014/main" id="{4F969435-3985-4681-AA84-8A4BDD249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6" name="Rectangle 3">
            <a:extLst>
              <a:ext uri="{FF2B5EF4-FFF2-40B4-BE49-F238E27FC236}">
                <a16:creationId xmlns:a16="http://schemas.microsoft.com/office/drawing/2014/main" id="{7B3B8A11-8B04-48E4-9115-BF89FA646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7">
            <a:extLst>
              <a:ext uri="{FF2B5EF4-FFF2-40B4-BE49-F238E27FC236}">
                <a16:creationId xmlns:a16="http://schemas.microsoft.com/office/drawing/2014/main" id="{BD34E11E-8A19-48CB-83F1-2C8FC6E663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A2952A-611C-4FE5-9667-E26B913AD82D}" type="slidenum">
              <a:rPr lang="en-US" altLang="pt-BR" smtClean="0"/>
              <a:pPr>
                <a:spcBef>
                  <a:spcPct val="0"/>
                </a:spcBef>
              </a:pPr>
              <a:t>199</a:t>
            </a:fld>
            <a:endParaRPr lang="en-US" altLang="pt-BR"/>
          </a:p>
        </p:txBody>
      </p:sp>
      <p:sp>
        <p:nvSpPr>
          <p:cNvPr id="348163" name="Rectangle 2">
            <a:extLst>
              <a:ext uri="{FF2B5EF4-FFF2-40B4-BE49-F238E27FC236}">
                <a16:creationId xmlns:a16="http://schemas.microsoft.com/office/drawing/2014/main" id="{28C7DDDF-B8E2-4287-AED2-EDB58756EB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4" name="Rectangle 3">
            <a:extLst>
              <a:ext uri="{FF2B5EF4-FFF2-40B4-BE49-F238E27FC236}">
                <a16:creationId xmlns:a16="http://schemas.microsoft.com/office/drawing/2014/main" id="{9C3335E5-2AB4-4815-B823-F2257F268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7">
            <a:extLst>
              <a:ext uri="{FF2B5EF4-FFF2-40B4-BE49-F238E27FC236}">
                <a16:creationId xmlns:a16="http://schemas.microsoft.com/office/drawing/2014/main" id="{797E3A15-254D-4E83-BB0F-ACB7A77FA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86DE15-CDE0-48B8-AD7F-8E22186541B2}" type="slidenum">
              <a:rPr lang="en-US" altLang="pt-BR" smtClean="0"/>
              <a:pPr>
                <a:spcBef>
                  <a:spcPct val="0"/>
                </a:spcBef>
              </a:pPr>
              <a:t>200</a:t>
            </a:fld>
            <a:endParaRPr lang="en-US" altLang="pt-BR"/>
          </a:p>
        </p:txBody>
      </p:sp>
      <p:sp>
        <p:nvSpPr>
          <p:cNvPr id="350211" name="Rectangle 2">
            <a:extLst>
              <a:ext uri="{FF2B5EF4-FFF2-40B4-BE49-F238E27FC236}">
                <a16:creationId xmlns:a16="http://schemas.microsoft.com/office/drawing/2014/main" id="{E02D7539-3575-4DD0-AE2F-C0599623E9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2" name="Rectangle 3">
            <a:extLst>
              <a:ext uri="{FF2B5EF4-FFF2-40B4-BE49-F238E27FC236}">
                <a16:creationId xmlns:a16="http://schemas.microsoft.com/office/drawing/2014/main" id="{39E2057F-AEB9-4330-95A9-90D0692E6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CNC = Controle numérico por computador ou computadorizado</a:t>
            </a:r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7">
            <a:extLst>
              <a:ext uri="{FF2B5EF4-FFF2-40B4-BE49-F238E27FC236}">
                <a16:creationId xmlns:a16="http://schemas.microsoft.com/office/drawing/2014/main" id="{047E56A4-0E2D-4642-AF1F-603A5C988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221B95-2EAF-4208-BB39-CDA7070D439A}" type="slidenum">
              <a:rPr lang="en-US" altLang="pt-BR" smtClean="0"/>
              <a:pPr>
                <a:spcBef>
                  <a:spcPct val="0"/>
                </a:spcBef>
              </a:pPr>
              <a:t>201</a:t>
            </a:fld>
            <a:endParaRPr lang="en-US" altLang="pt-BR"/>
          </a:p>
        </p:txBody>
      </p:sp>
      <p:sp>
        <p:nvSpPr>
          <p:cNvPr id="352259" name="Rectangle 2">
            <a:extLst>
              <a:ext uri="{FF2B5EF4-FFF2-40B4-BE49-F238E27FC236}">
                <a16:creationId xmlns:a16="http://schemas.microsoft.com/office/drawing/2014/main" id="{D04D6B8B-A6B2-4024-914C-AAADE0B5F9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60" name="Rectangle 3">
            <a:extLst>
              <a:ext uri="{FF2B5EF4-FFF2-40B4-BE49-F238E27FC236}">
                <a16:creationId xmlns:a16="http://schemas.microsoft.com/office/drawing/2014/main" id="{1287726E-4294-41B0-B07C-B5B0934BC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7">
            <a:extLst>
              <a:ext uri="{FF2B5EF4-FFF2-40B4-BE49-F238E27FC236}">
                <a16:creationId xmlns:a16="http://schemas.microsoft.com/office/drawing/2014/main" id="{17F8F259-A4B2-48A1-A300-9846B16F8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DDFE5F-1184-4993-B025-2E8315B0F627}" type="slidenum">
              <a:rPr lang="en-US" altLang="pt-BR" smtClean="0"/>
              <a:pPr>
                <a:spcBef>
                  <a:spcPct val="0"/>
                </a:spcBef>
              </a:pPr>
              <a:t>203</a:t>
            </a:fld>
            <a:endParaRPr lang="en-US" altLang="pt-BR"/>
          </a:p>
        </p:txBody>
      </p:sp>
      <p:sp>
        <p:nvSpPr>
          <p:cNvPr id="355331" name="Rectangle 2">
            <a:extLst>
              <a:ext uri="{FF2B5EF4-FFF2-40B4-BE49-F238E27FC236}">
                <a16:creationId xmlns:a16="http://schemas.microsoft.com/office/drawing/2014/main" id="{FF4A4B17-0291-4081-B88C-36863CB95B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2" name="Rectangle 3">
            <a:extLst>
              <a:ext uri="{FF2B5EF4-FFF2-40B4-BE49-F238E27FC236}">
                <a16:creationId xmlns:a16="http://schemas.microsoft.com/office/drawing/2014/main" id="{9BB4E35D-5245-46E0-A61C-63E1EA53B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111E512-F4CA-4E47-A2D2-FF0C77A82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35A526-A6FF-4660-87D7-6233AD1320EB}" type="slidenum">
              <a:rPr lang="en-US" altLang="pt-BR"/>
              <a:pPr>
                <a:spcBef>
                  <a:spcPct val="0"/>
                </a:spcBef>
              </a:pPr>
              <a:t>205</a:t>
            </a:fld>
            <a:endParaRPr lang="en-US" altLang="pt-BR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C511187-5A1F-4667-8EC4-EEF56D5769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5405C204-C596-451B-9DFF-1BBFC180A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2BBB2C54-10C2-46FC-AD20-BCDB632E2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5097DD-50CD-4446-97E3-79F709F2FA6B}" type="slidenum">
              <a:rPr lang="en-US" altLang="pt-BR"/>
              <a:pPr>
                <a:spcBef>
                  <a:spcPct val="0"/>
                </a:spcBef>
              </a:pPr>
              <a:t>206</a:t>
            </a:fld>
            <a:endParaRPr lang="en-US" altLang="pt-BR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5800570-2782-4661-A498-84304B44C5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56D554E-D027-41A4-9132-DB5F955A9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24D4E8E-531B-4839-8FAF-CCC34C93D0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08F69B-35BA-4125-8B3A-3D0D15E1FE56}" type="slidenum">
              <a:rPr lang="en-US" altLang="pt-BR"/>
              <a:pPr>
                <a:spcBef>
                  <a:spcPct val="0"/>
                </a:spcBef>
              </a:pPr>
              <a:t>207</a:t>
            </a:fld>
            <a:endParaRPr lang="en-US" altLang="pt-BR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975B3CC-6459-446E-943E-2EEB780F9C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54B8987-DDAE-4522-BF73-BAF1609F3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1FBF98E-BFCF-4EA9-914C-4A91FBB67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D9379C-0E5A-425F-AF52-7DDE62B5AB54}" type="slidenum">
              <a:rPr lang="en-US" altLang="pt-BR"/>
              <a:pPr>
                <a:spcBef>
                  <a:spcPct val="0"/>
                </a:spcBef>
              </a:pPr>
              <a:t>208</a:t>
            </a:fld>
            <a:endParaRPr lang="en-US" altLang="pt-BR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4210AC70-56B2-4BDB-B8D8-99FAA1F3E5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8F89AA3-464F-4B65-8083-D0ABA83F2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760B4B1-B4FA-4727-B2F2-F4EAEFBC1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4EC692E-25DE-499E-839A-681458A97094}" type="slidenum">
              <a:rPr lang="en-US" altLang="pt-BR" smtClean="0">
                <a:latin typeface="Times New Roman" panose="02020603050405020304" pitchFamily="18" charset="0"/>
              </a:rPr>
              <a:pPr/>
              <a:t>17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E8F7128-B5FE-4902-8A66-6E8D52F7A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2198BF0-6C3D-45AD-86DE-EFA5A677D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D510933A-5F60-4F1D-8E9B-70C85B4B32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CA127F-9A6F-4297-BEA7-BEC1D7278272}" type="slidenum">
              <a:rPr lang="en-US" altLang="pt-BR"/>
              <a:pPr>
                <a:spcBef>
                  <a:spcPct val="0"/>
                </a:spcBef>
              </a:pPr>
              <a:t>209</a:t>
            </a:fld>
            <a:endParaRPr lang="en-US" altLang="pt-BR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A66913B1-C9B5-45B1-941F-190C5B8270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2548853-2178-44BA-A642-347C5134A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DE0A613C-64A8-4046-A32E-CF24518BB7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154763-EB18-41FA-9FC7-17B2AE46084B}" type="slidenum">
              <a:rPr lang="en-US" altLang="pt-BR"/>
              <a:pPr>
                <a:spcBef>
                  <a:spcPct val="0"/>
                </a:spcBef>
              </a:pPr>
              <a:t>210</a:t>
            </a:fld>
            <a:endParaRPr lang="en-US" altLang="pt-BR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670B686-1872-4744-8CE2-A8E59493C1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D9AB486-8A36-42FA-9381-191563046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A81226C-6A76-4E2D-9831-F0057FEBFA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8C2A6E7-DCED-49D5-AF27-FD5165442EC2}" type="slidenum">
              <a:rPr lang="en-US" altLang="pt-BR"/>
              <a:pPr>
                <a:spcBef>
                  <a:spcPct val="0"/>
                </a:spcBef>
              </a:pPr>
              <a:t>211</a:t>
            </a:fld>
            <a:endParaRPr lang="en-US" altLang="pt-BR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977A2C28-582D-465A-830D-265166D045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96E81B2D-8E23-4FAE-9043-44E43AA5C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5B8B8301-C952-484C-9EED-E08FAFFAE7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A56776B-76FA-4E85-B158-DD854EA11C40}" type="slidenum">
              <a:rPr lang="en-US" altLang="pt-BR"/>
              <a:pPr>
                <a:spcBef>
                  <a:spcPct val="0"/>
                </a:spcBef>
              </a:pPr>
              <a:t>212</a:t>
            </a:fld>
            <a:endParaRPr lang="en-US" altLang="pt-BR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0BC4D44-A3AF-49A0-83F1-2AA8CF8DC3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A62BA6B-6EEA-4A38-8280-29EF3EFA8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8F3027E2-7089-43A8-AE94-4F94DCF6E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0F3158-C48D-451D-BD01-3C519CCD711D}" type="slidenum">
              <a:rPr lang="en-US" altLang="pt-BR"/>
              <a:pPr>
                <a:spcBef>
                  <a:spcPct val="0"/>
                </a:spcBef>
              </a:pPr>
              <a:t>213</a:t>
            </a:fld>
            <a:endParaRPr lang="en-US" altLang="pt-BR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B081F97-DDB0-4B78-8579-D5963C1451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8DECD497-7344-441D-9769-29DF7236A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6CA1FDE5-13A4-482C-889E-D83EFD05D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14DC452-8C12-4BA5-B655-D1CAACDCD442}" type="slidenum">
              <a:rPr lang="en-US" altLang="pt-BR"/>
              <a:pPr>
                <a:spcBef>
                  <a:spcPct val="0"/>
                </a:spcBef>
              </a:pPr>
              <a:t>214</a:t>
            </a:fld>
            <a:endParaRPr lang="en-US" altLang="pt-BR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98F0163B-D8C0-49C3-8991-A92DF26BE1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86E55805-90B7-44BC-BA3A-21CAAF0A3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2B6513CC-2419-4A21-90DF-6A45B74BCA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78D37A4-BCD6-459E-8A5C-953A48C35D06}" type="slidenum">
              <a:rPr lang="en-US" altLang="pt-BR"/>
              <a:pPr>
                <a:spcBef>
                  <a:spcPct val="0"/>
                </a:spcBef>
              </a:pPr>
              <a:t>215</a:t>
            </a:fld>
            <a:endParaRPr lang="en-US" altLang="pt-BR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AA59CCA-AE48-44EA-ABD5-8843788E45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0238F4E7-7900-482C-8FEC-E68F0BA97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254611F3-FCFA-48DD-9CFE-4C28847D83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93A275-6115-45A2-B2E6-B011A69B7FAC}" type="slidenum">
              <a:rPr lang="en-US" altLang="pt-BR"/>
              <a:pPr>
                <a:spcBef>
                  <a:spcPct val="0"/>
                </a:spcBef>
              </a:pPr>
              <a:t>216</a:t>
            </a:fld>
            <a:endParaRPr lang="en-US" altLang="pt-BR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6A2E8B6-A57F-45FB-B3A3-1BA325C3E9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A9A6DE9-45E4-4AE0-975A-056381466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0D4D0FE6-3111-4F2E-AB44-8EE2B465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44BBEC-F952-473D-AFD3-C939E4A9D16A}" type="slidenum">
              <a:rPr lang="en-US" altLang="pt-BR"/>
              <a:pPr>
                <a:spcBef>
                  <a:spcPct val="0"/>
                </a:spcBef>
              </a:pPr>
              <a:t>217</a:t>
            </a:fld>
            <a:endParaRPr lang="en-US" altLang="pt-BR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121ECE5-F26B-47A3-810E-F8201872C7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C877633-8825-4C33-90D4-5F044F2C2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484D2E20-8785-4788-AF9E-166D8D76E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48520A-FEDA-48B9-AE64-CC01F84E7AD2}" type="slidenum">
              <a:rPr lang="en-US" altLang="pt-BR"/>
              <a:pPr>
                <a:spcBef>
                  <a:spcPct val="0"/>
                </a:spcBef>
              </a:pPr>
              <a:t>218</a:t>
            </a:fld>
            <a:endParaRPr lang="en-US" altLang="pt-BR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4BC0B1BE-2D31-48EA-A171-9A9AF4D6BF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AF6D14E7-1B29-45AE-8926-FB82C638B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54AACD68-5E60-456A-826E-01FD1C746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16756F-ED0A-46AD-8C18-F94C9694CBDB}" type="slidenum">
              <a:rPr lang="en-US" altLang="pt-BR" smtClean="0">
                <a:latin typeface="Times New Roman" panose="02020603050405020304" pitchFamily="18" charset="0"/>
              </a:rPr>
              <a:pPr/>
              <a:t>18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8D1C732-8710-4214-8699-7F5DFED61C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2DD2594-40A5-4E64-8FB2-ADE408BCE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51C2D55A-4A0A-49BF-85DA-F5B281AB9A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949783-BE51-46A9-A6E1-F8D47822FF20}" type="slidenum">
              <a:rPr lang="en-US" altLang="pt-BR"/>
              <a:pPr>
                <a:spcBef>
                  <a:spcPct val="0"/>
                </a:spcBef>
              </a:pPr>
              <a:t>219</a:t>
            </a:fld>
            <a:endParaRPr lang="en-US" altLang="pt-BR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7AC8E61-5063-499A-88D2-21E66A9191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13A3D658-7170-4AC6-A24B-99848C105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D3DBA18E-E498-448F-A7A3-B7B9DDE1A5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2D8AEE2-577E-45CA-A911-8CC54AF9ABE3}" type="slidenum">
              <a:rPr lang="en-US" altLang="pt-BR"/>
              <a:pPr>
                <a:spcBef>
                  <a:spcPct val="0"/>
                </a:spcBef>
              </a:pPr>
              <a:t>220</a:t>
            </a:fld>
            <a:endParaRPr lang="en-US" altLang="pt-BR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73CC9168-2E7D-41E1-8965-24CEA10BBA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6AD7E852-8F1C-4272-8F4C-A8CE1CC1D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CBC8A5C1-B0B3-4FFC-A02A-DB25442DBE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66057F-619D-4A4B-BC34-6268F9F0BB8B}" type="slidenum">
              <a:rPr lang="en-US" altLang="pt-BR"/>
              <a:pPr>
                <a:spcBef>
                  <a:spcPct val="0"/>
                </a:spcBef>
              </a:pPr>
              <a:t>221</a:t>
            </a:fld>
            <a:endParaRPr lang="en-US" altLang="pt-BR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DB66A7AC-426D-4972-9BEA-A73F9A43FF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BE90B53-68DF-4C1A-82BD-013A6A2BE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CFCE37B2-4C96-4A3C-88CD-1D26669B69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C75518-58AE-4AF0-8439-90BE51F564B5}" type="slidenum">
              <a:rPr lang="en-US" altLang="pt-BR"/>
              <a:pPr>
                <a:spcBef>
                  <a:spcPct val="0"/>
                </a:spcBef>
              </a:pPr>
              <a:t>222</a:t>
            </a:fld>
            <a:endParaRPr lang="en-US" altLang="pt-BR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5E74B0C5-B1E4-41E8-A1D8-4CC8270A96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687BA9C8-A3EA-4BE3-ACF2-DEFE69314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E5601428-5BCB-46AA-9AFA-FB24AC955E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04DC50-BD1A-49D1-B148-5D17863CC161}" type="slidenum">
              <a:rPr lang="en-US" altLang="pt-BR"/>
              <a:pPr>
                <a:spcBef>
                  <a:spcPct val="0"/>
                </a:spcBef>
              </a:pPr>
              <a:t>223</a:t>
            </a:fld>
            <a:endParaRPr lang="en-US" altLang="pt-BR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5E8AC67B-46C6-47EA-BD41-FBB467A81E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191E1C5-DA39-448C-8F42-E271AE396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788FBA72-1CF2-48D2-946E-2F6D8E3B1D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68D069-222F-40C7-8122-6B0854404465}" type="slidenum">
              <a:rPr lang="en-US" altLang="pt-BR"/>
              <a:pPr>
                <a:spcBef>
                  <a:spcPct val="0"/>
                </a:spcBef>
              </a:pPr>
              <a:t>224</a:t>
            </a:fld>
            <a:endParaRPr lang="en-US" altLang="pt-BR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619A99AE-EB0E-4253-8E9A-8AF6DAB2CB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0A176AAF-F80B-4DB7-B738-39FE1FF0F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0DC37375-7225-49E8-9B16-BE0076D52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04CD2A-25B6-4A98-8012-8140633B01A2}" type="slidenum">
              <a:rPr lang="en-US" altLang="pt-BR"/>
              <a:pPr>
                <a:spcBef>
                  <a:spcPct val="0"/>
                </a:spcBef>
              </a:pPr>
              <a:t>225</a:t>
            </a:fld>
            <a:endParaRPr lang="en-US" altLang="pt-BR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45A2835E-1112-4CD2-896F-BCA4743173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83BAFCC2-C120-40AD-8A2F-1939BB377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0EFDA401-9451-40E3-A821-1D189B551D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4898D2-7510-4F96-A464-7776AAC1C435}" type="slidenum">
              <a:rPr lang="en-US" altLang="pt-BR"/>
              <a:pPr>
                <a:spcBef>
                  <a:spcPct val="0"/>
                </a:spcBef>
              </a:pPr>
              <a:t>226</a:t>
            </a:fld>
            <a:endParaRPr lang="en-US" altLang="pt-BR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9654D56-4A05-4702-B8E1-D8E76A45B9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498F65C2-94A2-4EA8-A615-F3EAABE8D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377E28F-15FD-472E-ADEC-8866053A35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CD304B-55B5-40A5-BB39-8FCC586626F0}" type="slidenum">
              <a:rPr lang="en-US" altLang="pt-BR" smtClean="0">
                <a:latin typeface="Times New Roman" panose="02020603050405020304" pitchFamily="18" charset="0"/>
              </a:rPr>
              <a:pPr/>
              <a:t>19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695B62E-B4AB-4627-A2E4-D9036370C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51E55C4-2160-48F3-806D-0D0AD02EC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4141FC0-D642-4DAC-A6CF-CABC8B284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831C5DD-113B-4CB5-841C-87C5EB4C75AC}" type="slidenum">
              <a:rPr lang="en-US" altLang="pt-BR" smtClean="0">
                <a:latin typeface="Times New Roman" panose="02020603050405020304" pitchFamily="18" charset="0"/>
              </a:rPr>
              <a:pPr/>
              <a:t>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D700C3F-1BEF-4B05-BFFD-1F545092DA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651A7C0-E2F7-4FA4-8B31-188BD5244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0:34</a:t>
            </a:r>
          </a:p>
          <a:p>
            <a:pPr eaLnBrk="1" hangingPunct="1"/>
            <a:r>
              <a:rPr lang="pt-BR" altLang="pt-BR"/>
              <a:t>0:25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CE171A39-1BB8-4B05-AB4E-F95F7C7DEA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B6C9AAE-E496-4BDC-A5BD-283BE737EAAA}" type="slidenum">
              <a:rPr lang="en-US" altLang="pt-BR" smtClean="0">
                <a:latin typeface="Times New Roman" panose="02020603050405020304" pitchFamily="18" charset="0"/>
              </a:rPr>
              <a:pPr/>
              <a:t>20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BA12FD73-BB66-4FD9-A6D9-9803B66F80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2E3CAF1-4F13-475F-A634-4C517A6BF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B79387E-F861-40E1-A270-53AC419C3E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45331AE-477F-40A5-91B8-A2EF21305E88}" type="slidenum">
              <a:rPr lang="en-US" altLang="pt-BR" smtClean="0">
                <a:latin typeface="Times New Roman" panose="02020603050405020304" pitchFamily="18" charset="0"/>
              </a:rPr>
              <a:pPr/>
              <a:t>21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EE2AE42-F35B-431B-9F8F-1C520848B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67FA833-EF9A-41AD-B7A3-4225DBCBB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0:34</a:t>
            </a:r>
          </a:p>
          <a:p>
            <a:pPr eaLnBrk="1" hangingPunct="1"/>
            <a:r>
              <a:rPr lang="pt-BR" altLang="pt-BR"/>
              <a:t>0:25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2A1A223-A615-4A5F-BC78-E138F8FE94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571E980-665E-4CBF-8A07-B47EC0F7C6E5}" type="slidenum">
              <a:rPr lang="en-US" altLang="pt-BR" smtClean="0">
                <a:latin typeface="Times New Roman" panose="02020603050405020304" pitchFamily="18" charset="0"/>
              </a:rPr>
              <a:pPr/>
              <a:t>22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B71E2B4-5876-47E9-99B6-9B4D4E885B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7F9DBE0-3CF7-492C-8218-B429BB185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7FF118B-2575-49B2-891C-B4394803D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E08068-D6E1-4846-8E61-F945ED5FC113}" type="slidenum">
              <a:rPr lang="en-US" altLang="pt-BR" smtClean="0">
                <a:latin typeface="Times New Roman" panose="02020603050405020304" pitchFamily="18" charset="0"/>
              </a:rPr>
              <a:pPr/>
              <a:t>23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3A8D9CB-366A-436C-98F3-01DCC2F74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4A8EF66-A86C-40F9-AFF0-B095F2E3A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00062B2-D8C1-46E1-A6BA-9678A2CBA7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F6FB0F1-6E2C-4115-9DD7-AEE1F3B331B5}" type="slidenum">
              <a:rPr lang="en-US" altLang="pt-BR" smtClean="0">
                <a:latin typeface="Times New Roman" panose="02020603050405020304" pitchFamily="18" charset="0"/>
              </a:rPr>
              <a:pPr/>
              <a:t>24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FAE2CF3-41C6-4731-8A03-861352291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70DC238-7ED4-4809-A692-D79AEA484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0A410C90-D04F-4EB3-AF16-DEA08E972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18B78B9-06EB-49B2-9DC4-A65C9E50FA6D}" type="slidenum">
              <a:rPr lang="en-US" altLang="pt-BR" smtClean="0">
                <a:latin typeface="Times New Roman" panose="02020603050405020304" pitchFamily="18" charset="0"/>
              </a:rPr>
              <a:pPr/>
              <a:t>25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C04379C-1204-4905-9B15-5329162FB7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95973D3-507D-427C-87B6-84F7ECE30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9F80E32F-578C-4125-A191-B95A50F3AC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94F4F18-BAAA-475E-89D6-D4596B893CD8}" type="slidenum">
              <a:rPr lang="en-US" altLang="pt-BR" smtClean="0">
                <a:latin typeface="Times New Roman" panose="02020603050405020304" pitchFamily="18" charset="0"/>
              </a:rPr>
              <a:pPr/>
              <a:t>26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CE6236D-B7BD-4CFC-BB41-BC53F406A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C2FEB5E-0C7D-4F63-8195-E0357605D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C5868F16-91FF-438D-84F9-9C9CD935A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096DEBB-5E84-4678-835B-7FA59AC66AEF}" type="slidenum">
              <a:rPr lang="en-US" altLang="pt-BR" smtClean="0">
                <a:latin typeface="Times New Roman" panose="02020603050405020304" pitchFamily="18" charset="0"/>
              </a:rPr>
              <a:pPr/>
              <a:t>27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F448669-3890-4BFA-95B8-0C1F6ED812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D7EA5711-418A-43B5-8B8D-787713B09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0FB793BC-FD24-40AD-B80C-9AEF6429E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DB859ED-B9C9-43FB-88C3-47AF75C23007}" type="slidenum">
              <a:rPr lang="en-US" altLang="pt-BR" smtClean="0">
                <a:latin typeface="Times New Roman" panose="02020603050405020304" pitchFamily="18" charset="0"/>
              </a:rPr>
              <a:pPr/>
              <a:t>28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0059002-297B-4E51-A245-DBFCCC5CBC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8035BE1-0A86-4283-BB9F-B201789BD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78ED62B-1482-422B-ABDA-2FD2E71BA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79D8AE-C5AB-4452-900B-E0E2B3FFBAEA}" type="slidenum">
              <a:rPr lang="en-US" altLang="pt-BR" smtClean="0">
                <a:latin typeface="Times New Roman" panose="02020603050405020304" pitchFamily="18" charset="0"/>
              </a:rPr>
              <a:pPr/>
              <a:t>29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08007B7-02D2-4FB6-9244-BF231CE0C5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D75055BF-94A8-4C1A-B557-6C7927ECA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C216599-13F7-42BC-9E0B-C9CE4F76A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EE82355-CB42-424B-80F1-64D2B3F93BD1}" type="slidenum">
              <a:rPr lang="en-US" altLang="pt-BR" smtClean="0">
                <a:latin typeface="Times New Roman" panose="02020603050405020304" pitchFamily="18" charset="0"/>
              </a:rPr>
              <a:pPr/>
              <a:t>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275E642-360B-44A1-B763-A2879E3F5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65876B7-3422-4B5D-964C-01DED130F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49010975-9B2E-4181-9665-9DC3AE3D53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40BF3F-3732-445E-8503-A3776CD039C5}" type="slidenum">
              <a:rPr lang="en-US" altLang="pt-BR" smtClean="0">
                <a:latin typeface="Times New Roman" panose="02020603050405020304" pitchFamily="18" charset="0"/>
              </a:rPr>
              <a:pPr/>
              <a:t>30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55F0E77-D14B-4CCF-BA6D-79C27BE582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4DB32A4D-4B80-4001-A2A7-A21792CD5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A9D63B9-5D6D-4449-A82F-160291C457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6496A70-0D57-4BCC-874B-BEC8984C5673}" type="slidenum">
              <a:rPr lang="en-US" altLang="pt-BR" smtClean="0">
                <a:latin typeface="Times New Roman" panose="02020603050405020304" pitchFamily="18" charset="0"/>
              </a:rPr>
              <a:pPr/>
              <a:t>31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6F916A6-D877-48A9-AEEB-F2A43783A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A5BBACD-5CAD-466E-B3E0-0F280BD45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245E52FF-0C6D-4630-868D-608AB37787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6937F6-BC5E-48E5-BB24-4CB888E79591}" type="slidenum">
              <a:rPr lang="en-US" altLang="pt-BR" smtClean="0">
                <a:latin typeface="Times New Roman" panose="02020603050405020304" pitchFamily="18" charset="0"/>
              </a:rPr>
              <a:pPr/>
              <a:t>32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3F38997-50C0-487A-B0F3-A901B4934C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E744A5D-6354-4E22-A741-F000F1B3A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NASSI-SHNEIDERMAN </a:t>
            </a:r>
          </a:p>
          <a:p>
            <a:pPr eaLnBrk="1" hangingPunct="1"/>
            <a:r>
              <a:rPr lang="pt-BR" altLang="pt-BR"/>
              <a:t>Developed in </a:t>
            </a:r>
            <a:r>
              <a:rPr lang="pt-BR" altLang="pt-BR">
                <a:hlinkClick r:id="rId3" tooltip="1972"/>
              </a:rPr>
              <a:t>1972</a:t>
            </a:r>
            <a:r>
              <a:rPr lang="pt-BR" altLang="pt-BR"/>
              <a:t> by </a:t>
            </a:r>
            <a:r>
              <a:rPr lang="pt-BR" altLang="pt-BR">
                <a:hlinkClick r:id="rId4" tooltip="Isaac Nassi"/>
              </a:rPr>
              <a:t>Isaac Nassi</a:t>
            </a:r>
            <a:r>
              <a:rPr lang="pt-BR" altLang="pt-BR"/>
              <a:t> and </a:t>
            </a:r>
            <a:r>
              <a:rPr lang="pt-BR" altLang="pt-BR">
                <a:hlinkClick r:id="rId5" tooltip="Ben Shneiderman"/>
              </a:rPr>
              <a:t>Ben Shneiderman</a:t>
            </a:r>
            <a:r>
              <a:rPr lang="pt-BR" altLang="pt-BR"/>
              <a:t>, these diagrams are also called </a:t>
            </a:r>
            <a:r>
              <a:rPr lang="pt-BR" altLang="pt-BR" i="1"/>
              <a:t>structograms</a:t>
            </a:r>
            <a:r>
              <a:rPr lang="pt-BR" altLang="pt-BR"/>
              <a:t>, as they show a program's structures.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06D708E-D619-4881-ABDD-EAF045ECD9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FB9036-B2AF-48FB-A597-69E22A85AB78}" type="slidenum">
              <a:rPr lang="en-US" altLang="pt-BR" smtClean="0">
                <a:latin typeface="Times New Roman" panose="02020603050405020304" pitchFamily="18" charset="0"/>
              </a:rPr>
              <a:pPr/>
              <a:t>33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F72D1C3-E723-4716-BA67-3F76723C47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4F329CC-3D82-403F-B0EB-DFF399042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072633B-7E19-41BD-ACE9-BDA9311A7A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5C3A9-B981-4671-B790-6EE4A512CA93}" type="slidenum">
              <a:rPr lang="en-US" altLang="pt-BR" smtClean="0">
                <a:latin typeface="Times New Roman" panose="02020603050405020304" pitchFamily="18" charset="0"/>
              </a:rPr>
              <a:pPr/>
              <a:t>34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C52694D-3A8F-4577-BC4C-C2E33108B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3D5BCBEF-E837-44F6-BBF0-47A9CF67D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F6DD0BEA-4036-4F86-8214-FD40A2A36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74ABCC-50AF-4A4A-8F32-A15DA6574CFC}" type="slidenum">
              <a:rPr lang="en-US" altLang="pt-BR" smtClean="0">
                <a:latin typeface="Times New Roman" panose="02020603050405020304" pitchFamily="18" charset="0"/>
              </a:rPr>
              <a:pPr/>
              <a:t>35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A27560A-27FC-427B-84A6-B9F0D04F8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873E6066-0452-4FA7-AEBC-0575FEEB6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2F16924A-F083-45F2-9DD6-C30C1F21B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0703613-76D2-4024-B8E1-17DB7FFA4D02}" type="slidenum">
              <a:rPr lang="en-US" altLang="pt-BR" smtClean="0">
                <a:latin typeface="Times New Roman" panose="02020603050405020304" pitchFamily="18" charset="0"/>
              </a:rPr>
              <a:pPr/>
              <a:t>36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FEF9B58-65EA-4AC6-9B6B-F395C44547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90E9C50-C022-4EC0-BAE1-33DF9A0F5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2BBFF962-7552-47AB-8F67-1760B400F8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F4646EB-8FA9-4F1B-9C78-9B5424C1CFBD}" type="slidenum">
              <a:rPr lang="en-US" altLang="pt-BR" smtClean="0">
                <a:latin typeface="Times New Roman" panose="02020603050405020304" pitchFamily="18" charset="0"/>
              </a:rPr>
              <a:pPr/>
              <a:t>37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26127C78-4F51-4C24-A1FE-9A7AAC3FA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441474F-CB86-451B-A423-5F1A148E2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2723A9C7-BD16-42FA-885B-6865DCB6F9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F1B5A4-61DB-4089-A019-2C977E61F1FF}" type="slidenum">
              <a:rPr lang="en-US" altLang="pt-BR" smtClean="0">
                <a:latin typeface="Times New Roman" panose="02020603050405020304" pitchFamily="18" charset="0"/>
              </a:rPr>
              <a:pPr/>
              <a:t>38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D7C3A29-22C0-4CA5-AE27-B53F3C27B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1A0B1564-9246-4E6C-9D6D-F29B37F73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49566EA2-8520-4D63-9594-56993B8681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C342B77-8D9F-463E-8E56-B4A178513AC1}" type="slidenum">
              <a:rPr lang="en-US" altLang="pt-BR" smtClean="0">
                <a:latin typeface="Times New Roman" panose="02020603050405020304" pitchFamily="18" charset="0"/>
              </a:rPr>
              <a:pPr/>
              <a:t>46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ACD3ABE8-DF65-4EA8-A9DA-AE8930B25F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DBB4301-9D08-42F9-800A-BCBF99EF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B8A8D1BE-95BA-45CF-90AB-77CA122846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0A3B4B2-C9EF-40AC-8F62-886F84F90C20}" type="slidenum">
              <a:rPr lang="en-US" altLang="pt-BR" smtClean="0">
                <a:latin typeface="Times New Roman" panose="02020603050405020304" pitchFamily="18" charset="0"/>
              </a:rPr>
              <a:pPr/>
              <a:t>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D95E0A6-3FB3-4205-A1FC-6BCE60C5F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19ADC0B-F493-4EE8-924D-0EC0EC3AE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891EC5AB-D292-4D96-80C5-2DAA022716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CE9CC4E-2222-4D98-96C3-7DB8B85D158E}" type="slidenum">
              <a:rPr lang="en-US" altLang="pt-BR" smtClean="0">
                <a:latin typeface="Times New Roman" panose="02020603050405020304" pitchFamily="18" charset="0"/>
              </a:rPr>
              <a:pPr/>
              <a:t>47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3FEE6BD9-AB28-49DE-A4C6-5DC72F05F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1EAF0B8-DDCF-4314-9864-C8D58B354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577F08F6-2E58-4AD2-BE39-7B5CD865D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BC0F8E-0A7B-4D22-97DA-ECC58F3D685B}" type="slidenum">
              <a:rPr lang="en-US" altLang="pt-BR" smtClean="0">
                <a:latin typeface="Times New Roman" panose="02020603050405020304" pitchFamily="18" charset="0"/>
              </a:rPr>
              <a:pPr/>
              <a:t>48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A7E45A44-FC5C-4215-80E1-003EFB4673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A7E4C5C-F9CC-45CC-BF15-888D8AF5B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A80B3298-C44A-4A90-B627-D8D697A90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76A316-4C0C-4BF5-B863-A3FB0FE2E57A}" type="slidenum">
              <a:rPr lang="en-US" altLang="pt-BR" smtClean="0">
                <a:latin typeface="Times New Roman" panose="02020603050405020304" pitchFamily="18" charset="0"/>
              </a:rPr>
              <a:pPr/>
              <a:t>49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9C4A87FB-2F0E-423F-8263-67984A54A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C029465-DBFF-48C0-B746-52C5761D5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B8E906AA-F291-4314-8C78-8A7291229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9B3981-1D9E-431F-A21B-A25466615018}" type="slidenum">
              <a:rPr lang="en-US" altLang="pt-BR" smtClean="0">
                <a:latin typeface="Times New Roman" panose="02020603050405020304" pitchFamily="18" charset="0"/>
              </a:rPr>
              <a:pPr/>
              <a:t>50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5DEC57C9-60CB-45D8-AC56-730A7B5F4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5602FE13-0413-41A3-B47D-3FF01638C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143DEBA7-268E-4A7A-8E31-3326B5BCC5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49BFC7-C2B0-4E81-9E3D-F9FC9E2FAD9E}" type="slidenum">
              <a:rPr lang="en-US" altLang="pt-BR" smtClean="0">
                <a:latin typeface="Times New Roman" panose="02020603050405020304" pitchFamily="18" charset="0"/>
              </a:rPr>
              <a:pPr/>
              <a:t>51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7364AA41-3FB4-41D5-9368-22447BBBE5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59E8AE87-179B-4C9C-9A32-4D310B6D5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136EB794-BBA9-440D-A1AE-ACCBB1850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40466E-2542-4690-980C-9F112015E09F}" type="slidenum">
              <a:rPr lang="en-US" altLang="pt-BR" smtClean="0">
                <a:latin typeface="Times New Roman" panose="02020603050405020304" pitchFamily="18" charset="0"/>
              </a:rPr>
              <a:pPr/>
              <a:t>52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9E137126-50DE-4AAB-A5CE-7B69619BFB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59662C1F-5D6C-43CB-A67B-6BE9E1017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BB30CA3A-212A-4599-8C48-62683080F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277642-8706-4ACE-8C4C-DA0878A43431}" type="slidenum">
              <a:rPr lang="en-US" altLang="pt-BR" smtClean="0">
                <a:latin typeface="Times New Roman" panose="02020603050405020304" pitchFamily="18" charset="0"/>
              </a:rPr>
              <a:pPr/>
              <a:t>53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D3A3570F-89D4-4019-9CAA-534C40A50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3D3CFA95-EA39-443C-9F25-C5D72A048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928251F8-5EFB-494E-93EB-74F26EA994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FE0633-0C71-42A3-94B0-F9951CF80CAB}" type="slidenum">
              <a:rPr lang="en-US" altLang="pt-BR" smtClean="0">
                <a:latin typeface="Times New Roman" panose="02020603050405020304" pitchFamily="18" charset="0"/>
              </a:rPr>
              <a:pPr/>
              <a:t>54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5F3209CD-3FC7-4A3D-B270-0E78821A21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ACEF515A-A2B7-47CC-B4EF-1D76443E9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E90319E9-6B14-4FA8-B7EF-8BA69CB1D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2DDB4C-AE7F-433A-8994-7B2B287554CA}" type="slidenum">
              <a:rPr lang="en-US" altLang="pt-BR" smtClean="0">
                <a:latin typeface="Times New Roman" panose="02020603050405020304" pitchFamily="18" charset="0"/>
              </a:rPr>
              <a:pPr/>
              <a:t>55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3D064B5-28DE-4F57-8340-625CA69B5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627F1F64-A0FD-4B4D-B142-7A43AF669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3914DCFF-3ED3-4944-B6F2-1140BB3462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3E2A23B-0D2D-4423-89E8-482733B84411}" type="slidenum">
              <a:rPr lang="en-US" altLang="pt-BR" smtClean="0">
                <a:latin typeface="Times New Roman" panose="02020603050405020304" pitchFamily="18" charset="0"/>
              </a:rPr>
              <a:pPr/>
              <a:t>56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B6C90C97-6EFC-4C6D-988B-1E25E6B224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9E904323-C527-423F-9389-F7FC36553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FA433D8-A974-4778-8D3A-5DBEED48C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38F8DD5-E3D5-4473-BA37-600724191BB2}" type="slidenum">
              <a:rPr lang="en-US" altLang="pt-BR" smtClean="0">
                <a:latin typeface="Times New Roman" panose="02020603050405020304" pitchFamily="18" charset="0"/>
              </a:rPr>
              <a:pPr/>
              <a:t>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94C97DD-1A22-4DD1-9EE4-C0E96E353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56E552F-83B5-49B4-A956-1A7D06310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63DAFA3E-25DA-4929-B667-E30F75F693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F9C5B3C-D6ED-4286-89E2-F73A0202FF2B}" type="slidenum">
              <a:rPr lang="en-US" altLang="pt-BR" smtClean="0">
                <a:latin typeface="Times New Roman" panose="02020603050405020304" pitchFamily="18" charset="0"/>
              </a:rPr>
              <a:pPr/>
              <a:t>57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E5924036-3B70-420C-A7EE-83862CCE56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39DA975C-C487-498D-B905-5D9261D0B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3BFB8784-7189-4664-ADBC-EE96AF2B8D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22AFA6-6603-48A8-9F30-446731D67BF0}" type="slidenum">
              <a:rPr lang="en-US" altLang="pt-BR" smtClean="0">
                <a:latin typeface="Times New Roman" panose="02020603050405020304" pitchFamily="18" charset="0"/>
              </a:rPr>
              <a:pPr/>
              <a:t>58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9E8C77C3-ECB2-4BD5-B2ED-BCC24C017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F234D95F-CB49-4942-A73B-AA972AE80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42B70BB0-A590-46B7-B1D2-B2BD49CDD5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57BC962-D6C1-44BE-ACE8-C184EC7029BA}" type="slidenum">
              <a:rPr lang="en-US" altLang="pt-BR" smtClean="0">
                <a:latin typeface="Times New Roman" panose="02020603050405020304" pitchFamily="18" charset="0"/>
              </a:rPr>
              <a:pPr/>
              <a:t>59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C9AB7ABE-BE5C-43DC-918D-AA370E4F3D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F92EF71E-99D4-4B05-9131-45405E541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D54B7F16-466C-426E-B2C8-5A1DFFF42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E284CF-2CC5-47DB-9C58-0DE15DE92241}" type="slidenum">
              <a:rPr lang="en-US" altLang="pt-BR" smtClean="0">
                <a:latin typeface="Times New Roman" panose="02020603050405020304" pitchFamily="18" charset="0"/>
              </a:rPr>
              <a:pPr/>
              <a:t>60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0FDBC8DF-39FA-488C-A315-3DBF7F972F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719F05DE-7C44-4010-8E27-2817F24B4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5CB20A7D-7E2A-44FC-8735-A06C32F85D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207B453-7F2B-4DE5-AB4A-EDD60EB8D7D1}" type="slidenum">
              <a:rPr lang="en-US" altLang="pt-BR" smtClean="0">
                <a:latin typeface="Times New Roman" panose="02020603050405020304" pitchFamily="18" charset="0"/>
              </a:rPr>
              <a:pPr/>
              <a:t>61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E17E69DD-3E79-49B3-A77B-2F56CDAAC9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F3EFEE1D-90BB-4101-A840-87BBD0D0A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FCA05BA9-361B-45A5-9486-1936A5130B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EFE226-A0B1-4E36-882D-92774BF6C346}" type="slidenum">
              <a:rPr lang="en-US" altLang="pt-BR" smtClean="0">
                <a:latin typeface="Times New Roman" panose="02020603050405020304" pitchFamily="18" charset="0"/>
              </a:rPr>
              <a:pPr/>
              <a:t>62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EA2E1459-A6C3-4526-A935-45ED1F3D0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9B9E22DE-F5EF-4D94-93C0-EBEF2DE33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CEBE1DDA-89DE-4C9B-9626-2996D6B8B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26ECEB0-95E4-45E9-99B6-C2D6E7385253}" type="slidenum">
              <a:rPr lang="en-US" altLang="pt-BR" smtClean="0">
                <a:latin typeface="Times New Roman" panose="02020603050405020304" pitchFamily="18" charset="0"/>
              </a:rPr>
              <a:pPr/>
              <a:t>63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36B74FC2-440A-438E-915D-C01F6A8A3B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27C15612-431C-4306-9D99-6C17446BE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3FD3183E-D843-4E82-AFC9-08FB4ED361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34F4E8-75C3-440C-9F79-4FDA014851FA}" type="slidenum">
              <a:rPr lang="en-US" altLang="pt-BR" smtClean="0">
                <a:latin typeface="Times New Roman" panose="02020603050405020304" pitchFamily="18" charset="0"/>
              </a:rPr>
              <a:pPr/>
              <a:t>64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A309CF51-0164-4964-BBDB-FA347A6644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197EEE25-F54E-4A8F-9795-CEB61AC55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C5517413-1183-4C6C-9C16-30F10674E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06DD04-5092-4FB6-A84B-9FD5087A0EAD}" type="slidenum">
              <a:rPr lang="en-US" altLang="pt-BR" smtClean="0">
                <a:latin typeface="Times New Roman" panose="02020603050405020304" pitchFamily="18" charset="0"/>
              </a:rPr>
              <a:pPr/>
              <a:t>65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1728E4A2-408A-49D5-A2CF-8C1FAA9936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DDDA5832-860F-4CFC-ACA4-2C71D57D5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3D2B24C8-3207-4561-99DE-C5F9C520AF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62C731F-7767-4193-B5E9-D1F0D5237D5E}" type="slidenum">
              <a:rPr lang="en-US" altLang="pt-BR" smtClean="0">
                <a:latin typeface="Times New Roman" panose="02020603050405020304" pitchFamily="18" charset="0"/>
              </a:rPr>
              <a:pPr/>
              <a:t>66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5E56DEE-336C-4E9A-8C59-4AF73BABB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73479E25-23A0-4170-819D-329351E21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ED1C14E-5503-40E8-B021-58965F228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2070BE7-904C-4744-A55C-F185433B507F}" type="slidenum">
              <a:rPr lang="en-US" altLang="pt-BR" smtClean="0">
                <a:latin typeface="Times New Roman" panose="02020603050405020304" pitchFamily="18" charset="0"/>
              </a:rPr>
              <a:pPr/>
              <a:t>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FAC9499-1326-47D0-AEBE-337842EDC7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9EBE693-3A11-4310-A5D3-73E3AAA79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4D07D052-196C-49E9-9536-B738E7EF8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165BEB-B88C-4FE4-91E3-1D9A8D3B634B}" type="slidenum">
              <a:rPr lang="en-US" altLang="pt-BR" smtClean="0">
                <a:latin typeface="Times New Roman" panose="02020603050405020304" pitchFamily="18" charset="0"/>
              </a:rPr>
              <a:pPr/>
              <a:t>67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A5FA5212-BD18-495E-935F-C7C960F92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0776D283-49E4-4B2F-AB67-5D58BA2ED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7AD9638E-8CBB-4032-BDEB-702DCF13D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FC639C9-AB33-451C-87F5-8F6D6F024C4C}" type="slidenum">
              <a:rPr lang="en-US" altLang="pt-BR" smtClean="0">
                <a:latin typeface="Times New Roman" panose="02020603050405020304" pitchFamily="18" charset="0"/>
              </a:rPr>
              <a:pPr/>
              <a:t>69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20761B96-729B-46AD-8B57-0287B2FCA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FAFC1774-DBF9-4BA5-AF59-D854E71A8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390B3100-B5AF-4496-9268-D19185542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77E769-C815-49C4-B6E9-33790B957D0E}" type="slidenum">
              <a:rPr lang="en-US" altLang="pt-BR" smtClean="0">
                <a:latin typeface="Times New Roman" panose="02020603050405020304" pitchFamily="18" charset="0"/>
              </a:rPr>
              <a:pPr/>
              <a:t>70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F423DBC9-DAF8-4865-949F-28C7C207A7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9041687D-BB20-440A-B91B-993AF9B6A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85D22F04-D5FA-4E3C-9EAA-A70274CBA8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AB4BCF1-8C2A-4EF8-8CF9-3915D89D10C4}" type="slidenum">
              <a:rPr lang="en-US" altLang="pt-BR" smtClean="0">
                <a:latin typeface="Times New Roman" panose="02020603050405020304" pitchFamily="18" charset="0"/>
              </a:rPr>
              <a:pPr/>
              <a:t>71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AE73204B-FEF5-446C-8573-E5773B6BA6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DFDCA3B1-5A7A-4F44-BC5E-135FC0C14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1CD1212B-E685-42DF-A36F-AEFDC787D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21A7DA-823F-4C2E-80F8-BD52C60A07C8}" type="slidenum">
              <a:rPr lang="en-US" altLang="pt-BR" smtClean="0">
                <a:latin typeface="Times New Roman" panose="02020603050405020304" pitchFamily="18" charset="0"/>
              </a:rPr>
              <a:pPr/>
              <a:t>72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E4FE31C1-E1E1-431C-ABF3-CE98340D0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0A143BDA-67DF-4E18-BAC0-39B94D1EF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7061783F-1A5D-43ED-8AA0-0C8DE6F6F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48A3E8-20AB-4780-A43A-0321571225EE}" type="slidenum">
              <a:rPr lang="en-US" altLang="pt-BR" smtClean="0">
                <a:latin typeface="Times New Roman" panose="02020603050405020304" pitchFamily="18" charset="0"/>
              </a:rPr>
              <a:pPr/>
              <a:t>73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463107FC-9C73-4EC9-BBB5-51A829058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11DEA2AA-D1DB-4D3C-A907-1A219F7F0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54C105AF-5845-4B29-9F47-156BB0267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B8780CB-48CF-4086-BA89-A1A0F5288C2D}" type="slidenum">
              <a:rPr lang="en-US" altLang="pt-BR" smtClean="0">
                <a:latin typeface="Times New Roman" panose="02020603050405020304" pitchFamily="18" charset="0"/>
              </a:rPr>
              <a:pPr/>
              <a:t>74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63AD55C2-9EB2-4EE6-BF3A-5FC806C28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208C8418-A7A7-4805-81E7-8CF5057B5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760C8810-6A45-4F59-9CF8-3CAAFDD35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7B62A3-3D65-4AF4-8926-86228C78340B}" type="slidenum">
              <a:rPr lang="en-US" altLang="pt-BR" smtClean="0">
                <a:latin typeface="Times New Roman" panose="02020603050405020304" pitchFamily="18" charset="0"/>
              </a:rPr>
              <a:pPr/>
              <a:t>75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C689716E-AE0C-4504-98C1-CD7AC0861B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FE7701D0-C4EA-4758-97AB-18C07BA91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760C8810-6A45-4F59-9CF8-3CAAFDD35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7B62A3-3D65-4AF4-8926-86228C78340B}" type="slidenum">
              <a:rPr lang="en-US" altLang="pt-BR" smtClean="0">
                <a:latin typeface="Times New Roman" panose="02020603050405020304" pitchFamily="18" charset="0"/>
              </a:rPr>
              <a:pPr/>
              <a:t>76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C689716E-AE0C-4504-98C1-CD7AC0861B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FE7701D0-C4EA-4758-97AB-18C07BA91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74118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1CD1212B-E685-42DF-A36F-AEFDC787D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21A7DA-823F-4C2E-80F8-BD52C60A07C8}" type="slidenum">
              <a:rPr lang="en-US" altLang="pt-BR" smtClean="0">
                <a:latin typeface="Times New Roman" panose="02020603050405020304" pitchFamily="18" charset="0"/>
              </a:rPr>
              <a:pPr/>
              <a:t>77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E4FE31C1-E1E1-431C-ABF3-CE98340D0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0A143BDA-67DF-4E18-BAC0-39B94D1EF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10436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D2BE1A8-40A8-41F2-B715-06E0E833E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FD43FD3-3B19-47DD-AB09-08A2550177B7}" type="slidenum">
              <a:rPr lang="en-US" altLang="pt-BR" smtClean="0">
                <a:latin typeface="Times New Roman" panose="02020603050405020304" pitchFamily="18" charset="0"/>
              </a:rPr>
              <a:pPr/>
              <a:t>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04279DD-41A1-47F9-A51B-419F0CFF25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2E1969E-FED4-4617-ADF7-5AA3ED888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9B1CD319-2CCD-4E49-8AEC-F0CAE41E1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F41FB9F-EF8B-476B-B60C-03211BBB325E}" type="slidenum">
              <a:rPr lang="en-US" altLang="pt-BR" smtClean="0">
                <a:latin typeface="Times New Roman" panose="02020603050405020304" pitchFamily="18" charset="0"/>
              </a:rPr>
              <a:pPr/>
              <a:t>78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F7B44CAA-CE7A-49EE-BEED-C770150BEE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01E9CD78-2CB5-4AA3-9D58-76C479606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F2702BE4-67B3-4946-A3C1-50E881DA7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532E67-BB6B-4797-8DAD-2ABE113A32A9}" type="slidenum">
              <a:rPr lang="en-US" altLang="pt-BR" smtClean="0">
                <a:latin typeface="Times New Roman" panose="02020603050405020304" pitchFamily="18" charset="0"/>
              </a:rPr>
              <a:pPr/>
              <a:t>79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3B5AD90D-1917-493F-89A9-65F3A790B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B4C0A366-357A-45B3-A43D-28827D58B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68FED776-EA74-41DF-BA04-13B78C306A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3A193C-14EF-47E6-89A2-76EEB130792B}" type="slidenum">
              <a:rPr lang="en-US" altLang="pt-BR" smtClean="0">
                <a:latin typeface="Times New Roman" panose="02020603050405020304" pitchFamily="18" charset="0"/>
              </a:rPr>
              <a:pPr/>
              <a:t>80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5C608E37-7E69-4E19-9B38-E7F6E25A0B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BC4D729D-5F82-4BD3-983E-FE01A6F07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0789D97C-E17D-4BDC-8D59-8DED007EB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97B7989-DAE8-4BE1-AFD4-42B05FF86233}" type="slidenum">
              <a:rPr lang="en-US" altLang="pt-BR" smtClean="0">
                <a:latin typeface="Times New Roman" panose="02020603050405020304" pitchFamily="18" charset="0"/>
              </a:rPr>
              <a:pPr/>
              <a:t>81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4AA6E1F0-E50A-4905-89CC-B051584E2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8F8731D8-099B-49C6-B580-EF499ED40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E2251638-A736-4D9A-B6E2-76DB1DA61C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F0EF52-060A-465B-BD19-782682A3D487}" type="slidenum">
              <a:rPr lang="en-US" altLang="pt-BR" smtClean="0">
                <a:latin typeface="Times New Roman" panose="02020603050405020304" pitchFamily="18" charset="0"/>
              </a:rPr>
              <a:pPr/>
              <a:t>82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8D4DB7D1-BB65-437F-AA08-0FC83F58C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E57717C0-8AB9-4C91-BEED-0FC860A35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32F7B789-088F-4B18-98F1-D511018F6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FAF1E8-5BFE-4E52-887B-0B5477503E76}" type="slidenum">
              <a:rPr lang="en-US" altLang="pt-BR" smtClean="0">
                <a:latin typeface="Times New Roman" panose="02020603050405020304" pitchFamily="18" charset="0"/>
              </a:rPr>
              <a:pPr/>
              <a:t>83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230D3A06-1D6E-4F07-BBB4-8281589AE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ABF50D0C-4EC8-41A1-A58A-CB7BB8DA2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72E02ADF-6D3F-48D0-9CBD-24418BA16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E5367E-91DE-4AC2-AA03-A209EB5C444A}" type="slidenum">
              <a:rPr lang="en-US" altLang="pt-BR" smtClean="0">
                <a:latin typeface="Times New Roman" panose="02020603050405020304" pitchFamily="18" charset="0"/>
              </a:rPr>
              <a:pPr/>
              <a:t>84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5E8A1030-5FB7-49C1-83C5-2F9172FF0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783AFBD9-08F0-4EA8-973C-48C9B1DA8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42A86510-77EB-438C-BF19-6CB8360D3D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B3AA7F-77C6-4B60-83FC-853A030EC7CD}" type="slidenum">
              <a:rPr lang="en-US" altLang="pt-BR" smtClean="0">
                <a:latin typeface="Times New Roman" panose="02020603050405020304" pitchFamily="18" charset="0"/>
              </a:rPr>
              <a:pPr/>
              <a:t>85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6A793B04-70C8-4466-9AB5-DDD01A741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8D6C89D1-67F4-4A58-BA7E-EEB9723CE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C36034ED-77B8-42D9-99CC-C91A5DD15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CDE3C0-FC2C-495D-B5FB-0127E8FC5E99}" type="slidenum">
              <a:rPr lang="en-US" altLang="pt-BR" smtClean="0">
                <a:latin typeface="Times New Roman" panose="02020603050405020304" pitchFamily="18" charset="0"/>
              </a:rPr>
              <a:pPr/>
              <a:t>86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C6482860-464E-46F6-8836-8D442AA6A1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65060172-5985-4D37-B0A1-683F24D91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E6B15C04-41BF-44EF-A0D3-A0FF4B828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2ADF156-74F0-4B27-9014-A70FE9B600AF}" type="slidenum">
              <a:rPr lang="en-US" altLang="pt-BR" smtClean="0">
                <a:latin typeface="Times New Roman" panose="02020603050405020304" pitchFamily="18" charset="0"/>
              </a:rPr>
              <a:pPr/>
              <a:t>87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5DB58BC0-152E-4366-88F8-2A4F22D56E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E5E4CB93-477D-4D8D-A579-903A9D3D8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34CFCA5-A884-4F01-BC7E-EC4E7A00A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6F2318-F82C-428E-A955-C81067645266}" type="slidenum">
              <a:rPr lang="en-US" altLang="pt-BR" smtClean="0">
                <a:latin typeface="Times New Roman" panose="02020603050405020304" pitchFamily="18" charset="0"/>
              </a:rPr>
              <a:pPr/>
              <a:t>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40D84FA-5B8E-4028-8553-0A87DDA81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A2D4034-4E6C-48CE-9383-0D66DFDE4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127331A0-300C-4243-8D21-238BA10DC2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E59283-DBBC-4A52-B7B1-297186749735}" type="slidenum">
              <a:rPr lang="en-US" altLang="pt-BR" smtClean="0">
                <a:latin typeface="Times New Roman" panose="02020603050405020304" pitchFamily="18" charset="0"/>
              </a:rPr>
              <a:pPr/>
              <a:t>88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2C268742-8714-4457-87FE-5BE20D40E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A943BB40-8C49-4373-BCFB-A2DB1DCA0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um número inteiro é par se for o dobro de um número inteiro. 0 é o dobro de 0, 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8CBD4-2DB1-436D-B016-CD34C6919802}" type="slidenum">
              <a:rPr lang="en-US" altLang="pt-BR" smtClean="0"/>
              <a:pPr>
                <a:defRPr/>
              </a:pPr>
              <a:t>90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5043779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um número inteiro é par se for o dobro de um número inteiro. 0 é o dobro de 0, 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8CBD4-2DB1-436D-B016-CD34C6919802}" type="slidenum">
              <a:rPr lang="en-US" altLang="pt-BR" smtClean="0"/>
              <a:pPr>
                <a:defRPr/>
              </a:pPr>
              <a:t>91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0382786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402E8AE2-6C2E-421A-B734-3E5CEF93FE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E0D7CF-6325-4309-AEEE-0FD1EDB97B99}" type="slidenum">
              <a:rPr lang="en-US" altLang="pt-BR" smtClean="0"/>
              <a:pPr>
                <a:spcBef>
                  <a:spcPct val="0"/>
                </a:spcBef>
              </a:pPr>
              <a:t>97</a:t>
            </a:fld>
            <a:endParaRPr lang="en-US" altLang="pt-BR"/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FF54AF68-37D0-4A23-8AAB-47A827B5F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7208EF0C-1915-465E-A9AD-04C995A76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>
            <a:extLst>
              <a:ext uri="{FF2B5EF4-FFF2-40B4-BE49-F238E27FC236}">
                <a16:creationId xmlns:a16="http://schemas.microsoft.com/office/drawing/2014/main" id="{3D8DA2DA-6F68-4585-A3A4-069E1810248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85168C5-07C2-4450-A5AA-93C15A69C703}" type="slidenum">
              <a:rPr lang="en-US" altLang="pt-BR"/>
              <a:pPr algn="r" eaLnBrk="1" hangingPunct="1">
                <a:spcBef>
                  <a:spcPct val="0"/>
                </a:spcBef>
              </a:pPr>
              <a:t>98</a:t>
            </a:fld>
            <a:endParaRPr lang="en-US" altLang="pt-BR"/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AE1FC419-3722-4C93-81F0-26F07D45B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>
            <a:extLst>
              <a:ext uri="{FF2B5EF4-FFF2-40B4-BE49-F238E27FC236}">
                <a16:creationId xmlns:a16="http://schemas.microsoft.com/office/drawing/2014/main" id="{9FD3ABD6-2923-4121-BB4A-7FD29F5BF3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pt-BR" altLang="pt-BR" b="1"/>
              <a:t>Susceptível a argumentos</a:t>
            </a: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9D4818BB-2BDA-4C69-A5B8-8CCDA63904B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CF0B4CA-FF9C-4764-A132-D16602FFCA33}" type="slidenum">
              <a:rPr lang="en-US" altLang="pt-BR"/>
              <a:pPr algn="r" eaLnBrk="1" hangingPunct="1">
                <a:spcBef>
                  <a:spcPct val="0"/>
                </a:spcBef>
              </a:pPr>
              <a:t>99</a:t>
            </a:fld>
            <a:endParaRPr lang="en-US" altLang="pt-BR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8960D28A-F63D-4BFF-9750-727ADB0A7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3678D138-1822-4C34-A271-15FC941AA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686441B1-DA74-449E-A548-5C600A247D5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2980E0-5766-438E-B8D7-8C9B0EC040B6}" type="slidenum">
              <a:rPr lang="en-US" altLang="pt-BR"/>
              <a:pPr algn="r" eaLnBrk="1" hangingPunct="1">
                <a:spcBef>
                  <a:spcPct val="0"/>
                </a:spcBef>
              </a:pPr>
              <a:t>100</a:t>
            </a:fld>
            <a:endParaRPr lang="en-US" altLang="pt-BR"/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D2D9539B-E0C3-4F83-B9D6-6CF27BEA1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534B68EB-E116-4EC7-925A-2B5DC1483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DBBA51D1-7077-497E-85B2-19E8AE7B22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56913F-8906-454A-8A95-FF4EE9CD76FB}" type="slidenum">
              <a:rPr lang="en-US" altLang="pt-BR"/>
              <a:pPr algn="r" eaLnBrk="1" hangingPunct="1">
                <a:spcBef>
                  <a:spcPct val="0"/>
                </a:spcBef>
              </a:pPr>
              <a:t>101</a:t>
            </a:fld>
            <a:endParaRPr lang="en-US" altLang="pt-BR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97A7F9D6-BFFA-4510-AEAF-A22C4C3C2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7B93317D-7730-4485-B4E3-1DE20D115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DBBA51D1-7077-497E-85B2-19E8AE7B22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56913F-8906-454A-8A95-FF4EE9CD76FB}" type="slidenum">
              <a:rPr lang="en-US" altLang="pt-BR"/>
              <a:pPr algn="r" eaLnBrk="1" hangingPunct="1">
                <a:spcBef>
                  <a:spcPct val="0"/>
                </a:spcBef>
              </a:pPr>
              <a:t>102</a:t>
            </a:fld>
            <a:endParaRPr lang="en-US" altLang="pt-BR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97A7F9D6-BFFA-4510-AEAF-A22C4C3C2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7B93317D-7730-4485-B4E3-1DE20D115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242839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F38C53D1-DEF3-4FE9-9056-17A06A7C52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7B1E3CA-55CA-4C39-880B-F239999CE44A}" type="slidenum">
              <a:rPr lang="en-US" altLang="pt-BR"/>
              <a:pPr algn="r" eaLnBrk="1" hangingPunct="1">
                <a:spcBef>
                  <a:spcPct val="0"/>
                </a:spcBef>
              </a:pPr>
              <a:t>105</a:t>
            </a:fld>
            <a:endParaRPr lang="en-US" altLang="pt-BR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7BBCDE62-41C9-4CFB-BAF4-603F239E2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9FC18F38-5344-43EB-BE4E-746306618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6A07FA3-ACDE-4217-B72E-586EFE2020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E47C6F4-A990-434F-928E-A6F922E94BDB}" type="slidenum">
              <a:rPr lang="en-US" altLang="pt-BR" smtClean="0">
                <a:latin typeface="Times New Roman" panose="02020603050405020304" pitchFamily="18" charset="0"/>
              </a:rPr>
              <a:pPr/>
              <a:t>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6D4F96D-FA14-4847-8725-2B0E23BF5E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CFBA491-BB93-4AFF-A51A-15F36A2D9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5C82DFD1-8D20-49FB-A582-F5B485EBD2E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DBBCC28-3FDA-497C-A6B9-0BE81B21673B}" type="slidenum">
              <a:rPr lang="en-US" altLang="pt-BR"/>
              <a:pPr algn="r" eaLnBrk="1" hangingPunct="1">
                <a:spcBef>
                  <a:spcPct val="0"/>
                </a:spcBef>
              </a:pPr>
              <a:t>106</a:t>
            </a:fld>
            <a:endParaRPr lang="en-US" altLang="pt-BR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FF8B6A5F-B507-4442-AFA8-2B7DD2D14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C2CA50FE-5099-4368-9993-2330A2B59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BCB0B59F-3B92-4684-B66C-95F6EEA06B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0912EB-1664-400D-BE30-54D56741B48D}" type="slidenum">
              <a:rPr lang="en-US" altLang="pt-BR"/>
              <a:pPr algn="r" eaLnBrk="1" hangingPunct="1">
                <a:spcBef>
                  <a:spcPct val="0"/>
                </a:spcBef>
              </a:pPr>
              <a:t>109</a:t>
            </a:fld>
            <a:endParaRPr lang="en-US" altLang="pt-BR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23EEEF47-13D6-46C4-99F1-EACD59F89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DCF2E002-15A6-49ED-A806-A113DEE15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>
            <a:extLst>
              <a:ext uri="{FF2B5EF4-FFF2-40B4-BE49-F238E27FC236}">
                <a16:creationId xmlns:a16="http://schemas.microsoft.com/office/drawing/2014/main" id="{238405B6-1076-4531-B111-AFF7173A90C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6106116-C6CB-41E0-A820-F3A5F669A8A5}" type="slidenum">
              <a:rPr lang="en-US" altLang="pt-BR"/>
              <a:pPr algn="r" eaLnBrk="1" hangingPunct="1">
                <a:spcBef>
                  <a:spcPct val="0"/>
                </a:spcBef>
              </a:pPr>
              <a:t>110</a:t>
            </a:fld>
            <a:endParaRPr lang="en-US" altLang="pt-BR"/>
          </a:p>
        </p:txBody>
      </p:sp>
      <p:sp>
        <p:nvSpPr>
          <p:cNvPr id="197635" name="Rectangle 2">
            <a:extLst>
              <a:ext uri="{FF2B5EF4-FFF2-40B4-BE49-F238E27FC236}">
                <a16:creationId xmlns:a16="http://schemas.microsoft.com/office/drawing/2014/main" id="{2B981D98-2B59-471D-B4C3-B0162507A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>
            <a:extLst>
              <a:ext uri="{FF2B5EF4-FFF2-40B4-BE49-F238E27FC236}">
                <a16:creationId xmlns:a16="http://schemas.microsoft.com/office/drawing/2014/main" id="{F692C4A5-7A9A-4AF2-AE33-B84F4217E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>
            <a:extLst>
              <a:ext uri="{FF2B5EF4-FFF2-40B4-BE49-F238E27FC236}">
                <a16:creationId xmlns:a16="http://schemas.microsoft.com/office/drawing/2014/main" id="{40BC5CCB-0345-458E-96DF-E51FF7C148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77A6D9-B32D-48EB-AF81-BCDFAE9C8A13}" type="slidenum">
              <a:rPr lang="en-US" altLang="pt-BR"/>
              <a:pPr algn="r" eaLnBrk="1" hangingPunct="1">
                <a:spcBef>
                  <a:spcPct val="0"/>
                </a:spcBef>
              </a:pPr>
              <a:t>111</a:t>
            </a:fld>
            <a:endParaRPr lang="en-US" altLang="pt-BR"/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91C9D5A0-60B3-4183-B30D-FA2C0E054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5CCE60AE-87E9-4039-AE4B-F44DC4516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>
            <a:extLst>
              <a:ext uri="{FF2B5EF4-FFF2-40B4-BE49-F238E27FC236}">
                <a16:creationId xmlns:a16="http://schemas.microsoft.com/office/drawing/2014/main" id="{A586EA74-65A1-4AF6-9038-D6A6B4C161B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DEA3D84-E073-4A26-A14F-093125D19083}" type="slidenum">
              <a:rPr lang="en-US" altLang="pt-BR"/>
              <a:pPr algn="r" eaLnBrk="1" hangingPunct="1">
                <a:spcBef>
                  <a:spcPct val="0"/>
                </a:spcBef>
              </a:pPr>
              <a:t>112</a:t>
            </a:fld>
            <a:endParaRPr lang="en-US" altLang="pt-BR"/>
          </a:p>
        </p:txBody>
      </p:sp>
      <p:sp>
        <p:nvSpPr>
          <p:cNvPr id="201731" name="Rectangle 2">
            <a:extLst>
              <a:ext uri="{FF2B5EF4-FFF2-40B4-BE49-F238E27FC236}">
                <a16:creationId xmlns:a16="http://schemas.microsoft.com/office/drawing/2014/main" id="{4965912C-0378-49AE-8722-7125CDE76C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>
            <a:extLst>
              <a:ext uri="{FF2B5EF4-FFF2-40B4-BE49-F238E27FC236}">
                <a16:creationId xmlns:a16="http://schemas.microsoft.com/office/drawing/2014/main" id="{13CC67DD-1965-4699-84AF-07C46DA30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>
            <a:extLst>
              <a:ext uri="{FF2B5EF4-FFF2-40B4-BE49-F238E27FC236}">
                <a16:creationId xmlns:a16="http://schemas.microsoft.com/office/drawing/2014/main" id="{2D22B875-414A-49D2-90C9-C5A7C7BBEB0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A05CB89-C37A-4B4D-9270-FF8FDD7A7F10}" type="slidenum">
              <a:rPr lang="en-US" altLang="pt-BR"/>
              <a:pPr algn="r" eaLnBrk="1" hangingPunct="1">
                <a:spcBef>
                  <a:spcPct val="0"/>
                </a:spcBef>
              </a:pPr>
              <a:t>113</a:t>
            </a:fld>
            <a:endParaRPr lang="en-US" altLang="pt-BR"/>
          </a:p>
        </p:txBody>
      </p:sp>
      <p:sp>
        <p:nvSpPr>
          <p:cNvPr id="203779" name="Rectangle 2">
            <a:extLst>
              <a:ext uri="{FF2B5EF4-FFF2-40B4-BE49-F238E27FC236}">
                <a16:creationId xmlns:a16="http://schemas.microsoft.com/office/drawing/2014/main" id="{0CEE8D28-4D18-4714-8584-2A4EDF4AD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>
            <a:extLst>
              <a:ext uri="{FF2B5EF4-FFF2-40B4-BE49-F238E27FC236}">
                <a16:creationId xmlns:a16="http://schemas.microsoft.com/office/drawing/2014/main" id="{9CCE1C11-67B5-4332-A015-0D01BFEBF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67B34F56-78B4-4DBE-B296-415210A8E9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7C86EE-CC00-48A0-B7B1-A4BAF96C1F83}" type="slidenum">
              <a:rPr lang="en-US" altLang="pt-BR" smtClean="0"/>
              <a:pPr>
                <a:spcBef>
                  <a:spcPct val="0"/>
                </a:spcBef>
              </a:pPr>
              <a:t>115</a:t>
            </a:fld>
            <a:endParaRPr lang="en-US" altLang="pt-BR"/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7A4DDE3A-DBF0-456A-9955-2D9BB3C4E6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00994366-E8B7-47A6-9AC4-4B8E58E08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B4B54F7A-1DD1-4E2E-82D0-B8A820A79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5AA0405-CA90-48E6-A0B8-7792B7A49DCB}" type="slidenum">
              <a:rPr lang="en-US" altLang="pt-BR" smtClean="0"/>
              <a:pPr>
                <a:spcBef>
                  <a:spcPct val="0"/>
                </a:spcBef>
              </a:pPr>
              <a:t>116</a:t>
            </a:fld>
            <a:endParaRPr lang="en-US" altLang="pt-BR"/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DBFBCD4C-A8C2-4EE7-8C1E-24829D4F3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BBF6A017-5FE7-4A2E-BF1D-C59A48CAC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>
            <a:extLst>
              <a:ext uri="{FF2B5EF4-FFF2-40B4-BE49-F238E27FC236}">
                <a16:creationId xmlns:a16="http://schemas.microsoft.com/office/drawing/2014/main" id="{A28BEE67-5655-4549-BD67-98EC9FBD5B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AB7B67-999A-4D9B-89DD-EB8F05289165}" type="slidenum">
              <a:rPr lang="en-US" altLang="pt-BR" smtClean="0"/>
              <a:pPr>
                <a:spcBef>
                  <a:spcPct val="0"/>
                </a:spcBef>
              </a:pPr>
              <a:t>117</a:t>
            </a:fld>
            <a:endParaRPr lang="en-US" altLang="pt-BR"/>
          </a:p>
        </p:txBody>
      </p:sp>
      <p:sp>
        <p:nvSpPr>
          <p:cNvPr id="210947" name="Rectangle 2">
            <a:extLst>
              <a:ext uri="{FF2B5EF4-FFF2-40B4-BE49-F238E27FC236}">
                <a16:creationId xmlns:a16="http://schemas.microsoft.com/office/drawing/2014/main" id="{68F9683C-D6CC-4C73-873D-D11B164A28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>
            <a:extLst>
              <a:ext uri="{FF2B5EF4-FFF2-40B4-BE49-F238E27FC236}">
                <a16:creationId xmlns:a16="http://schemas.microsoft.com/office/drawing/2014/main" id="{4AE628A2-1FBF-49EB-A7B0-352088A6B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0D17AA18-2F77-42C2-B5C0-EE67127E34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E4D04F-76B8-4306-944D-1E0BC133A4CD}" type="slidenum">
              <a:rPr lang="en-US" altLang="pt-BR" smtClean="0"/>
              <a:pPr>
                <a:spcBef>
                  <a:spcPct val="0"/>
                </a:spcBef>
              </a:pPr>
              <a:t>118</a:t>
            </a:fld>
            <a:endParaRPr lang="en-US" altLang="pt-BR"/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A083976C-C047-4552-B85B-A3E502C257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FB0C083D-3A31-4BB7-8B94-3CFA78893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7C8141-31ED-457C-99D9-350DD62420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A417-9999-46FF-A3D3-7D6E9909C221}" type="datetime1">
              <a:rPr lang="pt-BR"/>
              <a:pPr>
                <a:defRPr/>
              </a:pPr>
              <a:t>24-set-20</a:t>
            </a:fld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281E46-F80A-43DE-A8EE-AACED3E3A1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337B06-63DC-4C16-B745-4E09C00C98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FCE15-2783-440C-88D3-6F0C5FF98B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06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1F01C7-2C02-4523-A306-7A83676068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6582C-A7B1-4F89-A69D-6194BC6EC2B0}" type="datetime1">
              <a:rPr lang="pt-BR"/>
              <a:pPr>
                <a:defRPr/>
              </a:pPr>
              <a:t>24-set-20</a:t>
            </a:fld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F24264-E0B8-4BED-B97D-3BBE7E8AE8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033101-1BBF-4E14-8C86-4E4F3042EC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5801B-C5F4-4CE9-9972-7743B2F4CE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0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60851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q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60851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q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326173-26BC-4593-B7C1-E23A39BAD9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0D5B-FDAC-46D3-9687-F926429DCC10}" type="datetime1">
              <a:rPr lang="pt-BR"/>
              <a:pPr>
                <a:defRPr/>
              </a:pPr>
              <a:t>24-set-20</a:t>
            </a:fld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E97B9-108A-4600-B9C1-E3BF0A253A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5B66E-9252-42CC-90D1-5DEB708590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F0441-4EC9-4D83-B239-7463ECDC42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18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2E7C19D-4C42-49E6-94D3-79C728B637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8E6D0-1A2F-4A71-B242-3E6441E27A95}" type="datetime1">
              <a:rPr lang="pt-BR"/>
              <a:pPr>
                <a:defRPr/>
              </a:pPr>
              <a:t>24-set-20</a:t>
            </a:fld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5AFFB6-CCED-4204-98D9-2972E4D128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25C3F6-19C6-47EF-8085-B30510B2BB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6144B-F5AC-45C6-AD42-115683CD4F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3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3F46D3C-89E2-4078-A10B-F0ABA42634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4CF8-0B47-4FC1-935E-FC6DC1E2DBBD}" type="datetime1">
              <a:rPr lang="pt-BR"/>
              <a:pPr>
                <a:defRPr/>
              </a:pPr>
              <a:t>24-set-20</a:t>
            </a:fld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AAF5F02-3FCC-4A49-9274-43B56B22A9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38D0CC-248C-430A-BF16-D9FD28C2A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DC04-8A4B-4E30-A426-0A3F9942E9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33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6085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6085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0B2FE-7097-4C71-8061-730F03BFF7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3251E-F713-4CE6-8B62-9899E9E8582B}" type="datetime1">
              <a:rPr lang="pt-BR"/>
              <a:pPr>
                <a:defRPr/>
              </a:pPr>
              <a:t>24-set-20</a:t>
            </a:fld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C7502-EAE8-40C9-9664-DB0316233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86C1F-3AA3-4F13-9300-DEED0BD53F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B2F3D-B7EF-454B-8194-275E64B27B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31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D3EA71-908D-49A4-A92A-0D00F7F8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04D91-21C4-482F-A237-E1D9C83DDB7A}" type="datetime1">
              <a:rPr lang="pt-BR" altLang="pt-BR"/>
              <a:pPr>
                <a:defRPr/>
              </a:pPr>
              <a:t>24-set-20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3B937B-5AF4-45F0-A54A-733757D7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4AC166-80E8-466F-A50E-748197E0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BD248-9FB3-4597-AECF-C28E534C61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7331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68313" y="1700213"/>
            <a:ext cx="4038600" cy="460851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59313" y="1700213"/>
            <a:ext cx="4038600" cy="22272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59313" y="4079875"/>
            <a:ext cx="4038600" cy="222885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AFAF543-755F-4B6F-9A0B-D98A07134F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873B04-D60B-42F0-A368-547DB9B64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462523F-E587-4A57-833D-FB02833DDD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AE380-D329-46D6-A3F2-7851AB75D9A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077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EB07AEED-CB4C-4B99-9566-65B71564A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6DA0794B-C626-423E-A998-A04538A0E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6085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38948" name="Rectangle 4">
            <a:extLst>
              <a:ext uri="{FF2B5EF4-FFF2-40B4-BE49-F238E27FC236}">
                <a16:creationId xmlns:a16="http://schemas.microsoft.com/office/drawing/2014/main" id="{C4BCC6E3-DDE2-4A10-8502-B3852B7AAF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45903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FBE505E-E1E7-4E61-88B5-0C68E18CBBD9}" type="datetime1">
              <a:rPr lang="pt-BR"/>
              <a:pPr>
                <a:defRPr/>
              </a:pPr>
              <a:t>24-set-20</a:t>
            </a:fld>
            <a:endParaRPr lang="pt-BR"/>
          </a:p>
        </p:txBody>
      </p:sp>
      <p:sp>
        <p:nvSpPr>
          <p:cNvPr id="338949" name="Rectangle 5">
            <a:extLst>
              <a:ext uri="{FF2B5EF4-FFF2-40B4-BE49-F238E27FC236}">
                <a16:creationId xmlns:a16="http://schemas.microsoft.com/office/drawing/2014/main" id="{58BFDDC7-D4C5-4F75-9DEA-B46A6BAD3E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8950" name="Rectangle 6">
            <a:extLst>
              <a:ext uri="{FF2B5EF4-FFF2-40B4-BE49-F238E27FC236}">
                <a16:creationId xmlns:a16="http://schemas.microsoft.com/office/drawing/2014/main" id="{6F51F4DB-BB4E-4A65-9F25-B60009485E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EE72B94-7C31-49CC-9D5B-A245C9B8AE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38951" name="Rectangle 7">
            <a:extLst>
              <a:ext uri="{FF2B5EF4-FFF2-40B4-BE49-F238E27FC236}">
                <a16:creationId xmlns:a16="http://schemas.microsoft.com/office/drawing/2014/main" id="{8C74081F-4F76-4ABE-8838-D06EDC927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4">
              <a:lumMod val="1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2" name="Rectangle 13">
            <a:extLst>
              <a:ext uri="{FF2B5EF4-FFF2-40B4-BE49-F238E27FC236}">
                <a16:creationId xmlns:a16="http://schemas.microsoft.com/office/drawing/2014/main" id="{9D5F3B85-89A3-49E4-99B1-493AE803F3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87450" y="107950"/>
            <a:ext cx="7092950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600" b="1"/>
              <a:t>CURSO SUPERIOR DE TECNOLOGIA EM ANÁLISE </a:t>
            </a:r>
          </a:p>
          <a:p>
            <a:pPr algn="ctr" eaLnBrk="1" hangingPunct="1">
              <a:defRPr/>
            </a:pPr>
            <a:r>
              <a:rPr lang="pt-BR" altLang="pt-BR" sz="1600" b="1"/>
              <a:t>E DESENVOLVIMENTO DE SISTEMAS</a:t>
            </a:r>
          </a:p>
        </p:txBody>
      </p:sp>
      <p:sp>
        <p:nvSpPr>
          <p:cNvPr id="338960" name="Line 16">
            <a:extLst>
              <a:ext uri="{FF2B5EF4-FFF2-40B4-BE49-F238E27FC236}">
                <a16:creationId xmlns:a16="http://schemas.microsoft.com/office/drawing/2014/main" id="{D748257B-BE5D-4159-AC6E-B3A3CC6E78E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39775"/>
            <a:ext cx="91440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Imagem 1">
            <a:extLst>
              <a:ext uri="{FF2B5EF4-FFF2-40B4-BE49-F238E27FC236}">
                <a16:creationId xmlns:a16="http://schemas.microsoft.com/office/drawing/2014/main" id="{CFD722A8-AFE6-44AC-8E13-AA56413C092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33350"/>
            <a:ext cx="1533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50000"/>
        </a:spcAft>
        <a:buClr>
          <a:schemeClr val="hlink"/>
        </a:buClr>
        <a:buSzPct val="65000"/>
        <a:buFont typeface="Wingdings" panose="05000000000000000000" pitchFamily="2" charset="2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50000"/>
        </a:spcAft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Ø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8.bin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0.bin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rdware.com.br/termos/assembl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5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00E47DB7-6F27-4759-863A-379885CF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D8DA3-1ED3-45AC-A3F2-CD2FBF2ECAE4}" type="slidenum">
              <a:rPr lang="pt-BR" altLang="pt-BR"/>
              <a:pPr>
                <a:defRPr/>
              </a:pPr>
              <a:t>1</a:t>
            </a:fld>
            <a:endParaRPr lang="pt-BR" altLang="pt-BR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2C33B57-73A6-41C9-8A99-6764D9990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8FC3567F-5F72-44BE-A196-3FA2CC85A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/>
              <a:t>Introdução à Computação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200" b="1"/>
              <a:t>Programa -Definição</a:t>
            </a:r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E0B83F7E-8680-43E4-90E6-1231A4A7E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C88E4B8D-30B8-4468-9B08-9D56F2FC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89138"/>
            <a:ext cx="90360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271588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450975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pt-BR" altLang="pt-BR" sz="2000" dirty="0">
                <a:solidFill>
                  <a:srgbClr val="000000"/>
                </a:solidFill>
              </a:rPr>
              <a:t>Um programa é um conjunto de </a:t>
            </a:r>
            <a:r>
              <a:rPr lang="pt-BR" altLang="pt-BR" sz="2000" b="1" dirty="0">
                <a:solidFill>
                  <a:srgbClr val="000000"/>
                </a:solidFill>
              </a:rPr>
              <a:t>instruções</a:t>
            </a:r>
            <a:r>
              <a:rPr lang="pt-BR" altLang="pt-BR" sz="2000" dirty="0">
                <a:solidFill>
                  <a:srgbClr val="000000"/>
                </a:solidFill>
              </a:rPr>
              <a:t> que o computador deve </a:t>
            </a:r>
            <a:r>
              <a:rPr lang="pt-BR" altLang="pt-BR" sz="2000" b="1" dirty="0">
                <a:solidFill>
                  <a:srgbClr val="000000"/>
                </a:solidFill>
              </a:rPr>
              <a:t>executar passo a passo. É</a:t>
            </a:r>
            <a:r>
              <a:rPr lang="pt-BR" altLang="pt-BR" sz="2000" dirty="0">
                <a:solidFill>
                  <a:srgbClr val="000000"/>
                </a:solidFill>
              </a:rPr>
              <a:t> uma </a:t>
            </a:r>
            <a:r>
              <a:rPr lang="pt-BR" altLang="pt-BR" sz="2000" b="1" dirty="0" err="1">
                <a:solidFill>
                  <a:srgbClr val="000000"/>
                </a:solidFill>
              </a:rPr>
              <a:t>seqüência</a:t>
            </a:r>
            <a:r>
              <a:rPr lang="pt-BR" altLang="pt-BR" sz="2000" b="1" dirty="0">
                <a:solidFill>
                  <a:srgbClr val="000000"/>
                </a:solidFill>
              </a:rPr>
              <a:t> finita de instruções</a:t>
            </a:r>
            <a:r>
              <a:rPr lang="pt-BR" altLang="pt-BR" sz="2000" dirty="0">
                <a:solidFill>
                  <a:srgbClr val="000000"/>
                </a:solidFill>
              </a:rPr>
              <a:t> que, quando executadas,  resolvem um problema ou desempenham uma tarefa específica.</a:t>
            </a:r>
          </a:p>
          <a:p>
            <a:pPr algn="just" eaLnBrk="1" hangingPunct="1"/>
            <a:endParaRPr lang="pt-BR" altLang="pt-BR" sz="2000" b="1" dirty="0">
              <a:solidFill>
                <a:srgbClr val="000000"/>
              </a:solidFill>
            </a:endParaRPr>
          </a:p>
          <a:p>
            <a:pPr eaLnBrk="1" hangingPunct="1">
              <a:spcAft>
                <a:spcPct val="50000"/>
              </a:spcAft>
            </a:pPr>
            <a:r>
              <a:rPr lang="pt-BR" altLang="pt-BR" sz="2000" b="1" dirty="0">
                <a:solidFill>
                  <a:srgbClr val="000000"/>
                </a:solidFill>
              </a:rPr>
              <a:t>Programar um computador requer duas exigências básicas:</a:t>
            </a:r>
          </a:p>
          <a:p>
            <a:pPr eaLnBrk="1" hangingPunct="1">
              <a:spcAft>
                <a:spcPct val="50000"/>
              </a:spcAft>
              <a:buFontTx/>
              <a:buAutoNum type="arabicPeriod"/>
            </a:pPr>
            <a:r>
              <a:rPr lang="pt-BR" altLang="pt-BR" sz="2000" dirty="0">
                <a:solidFill>
                  <a:srgbClr val="000000"/>
                </a:solidFill>
              </a:rPr>
              <a:t>  </a:t>
            </a:r>
            <a:r>
              <a:rPr lang="pt-BR" altLang="pt-BR" sz="2000" b="1" dirty="0">
                <a:solidFill>
                  <a:srgbClr val="000000"/>
                </a:solidFill>
              </a:rPr>
              <a:t>Conhecer a linguagem</a:t>
            </a:r>
            <a:r>
              <a:rPr lang="pt-BR" altLang="pt-BR" sz="2000" dirty="0">
                <a:solidFill>
                  <a:srgbClr val="000000"/>
                </a:solidFill>
              </a:rPr>
              <a:t> na qual se vai programar;</a:t>
            </a:r>
          </a:p>
          <a:p>
            <a:pPr eaLnBrk="1" hangingPunct="1">
              <a:spcAft>
                <a:spcPct val="50000"/>
              </a:spcAft>
              <a:buFontTx/>
              <a:buAutoNum type="arabicPeriod"/>
            </a:pPr>
            <a:r>
              <a:rPr lang="pt-BR" altLang="pt-BR" sz="2000" dirty="0">
                <a:solidFill>
                  <a:srgbClr val="000000"/>
                </a:solidFill>
              </a:rPr>
              <a:t>  </a:t>
            </a:r>
            <a:r>
              <a:rPr lang="pt-BR" altLang="pt-BR" sz="2000" b="1" dirty="0">
                <a:solidFill>
                  <a:srgbClr val="000000"/>
                </a:solidFill>
              </a:rPr>
              <a:t>Estruturar o raciocínio</a:t>
            </a:r>
            <a:r>
              <a:rPr lang="pt-BR" altLang="pt-BR" sz="2000" dirty="0">
                <a:solidFill>
                  <a:srgbClr val="000000"/>
                </a:solidFill>
              </a:rPr>
              <a:t> de forma a saber combinar os comandos desta linguagem, dentro de uma </a:t>
            </a:r>
            <a:r>
              <a:rPr lang="pt-BR" altLang="pt-BR" sz="2000" dirty="0" err="1">
                <a:solidFill>
                  <a:srgbClr val="000000"/>
                </a:solidFill>
              </a:rPr>
              <a:t>seqüência</a:t>
            </a:r>
            <a:r>
              <a:rPr lang="pt-BR" altLang="pt-BR" sz="2000" dirty="0">
                <a:solidFill>
                  <a:srgbClr val="000000"/>
                </a:solidFill>
              </a:rPr>
              <a:t> </a:t>
            </a:r>
            <a:r>
              <a:rPr lang="pt-BR" altLang="pt-BR" sz="2000" b="1" dirty="0">
                <a:solidFill>
                  <a:srgbClr val="000000"/>
                </a:solidFill>
              </a:rPr>
              <a:t>lógica</a:t>
            </a:r>
            <a:r>
              <a:rPr lang="pt-BR" altLang="pt-BR" sz="2000" dirty="0">
                <a:solidFill>
                  <a:srgbClr val="000000"/>
                </a:solidFill>
              </a:rPr>
              <a:t>, ou seja, de modo a atingirmos o objetivo perseguido.</a:t>
            </a:r>
            <a:endParaRPr lang="pt-BR" alt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D422B61F-8ACC-4A56-A287-C1112253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EF1C0-DEDD-4628-9010-014DA5E5ADE2}" type="slidenum">
              <a:rPr lang="pt-BR" altLang="pt-BR"/>
              <a:pPr>
                <a:defRPr/>
              </a:pPr>
              <a:t>10</a:t>
            </a:fld>
            <a:endParaRPr lang="pt-BR" altLang="pt-BR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8E55FC3-890A-4A4B-B0D5-C4C3BFE1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81BE9592-6DCA-4F0C-8CF2-2BD9B5129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Conceitos básicos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A5F05313-67ED-466C-B25F-E4BBEFBE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884741" name="Rectangle 5">
            <a:extLst>
              <a:ext uri="{FF2B5EF4-FFF2-40B4-BE49-F238E27FC236}">
                <a16:creationId xmlns:a16="http://schemas.microsoft.com/office/drawing/2014/main" id="{1AD57362-DCF2-4F20-A924-12CB8B5A6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1268413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/>
              <a:t>CLASSIFICAÇÃO DAS LINGUAGENS DE PROGRAMAÇÃO</a:t>
            </a:r>
            <a:endParaRPr lang="pt-BR" altLang="pt-BR">
              <a:effectLst/>
            </a:endParaRPr>
          </a:p>
          <a:p>
            <a:pPr eaLnBrk="1" hangingPunct="1">
              <a:defRPr/>
            </a:pPr>
            <a:r>
              <a:rPr lang="pt-BR" altLang="pt-BR" sz="2000" b="1">
                <a:effectLst/>
              </a:rPr>
              <a:t>Linguagem de alto nível: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Numa </a:t>
            </a:r>
            <a:r>
              <a:rPr lang="pt-BR" altLang="pt-BR" sz="2000" b="1">
                <a:effectLst/>
              </a:rPr>
              <a:t>linguagem de alto nível</a:t>
            </a:r>
            <a:r>
              <a:rPr lang="pt-BR" altLang="pt-BR" sz="2000">
                <a:effectLst/>
              </a:rPr>
              <a:t> temos várias </a:t>
            </a:r>
            <a:r>
              <a:rPr lang="pt-BR" altLang="pt-BR" sz="2000" b="1">
                <a:effectLst/>
              </a:rPr>
              <a:t>funções prontas</a:t>
            </a:r>
            <a:r>
              <a:rPr lang="pt-BR" altLang="pt-BR" sz="2000">
                <a:effectLst/>
              </a:rPr>
              <a:t>, o que </a:t>
            </a:r>
            <a:r>
              <a:rPr lang="pt-BR" altLang="pt-BR" sz="2000" b="1">
                <a:effectLst/>
              </a:rPr>
              <a:t>facilita</a:t>
            </a:r>
            <a:r>
              <a:rPr lang="pt-BR" altLang="pt-BR" sz="2000">
                <a:effectLst/>
              </a:rPr>
              <a:t> muito a </a:t>
            </a:r>
            <a:r>
              <a:rPr lang="pt-BR" altLang="pt-BR" sz="2000" b="1">
                <a:effectLst/>
              </a:rPr>
              <a:t>programação</a:t>
            </a:r>
            <a:r>
              <a:rPr lang="pt-BR" altLang="pt-BR" sz="2000">
                <a:effectLst/>
              </a:rPr>
              <a:t>, mas em compensação </a:t>
            </a:r>
            <a:r>
              <a:rPr lang="pt-BR" altLang="pt-BR" sz="2000" b="1">
                <a:effectLst/>
              </a:rPr>
              <a:t>torna</a:t>
            </a:r>
            <a:r>
              <a:rPr lang="pt-BR" altLang="pt-BR" sz="2000">
                <a:effectLst/>
              </a:rPr>
              <a:t> em muitos casos o </a:t>
            </a:r>
            <a:r>
              <a:rPr lang="pt-BR" altLang="pt-BR" sz="2000" b="1">
                <a:effectLst/>
              </a:rPr>
              <a:t>programa</a:t>
            </a:r>
            <a:r>
              <a:rPr lang="pt-BR" altLang="pt-BR" sz="2000">
                <a:effectLst/>
              </a:rPr>
              <a:t> </a:t>
            </a:r>
            <a:r>
              <a:rPr lang="pt-BR" altLang="pt-BR" sz="2000" b="1">
                <a:effectLst/>
              </a:rPr>
              <a:t>maior</a:t>
            </a:r>
            <a:r>
              <a:rPr lang="pt-BR" altLang="pt-BR" sz="2000">
                <a:effectLst/>
              </a:rPr>
              <a:t> e </a:t>
            </a:r>
            <a:r>
              <a:rPr lang="pt-BR" altLang="pt-BR" sz="2000" b="1">
                <a:effectLst/>
              </a:rPr>
              <a:t>mais</a:t>
            </a:r>
            <a:r>
              <a:rPr lang="pt-BR" altLang="pt-BR" sz="2000">
                <a:effectLst/>
              </a:rPr>
              <a:t> </a:t>
            </a:r>
            <a:r>
              <a:rPr lang="pt-BR" altLang="pt-BR" sz="2000" b="1">
                <a:effectLst/>
              </a:rPr>
              <a:t>pesado</a:t>
            </a:r>
            <a:r>
              <a:rPr lang="pt-BR" altLang="pt-BR" sz="2000">
                <a:effectLst/>
              </a:rPr>
              <a:t>, já que o </a:t>
            </a:r>
            <a:r>
              <a:rPr lang="pt-BR" altLang="pt-BR" sz="2000" b="1">
                <a:effectLst/>
              </a:rPr>
              <a:t>compilador</a:t>
            </a:r>
            <a:r>
              <a:rPr lang="pt-BR" altLang="pt-BR" sz="2000">
                <a:effectLst/>
              </a:rPr>
              <a:t> </a:t>
            </a:r>
            <a:r>
              <a:rPr lang="pt-BR" altLang="pt-BR" sz="2000" b="1">
                <a:effectLst/>
              </a:rPr>
              <a:t>jamais</a:t>
            </a:r>
            <a:r>
              <a:rPr lang="pt-BR" altLang="pt-BR" sz="2000">
                <a:effectLst/>
              </a:rPr>
              <a:t> conseguirá </a:t>
            </a:r>
            <a:r>
              <a:rPr lang="pt-BR" altLang="pt-BR" sz="2000" b="1">
                <a:effectLst/>
              </a:rPr>
              <a:t>gerar</a:t>
            </a:r>
            <a:r>
              <a:rPr lang="pt-BR" altLang="pt-BR" sz="2000">
                <a:effectLst/>
              </a:rPr>
              <a:t> um </a:t>
            </a:r>
            <a:r>
              <a:rPr lang="pt-BR" altLang="pt-BR" sz="2000" b="1">
                <a:effectLst/>
              </a:rPr>
              <a:t>código</a:t>
            </a:r>
            <a:r>
              <a:rPr lang="pt-BR" altLang="pt-BR" sz="2000">
                <a:effectLst/>
              </a:rPr>
              <a:t> tão </a:t>
            </a:r>
            <a:r>
              <a:rPr lang="pt-BR" altLang="pt-BR" sz="2000" b="1">
                <a:effectLst/>
              </a:rPr>
              <a:t>otimizado</a:t>
            </a:r>
            <a:r>
              <a:rPr lang="pt-BR" altLang="pt-BR" sz="2000">
                <a:effectLst/>
              </a:rPr>
              <a:t> quanto um programador experiente conseguiria.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Utiliza instruções próximas da linguagem humana de forma a facilitar o raciocínio. Exemplos: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pt-BR" altLang="pt-BR" sz="2000">
              <a:effectLst/>
            </a:endParaRPr>
          </a:p>
        </p:txBody>
      </p:sp>
      <p:sp>
        <p:nvSpPr>
          <p:cNvPr id="24583" name="Rectangle 6">
            <a:extLst>
              <a:ext uri="{FF2B5EF4-FFF2-40B4-BE49-F238E27FC236}">
                <a16:creationId xmlns:a16="http://schemas.microsoft.com/office/drawing/2014/main" id="{C8D68D7E-544E-42A2-8362-AD82F676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2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ço Reservado para Número de Slide 7">
            <a:extLst>
              <a:ext uri="{FF2B5EF4-FFF2-40B4-BE49-F238E27FC236}">
                <a16:creationId xmlns:a16="http://schemas.microsoft.com/office/drawing/2014/main" id="{61082C74-67F9-483F-8520-5F46938B389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7CCC0EAD-A75A-4E46-BD26-BD0DDC74EAA2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100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9B32AC62-BB23-480D-830E-12DA9E66F8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Linguagem de Programação C</a:t>
            </a:r>
            <a:br>
              <a:rPr lang="pt-BR" altLang="pt-BR" b="0">
                <a:effectLst/>
              </a:rPr>
            </a:br>
            <a:r>
              <a:rPr lang="pt-BR" altLang="pt-BR">
                <a:effectLst/>
              </a:rPr>
              <a:t>Palavras Chaves</a:t>
            </a:r>
          </a:p>
        </p:txBody>
      </p:sp>
      <p:graphicFrame>
        <p:nvGraphicFramePr>
          <p:cNvPr id="133194" name="Group 74">
            <a:extLst>
              <a:ext uri="{FF2B5EF4-FFF2-40B4-BE49-F238E27FC236}">
                <a16:creationId xmlns:a16="http://schemas.microsoft.com/office/drawing/2014/main" id="{1B7E08C5-D17F-4F29-922C-0AEEEF385F6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2124075" y="1917700"/>
          <a:ext cx="5400675" cy="3600452"/>
        </p:xfrm>
        <a:graphic>
          <a:graphicData uri="http://schemas.openxmlformats.org/drawingml/2006/table">
            <a:tbl>
              <a:tblPr/>
              <a:tblGrid>
                <a:gridCol w="135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auto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double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struct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break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else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long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switch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case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enum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register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typedef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char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extern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return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union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const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short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unsigned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3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continue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for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signed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void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default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goto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sizeof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volatile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263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static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while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3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Número de Slide 7">
            <a:extLst>
              <a:ext uri="{FF2B5EF4-FFF2-40B4-BE49-F238E27FC236}">
                <a16:creationId xmlns:a16="http://schemas.microsoft.com/office/drawing/2014/main" id="{26B1AC42-3565-4E8C-A9F0-A19196EF65E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F5992296-77E4-40CF-AE70-C965A9A7275D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101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32CB49C2-B14B-43D1-ACF5-A072CE814B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2.1 - Estrutura/execução de um programa</a:t>
            </a:r>
          </a:p>
        </p:txBody>
      </p:sp>
      <p:sp>
        <p:nvSpPr>
          <p:cNvPr id="1254403" name="Rectangle 3">
            <a:extLst>
              <a:ext uri="{FF2B5EF4-FFF2-40B4-BE49-F238E27FC236}">
                <a16:creationId xmlns:a16="http://schemas.microsoft.com/office/drawing/2014/main" id="{2D4B800F-936A-447A-9066-A9D0E1C72E9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700213"/>
            <a:ext cx="8507413" cy="4608512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pt-BR" altLang="pt-BR" b="1"/>
              <a:t>O que é linguagem estruturada?</a:t>
            </a:r>
          </a:p>
        </p:txBody>
      </p:sp>
      <p:pic>
        <p:nvPicPr>
          <p:cNvPr id="184325" name="Picture 9">
            <a:extLst>
              <a:ext uri="{FF2B5EF4-FFF2-40B4-BE49-F238E27FC236}">
                <a16:creationId xmlns:a16="http://schemas.microsoft.com/office/drawing/2014/main" id="{6E7A9490-101C-4085-B958-EEB20E373271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r="1070" b="8267"/>
          <a:stretch>
            <a:fillRect/>
          </a:stretch>
        </p:blipFill>
        <p:spPr>
          <a:xfrm>
            <a:off x="282575" y="2133600"/>
            <a:ext cx="8682038" cy="1255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26" name="Picture 11">
            <a:extLst>
              <a:ext uri="{FF2B5EF4-FFF2-40B4-BE49-F238E27FC236}">
                <a16:creationId xmlns:a16="http://schemas.microsoft.com/office/drawing/2014/main" id="{05C9E4E3-8443-4D49-B59B-066CFABEE4C9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813" y="3455988"/>
            <a:ext cx="8686800" cy="3068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4413" name="Rectangle 13">
            <a:extLst>
              <a:ext uri="{FF2B5EF4-FFF2-40B4-BE49-F238E27FC236}">
                <a16:creationId xmlns:a16="http://schemas.microsoft.com/office/drawing/2014/main" id="{F538B264-D867-4075-A5D7-346003061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2205038"/>
            <a:ext cx="1851025" cy="360362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4" name="Rectangle 14">
            <a:extLst>
              <a:ext uri="{FF2B5EF4-FFF2-40B4-BE49-F238E27FC236}">
                <a16:creationId xmlns:a16="http://schemas.microsoft.com/office/drawing/2014/main" id="{26AF53C8-94D3-416F-BB8B-D74BFFAFB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478088"/>
            <a:ext cx="3898900" cy="360362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5" name="Rectangle 15">
            <a:extLst>
              <a:ext uri="{FF2B5EF4-FFF2-40B4-BE49-F238E27FC236}">
                <a16:creationId xmlns:a16="http://schemas.microsoft.com/office/drawing/2014/main" id="{9E30DE4D-A4A0-4FC1-91DF-65594A3DA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3400425"/>
            <a:ext cx="5770563" cy="360363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6" name="Rectangle 16">
            <a:extLst>
              <a:ext uri="{FF2B5EF4-FFF2-40B4-BE49-F238E27FC236}">
                <a16:creationId xmlns:a16="http://schemas.microsoft.com/office/drawing/2014/main" id="{B0EAFB0C-4A39-4426-A23E-65A950C30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16338"/>
            <a:ext cx="2160588" cy="360362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7" name="Rectangle 17">
            <a:extLst>
              <a:ext uri="{FF2B5EF4-FFF2-40B4-BE49-F238E27FC236}">
                <a16:creationId xmlns:a16="http://schemas.microsoft.com/office/drawing/2014/main" id="{716A33D6-A611-45D0-B539-536859080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4927600"/>
            <a:ext cx="8723312" cy="360363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8" name="Rectangle 18">
            <a:extLst>
              <a:ext uri="{FF2B5EF4-FFF2-40B4-BE49-F238E27FC236}">
                <a16:creationId xmlns:a16="http://schemas.microsoft.com/office/drawing/2014/main" id="{567E3B16-334E-4926-94A8-6B9403848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876925"/>
            <a:ext cx="6624637" cy="360363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9" name="Rectangle 19">
            <a:extLst>
              <a:ext uri="{FF2B5EF4-FFF2-40B4-BE49-F238E27FC236}">
                <a16:creationId xmlns:a16="http://schemas.microsoft.com/office/drawing/2014/main" id="{0AB1AA11-7330-4333-8FCC-16E3E072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2736850" cy="4318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Número de Slide 7">
            <a:extLst>
              <a:ext uri="{FF2B5EF4-FFF2-40B4-BE49-F238E27FC236}">
                <a16:creationId xmlns:a16="http://schemas.microsoft.com/office/drawing/2014/main" id="{26B1AC42-3565-4E8C-A9F0-A19196EF65E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F5992296-77E4-40CF-AE70-C965A9A7275D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102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32CB49C2-B14B-43D1-ACF5-A072CE814B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 dirty="0">
                <a:effectLst/>
              </a:rPr>
              <a:t>2.1 - Estrutura/execução de um programa</a:t>
            </a:r>
          </a:p>
        </p:txBody>
      </p:sp>
      <p:sp>
        <p:nvSpPr>
          <p:cNvPr id="1254403" name="Rectangle 3">
            <a:extLst>
              <a:ext uri="{FF2B5EF4-FFF2-40B4-BE49-F238E27FC236}">
                <a16:creationId xmlns:a16="http://schemas.microsoft.com/office/drawing/2014/main" id="{2D4B800F-936A-447A-9066-A9D0E1C72E9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700213"/>
            <a:ext cx="8507413" cy="4608512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pt-BR" altLang="pt-BR" b="1"/>
              <a:t>O que é linguagem estruturada?</a:t>
            </a:r>
          </a:p>
        </p:txBody>
      </p:sp>
      <p:sp>
        <p:nvSpPr>
          <p:cNvPr id="1254418" name="Rectangle 18">
            <a:extLst>
              <a:ext uri="{FF2B5EF4-FFF2-40B4-BE49-F238E27FC236}">
                <a16:creationId xmlns:a16="http://schemas.microsoft.com/office/drawing/2014/main" id="{567E3B16-334E-4926-94A8-6B9403848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876925"/>
            <a:ext cx="6624637" cy="360363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9" name="Rectangle 19">
            <a:extLst>
              <a:ext uri="{FF2B5EF4-FFF2-40B4-BE49-F238E27FC236}">
                <a16:creationId xmlns:a16="http://schemas.microsoft.com/office/drawing/2014/main" id="{0AB1AA11-7330-4333-8FCC-16E3E072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2736850" cy="4318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B7A6457-49A0-4841-9E62-D0A50CDE5BE1}"/>
              </a:ext>
            </a:extLst>
          </p:cNvPr>
          <p:cNvSpPr/>
          <p:nvPr/>
        </p:nvSpPr>
        <p:spPr>
          <a:xfrm>
            <a:off x="15875" y="733246"/>
            <a:ext cx="7355160" cy="61247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</a:p>
          <a:p>
            <a:r>
              <a:rPr lang="pt-BR" sz="1400" dirty="0"/>
              <a:t>#include &lt;</a:t>
            </a:r>
            <a:r>
              <a:rPr lang="pt-BR" sz="1400" dirty="0" err="1"/>
              <a:t>conio.h</a:t>
            </a:r>
            <a:r>
              <a:rPr lang="pt-BR" sz="1400" dirty="0"/>
              <a:t>&gt;</a:t>
            </a:r>
          </a:p>
          <a:p>
            <a:r>
              <a:rPr lang="pt-BR" sz="1400" dirty="0"/>
              <a:t>#include "</a:t>
            </a:r>
            <a:r>
              <a:rPr lang="pt-BR" sz="1400" dirty="0" err="1"/>
              <a:t>Matematica.h</a:t>
            </a:r>
            <a:r>
              <a:rPr lang="pt-BR" sz="1400" dirty="0"/>
              <a:t>"</a:t>
            </a:r>
          </a:p>
          <a:p>
            <a:endParaRPr lang="pt-BR" sz="1400" dirty="0"/>
          </a:p>
          <a:p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()     {</a:t>
            </a:r>
          </a:p>
          <a:p>
            <a:r>
              <a:rPr lang="pt-BR" sz="1400" dirty="0" err="1"/>
              <a:t>float</a:t>
            </a:r>
            <a:r>
              <a:rPr lang="pt-BR" sz="1400" dirty="0"/>
              <a:t> num_1, num_2, </a:t>
            </a:r>
            <a:r>
              <a:rPr lang="pt-BR" sz="1400" dirty="0" err="1"/>
              <a:t>operacao</a:t>
            </a:r>
            <a:r>
              <a:rPr lang="pt-BR" sz="1400" dirty="0"/>
              <a:t>;</a:t>
            </a:r>
          </a:p>
          <a:p>
            <a:r>
              <a:rPr lang="pt-BR" sz="1400" dirty="0"/>
              <a:t>char </a:t>
            </a:r>
            <a:r>
              <a:rPr lang="pt-BR" sz="1400" dirty="0" err="1"/>
              <a:t>op</a:t>
            </a:r>
            <a:r>
              <a:rPr lang="pt-BR" sz="1400" dirty="0"/>
              <a:t>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("\n Entre com a </a:t>
            </a:r>
            <a:r>
              <a:rPr lang="pt-BR" sz="1400" dirty="0" err="1"/>
              <a:t>operacao</a:t>
            </a:r>
            <a:r>
              <a:rPr lang="pt-BR" sz="1400" dirty="0"/>
              <a:t> desejada: (+), (-) ou para finalizar (.): \n");</a:t>
            </a:r>
          </a:p>
          <a:p>
            <a:r>
              <a:rPr lang="pt-BR" sz="1400" dirty="0" err="1"/>
              <a:t>scanf</a:t>
            </a:r>
            <a:r>
              <a:rPr lang="pt-BR" sz="1400" dirty="0"/>
              <a:t>("%s",&amp;</a:t>
            </a:r>
            <a:r>
              <a:rPr lang="pt-BR" sz="1400" dirty="0" err="1"/>
              <a:t>op</a:t>
            </a:r>
            <a:r>
              <a:rPr lang="pt-BR" sz="1400" dirty="0"/>
              <a:t>);</a:t>
            </a:r>
          </a:p>
          <a:p>
            <a:r>
              <a:rPr lang="pt-BR" sz="1400" dirty="0" err="1"/>
              <a:t>while</a:t>
            </a:r>
            <a:r>
              <a:rPr lang="pt-BR" sz="1400" dirty="0"/>
              <a:t> (</a:t>
            </a:r>
            <a:r>
              <a:rPr lang="pt-BR" sz="1400" dirty="0" err="1"/>
              <a:t>op</a:t>
            </a:r>
            <a:r>
              <a:rPr lang="pt-BR" sz="1400" dirty="0"/>
              <a:t> != '.'){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("Entre com o 1o. Numero:\n ");</a:t>
            </a:r>
          </a:p>
          <a:p>
            <a:r>
              <a:rPr lang="pt-BR" sz="1400" dirty="0" err="1"/>
              <a:t>scanf</a:t>
            </a:r>
            <a:r>
              <a:rPr lang="pt-BR" sz="1400" dirty="0"/>
              <a:t>("%f",&amp;num_1);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("Entre com o 2o. Numero: \n");</a:t>
            </a:r>
          </a:p>
          <a:p>
            <a:r>
              <a:rPr lang="pt-BR" sz="1400" dirty="0" err="1"/>
              <a:t>scanf</a:t>
            </a:r>
            <a:r>
              <a:rPr lang="pt-BR" sz="1400" dirty="0"/>
              <a:t>("%f",&amp;num_2);</a:t>
            </a:r>
          </a:p>
          <a:p>
            <a:r>
              <a:rPr lang="pt-BR" sz="1400" dirty="0"/>
              <a:t>switch(</a:t>
            </a:r>
            <a:r>
              <a:rPr lang="pt-BR" sz="1400" dirty="0" err="1"/>
              <a:t>op</a:t>
            </a:r>
            <a:r>
              <a:rPr lang="pt-BR" sz="1400" dirty="0"/>
              <a:t>){</a:t>
            </a:r>
          </a:p>
          <a:p>
            <a:r>
              <a:rPr lang="pt-BR" sz="1400" dirty="0"/>
              <a:t>case '+' :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operacao</a:t>
            </a:r>
            <a:r>
              <a:rPr lang="pt-BR" sz="1400" dirty="0"/>
              <a:t> = soma(num_1,num_2);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nA</a:t>
            </a:r>
            <a:r>
              <a:rPr lang="pt-BR" sz="1400" dirty="0"/>
              <a:t> soma destes </a:t>
            </a:r>
            <a:r>
              <a:rPr lang="pt-BR" sz="1400" dirty="0" err="1"/>
              <a:t>numeros</a:t>
            </a:r>
            <a:r>
              <a:rPr lang="pt-BR" sz="1400" dirty="0"/>
              <a:t> e' %.2f", </a:t>
            </a:r>
            <a:r>
              <a:rPr lang="pt-BR" sz="1400" dirty="0" err="1"/>
              <a:t>operacao</a:t>
            </a:r>
            <a:r>
              <a:rPr lang="pt-BR" sz="1400" dirty="0"/>
              <a:t>);</a:t>
            </a:r>
          </a:p>
          <a:p>
            <a:r>
              <a:rPr lang="pt-BR" sz="1400" dirty="0"/>
              <a:t>break;</a:t>
            </a:r>
          </a:p>
          <a:p>
            <a:r>
              <a:rPr lang="pt-BR" sz="1400" dirty="0"/>
              <a:t>case '-' :</a:t>
            </a:r>
            <a:r>
              <a:rPr lang="pt-BR" sz="1400" dirty="0" err="1"/>
              <a:t>operacao</a:t>
            </a:r>
            <a:r>
              <a:rPr lang="pt-BR" sz="1400" dirty="0"/>
              <a:t> = </a:t>
            </a:r>
            <a:r>
              <a:rPr lang="pt-BR" sz="1400" dirty="0" err="1"/>
              <a:t>subtracao</a:t>
            </a:r>
            <a:r>
              <a:rPr lang="pt-BR" sz="1400" dirty="0"/>
              <a:t>(num_1,num_2);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nA</a:t>
            </a:r>
            <a:r>
              <a:rPr lang="pt-BR" sz="1400" dirty="0"/>
              <a:t> </a:t>
            </a:r>
            <a:r>
              <a:rPr lang="pt-BR" sz="1400" dirty="0" err="1"/>
              <a:t>subtracao</a:t>
            </a:r>
            <a:r>
              <a:rPr lang="pt-BR" sz="1400" dirty="0"/>
              <a:t> destes </a:t>
            </a:r>
            <a:r>
              <a:rPr lang="pt-BR" sz="1400" dirty="0" err="1"/>
              <a:t>numeros</a:t>
            </a:r>
            <a:r>
              <a:rPr lang="pt-BR" sz="1400" dirty="0"/>
              <a:t> e' %.2f", </a:t>
            </a:r>
            <a:r>
              <a:rPr lang="pt-BR" sz="1400" dirty="0" err="1"/>
              <a:t>operacao</a:t>
            </a:r>
            <a:r>
              <a:rPr lang="pt-BR" sz="1400" dirty="0"/>
              <a:t>);</a:t>
            </a:r>
          </a:p>
          <a:p>
            <a:r>
              <a:rPr lang="pt-BR" sz="1400" dirty="0"/>
              <a:t>break;</a:t>
            </a:r>
          </a:p>
          <a:p>
            <a:r>
              <a:rPr lang="pt-BR" sz="1400" dirty="0"/>
              <a:t>default  : </a:t>
            </a:r>
            <a:r>
              <a:rPr lang="pt-BR" sz="1400" dirty="0" err="1"/>
              <a:t>printf</a:t>
            </a:r>
            <a:r>
              <a:rPr lang="pt-BR" sz="1400" dirty="0"/>
              <a:t>("Operador desconhecido\n");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("\n Entre com a </a:t>
            </a:r>
            <a:r>
              <a:rPr lang="pt-BR" sz="1400" dirty="0" err="1"/>
              <a:t>operacao</a:t>
            </a:r>
            <a:r>
              <a:rPr lang="pt-BR" sz="1400" dirty="0"/>
              <a:t> desejada: (+), (-) ou para finalizar (.): \n");</a:t>
            </a:r>
          </a:p>
          <a:p>
            <a:r>
              <a:rPr lang="pt-BR" sz="1400" dirty="0" err="1"/>
              <a:t>scanf</a:t>
            </a:r>
            <a:r>
              <a:rPr lang="pt-BR" sz="1400" dirty="0"/>
              <a:t>("%s",&amp;</a:t>
            </a:r>
            <a:r>
              <a:rPr lang="pt-BR" sz="1400" dirty="0" err="1"/>
              <a:t>op</a:t>
            </a:r>
            <a:r>
              <a:rPr lang="pt-BR" sz="1400" dirty="0"/>
              <a:t>);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/>
              <a:t>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B756BD-7516-47D2-B0C6-871D4D12B6C4}"/>
              </a:ext>
            </a:extLst>
          </p:cNvPr>
          <p:cNvSpPr/>
          <p:nvPr/>
        </p:nvSpPr>
        <p:spPr>
          <a:xfrm>
            <a:off x="5567266" y="2649109"/>
            <a:ext cx="3538041" cy="3139321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pt-BR" sz="1800" dirty="0"/>
              <a:t>//“arquivo </a:t>
            </a:r>
            <a:r>
              <a:rPr lang="pt-BR" sz="1800" dirty="0" err="1"/>
              <a:t>Matematica.h</a:t>
            </a:r>
            <a:r>
              <a:rPr lang="pt-BR" sz="1800" dirty="0"/>
              <a:t>"</a:t>
            </a:r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soma(</a:t>
            </a:r>
            <a:r>
              <a:rPr lang="pt-BR" dirty="0" err="1"/>
              <a:t>float</a:t>
            </a:r>
            <a:r>
              <a:rPr lang="pt-BR" dirty="0"/>
              <a:t> a, </a:t>
            </a:r>
            <a:r>
              <a:rPr lang="pt-BR" dirty="0" err="1"/>
              <a:t>float</a:t>
            </a:r>
            <a:r>
              <a:rPr lang="pt-BR" dirty="0"/>
              <a:t> b){</a:t>
            </a:r>
          </a:p>
          <a:p>
            <a:r>
              <a:rPr lang="pt-BR" dirty="0"/>
              <a:t>       </a:t>
            </a:r>
            <a:r>
              <a:rPr lang="pt-BR" dirty="0" err="1"/>
              <a:t>float</a:t>
            </a:r>
            <a:r>
              <a:rPr lang="pt-BR" dirty="0"/>
              <a:t> soma1;</a:t>
            </a:r>
          </a:p>
          <a:p>
            <a:r>
              <a:rPr lang="pt-BR" dirty="0"/>
              <a:t>       soma1 = a + b;</a:t>
            </a:r>
          </a:p>
          <a:p>
            <a:r>
              <a:rPr lang="pt-BR" dirty="0"/>
              <a:t>      </a:t>
            </a:r>
            <a:r>
              <a:rPr lang="pt-BR" dirty="0" err="1"/>
              <a:t>return</a:t>
            </a:r>
            <a:r>
              <a:rPr lang="pt-BR" dirty="0"/>
              <a:t>(soma1);</a:t>
            </a:r>
          </a:p>
          <a:p>
            <a:r>
              <a:rPr lang="pt-BR" dirty="0"/>
              <a:t>	}</a:t>
            </a:r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subtracao</a:t>
            </a:r>
            <a:r>
              <a:rPr lang="pt-BR" dirty="0"/>
              <a:t>(</a:t>
            </a:r>
            <a:r>
              <a:rPr lang="pt-BR" dirty="0" err="1"/>
              <a:t>float</a:t>
            </a:r>
            <a:r>
              <a:rPr lang="pt-BR" dirty="0"/>
              <a:t> a, </a:t>
            </a:r>
            <a:r>
              <a:rPr lang="pt-BR" dirty="0" err="1"/>
              <a:t>float</a:t>
            </a:r>
            <a:r>
              <a:rPr lang="pt-BR" dirty="0"/>
              <a:t> b){</a:t>
            </a:r>
          </a:p>
          <a:p>
            <a:r>
              <a:rPr lang="pt-BR" dirty="0"/>
              <a:t>     </a:t>
            </a:r>
            <a:r>
              <a:rPr lang="pt-BR" dirty="0" err="1"/>
              <a:t>float</a:t>
            </a:r>
            <a:r>
              <a:rPr lang="pt-BR" dirty="0"/>
              <a:t> sub;</a:t>
            </a:r>
          </a:p>
          <a:p>
            <a:r>
              <a:rPr lang="pt-BR" dirty="0"/>
              <a:t>     sub = a - b;</a:t>
            </a:r>
          </a:p>
          <a:p>
            <a:r>
              <a:rPr lang="pt-BR" dirty="0"/>
              <a:t>     </a:t>
            </a:r>
            <a:r>
              <a:rPr lang="pt-BR" dirty="0" err="1"/>
              <a:t>return</a:t>
            </a:r>
            <a:r>
              <a:rPr lang="pt-BR" dirty="0"/>
              <a:t>(sub);</a:t>
            </a:r>
          </a:p>
          <a:p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5484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6CBAE688-C7FB-4311-9877-229A306FF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2.1 - Estrutura/execução de um programa</a:t>
            </a:r>
            <a:endParaRPr lang="es-ES" altLang="pt-BR">
              <a:effectLst/>
            </a:endParaRP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899E887C-25B3-422D-931A-79253081E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79388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A geração do programa executável a partir do programa fonte obedece a uma seqüência de operações antes de tornar-se um executável. </a:t>
            </a:r>
          </a:p>
          <a:p>
            <a:pPr marL="0" indent="179388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Depois de escrever o módulo fonte em um editor de textos, o programador aciona o compilador. </a:t>
            </a:r>
          </a:p>
          <a:p>
            <a:pPr marL="0" indent="179388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Essa ação desencadeia uma seqüência de etapas, cada qual traduzindo a codificação do usuário para uma forma de linguagem de nível inferior, que termina com o </a:t>
            </a:r>
            <a:r>
              <a:rPr lang="pt-BR" altLang="pt-BR" b="1">
                <a:effectLst/>
              </a:rPr>
              <a:t>executável </a:t>
            </a:r>
            <a:r>
              <a:rPr lang="pt-BR" altLang="pt-BR">
                <a:effectLst/>
              </a:rPr>
              <a:t>criado pelo lincador.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FEDDBC48-157B-4789-8EE9-11AD64312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2.1 - Estrutura/execução de um programa</a:t>
            </a:r>
            <a:endParaRPr lang="es-ES" altLang="pt-BR">
              <a:effectLst/>
            </a:endParaRP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6C5EE046-88F2-47A1-BD1E-933BFF572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79388"/>
            <a:r>
              <a:rPr lang="es-ES" altLang="pt-BR" b="1">
                <a:effectLst/>
              </a:rPr>
              <a:t>Editor (módulo fonte em C)</a:t>
            </a:r>
          </a:p>
          <a:p>
            <a:pPr marL="0" indent="179388"/>
            <a:endParaRPr lang="es-ES" altLang="pt-BR" b="1">
              <a:effectLst/>
            </a:endParaRPr>
          </a:p>
          <a:p>
            <a:pPr marL="0" indent="179388"/>
            <a:r>
              <a:rPr lang="es-ES" altLang="pt-BR" b="1">
                <a:effectLst/>
              </a:rPr>
              <a:t>Pré-processador (novo fonte expandido)</a:t>
            </a:r>
          </a:p>
          <a:p>
            <a:pPr marL="0" indent="179388"/>
            <a:endParaRPr lang="es-ES" altLang="pt-BR" b="1">
              <a:effectLst/>
            </a:endParaRPr>
          </a:p>
          <a:p>
            <a:pPr marL="0" indent="179388"/>
            <a:r>
              <a:rPr lang="es-ES" altLang="pt-BR" b="1">
                <a:effectLst/>
              </a:rPr>
              <a:t>Compilador (arquivo objeto)</a:t>
            </a:r>
          </a:p>
          <a:p>
            <a:pPr marL="0" indent="179388"/>
            <a:endParaRPr lang="es-ES" altLang="pt-BR" b="1">
              <a:effectLst/>
            </a:endParaRPr>
          </a:p>
          <a:p>
            <a:pPr marL="0" indent="179388"/>
            <a:r>
              <a:rPr lang="es-ES" altLang="pt-BR" b="1">
                <a:effectLst/>
              </a:rPr>
              <a:t>Lincador (executável)</a:t>
            </a:r>
          </a:p>
        </p:txBody>
      </p:sp>
      <p:sp>
        <p:nvSpPr>
          <p:cNvPr id="187396" name="Line 4">
            <a:extLst>
              <a:ext uri="{FF2B5EF4-FFF2-40B4-BE49-F238E27FC236}">
                <a16:creationId xmlns:a16="http://schemas.microsoft.com/office/drawing/2014/main" id="{780E05D6-F3ED-482C-97BA-B8816087E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1752600"/>
            <a:ext cx="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87397" name="Line 5">
            <a:extLst>
              <a:ext uri="{FF2B5EF4-FFF2-40B4-BE49-F238E27FC236}">
                <a16:creationId xmlns:a16="http://schemas.microsoft.com/office/drawing/2014/main" id="{95B7E884-415C-4BE1-AB2A-CFE8FC86A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2708275"/>
            <a:ext cx="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87398" name="Line 6">
            <a:extLst>
              <a:ext uri="{FF2B5EF4-FFF2-40B4-BE49-F238E27FC236}">
                <a16:creationId xmlns:a16="http://schemas.microsoft.com/office/drawing/2014/main" id="{C2C96137-519A-412D-8B94-7E51EA569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2625" y="3573463"/>
            <a:ext cx="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E0614098-1401-4C34-86CA-BD275042AC5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575FA7ED-E21C-4B01-8595-D1C2205DC6BD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105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6C3B410F-A777-4653-900E-4A3BD2BCAB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Linguagem de Programação C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Linkeditor </a:t>
            </a:r>
          </a:p>
        </p:txBody>
      </p:sp>
      <p:sp>
        <p:nvSpPr>
          <p:cNvPr id="1422339" name="Rectangle 3">
            <a:extLst>
              <a:ext uri="{FF2B5EF4-FFF2-40B4-BE49-F238E27FC236}">
                <a16:creationId xmlns:a16="http://schemas.microsoft.com/office/drawing/2014/main" id="{7461B4B3-2CD1-4A8C-A83E-C86ADF3E1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017713"/>
            <a:ext cx="8785225" cy="3355975"/>
          </a:xfrm>
          <a:prstGeom prst="rect">
            <a:avLst/>
          </a:prstGeom>
          <a:noFill/>
          <a:ln w="28575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8421" name="Picture 4">
            <a:extLst>
              <a:ext uri="{FF2B5EF4-FFF2-40B4-BE49-F238E27FC236}">
                <a16:creationId xmlns:a16="http://schemas.microsoft.com/office/drawing/2014/main" id="{98CC991F-A861-4D35-AA66-48180D6A6B9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" t="4956" r="856" b="77702"/>
          <a:stretch>
            <a:fillRect/>
          </a:stretch>
        </p:blipFill>
        <p:spPr>
          <a:xfrm>
            <a:off x="179388" y="2060575"/>
            <a:ext cx="8642350" cy="309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70B7C19-1B5E-495D-BAB0-E66169E4EF05}"/>
              </a:ext>
            </a:extLst>
          </p:cNvPr>
          <p:cNvSpPr/>
          <p:nvPr/>
        </p:nvSpPr>
        <p:spPr bwMode="auto">
          <a:xfrm>
            <a:off x="1571625" y="3500438"/>
            <a:ext cx="2000250" cy="35718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D0F39D-5222-4D58-B72D-133195948501}"/>
              </a:ext>
            </a:extLst>
          </p:cNvPr>
          <p:cNvSpPr/>
          <p:nvPr/>
        </p:nvSpPr>
        <p:spPr bwMode="auto">
          <a:xfrm>
            <a:off x="6858000" y="3857625"/>
            <a:ext cx="2000250" cy="35718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92E811-B52A-46D7-B652-969CD1455C34}"/>
              </a:ext>
            </a:extLst>
          </p:cNvPr>
          <p:cNvSpPr/>
          <p:nvPr/>
        </p:nvSpPr>
        <p:spPr bwMode="auto">
          <a:xfrm>
            <a:off x="142875" y="4286250"/>
            <a:ext cx="785813" cy="36988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856E6FB6-BE5D-4BED-9330-90675310CF2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C244C697-75A0-433B-940C-02C6A6352D0B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106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3E373830-746B-4F42-83F9-D2E7857500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2.1 - Estrutura/execução de um programa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Linkeditor  </a:t>
            </a:r>
          </a:p>
        </p:txBody>
      </p:sp>
      <p:pic>
        <p:nvPicPr>
          <p:cNvPr id="190468" name="Picture 3">
            <a:extLst>
              <a:ext uri="{FF2B5EF4-FFF2-40B4-BE49-F238E27FC236}">
                <a16:creationId xmlns:a16="http://schemas.microsoft.com/office/drawing/2014/main" id="{3E10AB89-B022-4456-BFE2-AC3921DD6CA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lum bright="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" t="40654" r="854" b="44292"/>
          <a:stretch>
            <a:fillRect/>
          </a:stretch>
        </p:blipFill>
        <p:spPr>
          <a:xfrm>
            <a:off x="539750" y="1916113"/>
            <a:ext cx="8210550" cy="2952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F1F0760-5A0E-49F6-B300-7B77B8B6AD9C}"/>
              </a:ext>
            </a:extLst>
          </p:cNvPr>
          <p:cNvSpPr/>
          <p:nvPr/>
        </p:nvSpPr>
        <p:spPr bwMode="auto">
          <a:xfrm>
            <a:off x="1357313" y="2500313"/>
            <a:ext cx="1857375" cy="36988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9BB13F0F-CE22-484A-B4F6-047A071D8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2.1 - Estrutura/execução de um programa</a:t>
            </a:r>
            <a:endParaRPr lang="es-ES" altLang="pt-BR">
              <a:effectLst/>
            </a:endParaRP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EA701FCC-8D96-47BE-B7ED-413513816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pt-BR" altLang="pt-BR">
                <a:effectLst/>
              </a:rPr>
              <a:t>As funções têm a seguinte estrutura: </a:t>
            </a:r>
          </a:p>
          <a:p>
            <a:pPr algn="l"/>
            <a:r>
              <a:rPr lang="pt-BR" altLang="pt-BR">
                <a:effectLst/>
              </a:rPr>
              <a:t>tipo nome_da_funcao(parâmetros)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{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  variáveis locais </a:t>
            </a:r>
          </a:p>
          <a:p>
            <a:pPr algn="l"/>
            <a:r>
              <a:rPr lang="pt-BR" altLang="pt-BR">
                <a:effectLst/>
              </a:rPr>
              <a:t>  instruções em C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}</a:t>
            </a:r>
          </a:p>
        </p:txBody>
      </p:sp>
      <p:sp>
        <p:nvSpPr>
          <p:cNvPr id="192516" name="Rectangle 4">
            <a:extLst>
              <a:ext uri="{FF2B5EF4-FFF2-40B4-BE49-F238E27FC236}">
                <a16:creationId xmlns:a16="http://schemas.microsoft.com/office/drawing/2014/main" id="{ECBEDE98-B68C-48F7-B597-1E2C264A9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708275"/>
            <a:ext cx="5113338" cy="205105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SzTx/>
            </a:pPr>
            <a:r>
              <a:rPr lang="pt-BR" altLang="pt-BR" sz="2000"/>
              <a:t>#include &lt;stdio.h&gt;</a:t>
            </a:r>
          </a:p>
          <a:p>
            <a:pPr algn="l">
              <a:spcAft>
                <a:spcPct val="0"/>
              </a:spcAft>
              <a:buSzTx/>
            </a:pPr>
            <a:r>
              <a:rPr lang="pt-BR" altLang="pt-BR" sz="2000"/>
              <a:t>main(void) </a:t>
            </a:r>
            <a:br>
              <a:rPr lang="pt-BR" altLang="pt-BR" sz="2000"/>
            </a:br>
            <a:r>
              <a:rPr lang="pt-BR" altLang="pt-BR" sz="2000"/>
              <a:t>{ </a:t>
            </a:r>
            <a:br>
              <a:rPr lang="pt-BR" altLang="pt-BR" sz="2000"/>
            </a:br>
            <a:r>
              <a:rPr lang="pt-BR" altLang="pt-BR" sz="2000"/>
              <a:t>int i=1;</a:t>
            </a:r>
          </a:p>
          <a:p>
            <a:pPr algn="l">
              <a:buSzTx/>
            </a:pPr>
            <a:r>
              <a:rPr lang="pt-BR" altLang="pt-BR" sz="2000"/>
              <a:t>printf("Eu gosto de programar em C\n"); </a:t>
            </a:r>
            <a:br>
              <a:rPr lang="pt-BR" altLang="pt-BR" sz="2000"/>
            </a:br>
            <a:r>
              <a:rPr lang="pt-BR" altLang="pt-BR" sz="2000"/>
              <a:t>}</a:t>
            </a:r>
            <a:endParaRPr lang="es-ES" altLang="pt-BR" sz="20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BCF57E5A-26CC-435D-B2E4-54B4745B5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2.1 - Estrutura/execução de um programa</a:t>
            </a:r>
            <a:endParaRPr lang="es-ES" altLang="pt-BR">
              <a:effectLst/>
            </a:endParaRP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E29A8976-D174-417E-AB5C-85F850E01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pt-BR" altLang="pt-BR">
                <a:effectLst/>
              </a:rPr>
              <a:t>Assim o programa: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Contém apenas uma função (a função </a:t>
            </a:r>
            <a:r>
              <a:rPr lang="pt-BR" altLang="pt-BR" b="1">
                <a:effectLst/>
              </a:rPr>
              <a:t>main()</a:t>
            </a:r>
            <a:r>
              <a:rPr lang="pt-BR" altLang="pt-BR">
                <a:effectLst/>
              </a:rPr>
              <a:t>, que é obrigatória) e que não tem parâmetros (void). 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Como instrução da função temos apenas a chamada a </a:t>
            </a:r>
            <a:r>
              <a:rPr lang="pt-BR" altLang="pt-BR" b="1">
                <a:effectLst/>
              </a:rPr>
              <a:t>printf()</a:t>
            </a:r>
            <a:r>
              <a:rPr lang="pt-BR" altLang="pt-BR">
                <a:effectLst/>
              </a:rPr>
              <a:t>, que escreve no vídeo a frase </a:t>
            </a:r>
            <a:r>
              <a:rPr lang="pt-BR" altLang="pt-BR" b="1">
                <a:effectLst/>
              </a:rPr>
              <a:t>Eu gosto de programar em C</a:t>
            </a:r>
            <a:r>
              <a:rPr lang="pt-BR" altLang="pt-BR">
                <a:effectLst/>
              </a:rPr>
              <a:t> 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 instrução </a:t>
            </a:r>
            <a:r>
              <a:rPr lang="pt-BR" altLang="pt-BR" b="1">
                <a:effectLst/>
              </a:rPr>
              <a:t>printf</a:t>
            </a:r>
            <a:r>
              <a:rPr lang="pt-BR" altLang="pt-BR">
                <a:effectLst/>
              </a:rPr>
              <a:t> é uma função da biblioteca </a:t>
            </a:r>
            <a:r>
              <a:rPr lang="pt-BR" altLang="pt-BR" b="1">
                <a:effectLst/>
              </a:rPr>
              <a:t>stdio.h</a:t>
            </a:r>
            <a:r>
              <a:rPr lang="pt-BR" altLang="pt-BR">
                <a:effectLst/>
              </a:rPr>
              <a:t>. 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 frase </a:t>
            </a:r>
            <a:r>
              <a:rPr lang="pt-BR" altLang="pt-BR" b="1">
                <a:effectLst/>
              </a:rPr>
              <a:t>Eu gosto de programar em C</a:t>
            </a:r>
            <a:r>
              <a:rPr lang="pt-BR" altLang="pt-BR">
                <a:effectLst/>
              </a:rPr>
              <a:t> é uma cadeia de caracteres chamada de </a:t>
            </a:r>
            <a:r>
              <a:rPr lang="pt-BR" altLang="pt-BR" b="1" i="1">
                <a:effectLst/>
              </a:rPr>
              <a:t>string</a:t>
            </a:r>
            <a:r>
              <a:rPr lang="pt-BR" altLang="pt-BR">
                <a:effectLst/>
              </a:rPr>
              <a:t>.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A combinação </a:t>
            </a:r>
            <a:r>
              <a:rPr lang="pt-BR" altLang="pt-BR" b="1">
                <a:effectLst/>
              </a:rPr>
              <a:t>\n</a:t>
            </a:r>
            <a:r>
              <a:rPr lang="pt-BR" altLang="pt-BR">
                <a:effectLst/>
              </a:rPr>
              <a:t> no fim da string indica uma mudança de linha (o carácter </a:t>
            </a:r>
            <a:r>
              <a:rPr lang="pt-BR" altLang="pt-BR" i="1">
                <a:effectLst/>
              </a:rPr>
              <a:t>new line</a:t>
            </a:r>
            <a:r>
              <a:rPr lang="pt-BR" altLang="pt-BR">
                <a:effectLst/>
              </a:rPr>
              <a:t> ou </a:t>
            </a:r>
            <a:r>
              <a:rPr lang="pt-BR" altLang="pt-BR" i="1">
                <a:effectLst/>
              </a:rPr>
              <a:t>line feed</a:t>
            </a:r>
            <a:r>
              <a:rPr lang="pt-BR" altLang="pt-BR">
                <a:effectLst/>
              </a:rPr>
              <a:t>). 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No final de cada instrução existe sempre um terminador - </a:t>
            </a:r>
            <a:r>
              <a:rPr lang="pt-BR" altLang="pt-BR" b="1">
                <a:effectLst/>
              </a:rPr>
              <a:t>;</a:t>
            </a:r>
            <a:r>
              <a:rPr lang="es-ES" altLang="pt-BR">
                <a:effectLst/>
              </a:rPr>
              <a:t> </a:t>
            </a:r>
            <a:endParaRPr lang="pt-BR" altLang="pt-BR">
              <a:effectLst/>
            </a:endParaRPr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FC38BAE9-9F59-4140-A380-A720904E4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268413"/>
            <a:ext cx="5113337" cy="16859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SzTx/>
            </a:pPr>
            <a:r>
              <a:rPr lang="pt-BR" altLang="pt-BR" sz="2000"/>
              <a:t>main(void) </a:t>
            </a:r>
            <a:br>
              <a:rPr lang="pt-BR" altLang="pt-BR" sz="2000"/>
            </a:br>
            <a:r>
              <a:rPr lang="pt-BR" altLang="pt-BR" sz="2000"/>
              <a:t>{ </a:t>
            </a:r>
            <a:br>
              <a:rPr lang="pt-BR" altLang="pt-BR" sz="2000"/>
            </a:br>
            <a:r>
              <a:rPr lang="pt-BR" altLang="pt-BR" sz="2000"/>
              <a:t>int i=1;</a:t>
            </a:r>
          </a:p>
          <a:p>
            <a:pPr algn="l">
              <a:buSzTx/>
            </a:pPr>
            <a:r>
              <a:rPr lang="pt-BR" altLang="pt-BR" sz="2000"/>
              <a:t>printf("Eu gosto de programar em C\n"); </a:t>
            </a:r>
            <a:br>
              <a:rPr lang="pt-BR" altLang="pt-BR" sz="2000"/>
            </a:br>
            <a:r>
              <a:rPr lang="pt-BR" altLang="pt-BR" sz="2000"/>
              <a:t>}</a:t>
            </a:r>
            <a:endParaRPr lang="es-ES" altLang="pt-B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72E47E34-376B-4000-8463-DFA0F7B5728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B5399E36-7844-4AE1-B40B-C3900DEA317F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109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B92915C9-B48E-4324-BF96-FC3A6D458E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2.1 - Estrutura/execução de um programa</a:t>
            </a:r>
          </a:p>
        </p:txBody>
      </p:sp>
      <p:sp>
        <p:nvSpPr>
          <p:cNvPr id="1269763" name="Rectangle 3">
            <a:extLst>
              <a:ext uri="{FF2B5EF4-FFF2-40B4-BE49-F238E27FC236}">
                <a16:creationId xmlns:a16="http://schemas.microsoft.com/office/drawing/2014/main" id="{4B65A86E-57C3-481A-8A3A-2AD5A47B3E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492375"/>
            <a:ext cx="8229600" cy="3313113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ct val="5000"/>
              </a:spcAft>
              <a:defRPr/>
            </a:pPr>
            <a:endParaRPr lang="pt-BR" altLang="pt-BR"/>
          </a:p>
        </p:txBody>
      </p:sp>
      <p:sp>
        <p:nvSpPr>
          <p:cNvPr id="194565" name="Rectangle 4">
            <a:extLst>
              <a:ext uri="{FF2B5EF4-FFF2-40B4-BE49-F238E27FC236}">
                <a16:creationId xmlns:a16="http://schemas.microsoft.com/office/drawing/2014/main" id="{C6E55118-FB5A-4DDD-BE9E-B6658E71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700213"/>
            <a:ext cx="5795963" cy="17494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 "Primeiro_algoritmo"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inicio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Escreval</a:t>
            </a:r>
            <a:r>
              <a:rPr lang="pt-BR" altLang="pt-BR" sz="1600" b="1"/>
              <a:t>(" Ola! Esse e' meu primeiro programa!")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fimalgoritmo</a:t>
            </a:r>
          </a:p>
        </p:txBody>
      </p:sp>
      <p:sp>
        <p:nvSpPr>
          <p:cNvPr id="194566" name="Rectangle 4">
            <a:extLst>
              <a:ext uri="{FF2B5EF4-FFF2-40B4-BE49-F238E27FC236}">
                <a16:creationId xmlns:a16="http://schemas.microsoft.com/office/drawing/2014/main" id="{B89E0465-6B46-4EA2-85C7-63566275B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3644900"/>
            <a:ext cx="5795962" cy="1749425"/>
          </a:xfrm>
          <a:prstGeom prst="rect">
            <a:avLst/>
          </a:prstGeom>
          <a:solidFill>
            <a:schemeClr val="hlink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/* Um Primeiro Programa */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("Ola! Esse e' meu primeiro programa!!\n");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>
            <a:extLst>
              <a:ext uri="{FF2B5EF4-FFF2-40B4-BE49-F238E27FC236}">
                <a16:creationId xmlns:a16="http://schemas.microsoft.com/office/drawing/2014/main" id="{839F9B3C-4FB0-4D46-82E2-1AB4DE811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Linguagem de Programação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908BED0-5F8B-4645-9E06-4B5388AB7E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261938" algn="l">
              <a:buFont typeface="Wingdings" panose="05000000000000000000" pitchFamily="2" charset="2"/>
              <a:buChar char="n"/>
            </a:pPr>
            <a:r>
              <a:rPr lang="pt-BR" altLang="pt-BR" sz="2200" b="1">
                <a:effectLst/>
              </a:rPr>
              <a:t>Linguagem C</a:t>
            </a:r>
          </a:p>
          <a:p>
            <a:pPr marL="823913" lvl="1" indent="155575" algn="just"/>
            <a:r>
              <a:rPr lang="pt-BR" altLang="pt-BR" sz="2200">
                <a:effectLst/>
              </a:rPr>
              <a:t> O C foi desenvolvido durante a </a:t>
            </a:r>
            <a:r>
              <a:rPr lang="pt-BR" altLang="pt-BR" sz="2200" b="1">
                <a:effectLst/>
              </a:rPr>
              <a:t>década de 70</a:t>
            </a:r>
            <a:r>
              <a:rPr lang="pt-BR" altLang="pt-BR" sz="2200">
                <a:effectLst/>
              </a:rPr>
              <a:t>, mas ainda </a:t>
            </a:r>
            <a:r>
              <a:rPr lang="pt-BR" altLang="pt-BR" sz="2200" b="1">
                <a:effectLst/>
              </a:rPr>
              <a:t>é largamente utilizado</a:t>
            </a:r>
            <a:r>
              <a:rPr lang="pt-BR" altLang="pt-BR" sz="2200">
                <a:effectLst/>
              </a:rPr>
              <a:t>. A grande </a:t>
            </a:r>
            <a:r>
              <a:rPr lang="pt-BR" altLang="pt-BR" sz="2200" b="1">
                <a:effectLst/>
              </a:rPr>
              <a:t>vantagem</a:t>
            </a:r>
            <a:r>
              <a:rPr lang="pt-BR" altLang="pt-BR" sz="2200">
                <a:effectLst/>
              </a:rPr>
              <a:t> do C é </a:t>
            </a:r>
            <a:r>
              <a:rPr lang="pt-BR" altLang="pt-BR" sz="2200" b="1">
                <a:effectLst/>
              </a:rPr>
              <a:t>permitir escrever</a:t>
            </a:r>
            <a:r>
              <a:rPr lang="pt-BR" altLang="pt-BR" sz="2200">
                <a:effectLst/>
              </a:rPr>
              <a:t> tanto </a:t>
            </a:r>
            <a:r>
              <a:rPr lang="pt-BR" altLang="pt-BR" sz="2200" b="1">
                <a:effectLst/>
              </a:rPr>
              <a:t>programas</a:t>
            </a:r>
            <a:r>
              <a:rPr lang="pt-BR" altLang="pt-BR" sz="2200">
                <a:effectLst/>
              </a:rPr>
              <a:t> extremamente </a:t>
            </a:r>
            <a:r>
              <a:rPr lang="pt-BR" altLang="pt-BR" sz="2200" b="1">
                <a:effectLst/>
              </a:rPr>
              <a:t>otimizados</a:t>
            </a:r>
            <a:r>
              <a:rPr lang="pt-BR" altLang="pt-BR" sz="2200">
                <a:effectLst/>
              </a:rPr>
              <a:t> </a:t>
            </a:r>
            <a:r>
              <a:rPr lang="pt-BR" altLang="pt-BR" sz="2200" b="1">
                <a:effectLst/>
              </a:rPr>
              <a:t>para a</a:t>
            </a:r>
            <a:r>
              <a:rPr lang="pt-BR" altLang="pt-BR" sz="2200">
                <a:effectLst/>
              </a:rPr>
              <a:t> </a:t>
            </a:r>
            <a:r>
              <a:rPr lang="pt-BR" altLang="pt-BR" sz="2200" b="1">
                <a:effectLst/>
              </a:rPr>
              <a:t>máquina</a:t>
            </a:r>
            <a:r>
              <a:rPr lang="pt-BR" altLang="pt-BR" sz="2200">
                <a:effectLst/>
              </a:rPr>
              <a:t>, </a:t>
            </a:r>
            <a:r>
              <a:rPr lang="pt-BR" altLang="pt-BR" sz="2200" b="1">
                <a:effectLst/>
              </a:rPr>
              <a:t>como seria possível apenas em assembly, e ao mesmo tempo vir com várias funções prontas, como uma linguagem de alto nível</a:t>
            </a:r>
            <a:r>
              <a:rPr lang="pt-BR" altLang="pt-BR" sz="2200">
                <a:effectLst/>
              </a:rPr>
              <a:t>, que podem ser utilizadas quando não for necessário gerar um código tão otimizado.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40298232-38DB-40E2-B846-D99715AC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2EE67-4FD3-49D9-B81F-9592DCD84392}" type="slidenum">
              <a:rPr lang="pt-BR" altLang="pt-BR"/>
              <a:pPr>
                <a:defRPr/>
              </a:pPr>
              <a:t>11</a:t>
            </a:fld>
            <a:endParaRPr lang="pt-BR" altLang="pt-BR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41FD1579-8E63-4AF7-AABA-5AB666F64B8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09F1974A-977D-46B0-8520-7061ADDFEECB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110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FFDCBB37-E1E3-400D-B602-5079A625D1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2.1 - Estrutura/execução de um programa </a:t>
            </a:r>
            <a:br>
              <a:rPr lang="pt-BR" altLang="pt-BR" b="0">
                <a:effectLst/>
              </a:rPr>
            </a:br>
            <a:r>
              <a:rPr lang="pt-BR" altLang="pt-BR">
                <a:effectLst/>
              </a:rPr>
              <a:t>Primeiro Programa</a:t>
            </a:r>
          </a:p>
        </p:txBody>
      </p:sp>
      <p:sp>
        <p:nvSpPr>
          <p:cNvPr id="1278979" name="Rectangle 3">
            <a:extLst>
              <a:ext uri="{FF2B5EF4-FFF2-40B4-BE49-F238E27FC236}">
                <a16:creationId xmlns:a16="http://schemas.microsoft.com/office/drawing/2014/main" id="{F3FFEDE0-DE80-4A72-9DF6-7BC467F86D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73238"/>
            <a:ext cx="8229600" cy="4608512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altLang="pt-BR" dirty="0"/>
              <a:t>#include &lt;</a:t>
            </a:r>
            <a:r>
              <a:rPr lang="pt-BR" altLang="pt-BR" dirty="0" err="1"/>
              <a:t>stdio.h</a:t>
            </a:r>
            <a:r>
              <a:rPr lang="pt-BR" altLang="pt-BR" dirty="0"/>
              <a:t>&gt;</a:t>
            </a:r>
          </a:p>
          <a:p>
            <a:pPr algn="just" eaLnBrk="1" hangingPunct="1">
              <a:defRPr/>
            </a:pPr>
            <a:r>
              <a:rPr lang="pt-BR" altLang="pt-BR" dirty="0"/>
              <a:t>/* Um Primeiro Programa */</a:t>
            </a:r>
          </a:p>
          <a:p>
            <a:pPr algn="just" eaLnBrk="1" hangingPunct="1">
              <a:defRPr/>
            </a:pPr>
            <a:r>
              <a:rPr lang="pt-BR" altLang="pt-BR" dirty="0" err="1"/>
              <a:t>main</a:t>
            </a:r>
            <a:r>
              <a:rPr lang="pt-BR" altLang="pt-BR" dirty="0"/>
              <a:t> ()</a:t>
            </a:r>
          </a:p>
          <a:p>
            <a:pPr algn="just" eaLnBrk="1" hangingPunct="1">
              <a:defRPr/>
            </a:pPr>
            <a:r>
              <a:rPr lang="pt-BR" altLang="pt-BR" dirty="0"/>
              <a:t>{</a:t>
            </a:r>
          </a:p>
          <a:p>
            <a:pPr algn="just" eaLnBrk="1" hangingPunct="1">
              <a:defRPr/>
            </a:pPr>
            <a:r>
              <a:rPr lang="pt-BR" altLang="pt-BR" dirty="0" err="1"/>
              <a:t>printf</a:t>
            </a:r>
            <a:r>
              <a:rPr lang="pt-BR" altLang="pt-BR" dirty="0"/>
              <a:t> (" Esse e' meu primeiro programa!!\n ");</a:t>
            </a:r>
          </a:p>
          <a:p>
            <a:pPr algn="just" eaLnBrk="1" hangingPunct="1">
              <a:defRPr/>
            </a:pPr>
            <a:r>
              <a:rPr lang="pt-BR" altLang="pt-BR" dirty="0" err="1"/>
              <a:t>return</a:t>
            </a:r>
            <a:r>
              <a:rPr lang="pt-BR" altLang="pt-BR" dirty="0"/>
              <a:t>(0);</a:t>
            </a:r>
          </a:p>
          <a:p>
            <a:pPr algn="just" eaLnBrk="1" hangingPunct="1">
              <a:defRPr/>
            </a:pPr>
            <a:r>
              <a:rPr lang="pt-BR" altLang="pt-BR" dirty="0"/>
              <a:t>}</a:t>
            </a:r>
          </a:p>
          <a:p>
            <a:pPr algn="just" eaLnBrk="1" hangingPunct="1">
              <a:defRPr/>
            </a:pPr>
            <a:endParaRPr lang="pt-BR" altLang="pt-BR" dirty="0"/>
          </a:p>
        </p:txBody>
      </p:sp>
      <p:sp>
        <p:nvSpPr>
          <p:cNvPr id="196613" name="Rectangle 4">
            <a:extLst>
              <a:ext uri="{FF2B5EF4-FFF2-40B4-BE49-F238E27FC236}">
                <a16:creationId xmlns:a16="http://schemas.microsoft.com/office/drawing/2014/main" id="{7498CFEA-1BC7-4B96-8530-69F26BB01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685925"/>
            <a:ext cx="6443662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Biblioteca das entradas e saídas padronizadas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400" b="1">
              <a:solidFill>
                <a:srgbClr val="6464AE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	Comentário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400" b="1">
              <a:solidFill>
                <a:srgbClr val="6464AE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Função </a:t>
            </a:r>
            <a:r>
              <a:rPr lang="pt-BR" altLang="pt-BR" b="1" i="1">
                <a:solidFill>
                  <a:srgbClr val="6464AE"/>
                </a:solidFill>
              </a:rPr>
              <a:t>main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6464AE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“{” chave que equivale a “início”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 b="1">
              <a:solidFill>
                <a:srgbClr val="6464AE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 			Comando “printf”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000" b="1">
              <a:solidFill>
                <a:srgbClr val="6464AE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Retorno da função main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6464AE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“}” chave que equivale a “fim” ou “fimalgoritmo”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F355555E-469A-4F8A-BD91-A705CB84E83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85A2BB61-0AE6-43CF-ABA1-F4544BE7CA90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111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287D58DF-8DDF-420F-B321-22A5E6BFC8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2.1 - Estrutura/execução de um programa </a:t>
            </a:r>
            <a:br>
              <a:rPr lang="pt-BR" altLang="pt-BR" b="0">
                <a:effectLst/>
              </a:rPr>
            </a:br>
            <a:r>
              <a:rPr lang="pt-BR" altLang="pt-BR" b="0">
                <a:effectLst/>
              </a:rPr>
              <a:t> </a:t>
            </a:r>
            <a:r>
              <a:rPr lang="pt-BR" altLang="pt-BR">
                <a:effectLst/>
              </a:rPr>
              <a:t>Argumentos</a:t>
            </a:r>
          </a:p>
        </p:txBody>
      </p:sp>
      <p:sp>
        <p:nvSpPr>
          <p:cNvPr id="1270787" name="Rectangle 3">
            <a:extLst>
              <a:ext uri="{FF2B5EF4-FFF2-40B4-BE49-F238E27FC236}">
                <a16:creationId xmlns:a16="http://schemas.microsoft.com/office/drawing/2014/main" id="{9F64EE6A-AC13-4409-A5F1-93D05FFD5F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269875" algn="just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Argumentos são as entradas que a função recebe. É através dos argumentos que passamos </a:t>
            </a:r>
            <a:r>
              <a:rPr lang="pt-BR" altLang="pt-BR" i="1">
                <a:effectLst/>
              </a:rPr>
              <a:t>parâmetros </a:t>
            </a:r>
            <a:r>
              <a:rPr lang="pt-BR" altLang="pt-BR">
                <a:effectLst/>
              </a:rPr>
              <a:t>para a função. As funções </a:t>
            </a:r>
            <a:r>
              <a:rPr lang="pt-BR" altLang="pt-BR" b="1">
                <a:effectLst/>
              </a:rPr>
              <a:t>printf() </a:t>
            </a:r>
            <a:r>
              <a:rPr lang="pt-BR" altLang="pt-BR">
                <a:effectLst/>
              </a:rPr>
              <a:t>e </a:t>
            </a:r>
            <a:r>
              <a:rPr lang="pt-BR" altLang="pt-BR" b="1">
                <a:effectLst/>
              </a:rPr>
              <a:t>scanf() </a:t>
            </a:r>
            <a:r>
              <a:rPr lang="pt-BR" altLang="pt-BR">
                <a:effectLst/>
              </a:rPr>
              <a:t>são tipos de funções que recebem argumentos.</a:t>
            </a:r>
          </a:p>
          <a:p>
            <a:pPr marL="0" indent="269875" algn="just" eaLnBrk="1" hangingPunct="1">
              <a:defRPr/>
            </a:pPr>
            <a:endParaRPr lang="pt-BR" altLang="pt-BR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0F94C8F-7977-4810-A978-A26ED293019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CE7AC10C-B369-4F39-BA14-05E1AF5B96FC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112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5083DBA9-4A29-42CF-82ED-CBB5D14A44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2.1 - Estrutura/execução de um programa </a:t>
            </a:r>
            <a:br>
              <a:rPr lang="pt-BR" altLang="pt-BR" b="0">
                <a:effectLst/>
              </a:rPr>
            </a:br>
            <a:r>
              <a:rPr lang="pt-BR" altLang="pt-BR">
                <a:effectLst/>
              </a:rPr>
              <a:t>Primeiro Programa</a:t>
            </a:r>
          </a:p>
        </p:txBody>
      </p:sp>
      <p:sp>
        <p:nvSpPr>
          <p:cNvPr id="1273859" name="Rectangle 3">
            <a:extLst>
              <a:ext uri="{FF2B5EF4-FFF2-40B4-BE49-F238E27FC236}">
                <a16:creationId xmlns:a16="http://schemas.microsoft.com/office/drawing/2014/main" id="{22ABD9BD-372C-4445-B09A-883B8A56EF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269875" eaLnBrk="1" hangingPunct="1">
              <a:defRPr/>
            </a:pPr>
            <a:r>
              <a:rPr lang="pt-BR" altLang="pt-BR"/>
              <a:t>Como colocar um Comentário em um programa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O comentário ajuda a elucidar o funcionamento de um programa. No programa anterior temos um comentário: /* Um Primeiro Programa */. 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O </a:t>
            </a:r>
            <a:r>
              <a:rPr lang="pt-BR" altLang="pt-BR" b="1">
                <a:effectLst/>
              </a:rPr>
              <a:t>compilador C desconsidera</a:t>
            </a:r>
            <a:r>
              <a:rPr lang="pt-BR" altLang="pt-BR">
                <a:effectLst/>
              </a:rPr>
              <a:t> qualquer coisa que esteja começando com </a:t>
            </a:r>
            <a:r>
              <a:rPr lang="pt-BR" altLang="pt-BR" b="1">
                <a:effectLst/>
              </a:rPr>
              <a:t>/*</a:t>
            </a:r>
            <a:r>
              <a:rPr lang="pt-BR" altLang="pt-BR">
                <a:effectLst/>
              </a:rPr>
              <a:t> e terminando com </a:t>
            </a:r>
            <a:r>
              <a:rPr lang="pt-BR" altLang="pt-BR" b="1">
                <a:effectLst/>
              </a:rPr>
              <a:t>*/</a:t>
            </a:r>
            <a:r>
              <a:rPr lang="pt-BR" altLang="pt-BR">
                <a:effectLst/>
              </a:rPr>
              <a:t>. Um comentário </a:t>
            </a:r>
            <a:r>
              <a:rPr lang="pt-BR" altLang="pt-BR" b="1">
                <a:effectLst/>
              </a:rPr>
              <a:t>pode</a:t>
            </a:r>
            <a:r>
              <a:rPr lang="pt-BR" altLang="pt-BR">
                <a:effectLst/>
              </a:rPr>
              <a:t>, inclusive, </a:t>
            </a:r>
            <a:r>
              <a:rPr lang="pt-BR" altLang="pt-BR" b="1">
                <a:effectLst/>
              </a:rPr>
              <a:t>ter mais de uma linha.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Quando o comentário é utilizado em apenas uma linha, pode-se utilizar também o</a:t>
            </a:r>
            <a:r>
              <a:rPr lang="pt-BR" altLang="pt-BR" b="1">
                <a:effectLst/>
              </a:rPr>
              <a:t> //</a:t>
            </a:r>
          </a:p>
          <a:p>
            <a:pPr marL="0" indent="269875" algn="just" eaLnBrk="1" hangingPunct="1">
              <a:defRPr/>
            </a:pPr>
            <a:endParaRPr lang="pt-BR" altLang="pt-BR" sz="1200"/>
          </a:p>
        </p:txBody>
      </p:sp>
      <p:sp>
        <p:nvSpPr>
          <p:cNvPr id="200709" name="Rectangle 5">
            <a:extLst>
              <a:ext uri="{FF2B5EF4-FFF2-40B4-BE49-F238E27FC236}">
                <a16:creationId xmlns:a16="http://schemas.microsoft.com/office/drawing/2014/main" id="{BCA71351-4786-49C4-A15E-BBCF52C8B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4868863"/>
            <a:ext cx="3052762" cy="925512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/* Um Primeiro Programa */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ou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// Um Primeiro Programa</a:t>
            </a:r>
            <a:r>
              <a:rPr lang="pt-BR" altLang="pt-BR">
                <a:solidFill>
                  <a:schemeClr val="tx1"/>
                </a:solidFill>
              </a:rPr>
              <a:t> </a:t>
            </a:r>
            <a:endParaRPr lang="es-ES" alt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D9FE3EC-2BEC-4D8D-A189-13737C583CD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F59557CD-B82E-4C8D-8820-69E7CCF5FB0D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113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E59752FE-321D-4EB3-BF15-D682EE2EBE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2.1 - Estrutura/execução de um programa</a:t>
            </a:r>
            <a:br>
              <a:rPr lang="pt-BR" altLang="pt-BR" b="0">
                <a:effectLst/>
              </a:rPr>
            </a:br>
            <a:r>
              <a:rPr lang="pt-BR" altLang="pt-BR">
                <a:effectLst/>
              </a:rPr>
              <a:t>Primeiro Programa</a:t>
            </a:r>
          </a:p>
        </p:txBody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C3B433B6-D53C-47EF-8B28-BB23A49153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eaLnBrk="1" hangingPunct="1"/>
            <a:r>
              <a:rPr lang="pt-BR" altLang="pt-BR" b="1">
                <a:effectLst/>
              </a:rPr>
              <a:t>int main()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 linha int main() indica que estamos definindo uma </a:t>
            </a:r>
            <a:r>
              <a:rPr lang="pt-BR" altLang="pt-BR" b="1">
                <a:effectLst/>
              </a:rPr>
              <a:t>função de nome main</a:t>
            </a:r>
            <a:r>
              <a:rPr lang="pt-BR" altLang="pt-BR">
                <a:effectLst/>
              </a:rPr>
              <a:t>. </a:t>
            </a:r>
            <a:r>
              <a:rPr lang="pt-BR" altLang="pt-BR" b="1">
                <a:effectLst/>
              </a:rPr>
              <a:t>Todos os programas em C têm uma função main</a:t>
            </a:r>
            <a:r>
              <a:rPr lang="pt-BR" altLang="pt-BR">
                <a:effectLst/>
              </a:rPr>
              <a:t>, pois é esta </a:t>
            </a:r>
            <a:r>
              <a:rPr lang="pt-BR" altLang="pt-BR" b="1">
                <a:effectLst/>
              </a:rPr>
              <a:t>função</a:t>
            </a:r>
            <a:r>
              <a:rPr lang="pt-BR" altLang="pt-BR">
                <a:effectLst/>
              </a:rPr>
              <a:t> que será </a:t>
            </a:r>
            <a:r>
              <a:rPr lang="pt-BR" altLang="pt-BR" b="1">
                <a:effectLst/>
              </a:rPr>
              <a:t>chamada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quando</a:t>
            </a:r>
            <a:r>
              <a:rPr lang="pt-BR" altLang="pt-BR">
                <a:effectLst/>
              </a:rPr>
              <a:t> o </a:t>
            </a:r>
            <a:r>
              <a:rPr lang="pt-BR" altLang="pt-BR" b="1">
                <a:effectLst/>
              </a:rPr>
              <a:t>programa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for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executado</a:t>
            </a:r>
            <a:r>
              <a:rPr lang="pt-BR" altLang="pt-BR">
                <a:effectLst/>
              </a:rPr>
              <a:t>. O </a:t>
            </a:r>
            <a:r>
              <a:rPr lang="pt-BR" altLang="pt-BR" b="1">
                <a:effectLst/>
              </a:rPr>
              <a:t>conteúdo</a:t>
            </a:r>
            <a:r>
              <a:rPr lang="pt-BR" altLang="pt-BR">
                <a:effectLst/>
              </a:rPr>
              <a:t> da função é </a:t>
            </a:r>
            <a:r>
              <a:rPr lang="pt-BR" altLang="pt-BR" b="1">
                <a:effectLst/>
              </a:rPr>
              <a:t>delimitado</a:t>
            </a:r>
            <a:r>
              <a:rPr lang="pt-BR" altLang="pt-BR">
                <a:effectLst/>
              </a:rPr>
              <a:t> por chaves { }. 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Quando a função for chamada o </a:t>
            </a:r>
            <a:r>
              <a:rPr lang="pt-BR" altLang="pt-BR" b="1">
                <a:effectLst/>
              </a:rPr>
              <a:t>código que estiver dentro das chaves será executado seqüencialmente</a:t>
            </a:r>
            <a:r>
              <a:rPr lang="pt-BR" altLang="pt-BR">
                <a:effectLst/>
              </a:rPr>
              <a:t>. A palavra </a:t>
            </a:r>
            <a:r>
              <a:rPr lang="pt-BR" altLang="pt-BR" b="1">
                <a:effectLst/>
              </a:rPr>
              <a:t>int</a:t>
            </a:r>
            <a:r>
              <a:rPr lang="pt-BR" altLang="pt-BR">
                <a:effectLst/>
              </a:rPr>
              <a:t> indica que esta </a:t>
            </a:r>
            <a:r>
              <a:rPr lang="pt-BR" altLang="pt-BR" b="1">
                <a:effectLst/>
              </a:rPr>
              <a:t>função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retorna</a:t>
            </a:r>
            <a:r>
              <a:rPr lang="pt-BR" altLang="pt-BR">
                <a:effectLst/>
              </a:rPr>
              <a:t> um </a:t>
            </a:r>
            <a:r>
              <a:rPr lang="pt-BR" altLang="pt-BR" b="1">
                <a:effectLst/>
              </a:rPr>
              <a:t>inteiro</a:t>
            </a:r>
            <a:r>
              <a:rPr lang="pt-BR" altLang="pt-BR">
                <a:effectLst/>
              </a:rPr>
              <a:t>. O que significa este retorno será visto posteriormente, quando estudarmos um pouco mais detalhadamente as funções do C. A última linha do programa, </a:t>
            </a:r>
            <a:r>
              <a:rPr lang="pt-BR" altLang="pt-BR" b="1">
                <a:effectLst/>
              </a:rPr>
              <a:t>return(0</a:t>
            </a:r>
            <a:r>
              <a:rPr lang="pt-BR" altLang="pt-BR">
                <a:effectLst/>
              </a:rPr>
              <a:t>); , indica o </a:t>
            </a:r>
            <a:r>
              <a:rPr lang="pt-BR" altLang="pt-BR" b="1">
                <a:effectLst/>
              </a:rPr>
              <a:t>número inteiro</a:t>
            </a:r>
            <a:r>
              <a:rPr lang="pt-BR" altLang="pt-BR">
                <a:effectLst/>
              </a:rPr>
              <a:t> que </a:t>
            </a:r>
            <a:r>
              <a:rPr lang="pt-BR" altLang="pt-BR" b="1">
                <a:effectLst/>
              </a:rPr>
              <a:t>está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sendo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retornado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pela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função</a:t>
            </a:r>
            <a:r>
              <a:rPr lang="pt-BR" altLang="pt-BR">
                <a:effectLst/>
              </a:rPr>
              <a:t>, no caso o número 0.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A28E9992-BA01-4A9B-882D-FB7A6F7FF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endParaRPr lang="es-ES" altLang="pt-BR">
              <a:effectLst/>
            </a:endParaRP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4E1AC961-3100-442D-B1B8-B37DB6FFA8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35938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buFont typeface="Wingdings" panose="05000000000000000000" pitchFamily="2" charset="2"/>
              <a:buChar char="§"/>
            </a:pPr>
            <a:r>
              <a:rPr lang="es-ES" altLang="pt-BR">
                <a:effectLst/>
              </a:rPr>
              <a:t> </a:t>
            </a:r>
            <a:r>
              <a:rPr lang="pt-BR" altLang="pt-BR">
                <a:effectLst/>
              </a:rPr>
              <a:t>Geralmente nos sistemas UNIX os tipos int e long int são equivalentes e de tamanho de inteiros de 32 bits (4 bytes).</a:t>
            </a:r>
          </a:p>
          <a:p>
            <a:pPr marL="0" indent="0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É possível que em outros sistemas o tipo </a:t>
            </a:r>
            <a:r>
              <a:rPr lang="pt-BR" altLang="pt-BR" b="1">
                <a:effectLst/>
              </a:rPr>
              <a:t>int</a:t>
            </a:r>
            <a:r>
              <a:rPr lang="pt-BR" altLang="pt-BR">
                <a:effectLst/>
              </a:rPr>
              <a:t> seja equivalente a um short int, ou seja, inteiro de 16 bits (2 bytes). </a:t>
            </a:r>
            <a:endParaRPr lang="es-ES" altLang="pt-BR">
              <a:effectLst/>
            </a:endParaRPr>
          </a:p>
        </p:txBody>
      </p:sp>
      <p:sp>
        <p:nvSpPr>
          <p:cNvPr id="204804" name="Rectangle 69">
            <a:extLst>
              <a:ext uri="{FF2B5EF4-FFF2-40B4-BE49-F238E27FC236}">
                <a16:creationId xmlns:a16="http://schemas.microsoft.com/office/drawing/2014/main" id="{A8582521-489E-4BA7-B425-745CC7799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933825"/>
            <a:ext cx="51133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%c – leitura /escrita de caracter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%d - leitura /escrita</a:t>
            </a:r>
            <a:r>
              <a:rPr lang="pt-BR" altLang="pt-BR">
                <a:solidFill>
                  <a:schemeClr val="tx1"/>
                </a:solidFill>
              </a:rPr>
              <a:t> </a:t>
            </a:r>
            <a:r>
              <a:rPr lang="pt-BR" altLang="pt-BR"/>
              <a:t>de números inteiros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%f - leitura /escrita</a:t>
            </a:r>
            <a:r>
              <a:rPr lang="pt-BR" altLang="pt-BR">
                <a:solidFill>
                  <a:schemeClr val="tx1"/>
                </a:solidFill>
              </a:rPr>
              <a:t> </a:t>
            </a:r>
            <a:r>
              <a:rPr lang="pt-BR" altLang="pt-BR"/>
              <a:t>de números reais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%s - leitura /escrita</a:t>
            </a:r>
            <a:r>
              <a:rPr lang="pt-BR" altLang="pt-BR">
                <a:solidFill>
                  <a:schemeClr val="tx1"/>
                </a:solidFill>
              </a:rPr>
              <a:t> </a:t>
            </a:r>
            <a:r>
              <a:rPr lang="pt-BR" altLang="pt-BR"/>
              <a:t>de caracteres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39BA8AC-7A43-42C4-84C2-873BA02C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F4C478E4-8775-4804-85FE-3ABDE01541F1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115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827" name="Rectangle 2">
            <a:extLst>
              <a:ext uri="{FF2B5EF4-FFF2-40B4-BE49-F238E27FC236}">
                <a16:creationId xmlns:a16="http://schemas.microsoft.com/office/drawing/2014/main" id="{E081DA12-F75D-4A0D-94AA-89D936341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1287171" name="Rectangle 3">
            <a:extLst>
              <a:ext uri="{FF2B5EF4-FFF2-40B4-BE49-F238E27FC236}">
                <a16:creationId xmlns:a16="http://schemas.microsoft.com/office/drawing/2014/main" id="{0F783FE0-2C81-48C4-83F5-1B00C7052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defRPr/>
            </a:pPr>
            <a:r>
              <a:rPr lang="en-US" altLang="pt-BR" b="1" dirty="0" err="1">
                <a:effectLst/>
              </a:rPr>
              <a:t>scanf</a:t>
            </a:r>
            <a:r>
              <a:rPr lang="en-US" altLang="pt-BR" b="1" dirty="0">
                <a:effectLst/>
              </a:rPr>
              <a:t>() </a:t>
            </a:r>
          </a:p>
          <a:p>
            <a:pPr marL="0" indent="269875" eaLnBrk="1" hangingPunct="1">
              <a:defRPr/>
            </a:pPr>
            <a:r>
              <a:rPr lang="en-US" altLang="pt-BR" dirty="0">
                <a:effectLst/>
              </a:rPr>
              <a:t>Uma </a:t>
            </a:r>
            <a:r>
              <a:rPr lang="pt-BR" altLang="pt-BR" dirty="0">
                <a:effectLst/>
              </a:rPr>
              <a:t>das mais importantes e poderosas instruções, servirá basicamente para promover leitura de dados (</a:t>
            </a:r>
            <a:r>
              <a:rPr lang="pt-BR" altLang="pt-BR" dirty="0" err="1">
                <a:effectLst/>
              </a:rPr>
              <a:t>tipados</a:t>
            </a:r>
            <a:r>
              <a:rPr lang="pt-BR" altLang="pt-BR" dirty="0">
                <a:effectLst/>
              </a:rPr>
              <a:t>) via teclado.</a:t>
            </a:r>
          </a:p>
          <a:p>
            <a:pPr marL="0" indent="269875" algn="just" eaLnBrk="1" hangingPunct="1">
              <a:defRPr/>
            </a:pPr>
            <a:r>
              <a:rPr lang="pt-BR" altLang="pt-BR" dirty="0">
                <a:effectLst/>
              </a:rPr>
              <a:t>Sua forma geral é: </a:t>
            </a:r>
            <a:r>
              <a:rPr lang="pt-BR" altLang="pt-BR" dirty="0" err="1">
                <a:effectLst/>
              </a:rPr>
              <a:t>scanf</a:t>
            </a:r>
            <a:r>
              <a:rPr lang="pt-BR" altLang="pt-BR" dirty="0">
                <a:effectLst/>
              </a:rPr>
              <a:t>(“</a:t>
            </a:r>
            <a:r>
              <a:rPr lang="pt-BR" altLang="pt-BR" dirty="0" err="1">
                <a:effectLst/>
              </a:rPr>
              <a:t>string</a:t>
            </a:r>
            <a:r>
              <a:rPr lang="pt-BR" altLang="pt-BR" dirty="0">
                <a:effectLst/>
              </a:rPr>
              <a:t> de controle”, lista de argumentos); no momento, sobre </a:t>
            </a:r>
            <a:r>
              <a:rPr lang="pt-BR" altLang="pt-BR" dirty="0" err="1">
                <a:effectLst/>
              </a:rPr>
              <a:t>string</a:t>
            </a:r>
            <a:r>
              <a:rPr lang="pt-BR" altLang="pt-BR" dirty="0">
                <a:effectLst/>
              </a:rPr>
              <a:t> de controle, devemos saber:</a:t>
            </a:r>
          </a:p>
          <a:p>
            <a:pPr marL="0" indent="269875" algn="just" eaLnBrk="1" hangingPunct="1">
              <a:defRPr/>
            </a:pPr>
            <a:r>
              <a:rPr lang="pt-BR" altLang="pt-BR" b="1" dirty="0">
                <a:effectLst/>
              </a:rPr>
              <a:t>%d - leitura de números inteiros</a:t>
            </a:r>
          </a:p>
          <a:p>
            <a:pPr marL="0" indent="269875" algn="just" eaLnBrk="1" hangingPunct="1">
              <a:defRPr/>
            </a:pPr>
            <a:r>
              <a:rPr lang="pt-BR" altLang="pt-BR" b="1" dirty="0">
                <a:effectLst/>
              </a:rPr>
              <a:t>%f - leitura de números reais</a:t>
            </a:r>
          </a:p>
          <a:p>
            <a:pPr marL="0" indent="269875" algn="just" eaLnBrk="1" hangingPunct="1">
              <a:defRPr/>
            </a:pPr>
            <a:r>
              <a:rPr lang="pt-BR" altLang="pt-BR" b="1" dirty="0">
                <a:effectLst/>
              </a:rPr>
              <a:t>%c - leitura de </a:t>
            </a:r>
            <a:r>
              <a:rPr lang="pt-BR" altLang="pt-BR" b="1" dirty="0" err="1">
                <a:effectLst/>
              </a:rPr>
              <a:t>caracter</a:t>
            </a:r>
            <a:endParaRPr lang="pt-BR" altLang="pt-BR" b="1" dirty="0">
              <a:effectLst/>
            </a:endParaRPr>
          </a:p>
          <a:p>
            <a:pPr marL="0" indent="269875" algn="just" eaLnBrk="1" hangingPunct="1">
              <a:defRPr/>
            </a:pPr>
            <a:r>
              <a:rPr lang="pt-BR" altLang="pt-BR" b="1" dirty="0">
                <a:effectLst/>
              </a:rPr>
              <a:t>%s - leitura de caracter</a:t>
            </a:r>
            <a:r>
              <a:rPr lang="pt-BR" altLang="pt-BR" b="1" u="sng" dirty="0">
                <a:effectLst/>
              </a:rPr>
              <a:t>es</a:t>
            </a:r>
          </a:p>
          <a:p>
            <a:pPr marL="0" indent="269875" eaLnBrk="1" hangingPunct="1">
              <a:defRPr/>
            </a:pPr>
            <a:endParaRPr lang="pt-BR" altLang="pt-BR" dirty="0"/>
          </a:p>
        </p:txBody>
      </p:sp>
      <p:sp>
        <p:nvSpPr>
          <p:cNvPr id="205829" name="Retângulo 1">
            <a:extLst>
              <a:ext uri="{FF2B5EF4-FFF2-40B4-BE49-F238E27FC236}">
                <a16:creationId xmlns:a16="http://schemas.microsoft.com/office/drawing/2014/main" id="{163DB7BE-BEB8-49AF-A780-9543D7D0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284538"/>
            <a:ext cx="2198687" cy="19081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b="1">
                <a:solidFill>
                  <a:schemeClr val="tx1"/>
                </a:solidFill>
              </a:rPr>
              <a:t>scanf(“%d”,&amp;x);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pt-BR" b="1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b="1">
                <a:solidFill>
                  <a:schemeClr val="tx1"/>
                </a:solidFill>
              </a:rPr>
              <a:t>scanf(“%f”,&amp;x) ;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pt-BR" sz="1400" b="1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b="1">
                <a:solidFill>
                  <a:schemeClr val="tx1"/>
                </a:solidFill>
              </a:rPr>
              <a:t>scanf(“%c”,&amp;x)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pt-BR" sz="1400" b="1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b="1">
                <a:solidFill>
                  <a:schemeClr val="tx1"/>
                </a:solidFill>
              </a:rPr>
              <a:t>scanf(“%s”,&amp;x) 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CAE876B-FED0-401A-AFFD-2D4E649E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EA9D6037-7834-4019-B361-72722FB6BA74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116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524CF2E3-DA7F-4480-8CFD-6B15C88EC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96FB7D0F-481B-40BA-9709-17789FE85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b="1">
                <a:effectLst/>
              </a:rPr>
              <a:t>sintaxe: scanf ("%f",&amp;valor);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%f : variável do tipo real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&amp;valor: o dado lido deverá ser armazenado no endereço (&amp;) alocado para a variável “valor”</a:t>
            </a:r>
          </a:p>
        </p:txBody>
      </p:sp>
      <p:sp>
        <p:nvSpPr>
          <p:cNvPr id="207877" name="Rectangle 6">
            <a:extLst>
              <a:ext uri="{FF2B5EF4-FFF2-40B4-BE49-F238E27FC236}">
                <a16:creationId xmlns:a16="http://schemas.microsoft.com/office/drawing/2014/main" id="{47F06174-6842-4D51-A7E1-39B8512FB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24175"/>
            <a:ext cx="6462713" cy="22987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#include &lt;</a:t>
            </a:r>
            <a:r>
              <a:rPr lang="pt-BR" altLang="pt-BR" dirty="0" err="1"/>
              <a:t>stdio.h</a:t>
            </a:r>
            <a:r>
              <a:rPr lang="pt-BR" altLang="pt-BR" dirty="0"/>
              <a:t>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main</a:t>
            </a:r>
            <a:r>
              <a:rPr lang="pt-BR" altLang="pt-BR" dirty="0"/>
              <a:t>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float</a:t>
            </a:r>
            <a:r>
              <a:rPr lang="pt-BR" altLang="pt-BR" dirty="0"/>
              <a:t> valor;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printf</a:t>
            </a:r>
            <a:r>
              <a:rPr lang="pt-BR" altLang="pt-BR" dirty="0"/>
              <a:t> ("Entre com o preço: ");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scanf</a:t>
            </a:r>
            <a:r>
              <a:rPr lang="pt-BR" altLang="pt-BR" dirty="0"/>
              <a:t> ("%</a:t>
            </a:r>
            <a:r>
              <a:rPr lang="pt-BR" altLang="pt-BR" dirty="0" err="1"/>
              <a:t>f",&amp;valor</a:t>
            </a:r>
            <a:r>
              <a:rPr lang="pt-BR" altLang="pt-BR" dirty="0"/>
              <a:t>); /* Entrada de Dados*/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printf</a:t>
            </a:r>
            <a:r>
              <a:rPr lang="pt-BR" altLang="pt-BR" dirty="0"/>
              <a:t> ("\O preço do produto é %f reais.\</a:t>
            </a:r>
            <a:r>
              <a:rPr lang="pt-BR" altLang="pt-BR" dirty="0" err="1"/>
              <a:t>n",valor</a:t>
            </a:r>
            <a:r>
              <a:rPr lang="pt-BR" altLang="pt-BR" dirty="0"/>
              <a:t>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}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BA692DA-5FF4-42A4-8B79-D10F0829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0A4FE606-29B9-45F4-A35F-FB0896936CB8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117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9923" name="Rectangle 2">
            <a:extLst>
              <a:ext uri="{FF2B5EF4-FFF2-40B4-BE49-F238E27FC236}">
                <a16:creationId xmlns:a16="http://schemas.microsoft.com/office/drawing/2014/main" id="{281E77A0-09FA-4068-A94E-4C2586031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2E427B21-C480-41B5-A3DF-BFA7E4100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pt-BR" altLang="pt-BR" b="1" dirty="0">
                <a:effectLst/>
              </a:rPr>
              <a:t>sintaxe: </a:t>
            </a:r>
            <a:r>
              <a:rPr lang="pt-BR" altLang="pt-BR" b="1" dirty="0" err="1">
                <a:effectLst/>
              </a:rPr>
              <a:t>scanf</a:t>
            </a:r>
            <a:r>
              <a:rPr lang="pt-BR" altLang="pt-BR" b="1" dirty="0">
                <a:effectLst/>
              </a:rPr>
              <a:t> ("%d",&amp;</a:t>
            </a:r>
            <a:r>
              <a:rPr lang="pt-BR" altLang="pt-BR" dirty="0"/>
              <a:t> </a:t>
            </a:r>
            <a:r>
              <a:rPr lang="pt-BR" altLang="pt-BR" dirty="0" err="1"/>
              <a:t>Qtde</a:t>
            </a:r>
            <a:r>
              <a:rPr lang="pt-BR" altLang="pt-BR" b="1" dirty="0">
                <a:effectLst/>
              </a:rPr>
              <a:t>);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 dirty="0">
                <a:effectLst/>
              </a:rPr>
              <a:t>%d : variável do tipo inteiro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 dirty="0">
                <a:effectLst/>
              </a:rPr>
              <a:t>&amp;</a:t>
            </a:r>
            <a:r>
              <a:rPr lang="pt-BR" altLang="pt-BR" dirty="0"/>
              <a:t> </a:t>
            </a:r>
            <a:r>
              <a:rPr lang="pt-BR" altLang="pt-BR" dirty="0" err="1"/>
              <a:t>Qtde</a:t>
            </a:r>
            <a:r>
              <a:rPr lang="pt-BR" altLang="pt-BR" dirty="0"/>
              <a:t> </a:t>
            </a:r>
            <a:r>
              <a:rPr lang="pt-BR" altLang="pt-BR" dirty="0">
                <a:effectLst/>
              </a:rPr>
              <a:t>: o dado lido deverá ser armazenado no endereço (&amp;) alocado para a variável “</a:t>
            </a:r>
            <a:r>
              <a:rPr lang="pt-BR" altLang="pt-BR" dirty="0" err="1"/>
              <a:t>Qtde</a:t>
            </a:r>
            <a:r>
              <a:rPr lang="pt-BR" altLang="pt-BR" dirty="0">
                <a:effectLst/>
              </a:rPr>
              <a:t>”</a:t>
            </a:r>
          </a:p>
        </p:txBody>
      </p:sp>
      <p:sp>
        <p:nvSpPr>
          <p:cNvPr id="209925" name="Rectangle 6">
            <a:extLst>
              <a:ext uri="{FF2B5EF4-FFF2-40B4-BE49-F238E27FC236}">
                <a16:creationId xmlns:a16="http://schemas.microsoft.com/office/drawing/2014/main" id="{3FCBB830-BE90-4A15-90E5-F6C8FBD37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24175"/>
            <a:ext cx="6462713" cy="2309813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#include &lt;</a:t>
            </a:r>
            <a:r>
              <a:rPr lang="pt-BR" altLang="pt-BR" dirty="0" err="1"/>
              <a:t>stdio.h</a:t>
            </a:r>
            <a:r>
              <a:rPr lang="pt-BR" altLang="pt-BR" dirty="0"/>
              <a:t>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main</a:t>
            </a:r>
            <a:r>
              <a:rPr lang="pt-BR" altLang="pt-BR" dirty="0"/>
              <a:t>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Qtde</a:t>
            </a:r>
            <a:r>
              <a:rPr lang="pt-BR" altLang="pt-BR" dirty="0"/>
              <a:t>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printf</a:t>
            </a:r>
            <a:r>
              <a:rPr lang="pt-BR" altLang="pt-BR" dirty="0"/>
              <a:t> ("Entre com a quantidade: ");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 dirty="0" err="1"/>
              <a:t>scanf</a:t>
            </a:r>
            <a:r>
              <a:rPr lang="pt-BR" altLang="pt-BR" dirty="0"/>
              <a:t> ("%d",&amp; </a:t>
            </a:r>
            <a:r>
              <a:rPr lang="pt-BR" altLang="pt-BR" dirty="0" err="1"/>
              <a:t>Qtde</a:t>
            </a:r>
            <a:r>
              <a:rPr lang="pt-BR" altLang="pt-BR" dirty="0"/>
              <a:t>); /* Entrada de Dados*/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printf</a:t>
            </a:r>
            <a:r>
              <a:rPr lang="pt-BR" altLang="pt-BR" dirty="0"/>
              <a:t> ("\A quantidade e’ %d unidades.\n", </a:t>
            </a:r>
            <a:r>
              <a:rPr lang="pt-BR" altLang="pt-BR" dirty="0" err="1"/>
              <a:t>Qtde</a:t>
            </a:r>
            <a:r>
              <a:rPr lang="pt-BR" altLang="pt-BR" dirty="0"/>
              <a:t>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}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CC23F58-0C89-48C4-8F81-93E37D87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79F7EE07-D1B3-403F-BD3E-9BD14AE148DE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118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1971" name="Rectangle 2">
            <a:extLst>
              <a:ext uri="{FF2B5EF4-FFF2-40B4-BE49-F238E27FC236}">
                <a16:creationId xmlns:a16="http://schemas.microsoft.com/office/drawing/2014/main" id="{284D10EB-2501-4764-B112-848F50626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211972" name="Rectangle 3">
            <a:extLst>
              <a:ext uri="{FF2B5EF4-FFF2-40B4-BE49-F238E27FC236}">
                <a16:creationId xmlns:a16="http://schemas.microsoft.com/office/drawing/2014/main" id="{49FE64A8-7398-42B8-A6A5-9953C9DE3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b="1">
                <a:effectLst/>
              </a:rPr>
              <a:t>sintaxe: scanf ("%c",&amp;opcao);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%c : variável do tipo caracter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&amp;opcao: o dado lido deverá ser armazenado no endereço (&amp;) alocado para a variável “opcao”</a:t>
            </a:r>
          </a:p>
        </p:txBody>
      </p:sp>
      <p:sp>
        <p:nvSpPr>
          <p:cNvPr id="211973" name="Rectangle 6">
            <a:extLst>
              <a:ext uri="{FF2B5EF4-FFF2-40B4-BE49-F238E27FC236}">
                <a16:creationId xmlns:a16="http://schemas.microsoft.com/office/drawing/2014/main" id="{00596529-5AF4-4753-B12A-0895F3A3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24175"/>
            <a:ext cx="6462713" cy="2586038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#include &lt;</a:t>
            </a:r>
            <a:r>
              <a:rPr lang="pt-BR" altLang="pt-BR" dirty="0" err="1"/>
              <a:t>stdio.h</a:t>
            </a:r>
            <a:r>
              <a:rPr lang="pt-BR" altLang="pt-BR" dirty="0"/>
              <a:t>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main</a:t>
            </a:r>
            <a:r>
              <a:rPr lang="pt-BR" altLang="pt-BR" dirty="0"/>
              <a:t>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char </a:t>
            </a:r>
            <a:r>
              <a:rPr lang="pt-BR" altLang="pt-BR" dirty="0" err="1"/>
              <a:t>opcao</a:t>
            </a:r>
            <a:r>
              <a:rPr lang="pt-BR" altLang="pt-BR" dirty="0"/>
              <a:t>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printf</a:t>
            </a:r>
            <a:r>
              <a:rPr lang="pt-BR" altLang="pt-BR" dirty="0"/>
              <a:t> ("Entre com a </a:t>
            </a:r>
            <a:r>
              <a:rPr lang="pt-BR" altLang="pt-BR" dirty="0" err="1"/>
              <a:t>Opcao</a:t>
            </a:r>
            <a:r>
              <a:rPr lang="pt-BR" altLang="pt-BR" dirty="0"/>
              <a:t>: ");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 dirty="0" err="1"/>
              <a:t>printf</a:t>
            </a:r>
            <a:r>
              <a:rPr lang="pt-BR" altLang="pt-BR" dirty="0"/>
              <a:t> (“(A) Inserir </a:t>
            </a:r>
            <a:r>
              <a:rPr lang="pt-BR" altLang="pt-BR" dirty="0" err="1"/>
              <a:t>Usuario</a:t>
            </a:r>
            <a:r>
              <a:rPr lang="pt-BR" altLang="pt-BR" dirty="0"/>
              <a:t> (B) Imprimir </a:t>
            </a:r>
            <a:r>
              <a:rPr lang="pt-BR" altLang="pt-BR" dirty="0" err="1"/>
              <a:t>Usuario</a:t>
            </a:r>
            <a:r>
              <a:rPr lang="pt-BR" altLang="pt-BR" dirty="0"/>
              <a:t> ");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 dirty="0" err="1"/>
              <a:t>scanf</a:t>
            </a:r>
            <a:r>
              <a:rPr lang="pt-BR" altLang="pt-BR" dirty="0"/>
              <a:t> ("%c",&amp;</a:t>
            </a:r>
            <a:r>
              <a:rPr lang="pt-BR" altLang="pt-BR" dirty="0" err="1"/>
              <a:t>opcao</a:t>
            </a:r>
            <a:r>
              <a:rPr lang="pt-BR" altLang="pt-BR" dirty="0"/>
              <a:t>); /* Entrada de Dados*/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printf</a:t>
            </a:r>
            <a:r>
              <a:rPr lang="pt-BR" altLang="pt-BR" dirty="0"/>
              <a:t> ("\n A </a:t>
            </a:r>
            <a:r>
              <a:rPr lang="pt-BR" altLang="pt-BR" dirty="0" err="1"/>
              <a:t>Opcao</a:t>
            </a:r>
            <a:r>
              <a:rPr lang="pt-BR" altLang="pt-BR" dirty="0"/>
              <a:t> selecionada foi %c .\n", </a:t>
            </a:r>
            <a:r>
              <a:rPr lang="pt-BR" altLang="pt-BR" dirty="0" err="1"/>
              <a:t>opcao</a:t>
            </a:r>
            <a:r>
              <a:rPr lang="pt-BR" altLang="pt-BR" dirty="0"/>
              <a:t>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}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38D390E-3F1E-4EC4-8A08-5794BB45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5E0FBF4-1207-4802-9AF8-EE37B5EBEC83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119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4019" name="Rectangle 2">
            <a:extLst>
              <a:ext uri="{FF2B5EF4-FFF2-40B4-BE49-F238E27FC236}">
                <a16:creationId xmlns:a16="http://schemas.microsoft.com/office/drawing/2014/main" id="{34785A2F-A792-4FA1-BA07-083DEB661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214020" name="Rectangle 3">
            <a:extLst>
              <a:ext uri="{FF2B5EF4-FFF2-40B4-BE49-F238E27FC236}">
                <a16:creationId xmlns:a16="http://schemas.microsoft.com/office/drawing/2014/main" id="{1AD4DE28-C84B-41E1-93FD-0C10B324C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b="1">
                <a:effectLst/>
              </a:rPr>
              <a:t>sintaxe: scanf ("%s",&amp;Nome);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%s : variável do tipo caracter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&amp;</a:t>
            </a:r>
            <a:r>
              <a:rPr lang="pt-BR" altLang="pt-BR" b="1">
                <a:effectLst/>
              </a:rPr>
              <a:t> Nome </a:t>
            </a:r>
            <a:r>
              <a:rPr lang="pt-BR" altLang="pt-BR">
                <a:effectLst/>
              </a:rPr>
              <a:t>: o dado lido deverá ser armazenado no endereço (&amp;) alocado para a variável “opcao”</a:t>
            </a:r>
          </a:p>
        </p:txBody>
      </p:sp>
      <p:sp>
        <p:nvSpPr>
          <p:cNvPr id="214021" name="Rectangle 6">
            <a:extLst>
              <a:ext uri="{FF2B5EF4-FFF2-40B4-BE49-F238E27FC236}">
                <a16:creationId xmlns:a16="http://schemas.microsoft.com/office/drawing/2014/main" id="{2DA1A952-D0E8-42AF-8980-54A88F7B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24175"/>
            <a:ext cx="6462713" cy="2309813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#include &lt;</a:t>
            </a:r>
            <a:r>
              <a:rPr lang="pt-BR" altLang="pt-BR" dirty="0" err="1"/>
              <a:t>stdio.h</a:t>
            </a:r>
            <a:r>
              <a:rPr lang="pt-BR" altLang="pt-BR" dirty="0"/>
              <a:t>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main</a:t>
            </a:r>
            <a:r>
              <a:rPr lang="pt-BR" altLang="pt-BR" dirty="0"/>
              <a:t>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char Nome[30];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printf</a:t>
            </a:r>
            <a:r>
              <a:rPr lang="pt-BR" altLang="pt-BR" dirty="0"/>
              <a:t> (“Digite o seu primeiro nome: ");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 dirty="0" err="1"/>
              <a:t>scanf</a:t>
            </a:r>
            <a:r>
              <a:rPr lang="pt-BR" altLang="pt-BR" dirty="0"/>
              <a:t> ("%</a:t>
            </a:r>
            <a:r>
              <a:rPr lang="pt-BR" altLang="pt-BR" dirty="0" err="1"/>
              <a:t>s",&amp;Nome</a:t>
            </a:r>
            <a:r>
              <a:rPr lang="pt-BR" altLang="pt-BR" dirty="0"/>
              <a:t>); /* Entrada de Dados*/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printf</a:t>
            </a:r>
            <a:r>
              <a:rPr lang="pt-BR" altLang="pt-BR" dirty="0"/>
              <a:t> ("\o seu primeiro nome e’: %s .\n", Nome);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B0DB8882-A50B-4E41-9B6C-758ABB34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921A1-0982-4CD3-A69D-9ACDACFA684C}" type="slidenum">
              <a:rPr lang="pt-BR" altLang="pt-BR"/>
              <a:pPr>
                <a:defRPr/>
              </a:pPr>
              <a:t>12</a:t>
            </a:fld>
            <a:endParaRPr lang="pt-BR" altLang="pt-BR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B2401B4-C546-453B-9320-B8E7C50A2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5612A58A-A29C-469F-9E3C-ADFDD00A4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200" b="1"/>
              <a:t>Programa</a:t>
            </a: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C81B4CC2-DA5F-4597-AE41-E3E435592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E940F988-1D29-4A39-840F-634CF2CB1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4278313"/>
            <a:ext cx="903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EAEAEA"/>
              </a:solidFill>
            </a:endParaRPr>
          </a:p>
        </p:txBody>
      </p:sp>
      <p:sp>
        <p:nvSpPr>
          <p:cNvPr id="812038" name="Rectangle 6">
            <a:extLst>
              <a:ext uri="{FF2B5EF4-FFF2-40B4-BE49-F238E27FC236}">
                <a16:creationId xmlns:a16="http://schemas.microsoft.com/office/drawing/2014/main" id="{1991D662-203F-46C5-9FDF-28CFBB31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287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 dirty="0">
                <a:effectLst/>
              </a:rPr>
              <a:t> PROCESSOS DE CONVERSÃO DE PROGRAMAS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 b="1" dirty="0">
                <a:effectLst/>
              </a:rPr>
              <a:t>  </a:t>
            </a:r>
            <a:r>
              <a:rPr lang="pt-BR" altLang="pt-BR" sz="2000" dirty="0">
                <a:effectLst/>
              </a:rPr>
              <a:t>Qualquer código fonte (programa escrito em linguagem de programação) precisa ser convertido para a linguagem de máquina (código binário). A conversão é feita através de um programa específico para cada linguagem de programação, chamado  programa tradutor</a:t>
            </a:r>
            <a:r>
              <a:rPr lang="pt-BR" altLang="pt-BR" sz="2000" dirty="0"/>
              <a:t> .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 dirty="0"/>
              <a:t>  </a:t>
            </a:r>
            <a:r>
              <a:rPr lang="pt-BR" altLang="pt-BR" sz="2000" dirty="0">
                <a:effectLst/>
              </a:rPr>
              <a:t>As formas de tradução utilizadas são:</a:t>
            </a:r>
          </a:p>
          <a:p>
            <a:pPr lvl="1" algn="just" eaLnBrk="1" hangingPunct="1">
              <a:defRPr/>
            </a:pPr>
            <a:r>
              <a:rPr lang="pt-BR" altLang="pt-BR" sz="2000" dirty="0">
                <a:effectLst/>
              </a:rPr>
              <a:t>Montagem,</a:t>
            </a:r>
          </a:p>
          <a:p>
            <a:pPr lvl="1" algn="just" eaLnBrk="1" hangingPunct="1">
              <a:defRPr/>
            </a:pPr>
            <a:r>
              <a:rPr lang="pt-BR" altLang="pt-BR" sz="2000" dirty="0">
                <a:effectLst/>
              </a:rPr>
              <a:t>Compilação, e</a:t>
            </a:r>
          </a:p>
          <a:p>
            <a:pPr lvl="1" algn="just" eaLnBrk="1" hangingPunct="1">
              <a:defRPr/>
            </a:pPr>
            <a:r>
              <a:rPr lang="pt-BR" altLang="pt-BR" sz="2000" dirty="0">
                <a:effectLst/>
              </a:rPr>
              <a:t>Interpretação.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C46D181F-E69A-44E7-BC03-34976B2EF82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3451F206-9B03-4747-9E19-8CAFE8137753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120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16067" name="Rectangle 2">
            <a:extLst>
              <a:ext uri="{FF2B5EF4-FFF2-40B4-BE49-F238E27FC236}">
                <a16:creationId xmlns:a16="http://schemas.microsoft.com/office/drawing/2014/main" id="{2DD11E92-F05B-4945-B425-9147B9CEB6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 b="0">
                <a:effectLst/>
              </a:rPr>
            </a:br>
            <a:r>
              <a:rPr lang="pt-BR" altLang="pt-BR" b="0">
                <a:effectLst/>
              </a:rPr>
              <a:t> </a:t>
            </a:r>
            <a:r>
              <a:rPr lang="pt-BR" altLang="pt-BR">
                <a:effectLst/>
              </a:rPr>
              <a:t>Função printf() </a:t>
            </a:r>
          </a:p>
        </p:txBody>
      </p:sp>
      <p:sp>
        <p:nvSpPr>
          <p:cNvPr id="216068" name="Rectangle 3">
            <a:extLst>
              <a:ext uri="{FF2B5EF4-FFF2-40B4-BE49-F238E27FC236}">
                <a16:creationId xmlns:a16="http://schemas.microsoft.com/office/drawing/2014/main" id="{E2703544-5851-400B-AFF7-B52ECCE052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eaLnBrk="1" hangingPunct="1">
              <a:lnSpc>
                <a:spcPct val="80000"/>
              </a:lnSpc>
            </a:pPr>
            <a:endParaRPr lang="pt-BR" altLang="pt-BR" b="1">
              <a:effectLst/>
            </a:endParaRPr>
          </a:p>
          <a:p>
            <a:pPr marL="0" indent="269875" algn="just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 função</a:t>
            </a:r>
            <a:r>
              <a:rPr lang="pt-BR" altLang="pt-BR" b="1">
                <a:effectLst/>
              </a:rPr>
              <a:t> printf() </a:t>
            </a:r>
            <a:r>
              <a:rPr lang="pt-BR" altLang="pt-BR">
                <a:effectLst/>
              </a:rPr>
              <a:t>coloca na tela do computador o que se deseja imprimir: variáveis e/ou cadeia de caracteres.</a:t>
            </a:r>
          </a:p>
          <a:p>
            <a:pPr marL="0" indent="269875" algn="just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É por causa do uso da função </a:t>
            </a:r>
            <a:r>
              <a:rPr lang="pt-BR" altLang="pt-BR" b="1">
                <a:effectLst/>
              </a:rPr>
              <a:t>printf()</a:t>
            </a:r>
            <a:r>
              <a:rPr lang="pt-BR" altLang="pt-BR">
                <a:effectLst/>
              </a:rPr>
              <a:t> pelo programa que devemos incluir o arquivo-cabeçalho </a:t>
            </a:r>
            <a:r>
              <a:rPr lang="pt-BR" altLang="pt-BR" b="1">
                <a:effectLst/>
              </a:rPr>
              <a:t>stdio.h</a:t>
            </a:r>
            <a:r>
              <a:rPr lang="pt-BR" altLang="pt-BR">
                <a:effectLst/>
              </a:rPr>
              <a:t>.  </a:t>
            </a:r>
          </a:p>
          <a:p>
            <a:pPr marL="0" indent="269875" algn="just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Veja os exemplos a seguir:</a:t>
            </a:r>
          </a:p>
          <a:p>
            <a:pPr marL="285750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effectLst/>
              </a:rPr>
              <a:t>printf (" O Volume do paralelepipedo e %f .",v);</a:t>
            </a:r>
          </a:p>
          <a:p>
            <a:pPr marL="285750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effectLst/>
              </a:rPr>
              <a:t>printf (" Foram produzidas %d peças .",x);</a:t>
            </a:r>
          </a:p>
          <a:p>
            <a:pPr marL="285750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effectLst/>
              </a:rPr>
              <a:t>printf (" A letra escolhida foi %c .",letra)</a:t>
            </a:r>
          </a:p>
          <a:p>
            <a:pPr marL="285750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effectLst/>
              </a:rPr>
              <a:t>printf (" O nome do gerente e %s .",nome);</a:t>
            </a:r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C2F00A7A-EA20-4D9D-B0BB-E9A21F3D4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857250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printf1</a:t>
            </a:r>
          </a:p>
        </p:txBody>
      </p:sp>
      <p:sp>
        <p:nvSpPr>
          <p:cNvPr id="216070" name="Retângulo 1">
            <a:extLst>
              <a:ext uri="{FF2B5EF4-FFF2-40B4-BE49-F238E27FC236}">
                <a16:creationId xmlns:a16="http://schemas.microsoft.com/office/drawing/2014/main" id="{FA545D72-C93A-4586-B4A6-A059A071F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500438"/>
            <a:ext cx="3527425" cy="16017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%d – escrita de no. inteiro</a:t>
            </a: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400" b="1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%f - escrita de número real</a:t>
            </a: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400" b="1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%c - escrita de caracter</a:t>
            </a: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400" b="1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%s - escrita de (String) caracter</a:t>
            </a:r>
            <a:r>
              <a:rPr lang="pt-BR" altLang="pt-BR" sz="1400" b="1" u="sng">
                <a:solidFill>
                  <a:schemeClr val="tx1"/>
                </a:solidFill>
              </a:rPr>
              <a:t>es</a:t>
            </a:r>
          </a:p>
        </p:txBody>
      </p: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744B2DF8-0103-4BB8-A687-7BB2608BAD37}"/>
              </a:ext>
            </a:extLst>
          </p:cNvPr>
          <p:cNvSpPr/>
          <p:nvPr/>
        </p:nvSpPr>
        <p:spPr bwMode="auto">
          <a:xfrm>
            <a:off x="5652120" y="5373216"/>
            <a:ext cx="914400" cy="9144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533EEE6A-0636-4ECC-88D2-FAE0162DD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Caracteres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250866A0-2A71-40D5-BDF0-4E6F67C41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/>
            <a:endParaRPr lang="pt-BR" altLang="pt-BR" b="1" dirty="0">
              <a:effectLst/>
            </a:endParaRP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 dirty="0">
                <a:effectLst/>
              </a:rPr>
              <a:t>Os caracteres são um tipo de dado chamado de  </a:t>
            </a:r>
            <a:r>
              <a:rPr lang="pt-BR" altLang="pt-BR" b="1" dirty="0">
                <a:effectLst/>
              </a:rPr>
              <a:t>char</a:t>
            </a:r>
            <a:r>
              <a:rPr lang="pt-BR" altLang="pt-BR" dirty="0">
                <a:effectLst/>
              </a:rPr>
              <a:t>. O C trata os caracteres ('a', 'b', 'x', </a:t>
            </a:r>
            <a:r>
              <a:rPr lang="pt-BR" altLang="pt-BR" dirty="0" err="1">
                <a:effectLst/>
              </a:rPr>
              <a:t>etc</a:t>
            </a:r>
            <a:r>
              <a:rPr lang="pt-BR" altLang="pt-BR" dirty="0">
                <a:effectLst/>
              </a:rPr>
              <a:t> ...) como sendo variáveis de 1 </a:t>
            </a:r>
            <a:r>
              <a:rPr lang="pt-BR" altLang="pt-BR" i="1" dirty="0">
                <a:effectLst/>
              </a:rPr>
              <a:t>byte </a:t>
            </a:r>
            <a:r>
              <a:rPr lang="pt-BR" altLang="pt-BR" dirty="0">
                <a:effectLst/>
              </a:rPr>
              <a:t>(8 </a:t>
            </a:r>
            <a:r>
              <a:rPr lang="pt-BR" altLang="pt-BR" i="1" dirty="0">
                <a:effectLst/>
              </a:rPr>
              <a:t>bit</a:t>
            </a:r>
            <a:r>
              <a:rPr lang="pt-BR" altLang="pt-BR" dirty="0">
                <a:effectLst/>
              </a:rPr>
              <a:t>s).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 dirty="0">
                <a:effectLst/>
              </a:rPr>
              <a:t>Na linguagem C, também podemos usar um </a:t>
            </a:r>
            <a:r>
              <a:rPr lang="pt-BR" altLang="pt-BR" b="1" dirty="0">
                <a:effectLst/>
              </a:rPr>
              <a:t>char </a:t>
            </a:r>
            <a:r>
              <a:rPr lang="pt-BR" altLang="pt-BR" dirty="0">
                <a:effectLst/>
              </a:rPr>
              <a:t>para armazenar valores </a:t>
            </a:r>
            <a:r>
              <a:rPr lang="pt-BR" altLang="pt-BR" b="1" dirty="0">
                <a:effectLst/>
              </a:rPr>
              <a:t>numéricos inteiros</a:t>
            </a:r>
            <a:r>
              <a:rPr lang="pt-BR" altLang="pt-BR" dirty="0">
                <a:effectLst/>
              </a:rPr>
              <a:t>, além de usá-lo para armazenar caracteres de texto. Para indicar um caractere de texto usamos apóstrofes.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8076E654-223F-4A0E-992C-CC8C5A3E7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Caracteres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5C7F4A12-ABE5-4E82-AFBB-6259FF0A2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/>
            <a:endParaRPr lang="pt-BR" altLang="pt-BR" b="1">
              <a:effectLst/>
            </a:endParaRPr>
          </a:p>
          <a:p>
            <a:pPr marL="0" indent="269875" algn="just"/>
            <a:r>
              <a:rPr lang="pt-BR" altLang="pt-BR">
                <a:effectLst/>
              </a:rPr>
              <a:t>No programa abaixo, </a:t>
            </a:r>
            <a:r>
              <a:rPr lang="pt-BR" altLang="pt-BR" b="1">
                <a:effectLst/>
              </a:rPr>
              <a:t>%c </a:t>
            </a:r>
            <a:r>
              <a:rPr lang="pt-BR" altLang="pt-BR">
                <a:effectLst/>
              </a:rPr>
              <a:t>indica que </a:t>
            </a:r>
            <a:r>
              <a:rPr lang="pt-BR" altLang="pt-BR" b="1">
                <a:effectLst/>
              </a:rPr>
              <a:t>printf() </a:t>
            </a:r>
            <a:r>
              <a:rPr lang="pt-BR" altLang="pt-BR">
                <a:effectLst/>
              </a:rPr>
              <a:t>deve colocar um caractere na tela que é o valor de Ch (a letra D). </a:t>
            </a:r>
          </a:p>
        </p:txBody>
      </p:sp>
      <p:sp>
        <p:nvSpPr>
          <p:cNvPr id="220164" name="Rectangle 4">
            <a:extLst>
              <a:ext uri="{FF2B5EF4-FFF2-40B4-BE49-F238E27FC236}">
                <a16:creationId xmlns:a16="http://schemas.microsoft.com/office/drawing/2014/main" id="{2901F383-BB5F-4C55-BC69-328618C0E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997200"/>
            <a:ext cx="4572000" cy="2298700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#include &lt;</a:t>
            </a:r>
            <a:r>
              <a:rPr lang="pt-BR" altLang="pt-BR" dirty="0" err="1"/>
              <a:t>stdio.h</a:t>
            </a:r>
            <a:r>
              <a:rPr lang="pt-BR" altLang="pt-BR" dirty="0"/>
              <a:t>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main</a:t>
            </a:r>
            <a:r>
              <a:rPr lang="pt-BR" altLang="pt-BR" dirty="0"/>
              <a:t>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char </a:t>
            </a:r>
            <a:r>
              <a:rPr lang="pt-BR" altLang="pt-BR" dirty="0" err="1"/>
              <a:t>Ch</a:t>
            </a:r>
            <a:r>
              <a:rPr lang="pt-BR" altLang="pt-BR" dirty="0"/>
              <a:t>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Ch</a:t>
            </a:r>
            <a:r>
              <a:rPr lang="pt-BR" altLang="pt-BR" dirty="0"/>
              <a:t>='D';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printf</a:t>
            </a:r>
            <a:r>
              <a:rPr lang="pt-BR" altLang="pt-BR" dirty="0"/>
              <a:t> ("%c",</a:t>
            </a:r>
            <a:r>
              <a:rPr lang="pt-BR" altLang="pt-BR" dirty="0" err="1"/>
              <a:t>Ch</a:t>
            </a:r>
            <a:r>
              <a:rPr lang="pt-BR" altLang="pt-BR" dirty="0"/>
              <a:t>); // imprime o </a:t>
            </a:r>
            <a:r>
              <a:rPr lang="pt-BR" altLang="pt-BR" dirty="0" err="1"/>
              <a:t>caracter</a:t>
            </a:r>
            <a:r>
              <a:rPr lang="pt-BR" altLang="pt-BR" dirty="0"/>
              <a:t> D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getch</a:t>
            </a:r>
            <a:r>
              <a:rPr lang="pt-BR" altLang="pt-BR" dirty="0"/>
              <a:t>();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}</a:t>
            </a:r>
          </a:p>
        </p:txBody>
      </p:sp>
      <p:sp>
        <p:nvSpPr>
          <p:cNvPr id="220165" name="Rectangle 5">
            <a:extLst>
              <a:ext uri="{FF2B5EF4-FFF2-40B4-BE49-F238E27FC236}">
                <a16:creationId xmlns:a16="http://schemas.microsoft.com/office/drawing/2014/main" id="{BFE3AB4C-39D7-4A9E-AC70-CF71A635F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1203325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caracter 1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87E466DA-631D-40B6-84FC-C23B740B6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Caracteres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F0B27E02-4EF5-4085-B67A-25EDE35ED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Como vimos anteriormente, um </a:t>
            </a:r>
            <a:r>
              <a:rPr lang="pt-BR" altLang="pt-BR" b="1">
                <a:effectLst/>
              </a:rPr>
              <a:t>char </a:t>
            </a:r>
            <a:r>
              <a:rPr lang="pt-BR" altLang="pt-BR">
                <a:effectLst/>
              </a:rPr>
              <a:t>também é usado para armazenar um número inteiro. Este número é conhecido como o código ASCII correspondente ao caractere. Veja o programa abaixo:</a:t>
            </a: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A6621C97-7351-4861-8EBA-81EBADE86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781300"/>
            <a:ext cx="6299200" cy="2298700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char Ch;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Ch='D';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("%d",Ch); /* Imprime o caracter como inteiro 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getch();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  <p:sp>
        <p:nvSpPr>
          <p:cNvPr id="222213" name="Rectangle 5">
            <a:extLst>
              <a:ext uri="{FF2B5EF4-FFF2-40B4-BE49-F238E27FC236}">
                <a16:creationId xmlns:a16="http://schemas.microsoft.com/office/drawing/2014/main" id="{34E5058C-A85A-4650-B15B-90FAD1B05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661025"/>
            <a:ext cx="8281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Este programa vai imprimir o número 68 na tela, que é o código ASCII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correspondente ao caractere 'D' (d maiúsculo).</a:t>
            </a:r>
          </a:p>
        </p:txBody>
      </p:sp>
      <p:sp>
        <p:nvSpPr>
          <p:cNvPr id="222214" name="Rectangle 6">
            <a:extLst>
              <a:ext uri="{FF2B5EF4-FFF2-40B4-BE49-F238E27FC236}">
                <a16:creationId xmlns:a16="http://schemas.microsoft.com/office/drawing/2014/main" id="{139EF9D1-2151-474E-8CCD-054CAB666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1203325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caracter 2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D40E25E8-558B-410C-BB6F-A173B6A08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Strings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897E6EC6-3895-4639-A1FC-8BE131B07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Na linguagem C uma </a:t>
            </a:r>
            <a:r>
              <a:rPr lang="pt-BR" altLang="pt-BR" b="1">
                <a:effectLst/>
              </a:rPr>
              <a:t>string é um vetor de caracteres</a:t>
            </a:r>
            <a:r>
              <a:rPr lang="pt-BR" altLang="pt-BR">
                <a:effectLst/>
              </a:rPr>
              <a:t> terminado</a:t>
            </a:r>
            <a:r>
              <a:rPr lang="pt-BR" altLang="pt-BR" b="1">
                <a:effectLst/>
              </a:rPr>
              <a:t> com um caractere nulo</a:t>
            </a:r>
            <a:r>
              <a:rPr lang="pt-BR" altLang="pt-BR">
                <a:effectLst/>
              </a:rPr>
              <a:t>. O caracter nulo é um caractere com valor inteiro igual a zero (código ASCII igual a 0).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terminador nulo também pode ser escrito usando a convenção de barra invertida do C como sendo '\0'.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assunto vetores será discutido posteriormente, mas veremos aqui os fundamentos necessários para que possamos utilizar as strings. Para declarar uma string, podemos usar o seguinte formato geral.:</a:t>
            </a:r>
          </a:p>
        </p:txBody>
      </p:sp>
      <p:sp>
        <p:nvSpPr>
          <p:cNvPr id="224260" name="Rectangle 4">
            <a:extLst>
              <a:ext uri="{FF2B5EF4-FFF2-40B4-BE49-F238E27FC236}">
                <a16:creationId xmlns:a16="http://schemas.microsoft.com/office/drawing/2014/main" id="{32718F86-8EB9-4921-BFBD-AB8B4AE28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300663"/>
            <a:ext cx="8281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i="1"/>
              <a:t>char nome_da_string[tamanho];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19A4A05B-94DE-42A3-8DAC-05F9C043A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Strings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BA6FBD05-40BF-4946-BD7F-CF9B0BBCA19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7931150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/>
            <a:endParaRPr lang="pt-BR" altLang="pt-BR" b="1">
              <a:effectLst/>
            </a:endParaRP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 expressão acima declara um </a:t>
            </a:r>
            <a:r>
              <a:rPr lang="pt-BR" altLang="pt-BR" b="1">
                <a:effectLst/>
              </a:rPr>
              <a:t>vetor de caracteres</a:t>
            </a:r>
            <a:r>
              <a:rPr lang="pt-BR" altLang="pt-BR">
                <a:effectLst/>
              </a:rPr>
              <a:t> (uma string) com </a:t>
            </a:r>
            <a:r>
              <a:rPr lang="pt-BR" altLang="pt-BR" b="1">
                <a:effectLst/>
              </a:rPr>
              <a:t>número de posições</a:t>
            </a:r>
            <a:r>
              <a:rPr lang="pt-BR" altLang="pt-BR">
                <a:effectLst/>
              </a:rPr>
              <a:t> igual a </a:t>
            </a:r>
            <a:r>
              <a:rPr lang="pt-BR" altLang="pt-BR" i="1">
                <a:effectLst/>
              </a:rPr>
              <a:t>7</a:t>
            </a:r>
            <a:r>
              <a:rPr lang="pt-BR" altLang="pt-BR">
                <a:effectLst/>
              </a:rPr>
              <a:t>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Note que, como temos que reservar um caractere para ser o terminador nulo, temos que declarar o comprimento da string como sendo, no mínimo, um caractere maior que a maior string que pretendemos armazenar.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Vamos supor que declaremos uma string de 7 posições e coloquemos a palavra João nela. Teremos:</a:t>
            </a:r>
          </a:p>
        </p:txBody>
      </p:sp>
      <p:sp>
        <p:nvSpPr>
          <p:cNvPr id="226308" name="Rectangle 4">
            <a:extLst>
              <a:ext uri="{FF2B5EF4-FFF2-40B4-BE49-F238E27FC236}">
                <a16:creationId xmlns:a16="http://schemas.microsoft.com/office/drawing/2014/main" id="{42281052-8355-4ACC-9826-3A678E468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8281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/>
              <a:t>char nome_da_pessoa [7];</a:t>
            </a:r>
          </a:p>
        </p:txBody>
      </p:sp>
      <p:graphicFrame>
        <p:nvGraphicFramePr>
          <p:cNvPr id="212997" name="Group 5">
            <a:extLst>
              <a:ext uri="{FF2B5EF4-FFF2-40B4-BE49-F238E27FC236}">
                <a16:creationId xmlns:a16="http://schemas.microsoft.com/office/drawing/2014/main" id="{D4BE3DDC-D437-4DA3-B6CB-14C0F5621AF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478088" y="5373688"/>
          <a:ext cx="4038600" cy="503237"/>
        </p:xfrm>
        <a:graphic>
          <a:graphicData uri="http://schemas.openxmlformats.org/drawingml/2006/table">
            <a:tbl>
              <a:tblPr/>
              <a:tblGrid>
                <a:gridCol w="5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323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6327" name="Rectangle 23">
            <a:extLst>
              <a:ext uri="{FF2B5EF4-FFF2-40B4-BE49-F238E27FC236}">
                <a16:creationId xmlns:a16="http://schemas.microsoft.com/office/drawing/2014/main" id="{8722C781-7F19-452D-B341-17912A9E4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1339850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String1.cpp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8A7F5D91-C4B7-42FA-BCFB-74EB70D5C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Strings</a:t>
            </a:r>
            <a:endParaRPr lang="es-ES" altLang="pt-BR">
              <a:effectLst/>
            </a:endParaRP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369BBB87-AFB3-4DD1-BD52-B2D08DDEC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No caso anterior, as duas células não usadas têm valores indeterminados. Isto acontece porque o C </a:t>
            </a:r>
            <a:r>
              <a:rPr lang="pt-BR" altLang="pt-BR" i="1">
                <a:effectLst/>
              </a:rPr>
              <a:t>não </a:t>
            </a:r>
            <a:r>
              <a:rPr lang="pt-BR" altLang="pt-BR">
                <a:effectLst/>
              </a:rPr>
              <a:t>inicializa variáveis, cabendo ao programador esta tarefa.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Portanto as únicas células que são inicializadas são as que contêm os caracteres 'J', 'o', 'a', 'o' e '\0' .</a:t>
            </a:r>
            <a:r>
              <a:rPr lang="pt-BR" altLang="pt-BR" sz="2800">
                <a:effectLst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Para declararmos uma variável para receber um conjunto de caracteres também podemos escrever: char* </a:t>
            </a:r>
            <a:r>
              <a:rPr lang="pt-BR" altLang="pt-BR" i="1">
                <a:effectLst/>
              </a:rPr>
              <a:t>var</a:t>
            </a:r>
            <a:r>
              <a:rPr lang="pt-BR" altLang="pt-BR">
                <a:effectLst/>
              </a:rPr>
              <a:t>; </a:t>
            </a:r>
          </a:p>
          <a:p>
            <a:pPr algn="just"/>
            <a:r>
              <a:rPr lang="pt-BR" altLang="pt-BR" b="1">
                <a:effectLst/>
              </a:rPr>
              <a:t>Exemplo:</a:t>
            </a:r>
            <a:r>
              <a:rPr lang="pt-BR" altLang="pt-BR">
                <a:effectLst/>
              </a:rPr>
              <a:t> No exemplo seguinte a variável </a:t>
            </a:r>
            <a:r>
              <a:rPr lang="pt-BR" altLang="pt-BR" b="1">
                <a:effectLst/>
              </a:rPr>
              <a:t>nome</a:t>
            </a:r>
            <a:r>
              <a:rPr lang="pt-BR" altLang="pt-BR">
                <a:effectLst/>
              </a:rPr>
              <a:t> foi declarada como conjunto caracter e em seguida recebe uma constante string.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altLang="pt-BR" sz="2800">
              <a:effectLst/>
            </a:endParaRPr>
          </a:p>
          <a:p>
            <a:endParaRPr lang="es-ES" altLang="pt-BR">
              <a:effectLst/>
            </a:endParaRPr>
          </a:p>
        </p:txBody>
      </p:sp>
      <p:sp>
        <p:nvSpPr>
          <p:cNvPr id="228356" name="Rectangle 45">
            <a:extLst>
              <a:ext uri="{FF2B5EF4-FFF2-40B4-BE49-F238E27FC236}">
                <a16:creationId xmlns:a16="http://schemas.microsoft.com/office/drawing/2014/main" id="{164C6AFE-7DE9-4B30-9972-C33E0EC18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37368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char* nome;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nome = "João Carlos de Oliveira Andrade";</a:t>
            </a:r>
            <a:endParaRPr lang="es-ES" altLang="pt-BR"/>
          </a:p>
        </p:txBody>
      </p:sp>
      <p:sp>
        <p:nvSpPr>
          <p:cNvPr id="217134" name="Text Box 46">
            <a:extLst>
              <a:ext uri="{FF2B5EF4-FFF2-40B4-BE49-F238E27FC236}">
                <a16:creationId xmlns:a16="http://schemas.microsoft.com/office/drawing/2014/main" id="{FAE65182-B6A8-46AC-B388-8176687B3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120173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string2.cpp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C6DF-2E84-44C7-A64B-D3846A64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Particularidade do </a:t>
            </a:r>
            <a:r>
              <a:rPr lang="pt-BR" dirty="0" err="1"/>
              <a:t>scanf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0C8D1-CFB7-4360-9853-40378C0C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800" dirty="0"/>
          </a:p>
          <a:p>
            <a:pPr algn="just"/>
            <a:r>
              <a:rPr lang="pt-BR" sz="1800" dirty="0"/>
              <a:t>char </a:t>
            </a:r>
            <a:r>
              <a:rPr lang="pt-BR" sz="1800" dirty="0" err="1"/>
              <a:t>str</a:t>
            </a:r>
            <a:r>
              <a:rPr lang="pt-BR" sz="1800" dirty="0"/>
              <a:t>, str1[30], str2[30], str3[30];</a:t>
            </a:r>
          </a:p>
          <a:p>
            <a:pPr algn="just"/>
            <a:r>
              <a:rPr lang="pt-BR" sz="1800" dirty="0" err="1"/>
              <a:t>scanf</a:t>
            </a:r>
            <a:r>
              <a:rPr lang="pt-BR" sz="1800" dirty="0"/>
              <a:t>("%c",&amp;</a:t>
            </a:r>
            <a:r>
              <a:rPr lang="pt-BR" sz="1800" dirty="0" err="1"/>
              <a:t>str</a:t>
            </a:r>
            <a:r>
              <a:rPr lang="pt-BR" sz="1800" dirty="0"/>
              <a:t>);</a:t>
            </a:r>
          </a:p>
          <a:p>
            <a:pPr algn="just"/>
            <a:r>
              <a:rPr lang="pt-BR" sz="1800" dirty="0" err="1"/>
              <a:t>scanf</a:t>
            </a:r>
            <a:r>
              <a:rPr lang="pt-BR" sz="1800" dirty="0"/>
              <a:t>("%[^\n]", str1);</a:t>
            </a:r>
          </a:p>
          <a:p>
            <a:pPr algn="just"/>
            <a:r>
              <a:rPr lang="pt-BR" sz="1800" dirty="0" err="1"/>
              <a:t>scanf</a:t>
            </a:r>
            <a:r>
              <a:rPr lang="pt-BR" sz="1800" dirty="0"/>
              <a:t>("%s",&amp;str2);</a:t>
            </a:r>
          </a:p>
          <a:p>
            <a:pPr algn="just"/>
            <a:endParaRPr lang="pt-BR" dirty="0"/>
          </a:p>
          <a:p>
            <a:pPr algn="just"/>
            <a:r>
              <a:rPr lang="pt-BR" sz="1800" dirty="0" err="1"/>
              <a:t>gets</a:t>
            </a:r>
            <a:r>
              <a:rPr lang="pt-BR" sz="1800" dirty="0"/>
              <a:t>(str3);</a:t>
            </a:r>
          </a:p>
          <a:p>
            <a:pPr algn="just"/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65CC7F-229D-4246-BA09-34D9A8F3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5801B-C5F4-4CE9-9972-7743B2F4CE51}" type="slidenum">
              <a:rPr lang="pt-BR" smtClean="0"/>
              <a:pPr>
                <a:defRPr/>
              </a:pPr>
              <a:t>127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80368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8A7F5D91-C4B7-42FA-BCFB-74EB70D5C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Strings</a:t>
            </a:r>
            <a:endParaRPr lang="es-ES" altLang="pt-BR">
              <a:effectLst/>
            </a:endParaRPr>
          </a:p>
        </p:txBody>
      </p:sp>
      <p:sp>
        <p:nvSpPr>
          <p:cNvPr id="217134" name="Text Box 46">
            <a:extLst>
              <a:ext uri="{FF2B5EF4-FFF2-40B4-BE49-F238E27FC236}">
                <a16:creationId xmlns:a16="http://schemas.microsoft.com/office/drawing/2014/main" id="{FAE65182-B6A8-46AC-B388-8176687B3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2172518" cy="30777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Caracter</a:t>
            </a:r>
            <a:r>
              <a:rPr lang="pt-BR" alt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com espaço.cpp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D487F6-3BDE-4311-B772-534D78D76D01}"/>
              </a:ext>
            </a:extLst>
          </p:cNvPr>
          <p:cNvSpPr txBox="1"/>
          <p:nvPr/>
        </p:nvSpPr>
        <p:spPr>
          <a:xfrm>
            <a:off x="2177290" y="1268760"/>
            <a:ext cx="6715190" cy="558614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sz="1700" dirty="0"/>
              <a:t>#include &lt;</a:t>
            </a:r>
            <a:r>
              <a:rPr lang="pt-BR" sz="1700" dirty="0" err="1"/>
              <a:t>stdio.h</a:t>
            </a:r>
            <a:r>
              <a:rPr lang="pt-BR" sz="1700" dirty="0"/>
              <a:t>&gt; </a:t>
            </a:r>
          </a:p>
          <a:p>
            <a:r>
              <a:rPr lang="pt-BR" sz="1700" dirty="0"/>
              <a:t>#include &lt;</a:t>
            </a:r>
            <a:r>
              <a:rPr lang="pt-BR" sz="1700" dirty="0" err="1"/>
              <a:t>conio.h</a:t>
            </a:r>
            <a:r>
              <a:rPr lang="pt-BR" sz="1700" dirty="0"/>
              <a:t>&gt; </a:t>
            </a:r>
          </a:p>
          <a:p>
            <a:r>
              <a:rPr lang="pt-BR" sz="1700" dirty="0" err="1"/>
              <a:t>int</a:t>
            </a:r>
            <a:r>
              <a:rPr lang="pt-BR" sz="1700" dirty="0"/>
              <a:t> </a:t>
            </a:r>
            <a:r>
              <a:rPr lang="pt-BR" sz="1700" dirty="0" err="1"/>
              <a:t>main</a:t>
            </a:r>
            <a:r>
              <a:rPr lang="pt-BR" sz="1700" dirty="0"/>
              <a:t> ()</a:t>
            </a:r>
          </a:p>
          <a:p>
            <a:r>
              <a:rPr lang="pt-BR" sz="1700" dirty="0"/>
              <a:t>{</a:t>
            </a:r>
          </a:p>
          <a:p>
            <a:r>
              <a:rPr lang="pt-BR" sz="1700" dirty="0"/>
              <a:t>char str1[30], str2[30], str3[30];</a:t>
            </a:r>
          </a:p>
          <a:p>
            <a:r>
              <a:rPr lang="pt-BR" sz="1700" dirty="0" err="1"/>
              <a:t>printf</a:t>
            </a:r>
            <a:r>
              <a:rPr lang="pt-BR" sz="1700" dirty="0"/>
              <a:t>("\n Entre com um nome para a </a:t>
            </a:r>
            <a:r>
              <a:rPr lang="pt-BR" sz="1700" dirty="0" err="1"/>
              <a:t>string</a:t>
            </a:r>
            <a:r>
              <a:rPr lang="pt-BR" sz="1700" dirty="0"/>
              <a:t> str1: ");</a:t>
            </a:r>
          </a:p>
          <a:p>
            <a:r>
              <a:rPr lang="pt-BR" sz="1700" dirty="0" err="1"/>
              <a:t>gets</a:t>
            </a:r>
            <a:r>
              <a:rPr lang="pt-BR" sz="1700" dirty="0"/>
              <a:t>(str1);</a:t>
            </a:r>
          </a:p>
          <a:p>
            <a:r>
              <a:rPr lang="pt-BR" sz="1700" dirty="0" err="1"/>
              <a:t>printf</a:t>
            </a:r>
            <a:r>
              <a:rPr lang="pt-BR" sz="1700" dirty="0"/>
              <a:t>("A </a:t>
            </a:r>
            <a:r>
              <a:rPr lang="pt-BR" sz="1700" dirty="0" err="1"/>
              <a:t>string</a:t>
            </a:r>
            <a:r>
              <a:rPr lang="pt-BR" sz="1700" dirty="0"/>
              <a:t> digitada para str1 foi: ");</a:t>
            </a:r>
          </a:p>
          <a:p>
            <a:r>
              <a:rPr lang="pt-BR" sz="1700" dirty="0" err="1"/>
              <a:t>printf</a:t>
            </a:r>
            <a:r>
              <a:rPr lang="pt-BR" sz="1700" dirty="0"/>
              <a:t> ("%s\n",str1); </a:t>
            </a:r>
          </a:p>
          <a:p>
            <a:endParaRPr lang="pt-BR" sz="1700" dirty="0"/>
          </a:p>
          <a:p>
            <a:r>
              <a:rPr lang="pt-BR" sz="1700" dirty="0" err="1"/>
              <a:t>printf</a:t>
            </a:r>
            <a:r>
              <a:rPr lang="pt-BR" sz="1700" dirty="0"/>
              <a:t>("\n\n Entre com um nome para a </a:t>
            </a:r>
            <a:r>
              <a:rPr lang="pt-BR" sz="1700" dirty="0" err="1"/>
              <a:t>string</a:t>
            </a:r>
            <a:r>
              <a:rPr lang="pt-BR" sz="1700" dirty="0"/>
              <a:t> str2: ");</a:t>
            </a:r>
          </a:p>
          <a:p>
            <a:r>
              <a:rPr lang="pt-BR" sz="1700" dirty="0" err="1"/>
              <a:t>scanf</a:t>
            </a:r>
            <a:r>
              <a:rPr lang="pt-BR" sz="1700" dirty="0"/>
              <a:t>("%[^\n]", str2);</a:t>
            </a:r>
          </a:p>
          <a:p>
            <a:r>
              <a:rPr lang="pt-BR" sz="1700" dirty="0" err="1"/>
              <a:t>printf</a:t>
            </a:r>
            <a:r>
              <a:rPr lang="pt-BR" sz="1700" dirty="0"/>
              <a:t>("A </a:t>
            </a:r>
            <a:r>
              <a:rPr lang="pt-BR" sz="1700" dirty="0" err="1"/>
              <a:t>string</a:t>
            </a:r>
            <a:r>
              <a:rPr lang="pt-BR" sz="1700" dirty="0"/>
              <a:t> digitada para str2 foi: ");</a:t>
            </a:r>
          </a:p>
          <a:p>
            <a:r>
              <a:rPr lang="pt-BR" sz="1700" dirty="0" err="1"/>
              <a:t>printf</a:t>
            </a:r>
            <a:r>
              <a:rPr lang="pt-BR" sz="1700" dirty="0"/>
              <a:t> ("%s",str2);</a:t>
            </a:r>
          </a:p>
          <a:p>
            <a:endParaRPr lang="pt-BR" sz="1700" dirty="0"/>
          </a:p>
          <a:p>
            <a:r>
              <a:rPr lang="pt-BR" sz="1700" dirty="0" err="1"/>
              <a:t>printf</a:t>
            </a:r>
            <a:r>
              <a:rPr lang="pt-BR" sz="1700" dirty="0"/>
              <a:t>("\n\n Entre com um nome para a </a:t>
            </a:r>
            <a:r>
              <a:rPr lang="pt-BR" sz="1700" dirty="0" err="1"/>
              <a:t>string</a:t>
            </a:r>
            <a:r>
              <a:rPr lang="pt-BR" sz="1700" dirty="0"/>
              <a:t> str3: ");</a:t>
            </a:r>
          </a:p>
          <a:p>
            <a:r>
              <a:rPr lang="pt-BR" sz="1700" dirty="0" err="1"/>
              <a:t>scanf</a:t>
            </a:r>
            <a:r>
              <a:rPr lang="pt-BR" sz="1700" dirty="0"/>
              <a:t>("%s",&amp;str3);</a:t>
            </a:r>
          </a:p>
          <a:p>
            <a:r>
              <a:rPr lang="pt-BR" sz="1700" dirty="0" err="1"/>
              <a:t>printf</a:t>
            </a:r>
            <a:r>
              <a:rPr lang="pt-BR" sz="1700" dirty="0"/>
              <a:t>("A </a:t>
            </a:r>
            <a:r>
              <a:rPr lang="pt-BR" sz="1700" dirty="0" err="1"/>
              <a:t>string</a:t>
            </a:r>
            <a:r>
              <a:rPr lang="pt-BR" sz="1700" dirty="0"/>
              <a:t> digitada para str3 foi: %s", str3);</a:t>
            </a:r>
          </a:p>
          <a:p>
            <a:endParaRPr lang="pt-BR" sz="1700" dirty="0"/>
          </a:p>
          <a:p>
            <a:r>
              <a:rPr lang="pt-BR" sz="1700" dirty="0" err="1"/>
              <a:t>getch</a:t>
            </a:r>
            <a:r>
              <a:rPr lang="pt-BR" sz="1700" dirty="0"/>
              <a:t>();</a:t>
            </a:r>
          </a:p>
          <a:p>
            <a:r>
              <a:rPr lang="pt-B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279056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C0D846AF-A842-4AF7-AFA2-69209A251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Inteiro</a:t>
            </a:r>
            <a:endParaRPr lang="es-ES" altLang="pt-BR">
              <a:effectLst/>
            </a:endParaRP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6BE252D7-7964-4C9E-856B-46862D2C7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Um tipo de objeto de dados determina como os valores dos dados são representados, que valores pode expressar, e que tipo de operações você pode executar com estes valores.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tipo inteiro permite a representação numérica e operações com números inteiros com até 4 bytes (dependendo do compilador).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altLang="pt-BR" sz="2800">
              <a:effectLst/>
            </a:endParaRPr>
          </a:p>
          <a:p>
            <a:endParaRPr lang="es-ES" altLang="pt-BR">
              <a:effectLst/>
            </a:endParaRPr>
          </a:p>
        </p:txBody>
      </p:sp>
      <p:sp>
        <p:nvSpPr>
          <p:cNvPr id="229380" name="Rectangle 4">
            <a:extLst>
              <a:ext uri="{FF2B5EF4-FFF2-40B4-BE49-F238E27FC236}">
                <a16:creationId xmlns:a16="http://schemas.microsoft.com/office/drawing/2014/main" id="{1C8DA0A2-9C31-4F5B-A2C8-B7D082B3D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933825"/>
            <a:ext cx="1008062" cy="7112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int x;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x=10;</a:t>
            </a:r>
            <a:endParaRPr lang="es-ES" altLang="pt-BR" sz="2000"/>
          </a:p>
        </p:txBody>
      </p:sp>
      <p:sp>
        <p:nvSpPr>
          <p:cNvPr id="229381" name="Text Box 5">
            <a:extLst>
              <a:ext uri="{FF2B5EF4-FFF2-40B4-BE49-F238E27FC236}">
                <a16:creationId xmlns:a16="http://schemas.microsoft.com/office/drawing/2014/main" id="{0ED73666-AB08-4B29-8E48-32DA86571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115570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>
                <a:solidFill>
                  <a:schemeClr val="bg1"/>
                </a:solidFill>
              </a:rPr>
              <a:t>inteiro.cpp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07ACD24A-89E1-4CEB-BEA5-EC29AF35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31719-D872-4505-82DC-180292A64C16}" type="slidenum">
              <a:rPr lang="pt-BR" altLang="pt-BR"/>
              <a:pPr>
                <a:defRPr/>
              </a:pPr>
              <a:t>13</a:t>
            </a:fld>
            <a:endParaRPr lang="pt-BR" altLang="pt-BR"/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E4F0F4B9-B276-46B2-A835-EE1ECA6F5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200" b="1"/>
              <a:t>Programa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6B096A33-507A-4F61-BA00-6CE0810B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57C9FEE9-706A-4CFD-B3A9-B1DBFFB6C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4278313"/>
            <a:ext cx="903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EAEAEA"/>
              </a:solidFill>
            </a:endParaRPr>
          </a:p>
        </p:txBody>
      </p:sp>
      <p:sp>
        <p:nvSpPr>
          <p:cNvPr id="812038" name="Rectangle 6">
            <a:extLst>
              <a:ext uri="{FF2B5EF4-FFF2-40B4-BE49-F238E27FC236}">
                <a16:creationId xmlns:a16="http://schemas.microsoft.com/office/drawing/2014/main" id="{1D1068B6-08A0-4F78-A739-2FCE9FEBB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296988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 u="sng" dirty="0">
                <a:effectLst/>
              </a:rPr>
              <a:t> Algumas observações</a:t>
            </a:r>
            <a:r>
              <a:rPr lang="pt-BR" altLang="pt-BR" b="1" u="sng" dirty="0">
                <a:solidFill>
                  <a:srgbClr val="FF0000"/>
                </a:solidFill>
                <a:effectLst/>
              </a:rPr>
              <a:t> 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/>
              </a:rPr>
              <a:t>(fonte: </a:t>
            </a:r>
            <a:r>
              <a:rPr lang="pt-BR" altLang="pt-BR" b="1" dirty="0">
                <a:effectLst/>
              </a:rPr>
              <a:t>http://www.inf.ufsc.br/~j.barreto/cca/arquitet/arq4.htm)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 b="1" dirty="0">
                <a:effectLst/>
              </a:rPr>
              <a:t>  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Existem três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pt-BR" sz="2000" dirty="0" err="1">
                <a:effectLst/>
                <a:cs typeface="Arial" panose="020B0604020202020204" pitchFamily="34" charset="0"/>
              </a:rPr>
              <a:t>é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pt-BR" sz="2000" dirty="0" err="1">
                <a:effectLst/>
                <a:cs typeface="Arial" panose="020B0604020202020204" pitchFamily="34" charset="0"/>
              </a:rPr>
              <a:t>á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sicos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abordagem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tradu</a:t>
            </a:r>
            <a:r>
              <a:rPr lang="en-US" altLang="pt-BR" sz="2000" dirty="0" err="1">
                <a:effectLst/>
                <a:cs typeface="Arial" panose="020B0604020202020204" pitchFamily="34" charset="0"/>
              </a:rPr>
              <a:t>ç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ão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linguagem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alto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pt-BR" sz="2000" dirty="0" err="1">
                <a:effectLst/>
                <a:cs typeface="Arial" panose="020B0604020202020204" pitchFamily="34" charset="0"/>
              </a:rPr>
              <a:t>í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linguagem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pt-BR" sz="2000" dirty="0" err="1">
                <a:effectLst/>
                <a:cs typeface="Arial" panose="020B0604020202020204" pitchFamily="34" charset="0"/>
              </a:rPr>
              <a:t>á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quina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31850" indent="-285750" algn="l">
              <a:buFont typeface="Wingdings" panose="05000000000000000000" pitchFamily="2" charset="2"/>
              <a:buChar char="q"/>
              <a:defRPr/>
            </a:pPr>
            <a:r>
              <a:rPr lang="pt-BR" sz="1600" dirty="0">
                <a:effectLst/>
              </a:rPr>
              <a:t>- INTERPRETADOR</a:t>
            </a:r>
          </a:p>
          <a:p>
            <a:pPr marL="831850" indent="-285750" algn="l">
              <a:buFont typeface="Wingdings" panose="05000000000000000000" pitchFamily="2" charset="2"/>
              <a:buChar char="q"/>
              <a:defRPr/>
            </a:pPr>
            <a:r>
              <a:rPr lang="pt-BR" sz="1600" dirty="0">
                <a:effectLst/>
              </a:rPr>
              <a:t>- COMPILADOR</a:t>
            </a:r>
          </a:p>
          <a:p>
            <a:pPr marL="831850" indent="-285750" algn="l">
              <a:buFont typeface="Wingdings" panose="05000000000000000000" pitchFamily="2" charset="2"/>
              <a:buChar char="q"/>
              <a:defRPr/>
            </a:pPr>
            <a:r>
              <a:rPr lang="pt-BR" sz="1600" dirty="0">
                <a:effectLst/>
              </a:rPr>
              <a:t>- TRADUTOR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endParaRPr lang="pt-BR" altLang="pt-BR" sz="2000" dirty="0">
              <a:effectLst/>
            </a:endParaRPr>
          </a:p>
        </p:txBody>
      </p:sp>
      <p:sp>
        <p:nvSpPr>
          <p:cNvPr id="30727" name="Retângulo 3">
            <a:extLst>
              <a:ext uri="{FF2B5EF4-FFF2-40B4-BE49-F238E27FC236}">
                <a16:creationId xmlns:a16="http://schemas.microsoft.com/office/drawing/2014/main" id="{130D1855-3242-4FBE-8747-10E430EB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4278313"/>
            <a:ext cx="77041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latin typeface="Arial" panose="020B0604020202020204" pitchFamily="34" charset="0"/>
              </a:rPr>
              <a:t>Terceiro Método: </a:t>
            </a:r>
            <a:r>
              <a:rPr lang="pt-BR" altLang="pt-BR" b="1" i="1">
                <a:latin typeface="Arial" panose="020B0604020202020204" pitchFamily="34" charset="0"/>
              </a:rPr>
              <a:t>TRADUTOR</a:t>
            </a:r>
            <a:endParaRPr lang="pt-BR" altLang="pt-BR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Neste método, o computador ao invés de armazenar as instruções do programa fonte tal como lhe são fornecidas, ele transforma-as em códigos intermediários, que não exigem tanto espaço de memória como as instruções originais. Estas instruções intermediárias são em seguida transformadas em linguagem de máquina e executadas, funcionando daí por diante como no </a:t>
            </a:r>
            <a:r>
              <a:rPr lang="pt-BR" altLang="pt-BR" i="1">
                <a:latin typeface="Arial" panose="020B0604020202020204" pitchFamily="34" charset="0"/>
              </a:rPr>
              <a:t>INTERPRETADOR</a:t>
            </a:r>
            <a:r>
              <a:rPr lang="pt-BR" altLang="pt-BR">
                <a:latin typeface="Arial" panose="020B0604020202020204" pitchFamily="34" charset="0"/>
              </a:rPr>
              <a:t>.</a:t>
            </a:r>
            <a:endParaRPr lang="pt-BR" altLang="pt-BR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Neste método o programa conversor é conhecido como </a:t>
            </a:r>
            <a:r>
              <a:rPr lang="pt-BR" altLang="pt-BR" i="1">
                <a:latin typeface="Arial" panose="020B0604020202020204" pitchFamily="34" charset="0"/>
              </a:rPr>
              <a:t>TRADUTOR</a:t>
            </a:r>
            <a:r>
              <a:rPr lang="pt-BR" altLang="pt-BR">
                <a:latin typeface="Arial" panose="020B0604020202020204" pitchFamily="34" charset="0"/>
              </a:rPr>
              <a:t>.</a:t>
            </a:r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3521FC6E-B380-411B-A071-5E113243B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Float (ponto flutuante)</a:t>
            </a:r>
            <a:endParaRPr lang="es-ES" altLang="pt-BR">
              <a:effectLst/>
            </a:endParaRP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CA07F3F4-4951-49D5-A041-15CDCD297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tipo </a:t>
            </a:r>
            <a:r>
              <a:rPr lang="pt-BR" altLang="pt-BR" b="1">
                <a:effectLst/>
              </a:rPr>
              <a:t>float</a:t>
            </a:r>
            <a:r>
              <a:rPr lang="pt-BR" altLang="pt-BR">
                <a:effectLst/>
              </a:rPr>
              <a:t> permite a representação numérica e operações com números reais com até 4 bytes.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3 = 11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2 = 10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10 = 1010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38 = 100110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altLang="pt-BR" sz="2800">
              <a:effectLst/>
            </a:endParaRPr>
          </a:p>
          <a:p>
            <a:endParaRPr lang="es-ES" altLang="pt-BR">
              <a:effectLst/>
            </a:endParaRPr>
          </a:p>
        </p:txBody>
      </p:sp>
      <p:sp>
        <p:nvSpPr>
          <p:cNvPr id="230404" name="Rectangle 4">
            <a:extLst>
              <a:ext uri="{FF2B5EF4-FFF2-40B4-BE49-F238E27FC236}">
                <a16:creationId xmlns:a16="http://schemas.microsoft.com/office/drawing/2014/main" id="{CCDCC0A8-D04A-467B-B469-8AD898EC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581525"/>
            <a:ext cx="1152525" cy="7112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float x;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x=10.0;</a:t>
            </a:r>
            <a:endParaRPr lang="es-ES" altLang="pt-BR" sz="2000"/>
          </a:p>
        </p:txBody>
      </p:sp>
      <p:sp>
        <p:nvSpPr>
          <p:cNvPr id="230405" name="Text Box 5">
            <a:extLst>
              <a:ext uri="{FF2B5EF4-FFF2-40B4-BE49-F238E27FC236}">
                <a16:creationId xmlns:a16="http://schemas.microsoft.com/office/drawing/2014/main" id="{1E540369-6865-4410-92CB-826851176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97790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>
                <a:solidFill>
                  <a:schemeClr val="bg1"/>
                </a:solidFill>
              </a:rPr>
              <a:t>float.cpp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B31ED-05BF-49AD-9028-7A4C0399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8F40E6-07FA-4601-9C69-2DB03893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FCA162-0645-46D4-9B50-2FEA03EF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5801B-C5F4-4CE9-9972-7743B2F4CE51}" type="slidenum">
              <a:rPr lang="pt-BR" smtClean="0"/>
              <a:pPr>
                <a:defRPr/>
              </a:pPr>
              <a:t>131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9689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85C4520D-671C-46E2-A175-1D5677D5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6E597-DDDC-41C1-B783-DAE190E98713}" type="slidenum">
              <a:rPr lang="pt-BR" altLang="pt-BR"/>
              <a:pPr>
                <a:defRPr/>
              </a:pPr>
              <a:t>132</a:t>
            </a:fld>
            <a:endParaRPr lang="pt-BR" altLang="pt-BR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54E1693E-BA0C-414D-96AF-A2FEE5AD4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73732" name="Text Box 3">
            <a:extLst>
              <a:ext uri="{FF2B5EF4-FFF2-40B4-BE49-F238E27FC236}">
                <a16:creationId xmlns:a16="http://schemas.microsoft.com/office/drawing/2014/main" id="{7E03ECA2-7A89-473F-ACBA-C3FF5C4D5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836613"/>
            <a:ext cx="84458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 dirty="0"/>
              <a:t> Escreva o algoritmo abaixo em linguagem C que realiza a soma de dois números.</a:t>
            </a:r>
            <a:endParaRPr lang="el-GR" altLang="pt-BR" b="1" dirty="0"/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 </a:t>
            </a:r>
          </a:p>
        </p:txBody>
      </p:sp>
      <p:sp>
        <p:nvSpPr>
          <p:cNvPr id="73733" name="Rectangle 4">
            <a:extLst>
              <a:ext uri="{FF2B5EF4-FFF2-40B4-BE49-F238E27FC236}">
                <a16:creationId xmlns:a16="http://schemas.microsoft.com/office/drawing/2014/main" id="{C6CD7686-59E8-4193-8481-5E3CE5EFE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20613" name="Rectangle 5">
            <a:extLst>
              <a:ext uri="{FF2B5EF4-FFF2-40B4-BE49-F238E27FC236}">
                <a16:creationId xmlns:a16="http://schemas.microsoft.com/office/drawing/2014/main" id="{41FA3B11-D8B4-406F-B150-78DEAE551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8050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b="1" dirty="0">
              <a:effectLst/>
            </a:endParaRPr>
          </a:p>
          <a:p>
            <a:pPr lvl="1" eaLnBrk="1" hangingPunct="1">
              <a:defRPr/>
            </a:pPr>
            <a:endParaRPr lang="pt-BR" altLang="pt-BR" sz="1800" dirty="0"/>
          </a:p>
        </p:txBody>
      </p:sp>
      <p:sp>
        <p:nvSpPr>
          <p:cNvPr id="1220615" name="Rectangle 7">
            <a:extLst>
              <a:ext uri="{FF2B5EF4-FFF2-40B4-BE49-F238E27FC236}">
                <a16:creationId xmlns:a16="http://schemas.microsoft.com/office/drawing/2014/main" id="{76D000DA-B388-4FCF-AF1E-B54CCD9DD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452" y="1703566"/>
            <a:ext cx="5545559" cy="28931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 b="1" dirty="0"/>
              <a:t>algoritmo "soma"</a:t>
            </a:r>
          </a:p>
          <a:p>
            <a:r>
              <a:rPr lang="pt-BR" altLang="pt-BR" sz="1400" b="1" dirty="0"/>
              <a:t>var</a:t>
            </a:r>
          </a:p>
          <a:p>
            <a:r>
              <a:rPr lang="pt-BR" altLang="pt-BR" sz="1400" b="1" dirty="0"/>
              <a:t>      a, b, c: real</a:t>
            </a:r>
          </a:p>
          <a:p>
            <a:r>
              <a:rPr lang="pt-BR" altLang="pt-BR" sz="1400" b="1" dirty="0"/>
              <a:t>inicio</a:t>
            </a:r>
          </a:p>
          <a:p>
            <a:r>
              <a:rPr lang="pt-BR" altLang="pt-BR" sz="1400" b="1" dirty="0"/>
              <a:t>escreva("Entre com o primeiro numero:")</a:t>
            </a:r>
          </a:p>
          <a:p>
            <a:r>
              <a:rPr lang="pt-BR" altLang="pt-BR" sz="1400" b="1" dirty="0"/>
              <a:t>Leia (a)</a:t>
            </a:r>
          </a:p>
          <a:p>
            <a:r>
              <a:rPr lang="pt-BR" altLang="pt-BR" sz="1400" b="1" dirty="0"/>
              <a:t>Escreva("Entre com o segundo numero:")</a:t>
            </a:r>
          </a:p>
          <a:p>
            <a:r>
              <a:rPr lang="pt-BR" altLang="pt-BR" sz="1400" b="1" dirty="0"/>
              <a:t>Leia (b)</a:t>
            </a:r>
          </a:p>
          <a:p>
            <a:r>
              <a:rPr lang="pt-BR" altLang="pt-BR" sz="1400" b="1" dirty="0"/>
              <a:t>c&lt;-</a:t>
            </a:r>
            <a:r>
              <a:rPr lang="pt-BR" altLang="pt-BR" sz="1400" b="1" dirty="0" err="1"/>
              <a:t>a+b</a:t>
            </a:r>
            <a:endParaRPr lang="pt-BR" altLang="pt-BR" sz="1400" b="1" dirty="0"/>
          </a:p>
          <a:p>
            <a:r>
              <a:rPr lang="pt-BR" altLang="pt-BR" sz="1400" b="1" dirty="0" err="1"/>
              <a:t>Escreval</a:t>
            </a:r>
            <a:r>
              <a:rPr lang="pt-BR" altLang="pt-BR" sz="1400" b="1" dirty="0"/>
              <a:t>("A soma é:",c)</a:t>
            </a:r>
          </a:p>
          <a:p>
            <a:r>
              <a:rPr lang="pt-BR" altLang="pt-BR" sz="1400" b="1" dirty="0" err="1"/>
              <a:t>Fimalgoritmo</a:t>
            </a:r>
            <a:endParaRPr lang="pt-BR" altLang="pt-BR" sz="1400" b="1" dirty="0"/>
          </a:p>
          <a:p>
            <a:endParaRPr lang="pt-BR" altLang="pt-BR" sz="1400" b="1" dirty="0"/>
          </a:p>
          <a:p>
            <a:r>
              <a:rPr lang="pt-BR" altLang="pt-BR" sz="1400" b="1" dirty="0"/>
              <a:t>c = a + b;</a:t>
            </a:r>
          </a:p>
        </p:txBody>
      </p:sp>
    </p:spTree>
    <p:extLst>
      <p:ext uri="{BB962C8B-B14F-4D97-AF65-F5344CB8AC3E}">
        <p14:creationId xmlns:p14="http://schemas.microsoft.com/office/powerpoint/2010/main" val="76232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1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EF5622-A464-484B-9BB7-89716569F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608512"/>
          </a:xfrm>
        </p:spPr>
        <p:txBody>
          <a:bodyPr/>
          <a:lstStyle/>
          <a:p>
            <a:pPr marL="0" indent="352425" algn="just">
              <a:defRPr/>
            </a:pPr>
            <a:r>
              <a:rPr lang="pt-BR" altLang="pt-BR" b="1" dirty="0"/>
              <a:t>Escreva o algoritmo abaixo em linguagem C </a:t>
            </a:r>
            <a:r>
              <a:rPr lang="pt-BR" b="1" dirty="0"/>
              <a:t>para que um software a ser desenvolvido </a:t>
            </a:r>
            <a:r>
              <a:rPr lang="pt-BR" b="1" dirty="0">
                <a:highlight>
                  <a:srgbClr val="FFFF00"/>
                </a:highlight>
              </a:rPr>
              <a:t>solicite</a:t>
            </a:r>
            <a:r>
              <a:rPr lang="pt-BR" b="1" dirty="0"/>
              <a:t> do usuário as seguintes informações:</a:t>
            </a:r>
            <a:r>
              <a:rPr lang="pt-BR" b="1" u="sng" dirty="0"/>
              <a:t> nome, rua, número, bairro, CEP e cidade.</a:t>
            </a:r>
          </a:p>
          <a:p>
            <a:pPr marL="0" indent="352425" algn="just">
              <a:defRPr/>
            </a:pPr>
            <a:r>
              <a:rPr lang="pt-BR" b="1" u="sng" dirty="0"/>
              <a:t>O algoritmo deverá fazer</a:t>
            </a:r>
            <a:r>
              <a:rPr lang="pt-BR" b="1" dirty="0"/>
              <a:t> a </a:t>
            </a:r>
            <a:r>
              <a:rPr lang="pt-BR" b="1" dirty="0">
                <a:highlight>
                  <a:srgbClr val="FFFF00"/>
                </a:highlight>
              </a:rPr>
              <a:t>impressão</a:t>
            </a:r>
            <a:r>
              <a:rPr lang="pt-BR" b="1" dirty="0"/>
              <a:t> de todas as informações na tela do computador</a:t>
            </a:r>
          </a:p>
          <a:p>
            <a:pPr marL="0" indent="0" algn="just">
              <a:buFont typeface="Wingdings" panose="05000000000000000000" pitchFamily="2" charset="2"/>
              <a:buAutoNum type="alphaLcParenR"/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476A58-FB8C-415F-8CC7-D8486900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  <a:p>
            <a:pPr>
              <a:defRPr/>
            </a:pPr>
            <a:fld id="{745C76F7-F327-4B84-AD11-403750F909E0}" type="slidenum">
              <a:rPr lang="pt-BR" smtClean="0"/>
              <a:pPr>
                <a:defRPr/>
              </a:pPr>
              <a:t>133</a:t>
            </a:fld>
            <a:endParaRPr lang="pt-BR" dirty="0"/>
          </a:p>
        </p:txBody>
      </p:sp>
      <p:sp>
        <p:nvSpPr>
          <p:cNvPr id="90118" name="Retângulo 5">
            <a:extLst>
              <a:ext uri="{FF2B5EF4-FFF2-40B4-BE49-F238E27FC236}">
                <a16:creationId xmlns:a16="http://schemas.microsoft.com/office/drawing/2014/main" id="{D593C47A-9F1F-4BE4-903A-F22DAA5B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2700430"/>
            <a:ext cx="6445695" cy="3754874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 b="1" dirty="0"/>
              <a:t>Algoritmo "Nome e Endereço"</a:t>
            </a:r>
          </a:p>
          <a:p>
            <a:r>
              <a:rPr lang="pt-BR" altLang="pt-BR" sz="1400" b="1" dirty="0"/>
              <a:t>Var</a:t>
            </a:r>
          </a:p>
          <a:p>
            <a:r>
              <a:rPr lang="pt-BR" altLang="pt-BR" sz="1400" b="1" dirty="0"/>
              <a:t> N1, Rua: caractere</a:t>
            </a:r>
          </a:p>
          <a:p>
            <a:r>
              <a:rPr lang="pt-BR" altLang="pt-BR" sz="1400" b="1" dirty="0"/>
              <a:t>Inicio</a:t>
            </a:r>
          </a:p>
          <a:p>
            <a:r>
              <a:rPr lang="pt-BR" altLang="pt-BR" sz="1400" b="1" dirty="0"/>
              <a:t>      </a:t>
            </a:r>
            <a:r>
              <a:rPr lang="pt-BR" altLang="pt-BR" sz="1400" b="1" dirty="0" err="1"/>
              <a:t>Escreval</a:t>
            </a:r>
            <a:r>
              <a:rPr lang="pt-BR" altLang="pt-BR" sz="1400" b="1" dirty="0"/>
              <a:t>("#########Nome e Endereço#########")</a:t>
            </a:r>
          </a:p>
          <a:p>
            <a:r>
              <a:rPr lang="pt-BR" altLang="pt-BR" sz="1400" b="1" dirty="0"/>
              <a:t>      </a:t>
            </a:r>
            <a:r>
              <a:rPr lang="pt-BR" altLang="pt-BR" sz="1400" b="1" dirty="0" err="1"/>
              <a:t>Escreval</a:t>
            </a:r>
            <a:r>
              <a:rPr lang="pt-BR" altLang="pt-BR" sz="1400" b="1" dirty="0"/>
              <a:t>()</a:t>
            </a:r>
          </a:p>
          <a:p>
            <a:r>
              <a:rPr lang="pt-BR" altLang="pt-BR" sz="1400" b="1" dirty="0"/>
              <a:t>      //Entrada de Dados</a:t>
            </a:r>
          </a:p>
          <a:p>
            <a:r>
              <a:rPr lang="pt-BR" altLang="pt-BR" sz="1400" b="1" dirty="0"/>
              <a:t>      </a:t>
            </a:r>
            <a:r>
              <a:rPr lang="pt-BR" altLang="pt-BR" sz="1400" b="1" dirty="0" err="1"/>
              <a:t>Escreval</a:t>
            </a:r>
            <a:r>
              <a:rPr lang="pt-BR" altLang="pt-BR" sz="1400" b="1" dirty="0"/>
              <a:t>(" Entre com o seu nome:")</a:t>
            </a:r>
          </a:p>
          <a:p>
            <a:r>
              <a:rPr lang="pt-BR" altLang="pt-BR" sz="1400" b="1" dirty="0"/>
              <a:t>      Leia( N1 )</a:t>
            </a:r>
          </a:p>
          <a:p>
            <a:r>
              <a:rPr lang="pt-BR" altLang="pt-BR" sz="1400" b="1" dirty="0"/>
              <a:t>      </a:t>
            </a:r>
            <a:r>
              <a:rPr lang="pt-BR" altLang="pt-BR" sz="1400" b="1" dirty="0" err="1"/>
              <a:t>Escreval</a:t>
            </a:r>
            <a:r>
              <a:rPr lang="pt-BR" altLang="pt-BR" sz="1400" b="1" dirty="0"/>
              <a:t>(" Entre com a rua em que reside:")</a:t>
            </a:r>
          </a:p>
          <a:p>
            <a:r>
              <a:rPr lang="pt-BR" altLang="pt-BR" sz="1400" b="1" dirty="0"/>
              <a:t>      Leia( Rua )</a:t>
            </a:r>
          </a:p>
          <a:p>
            <a:r>
              <a:rPr lang="pt-BR" altLang="pt-BR" sz="1400" b="1" dirty="0"/>
              <a:t>      //saída de dados</a:t>
            </a:r>
          </a:p>
          <a:p>
            <a:r>
              <a:rPr lang="pt-BR" altLang="pt-BR" sz="1400" b="1" dirty="0"/>
              <a:t>      Escreva(" O nome do usuário é: ")</a:t>
            </a:r>
          </a:p>
          <a:p>
            <a:r>
              <a:rPr lang="pt-BR" altLang="pt-BR" sz="1400" b="1" dirty="0"/>
              <a:t>      </a:t>
            </a:r>
            <a:r>
              <a:rPr lang="pt-BR" altLang="pt-BR" sz="1400" b="1" dirty="0" err="1"/>
              <a:t>Escreval</a:t>
            </a:r>
            <a:r>
              <a:rPr lang="pt-BR" altLang="pt-BR" sz="1400" b="1" dirty="0"/>
              <a:t>( N1 )</a:t>
            </a:r>
          </a:p>
          <a:p>
            <a:r>
              <a:rPr lang="pt-BR" altLang="pt-BR" sz="1400" b="1" dirty="0"/>
              <a:t>      Escreva(" O nome da rua em que reside é: ")</a:t>
            </a:r>
          </a:p>
          <a:p>
            <a:r>
              <a:rPr lang="pt-BR" altLang="pt-BR" sz="1400" b="1" dirty="0"/>
              <a:t>      Escreva(  Rua )</a:t>
            </a:r>
          </a:p>
          <a:p>
            <a:r>
              <a:rPr lang="pt-BR" altLang="pt-BR" sz="1400" b="1" dirty="0" err="1"/>
              <a:t>Fimalgoritmo</a:t>
            </a:r>
            <a:endParaRPr lang="pt-BR" alt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260222650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9A1C17DB-9963-481C-9830-F258E5C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48E35-1F3C-4ADF-8353-FCE29197445C}" type="slidenum">
              <a:rPr lang="pt-BR" altLang="pt-BR"/>
              <a:pPr>
                <a:defRPr/>
              </a:pPr>
              <a:t>134</a:t>
            </a:fld>
            <a:endParaRPr lang="pt-BR" altLang="pt-BR" dirty="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C92F701C-3A63-4DC6-8693-D5C3DD0D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77829" name="Rectangle 4">
            <a:extLst>
              <a:ext uri="{FF2B5EF4-FFF2-40B4-BE49-F238E27FC236}">
                <a16:creationId xmlns:a16="http://schemas.microsoft.com/office/drawing/2014/main" id="{B2B9A33E-692A-466D-A756-B024C7C56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7830" name="Rectangle 5">
            <a:extLst>
              <a:ext uri="{FF2B5EF4-FFF2-40B4-BE49-F238E27FC236}">
                <a16:creationId xmlns:a16="http://schemas.microsoft.com/office/drawing/2014/main" id="{25A3FCB9-515E-454F-BDEA-DC9CC0748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 dirty="0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 dirty="0"/>
              <a:t>Escreva o algoritmo abaixo em linguagem C que realiza o cálculo da média final dos alunos com 4 notas.</a:t>
            </a:r>
          </a:p>
        </p:txBody>
      </p:sp>
      <p:sp>
        <p:nvSpPr>
          <p:cNvPr id="1226760" name="Rectangle 8">
            <a:extLst>
              <a:ext uri="{FF2B5EF4-FFF2-40B4-BE49-F238E27FC236}">
                <a16:creationId xmlns:a16="http://schemas.microsoft.com/office/drawing/2014/main" id="{574A5725-8028-45A1-9073-06D74D4F1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2276872"/>
            <a:ext cx="5400675" cy="3231654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 b="1" dirty="0"/>
              <a:t>algoritmo "media"</a:t>
            </a:r>
          </a:p>
          <a:p>
            <a:endParaRPr lang="pt-BR" altLang="pt-BR" sz="1400" b="1" dirty="0"/>
          </a:p>
          <a:p>
            <a:r>
              <a:rPr lang="pt-BR" altLang="pt-BR" sz="1400" b="1" dirty="0"/>
              <a:t>var  media, nota1, nota2, nota3, nota4: real</a:t>
            </a:r>
          </a:p>
          <a:p>
            <a:endParaRPr lang="pt-BR" altLang="pt-BR" sz="1400" b="1" dirty="0"/>
          </a:p>
          <a:p>
            <a:r>
              <a:rPr lang="pt-BR" altLang="pt-BR" sz="1400" b="1" dirty="0"/>
              <a:t>inicio</a:t>
            </a:r>
          </a:p>
          <a:p>
            <a:r>
              <a:rPr lang="pt-BR" altLang="pt-BR" sz="1400" b="1" dirty="0" err="1"/>
              <a:t>Escreval</a:t>
            </a:r>
            <a:r>
              <a:rPr lang="pt-BR" altLang="pt-BR" sz="1400" b="1" dirty="0"/>
              <a:t>("Entre com as 4 notas")</a:t>
            </a:r>
          </a:p>
          <a:p>
            <a:r>
              <a:rPr lang="pt-BR" altLang="pt-BR" sz="1400" b="1" dirty="0"/>
              <a:t>Leia(Nota1)</a:t>
            </a:r>
          </a:p>
          <a:p>
            <a:r>
              <a:rPr lang="pt-BR" altLang="pt-BR" sz="1400" b="1" dirty="0"/>
              <a:t>Leia(Nota2)</a:t>
            </a:r>
          </a:p>
          <a:p>
            <a:r>
              <a:rPr lang="pt-BR" altLang="pt-BR" sz="1400" b="1" dirty="0"/>
              <a:t>Leia(Nota3)</a:t>
            </a:r>
          </a:p>
          <a:p>
            <a:r>
              <a:rPr lang="pt-BR" altLang="pt-BR" sz="1400" b="1" dirty="0"/>
              <a:t>Leia(Nota4)</a:t>
            </a:r>
          </a:p>
          <a:p>
            <a:r>
              <a:rPr lang="pt-BR" altLang="pt-BR" sz="1400" b="1" dirty="0"/>
              <a:t>Media:=(Nota1 + Nota2 + Nota3 +nota4)/4</a:t>
            </a:r>
          </a:p>
          <a:p>
            <a:r>
              <a:rPr lang="pt-BR" altLang="pt-BR" sz="1400" b="1" dirty="0"/>
              <a:t>Escreva(" A media é:",media)</a:t>
            </a:r>
          </a:p>
          <a:p>
            <a:endParaRPr lang="pt-BR" altLang="pt-BR" sz="1400" b="1" dirty="0"/>
          </a:p>
          <a:p>
            <a:r>
              <a:rPr lang="pt-BR" altLang="pt-BR" sz="1400" b="1" dirty="0" err="1"/>
              <a:t>fimalgoritmo</a:t>
            </a:r>
            <a:endParaRPr lang="pt-BR" alt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11061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760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AFA704D1-91B6-4D18-81B6-374D150B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1C75-128C-41FF-B2F7-34A916547780}" type="slidenum">
              <a:rPr lang="pt-BR" altLang="pt-BR"/>
              <a:pPr>
                <a:defRPr/>
              </a:pPr>
              <a:t>135</a:t>
            </a:fld>
            <a:endParaRPr lang="pt-BR" altLang="pt-BR"/>
          </a:p>
        </p:txBody>
      </p:sp>
      <p:sp>
        <p:nvSpPr>
          <p:cNvPr id="231427" name="Rectangle 2">
            <a:extLst>
              <a:ext uri="{FF2B5EF4-FFF2-40B4-BE49-F238E27FC236}">
                <a16:creationId xmlns:a16="http://schemas.microsoft.com/office/drawing/2014/main" id="{4BA4FFC8-656D-485F-8527-FDD8ED61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231428" name="Text Box 3">
            <a:extLst>
              <a:ext uri="{FF2B5EF4-FFF2-40B4-BE49-F238E27FC236}">
                <a16:creationId xmlns:a16="http://schemas.microsoft.com/office/drawing/2014/main" id="{1FFAAEA6-959F-4CF7-AC7F-9E359BCE1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231429" name="Rectangle 4">
            <a:extLst>
              <a:ext uri="{FF2B5EF4-FFF2-40B4-BE49-F238E27FC236}">
                <a16:creationId xmlns:a16="http://schemas.microsoft.com/office/drawing/2014/main" id="{5F4651AD-6401-46B0-A876-B1F16869E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231430" name="Rectangle 5">
            <a:extLst>
              <a:ext uri="{FF2B5EF4-FFF2-40B4-BE49-F238E27FC236}">
                <a16:creationId xmlns:a16="http://schemas.microsoft.com/office/drawing/2014/main" id="{8375DF5A-C999-44BD-9A7F-5E1B1CAD7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  <p:sp>
        <p:nvSpPr>
          <p:cNvPr id="231431" name="Rectangle 6">
            <a:extLst>
              <a:ext uri="{FF2B5EF4-FFF2-40B4-BE49-F238E27FC236}">
                <a16:creationId xmlns:a16="http://schemas.microsoft.com/office/drawing/2014/main" id="{5E6CE07D-586F-47DF-A167-AAEB8D131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84963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3663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22325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230313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383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 dirty="0"/>
              <a:t>Escreva o algoritmo abaixo em linguagem C</a:t>
            </a:r>
            <a:endParaRPr lang="el-GR" altLang="pt-BR" b="1" dirty="0"/>
          </a:p>
          <a:p>
            <a:pPr lvl="1" eaLnBrk="1" hangingPunct="1">
              <a:lnSpc>
                <a:spcPct val="80000"/>
              </a:lnSpc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 sz="1800" b="1" dirty="0"/>
          </a:p>
        </p:txBody>
      </p:sp>
      <p:sp>
        <p:nvSpPr>
          <p:cNvPr id="1234951" name="Rectangle 7">
            <a:extLst>
              <a:ext uri="{FF2B5EF4-FFF2-40B4-BE49-F238E27FC236}">
                <a16:creationId xmlns:a16="http://schemas.microsoft.com/office/drawing/2014/main" id="{ED0EA7DE-6830-4C20-B922-B96AC9253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2170113"/>
            <a:ext cx="6251575" cy="3324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Veloc</a:t>
            </a: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pt-BR" altLang="pt-BR" sz="1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Variaveis</a:t>
            </a: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V,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a, DS, S,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: Real</a:t>
            </a:r>
          </a:p>
          <a:p>
            <a:pPr eaLnBrk="1" hangingPunct="1">
              <a:defRPr/>
            </a:pP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Escreva(“Entre com os valores de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a, S e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”) 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a,S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</a:t>
            </a:r>
            <a:r>
              <a:rPr lang="pt-BR" altLang="pt-B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DS=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S-So</a:t>
            </a: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V=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sqrt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**2 + 2*a*DS)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(“A velocidade e:”,V)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</a:t>
            </a:r>
          </a:p>
        </p:txBody>
      </p:sp>
      <p:graphicFrame>
        <p:nvGraphicFramePr>
          <p:cNvPr id="1234952" name="Object 8">
            <a:extLst>
              <a:ext uri="{FF2B5EF4-FFF2-40B4-BE49-F238E27FC236}">
                <a16:creationId xmlns:a16="http://schemas.microsoft.com/office/drawing/2014/main" id="{D249C035-06F7-40EC-A595-0EBB50BC1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8588" y="2708275"/>
          <a:ext cx="20177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25" name="Equation" r:id="rId4" imgW="1079032" imgH="304668" progId="Equation.3">
                  <p:embed/>
                </p:oleObj>
              </mc:Choice>
              <mc:Fallback>
                <p:oleObj name="Equation" r:id="rId4" imgW="1079032" imgH="3046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2708275"/>
                        <a:ext cx="20177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953" name="Object 9">
            <a:extLst>
              <a:ext uri="{FF2B5EF4-FFF2-40B4-BE49-F238E27FC236}">
                <a16:creationId xmlns:a16="http://schemas.microsoft.com/office/drawing/2014/main" id="{2650A3B9-CB82-4ED2-8758-AC3457B3B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4300" y="2132013"/>
          <a:ext cx="18272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26" name="Equation" r:id="rId6" imgW="977900" imgH="241300" progId="Equation.3">
                  <p:embed/>
                </p:oleObj>
              </mc:Choice>
              <mc:Fallback>
                <p:oleObj name="Equation" r:id="rId6" imgW="9779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2132013"/>
                        <a:ext cx="18272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954" name="Text Box 10">
            <a:extLst>
              <a:ext uri="{FF2B5EF4-FFF2-40B4-BE49-F238E27FC236}">
                <a16:creationId xmlns:a16="http://schemas.microsoft.com/office/drawing/2014/main" id="{73220365-B2CE-42F5-B58F-1A4C48EE6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1271588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Torricelli.alg</a:t>
            </a:r>
          </a:p>
        </p:txBody>
      </p:sp>
      <p:sp>
        <p:nvSpPr>
          <p:cNvPr id="231436" name="CaixaDeTexto 1">
            <a:extLst>
              <a:ext uri="{FF2B5EF4-FFF2-40B4-BE49-F238E27FC236}">
                <a16:creationId xmlns:a16="http://schemas.microsoft.com/office/drawing/2014/main" id="{8008126E-AFF5-4B1A-9D64-3FFBDEAC9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995" y="5934670"/>
            <a:ext cx="7831137" cy="92333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>
                <a:solidFill>
                  <a:schemeClr val="tx1"/>
                </a:solidFill>
              </a:rPr>
              <a:t>Obs</a:t>
            </a:r>
            <a:r>
              <a:rPr lang="pt-BR" altLang="pt-BR" dirty="0">
                <a:solidFill>
                  <a:schemeClr val="tx1"/>
                </a:solidFill>
              </a:rPr>
              <a:t>: a instrução que calcula uma raiz quadrada na linguagem C é: </a:t>
            </a:r>
            <a:r>
              <a:rPr lang="pt-BR" altLang="pt-BR" dirty="0" err="1">
                <a:solidFill>
                  <a:schemeClr val="tx1"/>
                </a:solidFill>
              </a:rPr>
              <a:t>sqrt</a:t>
            </a:r>
            <a:r>
              <a:rPr lang="pt-BR" altLang="pt-BR" dirty="0">
                <a:solidFill>
                  <a:schemeClr val="tx1"/>
                </a:solidFill>
              </a:rPr>
              <a:t>( ).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No escopo (início do código’) é necessário escrever a instrução #include &lt;</a:t>
            </a:r>
            <a:r>
              <a:rPr lang="pt-BR" altLang="pt-BR" dirty="0" err="1">
                <a:solidFill>
                  <a:schemeClr val="tx1"/>
                </a:solidFill>
              </a:rPr>
              <a:t>math.h</a:t>
            </a:r>
            <a:r>
              <a:rPr lang="pt-BR" altLang="pt-BR" dirty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51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1AEFD6AE-6BF2-4259-927C-924B63E3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B544D-434B-4232-A329-53C39B709490}" type="slidenum">
              <a:rPr lang="pt-BR" altLang="pt-BR"/>
              <a:pPr>
                <a:defRPr/>
              </a:pPr>
              <a:t>136</a:t>
            </a:fld>
            <a:endParaRPr lang="pt-BR" altLang="pt-BR"/>
          </a:p>
        </p:txBody>
      </p:sp>
      <p:sp>
        <p:nvSpPr>
          <p:cNvPr id="233475" name="Rectangle 2">
            <a:extLst>
              <a:ext uri="{FF2B5EF4-FFF2-40B4-BE49-F238E27FC236}">
                <a16:creationId xmlns:a16="http://schemas.microsoft.com/office/drawing/2014/main" id="{5EEA15F9-9E85-438C-8ED4-0004365C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233476" name="Text Box 3">
            <a:extLst>
              <a:ext uri="{FF2B5EF4-FFF2-40B4-BE49-F238E27FC236}">
                <a16:creationId xmlns:a16="http://schemas.microsoft.com/office/drawing/2014/main" id="{2A4B127A-8C46-45FC-AD52-A74FF7C47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233477" name="Rectangle 4">
            <a:extLst>
              <a:ext uri="{FF2B5EF4-FFF2-40B4-BE49-F238E27FC236}">
                <a16:creationId xmlns:a16="http://schemas.microsoft.com/office/drawing/2014/main" id="{7F33BAE6-EE50-48F8-B400-F8E2AFDC1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233478" name="Rectangle 5">
            <a:extLst>
              <a:ext uri="{FF2B5EF4-FFF2-40B4-BE49-F238E27FC236}">
                <a16:creationId xmlns:a16="http://schemas.microsoft.com/office/drawing/2014/main" id="{EA88D50E-D912-4128-8537-2774F1104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Escreva em linguagem C o algoritmo abaixo escrito em pseudocódigo</a:t>
            </a:r>
          </a:p>
        </p:txBody>
      </p:sp>
      <p:sp>
        <p:nvSpPr>
          <p:cNvPr id="233479" name="Rectangle 7">
            <a:extLst>
              <a:ext uri="{FF2B5EF4-FFF2-40B4-BE49-F238E27FC236}">
                <a16:creationId xmlns:a16="http://schemas.microsoft.com/office/drawing/2014/main" id="{5E536B1C-5099-47DE-A6E0-61A3F8FE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2963"/>
            <a:ext cx="5616575" cy="57626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37000" name="Rectangle 8">
            <a:extLst>
              <a:ext uri="{FF2B5EF4-FFF2-40B4-BE49-F238E27FC236}">
                <a16:creationId xmlns:a16="http://schemas.microsoft.com/office/drawing/2014/main" id="{5C78B6A9-4D8F-471B-8482-6A14043D8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30525"/>
            <a:ext cx="6842125" cy="2492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"Estoque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medio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"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Est_Med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Qde_Min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Qde_Max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: Real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Escreval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("entre com o valor da quantidade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mímnima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 máxima")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Qde_Min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Qde_Max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Est_Med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:= (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Qde_Min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Qde_Max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)/2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("O estoque médio é:",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Est_Med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Fimalgoritmo</a:t>
            </a:r>
            <a:endParaRPr lang="pt-BR" altLang="pt-BR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7001" name="Text Box 9">
            <a:extLst>
              <a:ext uri="{FF2B5EF4-FFF2-40B4-BE49-F238E27FC236}">
                <a16:creationId xmlns:a16="http://schemas.microsoft.com/office/drawing/2014/main" id="{BEE5BBAC-45CA-41B4-8780-C62EFB79D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838325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Estoque medio.alg</a:t>
            </a:r>
          </a:p>
        </p:txBody>
      </p:sp>
      <p:grpSp>
        <p:nvGrpSpPr>
          <p:cNvPr id="233482" name="Grupo 2">
            <a:extLst>
              <a:ext uri="{FF2B5EF4-FFF2-40B4-BE49-F238E27FC236}">
                <a16:creationId xmlns:a16="http://schemas.microsoft.com/office/drawing/2014/main" id="{31361333-39D5-4AB0-9EE6-6C6947F95B5A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1909763"/>
            <a:ext cx="7921625" cy="865187"/>
            <a:chOff x="503237" y="1910555"/>
            <a:chExt cx="7921625" cy="865188"/>
          </a:xfrm>
        </p:grpSpPr>
        <p:pic>
          <p:nvPicPr>
            <p:cNvPr id="233483" name="Picture 6">
              <a:extLst>
                <a:ext uri="{FF2B5EF4-FFF2-40B4-BE49-F238E27FC236}">
                  <a16:creationId xmlns:a16="http://schemas.microsoft.com/office/drawing/2014/main" id="{7148673F-E0C7-4802-BC95-975064636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46" t="37286" r="13818" b="52344"/>
            <a:stretch>
              <a:fillRect/>
            </a:stretch>
          </p:blipFill>
          <p:spPr bwMode="auto">
            <a:xfrm>
              <a:off x="503237" y="1910555"/>
              <a:ext cx="7921625" cy="865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CE2E373A-6503-4075-B186-7F60752FFFFE}"/>
                </a:ext>
              </a:extLst>
            </p:cNvPr>
            <p:cNvSpPr/>
            <p:nvPr/>
          </p:nvSpPr>
          <p:spPr bwMode="auto">
            <a:xfrm>
              <a:off x="539749" y="2140742"/>
              <a:ext cx="2736850" cy="347663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7000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BC8DD7ED-7B30-447C-911D-5B24BB57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97307-C413-4AC7-AC8A-3A26B0A0A95E}" type="slidenum">
              <a:rPr lang="pt-BR" altLang="pt-BR"/>
              <a:pPr>
                <a:defRPr/>
              </a:pPr>
              <a:t>137</a:t>
            </a:fld>
            <a:endParaRPr lang="pt-BR" altLang="pt-BR"/>
          </a:p>
        </p:txBody>
      </p:sp>
      <p:sp>
        <p:nvSpPr>
          <p:cNvPr id="235523" name="Rectangle 2">
            <a:extLst>
              <a:ext uri="{FF2B5EF4-FFF2-40B4-BE49-F238E27FC236}">
                <a16:creationId xmlns:a16="http://schemas.microsoft.com/office/drawing/2014/main" id="{9AA37058-CD8C-4E46-871E-1D6496EF6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235524" name="Text Box 3">
            <a:extLst>
              <a:ext uri="{FF2B5EF4-FFF2-40B4-BE49-F238E27FC236}">
                <a16:creationId xmlns:a16="http://schemas.microsoft.com/office/drawing/2014/main" id="{C0EE6757-C777-4509-B386-7054C77E6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235525" name="Rectangle 4">
            <a:extLst>
              <a:ext uri="{FF2B5EF4-FFF2-40B4-BE49-F238E27FC236}">
                <a16:creationId xmlns:a16="http://schemas.microsoft.com/office/drawing/2014/main" id="{B0483C32-6967-4E40-9AEC-781FA0D54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235526" name="Rectangle 5">
            <a:extLst>
              <a:ext uri="{FF2B5EF4-FFF2-40B4-BE49-F238E27FC236}">
                <a16:creationId xmlns:a16="http://schemas.microsoft.com/office/drawing/2014/main" id="{711FE9E0-F1AE-4D02-9E26-0237AFCC7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Escreva em linguagem C o algoritmo abaixo escrito em pseudocódigo</a:t>
            </a:r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O algortimo faz a leitura de dois pontos quaisquer no plano, p1(x1,y1) e p2(x2,y2) e calcule a distância entre eles.</a:t>
            </a:r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/>
          </a:p>
          <a:p>
            <a:pPr eaLnBrk="1" hangingPunct="1"/>
            <a:endParaRPr lang="pt-BR" altLang="pt-BR"/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  <p:sp>
        <p:nvSpPr>
          <p:cNvPr id="235527" name="Rectangle 6">
            <a:extLst>
              <a:ext uri="{FF2B5EF4-FFF2-40B4-BE49-F238E27FC236}">
                <a16:creationId xmlns:a16="http://schemas.microsoft.com/office/drawing/2014/main" id="{AC4EA118-9222-4775-B9A1-E2D113085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2963"/>
            <a:ext cx="5616575" cy="57626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39047" name="Rectangle 7">
            <a:extLst>
              <a:ext uri="{FF2B5EF4-FFF2-40B4-BE49-F238E27FC236}">
                <a16:creationId xmlns:a16="http://schemas.microsoft.com/office/drawing/2014/main" id="{EA91745C-8D06-44DA-BCF4-98118F92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89225"/>
            <a:ext cx="5834063" cy="30464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</a:t>
            </a:r>
            <a:r>
              <a:rPr lang="pt-BR" altLang="pt-BR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distancia_dois_pontos</a:t>
            </a:r>
            <a:endParaRPr lang="pt-BR" alt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Variáveis</a:t>
            </a: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x2,x1,y2,y1,d : Real</a:t>
            </a:r>
          </a:p>
          <a:p>
            <a:pPr eaLnBrk="1" hangingPunct="1">
              <a:defRPr/>
            </a:pPr>
            <a:endParaRPr lang="pt-BR" alt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Escreva(“Entre com os pontos x1,y1 e x2,y2”)</a:t>
            </a: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(x1, y1)</a:t>
            </a: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(x2, y2)</a:t>
            </a: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d = </a:t>
            </a:r>
            <a:r>
              <a:rPr lang="pt-BR" altLang="pt-BR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sqrt</a:t>
            </a: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((x2-x1)**2+(y2-y1)**2) </a:t>
            </a: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(“A distancia entre os dois pontos e:”,d)</a:t>
            </a:r>
          </a:p>
          <a:p>
            <a:pPr eaLnBrk="1" hangingPunct="1">
              <a:defRPr/>
            </a:pPr>
            <a:endParaRPr lang="pt-BR" alt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</a:t>
            </a:r>
          </a:p>
        </p:txBody>
      </p:sp>
      <p:graphicFrame>
        <p:nvGraphicFramePr>
          <p:cNvPr id="235529" name="Object 8">
            <a:extLst>
              <a:ext uri="{FF2B5EF4-FFF2-40B4-BE49-F238E27FC236}">
                <a16:creationId xmlns:a16="http://schemas.microsoft.com/office/drawing/2014/main" id="{6DDB25AA-73CA-485F-B891-EE77E209C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349500"/>
          <a:ext cx="31369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6" name="Equation" r:id="rId4" imgW="1663700" imgH="292100" progId="Equation.3">
                  <p:embed/>
                </p:oleObj>
              </mc:Choice>
              <mc:Fallback>
                <p:oleObj name="Equation" r:id="rId4" imgW="16637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349500"/>
                        <a:ext cx="31369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49" name="Text Box 9">
            <a:extLst>
              <a:ext uri="{FF2B5EF4-FFF2-40B4-BE49-F238E27FC236}">
                <a16:creationId xmlns:a16="http://schemas.microsoft.com/office/drawing/2014/main" id="{EFF19A90-8F0D-45D1-98C0-3345BE2E4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2036763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Distancia2pontos.alg</a:t>
            </a:r>
          </a:p>
        </p:txBody>
      </p:sp>
      <p:sp>
        <p:nvSpPr>
          <p:cNvPr id="235531" name="CaixaDeTexto 10">
            <a:extLst>
              <a:ext uri="{FF2B5EF4-FFF2-40B4-BE49-F238E27FC236}">
                <a16:creationId xmlns:a16="http://schemas.microsoft.com/office/drawing/2014/main" id="{191EA42E-482F-450A-BAA0-21595351B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63" y="5657850"/>
            <a:ext cx="4872037" cy="1200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Obs: a instrução que calcula o quadrado de um número na linguagem C é: pow(x,2).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No escopo (início do código’) é necessário escrever a instrução #include &lt;math.h&gt;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47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F64D356F-0D01-42ED-8E22-3DD3E1C4E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endParaRPr lang="es-ES" altLang="pt-BR">
              <a:effectLst/>
            </a:endParaRP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73D2FCE1-6FDD-4271-AE4F-A420AAE341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35938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/>
            <a:r>
              <a:rPr lang="pt-BR" altLang="pt-BR">
                <a:effectLst/>
              </a:rPr>
              <a:t>A tabela abaixo apresenta os tipos de dados simples e os tipos de dados modificados da linguagem C</a:t>
            </a:r>
            <a:r>
              <a:rPr lang="es-ES" altLang="pt-BR">
                <a:effectLst/>
              </a:rPr>
              <a:t> .</a:t>
            </a:r>
          </a:p>
        </p:txBody>
      </p:sp>
      <p:graphicFrame>
        <p:nvGraphicFramePr>
          <p:cNvPr id="277508" name="Group 4">
            <a:extLst>
              <a:ext uri="{FF2B5EF4-FFF2-40B4-BE49-F238E27FC236}">
                <a16:creationId xmlns:a16="http://schemas.microsoft.com/office/drawing/2014/main" id="{AA75A61E-062C-40FB-850C-F5644DC40A4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0075" y="2608263"/>
          <a:ext cx="7894638" cy="3565527"/>
        </p:xfrm>
        <a:graphic>
          <a:graphicData uri="http://schemas.openxmlformats.org/drawingml/2006/table">
            <a:tbl>
              <a:tblPr/>
              <a:tblGrid>
                <a:gridCol w="219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 de dados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Tamanho (bytes)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 inferior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 superior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char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unsigned char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short int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-32768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32767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759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unsigned short int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65535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int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kumimoji="0" lang="en-US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r>
                        <a:rPr kumimoji="0" lang="en-US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long int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float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-3.2×10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±38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+3.2×10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±38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double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-1.7×10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±308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+1.7×10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±308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7624" name="Rectangle 56">
            <a:extLst>
              <a:ext uri="{FF2B5EF4-FFF2-40B4-BE49-F238E27FC236}">
                <a16:creationId xmlns:a16="http://schemas.microsoft.com/office/drawing/2014/main" id="{17936428-18E0-40FD-B397-4B753B1D9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3476625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/>
              <a:t>tamanho dos tipos de dados.cpp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2A4B7FD1-8AB4-4129-84D6-499877083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2.3 – Variáveis simples</a:t>
            </a:r>
            <a:endParaRPr lang="es-ES" altLang="pt-BR">
              <a:effectLst/>
            </a:endParaRP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B456D75B-2F10-47AB-B261-E317F7312E6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35938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s-ES" altLang="pt-BR" b="1">
                <a:effectLst/>
              </a:rPr>
              <a:t> </a:t>
            </a:r>
            <a:r>
              <a:rPr lang="pt-BR" altLang="pt-BR" b="1">
                <a:effectLst/>
              </a:rPr>
              <a:t>Definição de variáveis</a:t>
            </a:r>
            <a:r>
              <a:rPr lang="pt-BR" altLang="pt-BR">
                <a:effectLst/>
              </a:rPr>
              <a:t> </a:t>
            </a:r>
          </a:p>
          <a:p>
            <a:pPr marL="0" indent="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Variáveis são locais na memória do computador que guardam conteúdos que podem ser utilizados quando determinado programa está rodando.</a:t>
            </a:r>
          </a:p>
          <a:p>
            <a:pPr marL="0" indent="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Em linguagem C, as variáveis devem ter um nome obedecendo determinadas condições:</a:t>
            </a:r>
          </a:p>
          <a:p>
            <a:pPr lvl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altLang="pt-BR" sz="1800">
                <a:effectLst/>
              </a:rPr>
              <a:t>O nome da variável deve começar com uma letra ou sublinhado (_).</a:t>
            </a:r>
          </a:p>
          <a:p>
            <a:pPr lvl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altLang="pt-BR" sz="1800">
                <a:effectLst/>
              </a:rPr>
              <a:t>Esse nome não pode ser igual a uma palavra reservada, nem igual ao nome de uma função declarada pelo programador, ou pelas bibliotecas do C.</a:t>
            </a:r>
          </a:p>
          <a:p>
            <a:pPr lvl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altLang="pt-BR" sz="1800">
                <a:effectLst/>
              </a:rPr>
              <a:t>Variáveis de até 32 caracteres são aceitas. </a:t>
            </a:r>
          </a:p>
          <a:p>
            <a:pPr lvl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altLang="pt-BR" sz="1800">
                <a:effectLst/>
              </a:rPr>
              <a:t>O C é "case sensitive" e portanto deve-se prestar atenção às maiúsculas e minúsculas.</a:t>
            </a:r>
          </a:p>
          <a:p>
            <a:pPr marL="0" indent="0" algn="l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pt-BR" altLang="pt-BR"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9FB5C5D9-51A9-4960-8058-2F510DB6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A72D22-74C6-4439-9539-CC52575E1310}" type="slidenum">
              <a:rPr lang="pt-BR" altLang="pt-BR"/>
              <a:pPr>
                <a:defRPr/>
              </a:pPr>
              <a:t>14</a:t>
            </a:fld>
            <a:endParaRPr lang="pt-BR" altLang="pt-BR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8C63265B-1B39-4328-B58D-AF649034A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200" b="1"/>
              <a:t>Programa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EE8CD26B-5E96-4D31-99FD-D98860E60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5AD3275B-E006-4B51-BABB-28A4C3805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4278313"/>
            <a:ext cx="903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EAEAEA"/>
              </a:solidFill>
            </a:endParaRPr>
          </a:p>
        </p:txBody>
      </p:sp>
      <p:sp>
        <p:nvSpPr>
          <p:cNvPr id="812038" name="Rectangle 6">
            <a:extLst>
              <a:ext uri="{FF2B5EF4-FFF2-40B4-BE49-F238E27FC236}">
                <a16:creationId xmlns:a16="http://schemas.microsoft.com/office/drawing/2014/main" id="{D9DD9FF9-9254-48FF-8B8E-A76272C54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296988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 u="sng" dirty="0">
                <a:effectLst/>
              </a:rPr>
              <a:t> Algumas observações</a:t>
            </a:r>
            <a:r>
              <a:rPr lang="pt-BR" altLang="pt-BR" b="1" u="sng" dirty="0">
                <a:solidFill>
                  <a:srgbClr val="FF0000"/>
                </a:solidFill>
                <a:effectLst/>
              </a:rPr>
              <a:t> 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/>
              </a:rPr>
              <a:t>(fonte: </a:t>
            </a:r>
            <a:r>
              <a:rPr lang="pt-BR" altLang="pt-BR" b="1" dirty="0">
                <a:solidFill>
                  <a:schemeClr val="bg1"/>
                </a:solidFill>
                <a:effectLst/>
                <a:hlinkClick r:id="rId3"/>
              </a:rPr>
              <a:t>http://www.hardware.com.br/termos/assembler</a:t>
            </a:r>
            <a:r>
              <a:rPr lang="pt-BR" altLang="pt-BR" b="1" dirty="0">
                <a:solidFill>
                  <a:schemeClr val="bg1"/>
                </a:solidFill>
                <a:effectLst/>
              </a:rPr>
              <a:t>)</a:t>
            </a:r>
          </a:p>
          <a:p>
            <a:pPr algn="just" eaLnBrk="1" hangingPunct="1">
              <a:defRPr/>
            </a:pPr>
            <a:r>
              <a:rPr lang="pt-BR" sz="2000" dirty="0"/>
              <a:t>Os compiladores de várias linguagens de alto nível fazem a compilação dos programas em duas etapas, na primeira transformando o código fonte em código Assembly e em seguida gerando o binário com a ajuda de um Assembler.</a:t>
            </a:r>
            <a:endParaRPr lang="pt-BR" sz="2000" dirty="0"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endParaRPr lang="pt-BR" altLang="pt-BR" sz="2000" dirty="0">
              <a:effectLst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39708497-BCD2-4C9E-9897-C05CF3ED6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2.3 – Variáveis simples</a:t>
            </a:r>
            <a:endParaRPr lang="es-ES" altLang="pt-BR">
              <a:effectLst/>
            </a:endParaRP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7F1125D4-A612-42CB-9C1E-785E4974E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pt-BR">
                <a:effectLst/>
              </a:rPr>
              <a:t>O C </a:t>
            </a:r>
            <a:r>
              <a:rPr lang="pt-BR" altLang="pt-BR">
                <a:effectLst/>
              </a:rPr>
              <a:t>tem </a:t>
            </a:r>
            <a:r>
              <a:rPr lang="pt-BR" altLang="pt-BR" b="1">
                <a:effectLst/>
              </a:rPr>
              <a:t>5 tipos básicos </a:t>
            </a:r>
            <a:r>
              <a:rPr lang="pt-BR" altLang="pt-BR">
                <a:effectLst/>
              </a:rPr>
              <a:t>de variáveis: </a:t>
            </a:r>
            <a:r>
              <a:rPr lang="pt-BR" altLang="pt-BR" b="1">
                <a:effectLst/>
              </a:rPr>
              <a:t>char, int, float, void, double</a:t>
            </a:r>
            <a:r>
              <a:rPr lang="pt-BR" altLang="pt-BR">
                <a:effectLst/>
              </a:rPr>
              <a:t>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tipo </a:t>
            </a:r>
            <a:r>
              <a:rPr lang="pt-BR" altLang="pt-BR" b="1">
                <a:effectLst/>
              </a:rPr>
              <a:t>char</a:t>
            </a:r>
            <a:r>
              <a:rPr lang="pt-BR" altLang="pt-BR">
                <a:effectLst/>
              </a:rPr>
              <a:t> é utilizado para a impressão de variáveis que utilizam caracteres,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tipo </a:t>
            </a:r>
            <a:r>
              <a:rPr lang="pt-BR" altLang="pt-BR" b="1">
                <a:effectLst/>
              </a:rPr>
              <a:t>int</a:t>
            </a:r>
            <a:r>
              <a:rPr lang="pt-BR" altLang="pt-BR">
                <a:effectLst/>
              </a:rPr>
              <a:t> é utilizado para a impressão de variáveis que utilizam números inteiros, como contadores e controladores de laços de execução.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tipo </a:t>
            </a:r>
            <a:r>
              <a:rPr lang="pt-BR" altLang="pt-BR" b="1">
                <a:effectLst/>
              </a:rPr>
              <a:t>float</a:t>
            </a:r>
            <a:r>
              <a:rPr lang="pt-BR" altLang="pt-BR">
                <a:effectLst/>
              </a:rPr>
              <a:t> é utilizado para a impressão de variáveis que utilizam números reais (ponto flutuante).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tipo </a:t>
            </a:r>
            <a:r>
              <a:rPr lang="pt-BR" altLang="pt-BR" b="1">
                <a:effectLst/>
              </a:rPr>
              <a:t>double</a:t>
            </a:r>
            <a:r>
              <a:rPr lang="pt-BR" altLang="pt-BR">
                <a:effectLst/>
              </a:rPr>
              <a:t> é o ponto flutuante duplo e pode ser visto como um ponto flutuante com muito mais precisão (números científicos).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</a:t>
            </a:r>
            <a:r>
              <a:rPr lang="pt-BR" altLang="pt-BR" b="1">
                <a:effectLst/>
              </a:rPr>
              <a:t>void</a:t>
            </a:r>
            <a:r>
              <a:rPr lang="pt-BR" altLang="pt-BR">
                <a:effectLst/>
              </a:rPr>
              <a:t> é o tipo vazio, ou um "tipo sem tipo".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78A55D08-D8C3-4100-8E36-7D31D4F75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2.4 - Declaração de variáveis</a:t>
            </a:r>
            <a:endParaRPr lang="es-ES" altLang="pt-BR">
              <a:effectLst/>
            </a:endParaRP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F47CB692-A967-41C7-9122-0AC9B8E723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35938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buFont typeface="Wingdings" panose="05000000000000000000" pitchFamily="2" charset="2"/>
              <a:buChar char="§"/>
            </a:pPr>
            <a:r>
              <a:rPr lang="es-ES" altLang="pt-BR">
                <a:effectLst/>
              </a:rPr>
              <a:t> </a:t>
            </a:r>
            <a:r>
              <a:rPr lang="pt-BR" altLang="pt-BR">
                <a:effectLst/>
              </a:rPr>
              <a:t>Quando se faz a </a:t>
            </a:r>
            <a:r>
              <a:rPr lang="pt-BR" altLang="pt-BR" b="1">
                <a:effectLst/>
              </a:rPr>
              <a:t>declaração</a:t>
            </a:r>
            <a:r>
              <a:rPr lang="pt-BR" altLang="pt-BR">
                <a:effectLst/>
              </a:rPr>
              <a:t> de uma variável está se determinando que tipo de dado ela vai receber. </a:t>
            </a:r>
          </a:p>
          <a:p>
            <a:pPr marL="0" indent="0" algn="just"/>
            <a:r>
              <a:rPr lang="pt-BR" altLang="pt-BR">
                <a:effectLst/>
              </a:rPr>
              <a:t>	</a:t>
            </a:r>
            <a:r>
              <a:rPr lang="pt-BR" altLang="pt-BR" b="1">
                <a:effectLst/>
              </a:rPr>
              <a:t>Sintaxe:</a:t>
            </a:r>
            <a:r>
              <a:rPr lang="pt-BR" altLang="pt-BR">
                <a:effectLst/>
              </a:rPr>
              <a:t> A sintaxe para a declaração de variáveis é:</a:t>
            </a:r>
            <a:endParaRPr lang="pt-BR" altLang="pt-BR" i="1">
              <a:effectLst/>
            </a:endParaRPr>
          </a:p>
          <a:p>
            <a:pPr marL="0" indent="0" algn="just"/>
            <a:r>
              <a:rPr lang="pt-BR" altLang="pt-BR" i="1">
                <a:effectLst/>
              </a:rPr>
              <a:t>	tipo var_1</a:t>
            </a:r>
            <a:r>
              <a:rPr lang="pt-BR" altLang="pt-BR">
                <a:effectLst/>
              </a:rPr>
              <a:t>;</a:t>
            </a:r>
          </a:p>
          <a:p>
            <a:pPr marL="0" indent="0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O </a:t>
            </a:r>
            <a:r>
              <a:rPr lang="pt-BR" altLang="pt-BR" i="1">
                <a:effectLst/>
              </a:rPr>
              <a:t>tipo</a:t>
            </a:r>
            <a:r>
              <a:rPr lang="pt-BR" altLang="pt-BR">
                <a:effectLst/>
              </a:rPr>
              <a:t> é o tipo de dado, </a:t>
            </a:r>
            <a:r>
              <a:rPr lang="pt-BR" altLang="pt-BR" i="1">
                <a:effectLst/>
              </a:rPr>
              <a:t>var_1</a:t>
            </a:r>
            <a:r>
              <a:rPr lang="pt-BR" altLang="pt-BR">
                <a:effectLst/>
              </a:rPr>
              <a:t> é o nome da variável a ser declarada.</a:t>
            </a:r>
            <a:endParaRPr lang="pt-BR" altLang="pt-BR" b="1">
              <a:effectLst/>
            </a:endParaRPr>
          </a:p>
          <a:p>
            <a:pPr marL="0" indent="0" algn="l"/>
            <a:r>
              <a:rPr lang="pt-BR" altLang="pt-BR" b="1">
                <a:effectLst/>
              </a:rPr>
              <a:t>Exemplo:</a:t>
            </a:r>
            <a:endParaRPr lang="en-US" altLang="pt-BR">
              <a:effectLst/>
            </a:endParaRPr>
          </a:p>
          <a:p>
            <a:pPr marL="0" indent="0" algn="l"/>
            <a:r>
              <a:rPr lang="en-US" altLang="pt-BR">
                <a:effectLst/>
              </a:rPr>
              <a:t>int i;</a:t>
            </a:r>
            <a:endParaRPr lang="pt-BR" altLang="pt-BR">
              <a:effectLst/>
            </a:endParaRPr>
          </a:p>
          <a:p>
            <a:pPr marL="0" indent="0" algn="l"/>
            <a:r>
              <a:rPr lang="pt-BR" altLang="pt-BR">
                <a:effectLst/>
              </a:rPr>
              <a:t>float num;</a:t>
            </a:r>
          </a:p>
          <a:p>
            <a:pPr marL="0" indent="0" algn="l"/>
            <a:r>
              <a:rPr lang="pt-BR" altLang="pt-BR">
                <a:effectLst/>
              </a:rPr>
              <a:t>char nome_1[20]; *nome_2;</a:t>
            </a:r>
          </a:p>
          <a:p>
            <a:pPr marL="0" indent="0" algn="l"/>
            <a:endParaRPr lang="es-ES" altLang="pt-BR">
              <a:effectLst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FE9B8E33-6854-4349-88CF-4D002024A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2.4 - Declaração de variáveis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Inicialização de variáveis</a:t>
            </a:r>
            <a:endParaRPr lang="es-ES" altLang="pt-BR">
              <a:effectLst/>
            </a:endParaRP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FD6900B0-8C6A-447A-A89F-500179FAEC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35938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É possível, em C, declarar uma variável e já armazenar nela um valor inicial. Chamamos este procedimento de </a:t>
            </a:r>
            <a:r>
              <a:rPr lang="pt-BR" altLang="pt-BR" b="1">
                <a:effectLst/>
              </a:rPr>
              <a:t>inicialização</a:t>
            </a:r>
            <a:r>
              <a:rPr lang="pt-BR" altLang="pt-BR">
                <a:effectLst/>
              </a:rPr>
              <a:t> de uma variável. </a:t>
            </a:r>
          </a:p>
          <a:p>
            <a:pPr marL="0" indent="0" algn="just"/>
            <a:r>
              <a:rPr lang="pt-BR" altLang="pt-BR">
                <a:effectLst/>
              </a:rPr>
              <a:t>	</a:t>
            </a:r>
            <a:r>
              <a:rPr lang="pt-BR" altLang="pt-BR" b="1">
                <a:effectLst/>
              </a:rPr>
              <a:t>Sintaxe:</a:t>
            </a:r>
            <a:r>
              <a:rPr lang="pt-BR" altLang="pt-BR">
                <a:effectLst/>
              </a:rPr>
              <a:t> A sintaxe para a inicialização de variáveis é:</a:t>
            </a:r>
            <a:endParaRPr lang="pt-BR" altLang="pt-BR" i="1">
              <a:effectLst/>
            </a:endParaRPr>
          </a:p>
          <a:p>
            <a:pPr marL="0" indent="0" algn="just"/>
            <a:r>
              <a:rPr lang="pt-BR" altLang="pt-BR" i="1">
                <a:effectLst/>
              </a:rPr>
              <a:t>tipo var_1 </a:t>
            </a:r>
            <a:r>
              <a:rPr lang="pt-BR" altLang="pt-BR">
                <a:effectLst/>
              </a:rPr>
              <a:t>= </a:t>
            </a:r>
            <a:r>
              <a:rPr lang="pt-BR" altLang="pt-BR" i="1">
                <a:effectLst/>
              </a:rPr>
              <a:t>valor_1 [, var_2 = valor_2, ...] </a:t>
            </a:r>
            <a:r>
              <a:rPr lang="pt-BR" altLang="pt-BR">
                <a:effectLst/>
              </a:rPr>
              <a:t>;</a:t>
            </a:r>
          </a:p>
          <a:p>
            <a:pPr marL="0" indent="0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</a:t>
            </a:r>
            <a:r>
              <a:rPr lang="pt-BR" altLang="pt-BR" i="1">
                <a:effectLst/>
              </a:rPr>
              <a:t>tipo</a:t>
            </a:r>
            <a:r>
              <a:rPr lang="pt-BR" altLang="pt-BR">
                <a:effectLst/>
              </a:rPr>
              <a:t> é o tipo de dado, </a:t>
            </a:r>
            <a:r>
              <a:rPr lang="pt-BR" altLang="pt-BR" i="1">
                <a:effectLst/>
              </a:rPr>
              <a:t>var_1</a:t>
            </a:r>
            <a:r>
              <a:rPr lang="pt-BR" altLang="pt-BR">
                <a:effectLst/>
              </a:rPr>
              <a:t> é o nome da variável a ser inicializada e </a:t>
            </a:r>
            <a:r>
              <a:rPr lang="pt-BR" altLang="pt-BR" i="1">
                <a:effectLst/>
              </a:rPr>
              <a:t>valor_1</a:t>
            </a:r>
            <a:r>
              <a:rPr lang="pt-BR" altLang="pt-BR">
                <a:effectLst/>
              </a:rPr>
              <a:t> é o valor inicial da variável.</a:t>
            </a:r>
            <a:endParaRPr lang="pt-BR" altLang="pt-BR" b="1">
              <a:effectLst/>
            </a:endParaRPr>
          </a:p>
          <a:p>
            <a:pPr marL="0" indent="0" algn="l"/>
            <a:r>
              <a:rPr lang="pt-BR" altLang="pt-BR" b="1">
                <a:effectLst/>
              </a:rPr>
              <a:t>Exemplo:</a:t>
            </a:r>
            <a:endParaRPr lang="en-US" altLang="pt-BR">
              <a:effectLst/>
            </a:endParaRPr>
          </a:p>
          <a:p>
            <a:pPr marL="0" indent="0" algn="l"/>
            <a:r>
              <a:rPr lang="en-US" altLang="pt-BR">
                <a:effectLst/>
              </a:rPr>
              <a:t>int i = 0, j = 100;</a:t>
            </a:r>
            <a:endParaRPr lang="pt-BR" altLang="pt-BR">
              <a:effectLst/>
            </a:endParaRPr>
          </a:p>
          <a:p>
            <a:pPr marL="0" indent="0" algn="l"/>
            <a:r>
              <a:rPr lang="pt-BR" altLang="pt-BR">
                <a:effectLst/>
              </a:rPr>
              <a:t>float num = 13.5;</a:t>
            </a:r>
          </a:p>
          <a:p>
            <a:pPr marL="0" indent="0" algn="l"/>
            <a:r>
              <a:rPr lang="pt-BR" altLang="pt-BR">
                <a:effectLst/>
              </a:rPr>
              <a:t>char nome_1 [20] = " Programa Teste ";</a:t>
            </a:r>
          </a:p>
          <a:p>
            <a:pPr marL="0" indent="0" algn="l"/>
            <a:endParaRPr lang="es-ES" altLang="pt-BR">
              <a:effectLst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41FD4BAE-16BC-4434-94BF-BF694E3C4FA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77A7254A-23B9-4880-84AA-E2ECD6D0092E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143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AB388928-CC33-4816-8A2A-34E322AD88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2.4 - Declaração de variáveis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Constantes</a:t>
            </a:r>
          </a:p>
        </p:txBody>
      </p:sp>
      <p:sp>
        <p:nvSpPr>
          <p:cNvPr id="1353731" name="Rectangle 3">
            <a:extLst>
              <a:ext uri="{FF2B5EF4-FFF2-40B4-BE49-F238E27FC236}">
                <a16:creationId xmlns:a16="http://schemas.microsoft.com/office/drawing/2014/main" id="{D5C1DA43-D26A-4734-AEEA-86D9AABB98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350" indent="37147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 dirty="0"/>
              <a:t>O C possui 4 tipos básicos de </a:t>
            </a:r>
            <a:r>
              <a:rPr lang="pt-BR" altLang="pt-BR" b="1" dirty="0"/>
              <a:t>constantes</a:t>
            </a:r>
            <a:r>
              <a:rPr lang="pt-BR" altLang="pt-BR" dirty="0"/>
              <a:t>: </a:t>
            </a:r>
          </a:p>
          <a:p>
            <a:pPr marL="6350" indent="371475" algn="l" eaLnBrk="1" hangingPunct="1">
              <a:buClr>
                <a:srgbClr val="000000"/>
              </a:buClr>
              <a:defRPr/>
            </a:pPr>
            <a:r>
              <a:rPr lang="pt-BR" altLang="pt-BR" dirty="0"/>
              <a:t> </a:t>
            </a:r>
            <a:r>
              <a:rPr lang="pt-BR" altLang="pt-BR" b="1" dirty="0"/>
              <a:t>Inteiras</a:t>
            </a:r>
            <a:r>
              <a:rPr lang="pt-BR" altLang="pt-BR" dirty="0"/>
              <a:t>;</a:t>
            </a:r>
          </a:p>
          <a:p>
            <a:pPr marL="6350" indent="371475" algn="l" eaLnBrk="1" hangingPunct="1">
              <a:buClr>
                <a:srgbClr val="000000"/>
              </a:buClr>
              <a:defRPr/>
            </a:pPr>
            <a:r>
              <a:rPr lang="pt-BR" altLang="pt-BR" dirty="0"/>
              <a:t> de</a:t>
            </a:r>
            <a:r>
              <a:rPr lang="pt-BR" altLang="pt-BR" b="1" dirty="0"/>
              <a:t> ponto flutuante</a:t>
            </a:r>
            <a:r>
              <a:rPr lang="pt-BR" altLang="pt-BR" dirty="0"/>
              <a:t>;</a:t>
            </a:r>
          </a:p>
          <a:p>
            <a:pPr marL="6350" indent="371475" algn="l" eaLnBrk="1" hangingPunct="1">
              <a:buClr>
                <a:srgbClr val="000000"/>
              </a:buClr>
              <a:defRPr/>
            </a:pPr>
            <a:r>
              <a:rPr lang="pt-BR" altLang="pt-BR" dirty="0"/>
              <a:t> </a:t>
            </a:r>
            <a:r>
              <a:rPr lang="pt-BR" altLang="pt-BR" b="1" dirty="0"/>
              <a:t>caracteres</a:t>
            </a:r>
            <a:r>
              <a:rPr lang="pt-BR" altLang="pt-BR" dirty="0"/>
              <a:t> e,</a:t>
            </a:r>
          </a:p>
          <a:p>
            <a:pPr marL="6350" indent="371475" algn="l" eaLnBrk="1" hangingPunct="1">
              <a:buClr>
                <a:srgbClr val="000000"/>
              </a:buClr>
              <a:defRPr/>
            </a:pPr>
            <a:r>
              <a:rPr lang="pt-BR" altLang="pt-BR" dirty="0"/>
              <a:t> </a:t>
            </a:r>
            <a:r>
              <a:rPr lang="pt-BR" altLang="pt-BR" b="1" i="1" dirty="0" err="1"/>
              <a:t>strings</a:t>
            </a:r>
            <a:r>
              <a:rPr lang="pt-BR" altLang="pt-BR" dirty="0"/>
              <a:t>.</a:t>
            </a:r>
          </a:p>
          <a:p>
            <a:pPr marL="6350" indent="37147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 dirty="0"/>
              <a:t> Constantes </a:t>
            </a:r>
            <a:r>
              <a:rPr lang="pt-BR" altLang="pt-BR" b="1" dirty="0"/>
              <a:t>inteiras</a:t>
            </a:r>
            <a:r>
              <a:rPr lang="pt-BR" altLang="pt-BR" dirty="0"/>
              <a:t> e de </a:t>
            </a:r>
            <a:r>
              <a:rPr lang="pt-BR" altLang="pt-BR" b="1" dirty="0"/>
              <a:t>ponto flutuante</a:t>
            </a:r>
            <a:r>
              <a:rPr lang="pt-BR" altLang="pt-BR" dirty="0"/>
              <a:t> representam números de um modo geral. </a:t>
            </a:r>
          </a:p>
          <a:p>
            <a:pPr marL="6350" indent="37147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 b="1" dirty="0"/>
              <a:t>Caracteres e </a:t>
            </a:r>
            <a:r>
              <a:rPr lang="pt-BR" altLang="pt-BR" b="1" dirty="0" err="1"/>
              <a:t>strings</a:t>
            </a:r>
            <a:r>
              <a:rPr lang="pt-BR" altLang="pt-BR" dirty="0"/>
              <a:t> representam </a:t>
            </a:r>
            <a:r>
              <a:rPr lang="pt-BR" altLang="pt-BR" b="1" dirty="0"/>
              <a:t>letras</a:t>
            </a:r>
            <a:r>
              <a:rPr lang="pt-BR" altLang="pt-BR" dirty="0"/>
              <a:t> e </a:t>
            </a:r>
            <a:r>
              <a:rPr lang="pt-BR" altLang="pt-BR" b="1" dirty="0"/>
              <a:t>agrupamentos de letras</a:t>
            </a:r>
            <a:r>
              <a:rPr lang="pt-BR" altLang="pt-BR" dirty="0"/>
              <a:t> (palavras).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6A803A33-9219-4AE4-BF15-01AE1177C37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1E75DF7A-663B-418E-BAC4-868B82F90246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144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76258" name="Rectangle 2">
            <a:extLst>
              <a:ext uri="{FF2B5EF4-FFF2-40B4-BE49-F238E27FC236}">
                <a16:creationId xmlns:a16="http://schemas.microsoft.com/office/drawing/2014/main" id="{724EC115-57CA-42E9-BC37-C4C10D688B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>
                <a:effectLst/>
              </a:rPr>
              <a:t>2.4 - Declaração de variáveis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Constantes</a:t>
            </a:r>
            <a:r>
              <a:rPr lang="pt-BR" altLang="pt-BR"/>
              <a:t> </a:t>
            </a:r>
            <a:r>
              <a:rPr lang="pt-BR" altLang="pt-BR">
                <a:effectLst/>
              </a:rPr>
              <a:t>Simbólicas</a:t>
            </a:r>
            <a:r>
              <a:rPr lang="pt-BR" altLang="pt-BR"/>
              <a:t> </a:t>
            </a:r>
          </a:p>
        </p:txBody>
      </p:sp>
      <p:sp>
        <p:nvSpPr>
          <p:cNvPr id="1376259" name="Rectangle 3">
            <a:extLst>
              <a:ext uri="{FF2B5EF4-FFF2-40B4-BE49-F238E27FC236}">
                <a16:creationId xmlns:a16="http://schemas.microsoft.com/office/drawing/2014/main" id="{764BF77E-002A-4FD9-BB13-30A4DB1476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17462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  Muitas vezes identificamos uma constante numérica por um símbolo como, por exemplo, Pi = 3,14159. </a:t>
            </a:r>
          </a:p>
          <a:p>
            <a:pPr marL="0" indent="17462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  Podemos definir um nome simbólico para esta constante, isto é, podemos definir uma </a:t>
            </a:r>
            <a:r>
              <a:rPr lang="pt-BR" altLang="pt-BR" b="1">
                <a:effectLst/>
              </a:rPr>
              <a:t>constante simbólica</a:t>
            </a:r>
            <a:r>
              <a:rPr lang="pt-BR" altLang="pt-BR">
                <a:effectLst/>
              </a:rPr>
              <a:t> que represente o valor. </a:t>
            </a:r>
          </a:p>
          <a:p>
            <a:pPr marL="0" indent="17462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 b="1">
                <a:effectLst/>
              </a:rPr>
              <a:t> Sintaxe:</a:t>
            </a:r>
            <a:r>
              <a:rPr lang="pt-BR" altLang="pt-BR">
                <a:effectLst/>
              </a:rPr>
              <a:t> A sintaxe da instrução de definição de uma constante simbólica é: </a:t>
            </a:r>
            <a:r>
              <a:rPr lang="pt-BR" altLang="pt-BR" b="1">
                <a:effectLst/>
              </a:rPr>
              <a:t>#define </a:t>
            </a:r>
            <a:r>
              <a:rPr lang="pt-BR" altLang="pt-BR" b="1" i="1">
                <a:effectLst/>
              </a:rPr>
              <a:t>nome valor</a:t>
            </a:r>
            <a:r>
              <a:rPr lang="pt-BR" altLang="pt-BR">
                <a:effectLst/>
              </a:rPr>
              <a:t> .</a:t>
            </a:r>
          </a:p>
          <a:p>
            <a:pPr marL="0" indent="17462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  Onde </a:t>
            </a:r>
            <a:r>
              <a:rPr lang="pt-BR" altLang="pt-BR" b="1">
                <a:effectLst/>
              </a:rPr>
              <a:t>#define</a:t>
            </a:r>
            <a:r>
              <a:rPr lang="pt-BR" altLang="pt-BR">
                <a:effectLst/>
              </a:rPr>
              <a:t> é uma diretiva de compilação que diz ao compilador para trocar as ocorrências do texto </a:t>
            </a:r>
            <a:r>
              <a:rPr lang="pt-BR" altLang="pt-BR" i="1">
                <a:effectLst/>
              </a:rPr>
              <a:t>nome</a:t>
            </a:r>
            <a:r>
              <a:rPr lang="pt-BR" altLang="pt-BR">
                <a:effectLst/>
              </a:rPr>
              <a:t> por </a:t>
            </a:r>
            <a:r>
              <a:rPr lang="pt-BR" altLang="pt-BR" i="1">
                <a:effectLst/>
              </a:rPr>
              <a:t>valor</a:t>
            </a:r>
            <a:r>
              <a:rPr lang="pt-BR" altLang="pt-BR">
                <a:effectLst/>
              </a:rPr>
              <a:t>. Observe que </a:t>
            </a:r>
            <a:r>
              <a:rPr lang="pt-BR" altLang="pt-BR" b="1">
                <a:effectLst/>
              </a:rPr>
              <a:t>não há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;</a:t>
            </a:r>
            <a:r>
              <a:rPr lang="pt-BR" altLang="pt-BR">
                <a:effectLst/>
              </a:rPr>
              <a:t> (ponto e vírgula) no final da instrução pois trata-se de um comando para o compilador e não para o processador. </a:t>
            </a:r>
          </a:p>
          <a:p>
            <a:pPr marL="0" indent="17462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  A instrução #define </a:t>
            </a:r>
            <a:r>
              <a:rPr lang="pt-BR" altLang="pt-BR" b="1">
                <a:effectLst/>
              </a:rPr>
              <a:t>deve</a:t>
            </a:r>
            <a:r>
              <a:rPr lang="pt-BR" altLang="pt-BR">
                <a:effectLst/>
              </a:rPr>
              <a:t> ser escrita </a:t>
            </a:r>
            <a:r>
              <a:rPr lang="pt-BR" altLang="pt-BR" b="1">
                <a:effectLst/>
              </a:rPr>
              <a:t>antes</a:t>
            </a:r>
            <a:r>
              <a:rPr lang="pt-BR" altLang="pt-BR">
                <a:effectLst/>
              </a:rPr>
              <a:t> da instrução de declaração da rotina principal.</a:t>
            </a:r>
            <a:r>
              <a:rPr lang="pt-BR" altLang="pt-BR" sz="1200"/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386F9AC-079C-4C5E-8A7F-3D7B4D47E498}"/>
              </a:ext>
            </a:extLst>
          </p:cNvPr>
          <p:cNvSpPr/>
          <p:nvPr/>
        </p:nvSpPr>
        <p:spPr>
          <a:xfrm>
            <a:off x="323528" y="5445125"/>
            <a:ext cx="82296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pt-BR" dirty="0"/>
              <a:t>Esta diretiva é utilizada para a definição de macros, que são nomes que representam valores constantes. Após a definição da macro, toda ocorrência do seu nome no programa é substituída pelo valor definido. </a:t>
            </a:r>
          </a:p>
          <a:p>
            <a:pPr algn="just"/>
            <a:r>
              <a:rPr lang="pt-BR" b="1" dirty="0"/>
              <a:t>Por convenção todo o nome de macro é escrito em letras maiúsculas</a:t>
            </a:r>
            <a:r>
              <a:rPr lang="pt-B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070DDD8-9BE9-43EA-B583-620466B11AF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912EFFAB-4890-4E49-A5EF-C0FEE218ABC3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145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81378" name="Rectangle 2">
            <a:extLst>
              <a:ext uri="{FF2B5EF4-FFF2-40B4-BE49-F238E27FC236}">
                <a16:creationId xmlns:a16="http://schemas.microsoft.com/office/drawing/2014/main" id="{04E0461E-DB16-4B79-80B7-69FBEC3DCF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>
                <a:effectLst/>
              </a:rPr>
              <a:t>2.4 - Declaração de variáveis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Constantes</a:t>
            </a:r>
            <a:r>
              <a:rPr lang="pt-BR" altLang="pt-BR"/>
              <a:t> </a:t>
            </a:r>
            <a:r>
              <a:rPr lang="pt-BR" altLang="pt-BR">
                <a:effectLst/>
              </a:rPr>
              <a:t>pré-definidas </a:t>
            </a:r>
          </a:p>
        </p:txBody>
      </p:sp>
      <p:sp>
        <p:nvSpPr>
          <p:cNvPr id="1381379" name="Rectangle 3">
            <a:extLst>
              <a:ext uri="{FF2B5EF4-FFF2-40B4-BE49-F238E27FC236}">
                <a16:creationId xmlns:a16="http://schemas.microsoft.com/office/drawing/2014/main" id="{2B02C9E3-E1B6-4BE1-B398-E218C29011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174625" algn="l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pt-BR" altLang="pt-BR"/>
              <a:t>  </a:t>
            </a:r>
            <a:r>
              <a:rPr lang="pt-BR" altLang="pt-BR">
                <a:effectLst/>
              </a:rPr>
              <a:t>Em alguns compiladores C, algumas constantes simbólicas já estão pré-definidas. </a:t>
            </a:r>
          </a:p>
          <a:p>
            <a:pPr marL="0" indent="174625" algn="l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  Estas constantes em geral definem alguns valores matemáticos (</a:t>
            </a:r>
            <a:r>
              <a:rPr lang="pt-BR" altLang="pt-BR">
                <a:effectLst/>
                <a:sym typeface="Symbol" panose="05050102010706020507" pitchFamily="18" charset="2"/>
              </a:rPr>
              <a:t></a:t>
            </a:r>
            <a:r>
              <a:rPr lang="pt-BR" altLang="pt-BR">
                <a:effectLst/>
              </a:rPr>
              <a:t>, </a:t>
            </a:r>
            <a:r>
              <a:rPr lang="pt-BR" altLang="pt-BR">
                <a:effectLst/>
                <a:sym typeface="Symbol" panose="05050102010706020507" pitchFamily="18" charset="2"/>
              </a:rPr>
              <a:t></a:t>
            </a:r>
            <a:r>
              <a:rPr lang="pt-BR" altLang="pt-BR">
                <a:effectLst/>
              </a:rPr>
              <a:t>/2, e, etc.). A seguir segue uma tabela contendo algumas (existem muitas outras) constantes simbólicas pré-definidas no compilador Turbo C++ da Borland.</a:t>
            </a:r>
          </a:p>
          <a:p>
            <a:pPr marL="0" indent="174625" algn="l" eaLnBrk="1" hangingPunct="1">
              <a:lnSpc>
                <a:spcPct val="80000"/>
              </a:lnSpc>
              <a:defRPr/>
            </a:pPr>
            <a:r>
              <a:rPr lang="pt-BR" altLang="pt-BR" b="1">
                <a:effectLst/>
              </a:rPr>
              <a:t>Biblioteca   Constante    Valor          Significado</a:t>
            </a:r>
            <a:endParaRPr lang="en-US" altLang="pt-BR">
              <a:effectLst/>
            </a:endParaRPr>
          </a:p>
          <a:p>
            <a:pPr marL="0" indent="174625" algn="l" eaLnBrk="1" hangingPunct="1">
              <a:lnSpc>
                <a:spcPct val="80000"/>
              </a:lnSpc>
              <a:defRPr/>
            </a:pPr>
            <a:r>
              <a:rPr lang="en-US" altLang="pt-BR">
                <a:effectLst/>
              </a:rPr>
              <a:t>math.h            M_PI         3.14159...     </a:t>
            </a:r>
            <a:r>
              <a:rPr lang="pt-BR" altLang="pt-BR">
                <a:effectLst/>
                <a:sym typeface="Symbol" panose="05050102010706020507" pitchFamily="18" charset="2"/>
              </a:rPr>
              <a:t></a:t>
            </a:r>
            <a:endParaRPr lang="en-US" altLang="pt-BR">
              <a:effectLst/>
            </a:endParaRPr>
          </a:p>
          <a:p>
            <a:pPr marL="0" indent="174625" algn="l" eaLnBrk="1" hangingPunct="1">
              <a:lnSpc>
                <a:spcPct val="80000"/>
              </a:lnSpc>
              <a:defRPr/>
            </a:pPr>
            <a:r>
              <a:rPr lang="en-US" altLang="pt-BR">
                <a:effectLst/>
              </a:rPr>
              <a:t>math.h           M_PI_2       1.57079...     </a:t>
            </a:r>
            <a:r>
              <a:rPr lang="pt-BR" altLang="pt-BR">
                <a:effectLst/>
                <a:sym typeface="Symbol" panose="05050102010706020507" pitchFamily="18" charset="2"/>
              </a:rPr>
              <a:t></a:t>
            </a:r>
            <a:r>
              <a:rPr lang="en-US" altLang="pt-BR">
                <a:effectLst/>
              </a:rPr>
              <a:t>/2</a:t>
            </a:r>
          </a:p>
          <a:p>
            <a:pPr marL="0" indent="174625" algn="l" eaLnBrk="1" hangingPunct="1">
              <a:lnSpc>
                <a:spcPct val="80000"/>
              </a:lnSpc>
              <a:defRPr/>
            </a:pPr>
            <a:r>
              <a:rPr lang="en-US" altLang="pt-BR">
                <a:effectLst/>
              </a:rPr>
              <a:t>math.h           M_PI_4       0,78539...     </a:t>
            </a:r>
            <a:r>
              <a:rPr lang="pt-BR" altLang="pt-BR">
                <a:effectLst/>
                <a:sym typeface="Symbol" panose="05050102010706020507" pitchFamily="18" charset="2"/>
              </a:rPr>
              <a:t></a:t>
            </a:r>
            <a:r>
              <a:rPr lang="en-US" altLang="pt-BR">
                <a:effectLst/>
              </a:rPr>
              <a:t>/4</a:t>
            </a:r>
          </a:p>
          <a:p>
            <a:pPr marL="0" indent="174625" algn="l" eaLnBrk="1" hangingPunct="1">
              <a:lnSpc>
                <a:spcPct val="80000"/>
              </a:lnSpc>
              <a:defRPr/>
            </a:pPr>
            <a:r>
              <a:rPr lang="en-US" altLang="pt-BR">
                <a:effectLst/>
              </a:rPr>
              <a:t>math.h           M_1_PI       0,31830...     1/</a:t>
            </a:r>
            <a:r>
              <a:rPr lang="pt-BR" altLang="pt-BR">
                <a:effectLst/>
                <a:sym typeface="Symbol" panose="05050102010706020507" pitchFamily="18" charset="2"/>
              </a:rPr>
              <a:t></a:t>
            </a:r>
            <a:endParaRPr lang="en-US" altLang="pt-BR">
              <a:effectLst/>
            </a:endParaRPr>
          </a:p>
          <a:p>
            <a:pPr marL="0" indent="174625" algn="l" eaLnBrk="1" hangingPunct="1">
              <a:lnSpc>
                <a:spcPct val="80000"/>
              </a:lnSpc>
              <a:defRPr/>
            </a:pPr>
            <a:r>
              <a:rPr lang="en-US" altLang="pt-BR">
                <a:effectLst/>
              </a:rPr>
              <a:t>math.h          M_SQRT2      1,41421...     </a:t>
            </a:r>
            <a:r>
              <a:rPr lang="pt-BR" altLang="pt-BR">
                <a:effectLst/>
                <a:sym typeface="Symbol" panose="05050102010706020507" pitchFamily="18" charset="2"/>
              </a:rPr>
              <a:t></a:t>
            </a:r>
            <a:r>
              <a:rPr lang="pt-BR" altLang="pt-BR">
                <a:effectLst/>
              </a:rPr>
              <a:t>2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070DDD8-9BE9-43EA-B583-620466B11AF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912EFFAB-4890-4E49-A5EF-C0FEE218ABC3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146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81378" name="Rectangle 2">
            <a:extLst>
              <a:ext uri="{FF2B5EF4-FFF2-40B4-BE49-F238E27FC236}">
                <a16:creationId xmlns:a16="http://schemas.microsoft.com/office/drawing/2014/main" id="{04E0461E-DB16-4B79-80B7-69FBEC3DCF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>
                <a:effectLst/>
              </a:rPr>
              <a:t>2.4 - Declaração de variáveis</a:t>
            </a:r>
            <a:br>
              <a:rPr lang="pt-BR" altLang="pt-BR" dirty="0">
                <a:effectLst/>
              </a:rPr>
            </a:br>
            <a:r>
              <a:rPr lang="pt-BR" altLang="pt-BR" dirty="0">
                <a:effectLst/>
              </a:rPr>
              <a:t> Constantes</a:t>
            </a:r>
          </a:p>
        </p:txBody>
      </p:sp>
      <p:sp>
        <p:nvSpPr>
          <p:cNvPr id="1381379" name="Rectangle 3">
            <a:extLst>
              <a:ext uri="{FF2B5EF4-FFF2-40B4-BE49-F238E27FC236}">
                <a16:creationId xmlns:a16="http://schemas.microsoft.com/office/drawing/2014/main" id="{2B02C9E3-E1B6-4BE1-B398-E218C29011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0404" y="2215075"/>
            <a:ext cx="7643192" cy="3880520"/>
          </a:xfrm>
          <a:solidFill>
            <a:schemeClr val="bg1"/>
          </a:solidFill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dirty="0">
                <a:solidFill>
                  <a:schemeClr val="tx1"/>
                </a:solidFill>
              </a:rPr>
              <a:t>#include &lt;</a:t>
            </a:r>
            <a:r>
              <a:rPr lang="pt-BR" altLang="pt-BR" dirty="0" err="1">
                <a:solidFill>
                  <a:schemeClr val="tx1"/>
                </a:solidFill>
              </a:rPr>
              <a:t>stdio.h</a:t>
            </a:r>
            <a:r>
              <a:rPr lang="pt-BR" altLang="pt-BR" dirty="0">
                <a:solidFill>
                  <a:schemeClr val="tx1"/>
                </a:solidFill>
              </a:rPr>
              <a:t>&gt;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dirty="0" err="1">
                <a:solidFill>
                  <a:schemeClr val="tx1"/>
                </a:solidFill>
              </a:rPr>
              <a:t>int</a:t>
            </a:r>
            <a:r>
              <a:rPr lang="pt-BR" altLang="pt-BR" dirty="0">
                <a:solidFill>
                  <a:schemeClr val="tx1"/>
                </a:solidFill>
              </a:rPr>
              <a:t> </a:t>
            </a:r>
            <a:r>
              <a:rPr lang="pt-BR" altLang="pt-BR" dirty="0" err="1">
                <a:solidFill>
                  <a:schemeClr val="tx1"/>
                </a:solidFill>
              </a:rPr>
              <a:t>main</a:t>
            </a:r>
            <a:r>
              <a:rPr lang="pt-BR" altLang="pt-BR" dirty="0">
                <a:solidFill>
                  <a:schemeClr val="tx1"/>
                </a:solidFill>
              </a:rPr>
              <a:t>(){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dirty="0" err="1">
                <a:solidFill>
                  <a:schemeClr val="tx1"/>
                </a:solidFill>
              </a:rPr>
              <a:t>const</a:t>
            </a:r>
            <a:r>
              <a:rPr lang="pt-BR" altLang="pt-BR" dirty="0">
                <a:solidFill>
                  <a:schemeClr val="tx1"/>
                </a:solidFill>
              </a:rPr>
              <a:t> </a:t>
            </a:r>
            <a:r>
              <a:rPr lang="pt-BR" altLang="pt-BR" dirty="0" err="1">
                <a:solidFill>
                  <a:schemeClr val="tx1"/>
                </a:solidFill>
              </a:rPr>
              <a:t>float</a:t>
            </a:r>
            <a:r>
              <a:rPr lang="pt-BR" altLang="pt-BR" dirty="0">
                <a:solidFill>
                  <a:schemeClr val="tx1"/>
                </a:solidFill>
              </a:rPr>
              <a:t> </a:t>
            </a:r>
            <a:r>
              <a:rPr lang="pt-BR" altLang="pt-BR" dirty="0" err="1">
                <a:solidFill>
                  <a:schemeClr val="tx1"/>
                </a:solidFill>
              </a:rPr>
              <a:t>Pi</a:t>
            </a:r>
            <a:r>
              <a:rPr lang="pt-BR" altLang="pt-BR" dirty="0">
                <a:solidFill>
                  <a:schemeClr val="tx1"/>
                </a:solidFill>
              </a:rPr>
              <a:t> = 3.141592; /* declaração de constante */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dirty="0" err="1">
                <a:solidFill>
                  <a:schemeClr val="tx1"/>
                </a:solidFill>
              </a:rPr>
              <a:t>float</a:t>
            </a:r>
            <a:r>
              <a:rPr lang="pt-BR" altLang="pt-BR" dirty="0">
                <a:solidFill>
                  <a:schemeClr val="tx1"/>
                </a:solidFill>
              </a:rPr>
              <a:t> raio, </a:t>
            </a:r>
            <a:r>
              <a:rPr lang="pt-BR" altLang="pt-BR" dirty="0" err="1">
                <a:solidFill>
                  <a:schemeClr val="tx1"/>
                </a:solidFill>
              </a:rPr>
              <a:t>area</a:t>
            </a:r>
            <a:r>
              <a:rPr lang="pt-BR" altLang="pt-BR" dirty="0">
                <a:solidFill>
                  <a:schemeClr val="tx1"/>
                </a:solidFill>
              </a:rPr>
              <a:t>; // declaração de variáveis 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dirty="0" err="1">
                <a:solidFill>
                  <a:schemeClr val="tx1"/>
                </a:solidFill>
              </a:rPr>
              <a:t>printf</a:t>
            </a:r>
            <a:r>
              <a:rPr lang="pt-BR" altLang="pt-BR" dirty="0">
                <a:solidFill>
                  <a:schemeClr val="tx1"/>
                </a:solidFill>
              </a:rPr>
              <a:t>("Entre com o raio da </a:t>
            </a:r>
            <a:r>
              <a:rPr lang="pt-BR" altLang="pt-BR" dirty="0" err="1">
                <a:solidFill>
                  <a:schemeClr val="tx1"/>
                </a:solidFill>
              </a:rPr>
              <a:t>circunferencia</a:t>
            </a:r>
            <a:r>
              <a:rPr lang="pt-BR" altLang="pt-BR" dirty="0">
                <a:solidFill>
                  <a:schemeClr val="tx1"/>
                </a:solidFill>
              </a:rPr>
              <a:t>:");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dirty="0" err="1">
                <a:solidFill>
                  <a:schemeClr val="tx1"/>
                </a:solidFill>
              </a:rPr>
              <a:t>scanf</a:t>
            </a:r>
            <a:r>
              <a:rPr lang="pt-BR" altLang="pt-BR" dirty="0">
                <a:solidFill>
                  <a:schemeClr val="tx1"/>
                </a:solidFill>
              </a:rPr>
              <a:t>("%</a:t>
            </a:r>
            <a:r>
              <a:rPr lang="pt-BR" altLang="pt-BR" dirty="0" err="1">
                <a:solidFill>
                  <a:schemeClr val="tx1"/>
                </a:solidFill>
              </a:rPr>
              <a:t>f",&amp;raio</a:t>
            </a:r>
            <a:r>
              <a:rPr lang="pt-BR" altLang="pt-BR" dirty="0">
                <a:solidFill>
                  <a:schemeClr val="tx1"/>
                </a:solidFill>
              </a:rPr>
              <a:t>);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dirty="0" err="1">
                <a:solidFill>
                  <a:schemeClr val="tx1"/>
                </a:solidFill>
              </a:rPr>
              <a:t>area</a:t>
            </a:r>
            <a:r>
              <a:rPr lang="pt-BR" altLang="pt-BR" dirty="0">
                <a:solidFill>
                  <a:schemeClr val="tx1"/>
                </a:solidFill>
              </a:rPr>
              <a:t> =  </a:t>
            </a:r>
            <a:r>
              <a:rPr lang="pt-BR" altLang="pt-BR" dirty="0" err="1">
                <a:solidFill>
                  <a:schemeClr val="tx1"/>
                </a:solidFill>
              </a:rPr>
              <a:t>Pi</a:t>
            </a:r>
            <a:r>
              <a:rPr lang="pt-BR" altLang="pt-BR" dirty="0">
                <a:solidFill>
                  <a:schemeClr val="tx1"/>
                </a:solidFill>
              </a:rPr>
              <a:t> * raio * raio/2;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dirty="0" err="1">
                <a:solidFill>
                  <a:schemeClr val="tx1"/>
                </a:solidFill>
              </a:rPr>
              <a:t>printf</a:t>
            </a:r>
            <a:r>
              <a:rPr lang="pt-BR" altLang="pt-BR" dirty="0">
                <a:solidFill>
                  <a:schemeClr val="tx1"/>
                </a:solidFill>
              </a:rPr>
              <a:t>("\n </a:t>
            </a:r>
            <a:r>
              <a:rPr lang="pt-BR" altLang="pt-BR" dirty="0" err="1">
                <a:solidFill>
                  <a:schemeClr val="tx1"/>
                </a:solidFill>
              </a:rPr>
              <a:t>Area</a:t>
            </a:r>
            <a:r>
              <a:rPr lang="pt-BR" altLang="pt-BR" dirty="0">
                <a:solidFill>
                  <a:schemeClr val="tx1"/>
                </a:solidFill>
              </a:rPr>
              <a:t> da </a:t>
            </a:r>
            <a:r>
              <a:rPr lang="pt-BR" altLang="pt-BR" dirty="0" err="1">
                <a:solidFill>
                  <a:schemeClr val="tx1"/>
                </a:solidFill>
              </a:rPr>
              <a:t>circunferencia</a:t>
            </a:r>
            <a:r>
              <a:rPr lang="pt-BR" altLang="pt-BR" dirty="0">
                <a:solidFill>
                  <a:schemeClr val="tx1"/>
                </a:solidFill>
              </a:rPr>
              <a:t> = %.2f \n\n",</a:t>
            </a:r>
            <a:r>
              <a:rPr lang="pt-BR" altLang="pt-BR" dirty="0" err="1">
                <a:solidFill>
                  <a:schemeClr val="tx1"/>
                </a:solidFill>
              </a:rPr>
              <a:t>area</a:t>
            </a:r>
            <a:r>
              <a:rPr lang="pt-BR" altLang="pt-BR" dirty="0">
                <a:solidFill>
                  <a:schemeClr val="tx1"/>
                </a:solidFill>
              </a:rPr>
              <a:t>);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873FF37-C277-4D74-AD60-AC6B52B517A0}"/>
              </a:ext>
            </a:extLst>
          </p:cNvPr>
          <p:cNvSpPr/>
          <p:nvPr/>
        </p:nvSpPr>
        <p:spPr>
          <a:xfrm>
            <a:off x="0" y="1534078"/>
            <a:ext cx="9144000" cy="363176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pt-BR" altLang="pt-BR" sz="2200" dirty="0" err="1"/>
              <a:t>const</a:t>
            </a:r>
            <a:r>
              <a:rPr lang="pt-BR" altLang="pt-BR" sz="2200" dirty="0"/>
              <a:t> </a:t>
            </a:r>
            <a:r>
              <a:rPr lang="pt-BR" altLang="pt-BR" sz="2200" dirty="0" err="1"/>
              <a:t>float</a:t>
            </a:r>
            <a:r>
              <a:rPr lang="pt-BR" altLang="pt-BR" sz="2200" dirty="0"/>
              <a:t> </a:t>
            </a:r>
            <a:r>
              <a:rPr lang="pt-BR" altLang="pt-BR" sz="2200" dirty="0" err="1"/>
              <a:t>Pi</a:t>
            </a:r>
            <a:r>
              <a:rPr lang="pt-BR" altLang="pt-BR" sz="2200" dirty="0"/>
              <a:t> = 3.141592; /* declaração de constante */</a:t>
            </a:r>
          </a:p>
        </p:txBody>
      </p:sp>
    </p:spTree>
    <p:extLst>
      <p:ext uri="{BB962C8B-B14F-4D97-AF65-F5344CB8AC3E}">
        <p14:creationId xmlns:p14="http://schemas.microsoft.com/office/powerpoint/2010/main" val="229617428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316B3C92-509F-4367-9C88-DDD8DF098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lógicas;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Operadores Aritméticos</a:t>
            </a:r>
            <a:endParaRPr lang="pt-BR" altLang="pt-BR" b="0">
              <a:effectLst/>
            </a:endParaRP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1FAAEC73-259B-47BF-B917-A23B747DF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ffectLst/>
            </a:endParaRPr>
          </a:p>
        </p:txBody>
      </p:sp>
      <p:graphicFrame>
        <p:nvGraphicFramePr>
          <p:cNvPr id="247844" name="Group 36">
            <a:extLst>
              <a:ext uri="{FF2B5EF4-FFF2-40B4-BE49-F238E27FC236}">
                <a16:creationId xmlns:a16="http://schemas.microsoft.com/office/drawing/2014/main" id="{C47FAF44-3C62-4337-88DD-971E6A5944BC}"/>
              </a:ext>
            </a:extLst>
          </p:cNvPr>
          <p:cNvGraphicFramePr>
            <a:graphicFrameLocks noGrp="1"/>
          </p:cNvGraphicFramePr>
          <p:nvPr/>
        </p:nvGraphicFramePr>
        <p:xfrm>
          <a:off x="812800" y="2028825"/>
          <a:ext cx="7504113" cy="4064000"/>
        </p:xfrm>
        <a:graphic>
          <a:graphicData uri="http://schemas.openxmlformats.org/drawingml/2006/table">
            <a:tbl>
              <a:tblPr/>
              <a:tblGrid>
                <a:gridCol w="1255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Soma (inteira e ponto flutuante)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Subtração ou Troca de sinal (inteira e ponto flutuante)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Multiplicação (inteira e ponto flutuante)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Divisão (inteira e ponto flutuante)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Resto de divisão (de inteiros)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Incremento (inteiro e ponto flutuante)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Decremento (inteiro e ponto flutuante)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308B4D7B-CD05-4F13-9C8B-32D5DD49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lógicas;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Operadores Aritméticos</a:t>
            </a:r>
            <a:endParaRPr lang="pt-BR" altLang="pt-BR" b="0">
              <a:effectLst/>
            </a:endParaRP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5BEA2F5F-0534-436F-976C-E3DC81029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 b="1">
                <a:effectLst/>
              </a:rPr>
              <a:t>Restrições de operandos.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 Os operandos dos operadores aritméticos devem ser constantes numéricas ou identificadores de variáveis numéricas. Os operadores +, -, *, / podem operar números de todos os tipos (inteiros ou reais) porém o operador </a:t>
            </a:r>
            <a:r>
              <a:rPr lang="pt-BR" altLang="pt-BR" b="1">
                <a:effectLst/>
              </a:rPr>
              <a:t>%</a:t>
            </a:r>
            <a:r>
              <a:rPr lang="pt-BR" altLang="pt-BR">
                <a:effectLst/>
              </a:rPr>
              <a:t> somente aceita operandos </a:t>
            </a:r>
            <a:r>
              <a:rPr lang="pt-BR" altLang="pt-BR" b="1">
                <a:effectLst/>
              </a:rPr>
              <a:t>inteiros</a:t>
            </a:r>
            <a:r>
              <a:rPr lang="pt-BR" altLang="pt-BR">
                <a:effectLst/>
              </a:rPr>
              <a:t>. </a:t>
            </a:r>
          </a:p>
          <a:p>
            <a:pPr algn="just"/>
            <a:r>
              <a:rPr lang="pt-BR" altLang="pt-BR">
                <a:effectLst/>
              </a:rPr>
              <a:t>	</a:t>
            </a:r>
            <a:r>
              <a:rPr lang="pt-BR" altLang="pt-BR" b="1">
                <a:effectLst/>
              </a:rPr>
              <a:t>Exemplo:</a:t>
            </a:r>
            <a:r>
              <a:rPr lang="pt-BR" altLang="pt-BR">
                <a:effectLst/>
              </a:rPr>
              <a:t>  Expressões válidas</a:t>
            </a:r>
          </a:p>
          <a:p>
            <a:r>
              <a:rPr lang="pt-BR" altLang="pt-BR">
                <a:effectLst/>
              </a:rPr>
              <a:t>	</a:t>
            </a:r>
            <a:r>
              <a:rPr lang="pt-BR" altLang="pt-BR" b="1">
                <a:effectLst/>
              </a:rPr>
              <a:t>Expressão     Valor</a:t>
            </a:r>
            <a:endParaRPr lang="pt-BR" altLang="pt-BR">
              <a:effectLst/>
            </a:endParaRPr>
          </a:p>
          <a:p>
            <a:r>
              <a:rPr lang="pt-BR" altLang="pt-BR">
                <a:effectLst/>
              </a:rPr>
              <a:t>	6.4 + 2.1     8.5</a:t>
            </a:r>
          </a:p>
          <a:p>
            <a:r>
              <a:rPr lang="pt-BR" altLang="pt-BR">
                <a:effectLst/>
              </a:rPr>
              <a:t>	7 - 2         5</a:t>
            </a:r>
          </a:p>
          <a:p>
            <a:r>
              <a:rPr lang="pt-BR" altLang="pt-BR">
                <a:effectLst/>
              </a:rPr>
              <a:t>	2.0 * 2.0     4.0</a:t>
            </a:r>
          </a:p>
          <a:p>
            <a:r>
              <a:rPr lang="pt-BR" altLang="pt-BR">
                <a:effectLst/>
              </a:rPr>
              <a:t>	6 / 3         2</a:t>
            </a:r>
          </a:p>
          <a:p>
            <a:r>
              <a:rPr lang="pt-BR" altLang="pt-BR">
                <a:effectLst/>
              </a:rPr>
              <a:t>	47 % 2        1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5538C6E9-8319-4608-B493-E023745DD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Precedência de Operadores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D1D5B78F-BEB6-4045-BA28-9FA1038EC0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075613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Quando mais de um operador se encontram em uma expressão aritmética as operações são efetuadas uma de cada vez respeitando algumas regras de precedência: Estas regras de precedência são as mesmas da matemática elementar.</a:t>
            </a:r>
          </a:p>
          <a:p>
            <a:pPr marL="0" indent="0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Os operadores de multiplicação (*), divisão (/) e módulo (%) tem precedência sobre os operadores de adição (+) e subtração (-). Entre operadores de mesma precedência as operações são efetuadas da </a:t>
            </a:r>
            <a:r>
              <a:rPr lang="pt-BR" altLang="pt-BR" b="1">
                <a:effectLst/>
              </a:rPr>
              <a:t>esquerda</a:t>
            </a:r>
            <a:r>
              <a:rPr lang="pt-BR" altLang="pt-BR">
                <a:effectLst/>
              </a:rPr>
              <a:t> para a </a:t>
            </a:r>
            <a:r>
              <a:rPr lang="pt-BR" altLang="pt-BR" b="1">
                <a:effectLst/>
              </a:rPr>
              <a:t>direita</a:t>
            </a:r>
            <a:r>
              <a:rPr lang="pt-BR" altLang="pt-BR">
                <a:effectLst/>
              </a:rPr>
              <a:t>. </a:t>
            </a:r>
            <a:r>
              <a:rPr lang="pt-BR" altLang="pt-BR" b="1">
                <a:effectLst/>
              </a:rPr>
              <a:t>Exemplo:</a:t>
            </a:r>
            <a:r>
              <a:rPr lang="pt-BR" altLang="pt-BR">
                <a:effectLst/>
              </a:rPr>
              <a:t> observe, nas expressões abaixo, o seu valor e a ordem das operações efetuadas:</a:t>
            </a:r>
          </a:p>
        </p:txBody>
      </p:sp>
      <p:graphicFrame>
        <p:nvGraphicFramePr>
          <p:cNvPr id="251940" name="Group 36">
            <a:extLst>
              <a:ext uri="{FF2B5EF4-FFF2-40B4-BE49-F238E27FC236}">
                <a16:creationId xmlns:a16="http://schemas.microsoft.com/office/drawing/2014/main" id="{9C946BAD-84BA-4846-AF51-E59B1EE0F3C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003800" y="4292600"/>
          <a:ext cx="3852863" cy="2398713"/>
        </p:xfrm>
        <a:graphic>
          <a:graphicData uri="http://schemas.openxmlformats.org/drawingml/2006/table">
            <a:tbl>
              <a:tblPr/>
              <a:tblGrid>
                <a:gridCol w="211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Expressão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Valor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Ordem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 + 2 - 3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24 - 3 * 5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*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4 - 2 * 6 / 4 + 1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* / -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25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 / 2 + 11 % 3 *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/ % *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2958" name="Rectangle 30">
            <a:extLst>
              <a:ext uri="{FF2B5EF4-FFF2-40B4-BE49-F238E27FC236}">
                <a16:creationId xmlns:a16="http://schemas.microsoft.com/office/drawing/2014/main" id="{85F04638-2541-4D3D-85EE-4787B02D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1900238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Precedência .cpp</a:t>
            </a:r>
          </a:p>
        </p:txBody>
      </p:sp>
      <p:sp>
        <p:nvSpPr>
          <p:cNvPr id="251935" name="Rectangle 31">
            <a:extLst>
              <a:ext uri="{FF2B5EF4-FFF2-40B4-BE49-F238E27FC236}">
                <a16:creationId xmlns:a16="http://schemas.microsoft.com/office/drawing/2014/main" id="{434D5FA9-9B62-40C8-BE15-50A7063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868863"/>
            <a:ext cx="4392612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BR" altLang="pt-BR">
                <a:solidFill>
                  <a:schemeClr val="bg1"/>
                </a:solidFill>
              </a:rPr>
              <a:t>Obs: a ordem de precedência dos operadores pode ser quebrada usando-se parênteses: ( ).</a:t>
            </a:r>
            <a:r>
              <a:rPr lang="en-US" altLang="pt-BR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0FA7C46C-0328-488B-9CEB-D3BFC43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57D53-578F-42AD-9A7B-97A03D4E26CC}" type="slidenum">
              <a:rPr lang="pt-BR" altLang="pt-BR"/>
              <a:pPr>
                <a:defRPr/>
              </a:pPr>
              <a:t>15</a:t>
            </a:fld>
            <a:endParaRPr lang="pt-BR" altLang="pt-BR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C76C9CB-BEB4-4EAA-974A-85C192460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889859" name="Text Box 3">
            <a:extLst>
              <a:ext uri="{FF2B5EF4-FFF2-40B4-BE49-F238E27FC236}">
                <a16:creationId xmlns:a16="http://schemas.microsoft.com/office/drawing/2014/main" id="{21302611-DACA-4877-B33C-E542D8444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PROCESSOS DE CONVERSÃO DE PROGRAMAS</a:t>
            </a: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252513C6-0F87-413B-A1EE-309FA99C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89E01A87-E581-4B28-9AE7-D90A947E8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287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sz="2200" b="1"/>
              <a:t>Tradutores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sz="2000"/>
              <a:t> São programas que </a:t>
            </a:r>
            <a:r>
              <a:rPr lang="pt-BR" altLang="pt-BR" sz="2000" b="1"/>
              <a:t>convertem um programa de usuário escrito em uma linguagem para uma outra linguagem</a:t>
            </a:r>
            <a:r>
              <a:rPr lang="pt-BR" altLang="pt-BR" sz="2000"/>
              <a:t>. 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sz="2000"/>
              <a:t>A linguagem na qual o </a:t>
            </a:r>
            <a:r>
              <a:rPr lang="pt-BR" altLang="pt-BR" sz="2000" b="1"/>
              <a:t>programa original</a:t>
            </a:r>
            <a:r>
              <a:rPr lang="pt-BR" altLang="pt-BR" sz="2000"/>
              <a:t> está expresso é chamado </a:t>
            </a:r>
            <a:r>
              <a:rPr lang="pt-BR" altLang="pt-BR" sz="2000" b="1"/>
              <a:t>linguagem-fonte ou programa-fonte</a:t>
            </a:r>
            <a:r>
              <a:rPr lang="pt-BR" altLang="pt-BR" sz="2000"/>
              <a:t>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sz="2000"/>
              <a:t>A linguagem para qual ele será </a:t>
            </a:r>
            <a:r>
              <a:rPr lang="pt-BR" altLang="pt-BR" sz="2000" b="1"/>
              <a:t>convertido</a:t>
            </a:r>
            <a:r>
              <a:rPr lang="pt-BR" altLang="pt-BR" sz="2000"/>
              <a:t> é chamado </a:t>
            </a:r>
            <a:r>
              <a:rPr lang="pt-BR" altLang="pt-BR" sz="2000" b="1"/>
              <a:t>linguagem-alvo (linguagem objeto ou programa objeto</a:t>
            </a:r>
            <a:r>
              <a:rPr lang="pt-BR" altLang="pt-BR" sz="2000"/>
              <a:t>).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sz="2000"/>
              <a:t> Tanto a linguagem fonte quanto a linguagem alvo definem níveis específicos de linguagem.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B488D25-940E-4F57-8BED-4ECEC3F6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8DC38-E9B8-423E-89A8-CC7F213F9568}" type="slidenum">
              <a:rPr lang="pt-BR" smtClean="0"/>
              <a:pPr>
                <a:defRPr/>
              </a:pPr>
              <a:t>150</a:t>
            </a:fld>
            <a:endParaRPr lang="pt-BR"/>
          </a:p>
        </p:txBody>
      </p:sp>
      <p:sp>
        <p:nvSpPr>
          <p:cNvPr id="254979" name="Retângulo 2">
            <a:extLst>
              <a:ext uri="{FF2B5EF4-FFF2-40B4-BE49-F238E27FC236}">
                <a16:creationId xmlns:a16="http://schemas.microsoft.com/office/drawing/2014/main" id="{CC86C147-EB6F-4E36-B62F-7B633DD3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68525"/>
            <a:ext cx="6400800" cy="36941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#include &lt;math.h&gt;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main()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float x,y,z;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y = 4 - 2 * 6 / 4 + 1;// 4-3+1 = 2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x=6 / 2 + 11 % 2 * 4;// 3+1*4=7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z=6 / 2 + 11 % (2*4);// 3+11%8=3+1=4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y= %.2f, \n",y);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x= %.2f, \n",x);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z= %.2f, \n",z);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E5C6C8-71B1-40B8-8B72-3C9ECA6993C7}"/>
              </a:ext>
            </a:extLst>
          </p:cNvPr>
          <p:cNvSpPr txBox="1">
            <a:spLocks noChangeArrowheads="1"/>
          </p:cNvSpPr>
          <p:nvPr/>
        </p:nvSpPr>
        <p:spPr>
          <a:xfrm>
            <a:off x="463550" y="882650"/>
            <a:ext cx="8229600" cy="13716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defRPr/>
            </a:pPr>
            <a:r>
              <a:rPr lang="pt-BR" altLang="pt-BR" kern="0" dirty="0">
                <a:effectLst/>
              </a:rPr>
              <a:t>Precedência de Operadores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87CF93F9-FC74-45B5-8884-960CD6AD1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lógicas;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Operadores de Atribuição Aritmética 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2DC403B9-A209-4A82-925E-FE7D2E787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Muitas vezes queremos alterar o valor de uma variável realizando alguma operação aritmética com ela (i = i + 1) (val = val * 2).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Embora seja perfeitamente possível escrever estas instruções, foi desenvolvido na linguagem C uma instruções </a:t>
            </a:r>
            <a:r>
              <a:rPr lang="pt-BR" altLang="pt-BR" b="1">
                <a:effectLst/>
              </a:rPr>
              <a:t>otimizadas</a:t>
            </a:r>
            <a:r>
              <a:rPr lang="pt-BR" altLang="pt-BR">
                <a:effectLst/>
              </a:rPr>
              <a:t> com o uso de operadores ditos </a:t>
            </a:r>
            <a:r>
              <a:rPr lang="pt-BR" altLang="pt-BR" b="1">
                <a:effectLst/>
              </a:rPr>
              <a:t>operadores de atribuição aritmética</a:t>
            </a:r>
            <a:r>
              <a:rPr lang="pt-BR" altLang="pt-BR">
                <a:effectLst/>
              </a:rPr>
              <a:t>. 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Os símbolos usado são (+=, -=, *=, /= , %=). Deste modo as instruções acima podem ser rescritas como: i += 1 e val *= 2, respectivamente.</a:t>
            </a:r>
            <a:endParaRPr lang="pt-BR" altLang="pt-BR" b="1">
              <a:effectLst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 b="1">
                <a:effectLst/>
              </a:rPr>
              <a:t>Sintaxe:</a:t>
            </a:r>
            <a:r>
              <a:rPr lang="pt-BR" altLang="pt-BR">
                <a:effectLst/>
              </a:rPr>
              <a:t> A sintaxe da atribuição aritmética é a seguinte:</a:t>
            </a:r>
            <a:endParaRPr lang="pt-BR" altLang="pt-BR" i="1">
              <a:effectLst/>
            </a:endParaRPr>
          </a:p>
        </p:txBody>
      </p:sp>
      <p:sp>
        <p:nvSpPr>
          <p:cNvPr id="256004" name="Rectangle 4">
            <a:extLst>
              <a:ext uri="{FF2B5EF4-FFF2-40B4-BE49-F238E27FC236}">
                <a16:creationId xmlns:a16="http://schemas.microsoft.com/office/drawing/2014/main" id="{73D06E21-72B6-407A-BF08-CC3EFEA6B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868863"/>
            <a:ext cx="2016125" cy="1474787"/>
          </a:xfrm>
          <a:prstGeom prst="rect">
            <a:avLst/>
          </a:prstGeom>
          <a:solidFill>
            <a:srgbClr val="ECFB79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</a:t>
            </a:r>
            <a:r>
              <a:rPr lang="pt-BR" altLang="pt-BR"/>
              <a:t> += </a:t>
            </a:r>
            <a:r>
              <a:rPr lang="pt-BR" altLang="pt-BR" i="1"/>
              <a:t>exp</a:t>
            </a:r>
            <a:r>
              <a:rPr lang="pt-BR" altLang="pt-BR"/>
              <a:t>;</a:t>
            </a:r>
            <a:endParaRPr lang="pt-BR" altLang="pt-BR" i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</a:t>
            </a:r>
            <a:r>
              <a:rPr lang="pt-BR" altLang="pt-BR"/>
              <a:t> -= </a:t>
            </a:r>
            <a:r>
              <a:rPr lang="pt-BR" altLang="pt-BR" i="1"/>
              <a:t>exp</a:t>
            </a:r>
            <a:r>
              <a:rPr lang="pt-BR" altLang="pt-BR"/>
              <a:t>;</a:t>
            </a:r>
            <a:r>
              <a:rPr lang="pt-BR" altLang="pt-BR" i="1"/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</a:t>
            </a:r>
            <a:r>
              <a:rPr lang="pt-BR" altLang="pt-BR"/>
              <a:t> *= </a:t>
            </a:r>
            <a:r>
              <a:rPr lang="pt-BR" altLang="pt-BR" i="1"/>
              <a:t>exp</a:t>
            </a:r>
            <a:r>
              <a:rPr lang="pt-BR" altLang="pt-BR"/>
              <a:t>;</a:t>
            </a:r>
            <a:r>
              <a:rPr lang="pt-BR" altLang="pt-BR" i="1"/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</a:t>
            </a:r>
            <a:r>
              <a:rPr lang="pt-BR" altLang="pt-BR"/>
              <a:t> /= </a:t>
            </a:r>
            <a:r>
              <a:rPr lang="pt-BR" altLang="pt-BR" i="1"/>
              <a:t>exp</a:t>
            </a:r>
            <a:r>
              <a:rPr lang="pt-BR" altLang="pt-BR"/>
              <a:t>;</a:t>
            </a:r>
            <a:r>
              <a:rPr lang="pt-BR" altLang="pt-BR" i="1"/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</a:t>
            </a:r>
            <a:r>
              <a:rPr lang="pt-BR" altLang="pt-BR"/>
              <a:t> %= </a:t>
            </a:r>
            <a:r>
              <a:rPr lang="pt-BR" altLang="pt-BR" i="1"/>
              <a:t>exp</a:t>
            </a:r>
            <a:r>
              <a:rPr lang="pt-BR" altLang="pt-BR"/>
              <a:t>;</a:t>
            </a:r>
          </a:p>
        </p:txBody>
      </p:sp>
      <p:sp>
        <p:nvSpPr>
          <p:cNvPr id="256005" name="Rectangle 5">
            <a:extLst>
              <a:ext uri="{FF2B5EF4-FFF2-40B4-BE49-F238E27FC236}">
                <a16:creationId xmlns:a16="http://schemas.microsoft.com/office/drawing/2014/main" id="{4CA9ABC0-6EDB-42B4-8606-B91088245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868863"/>
            <a:ext cx="1946275" cy="1474787"/>
          </a:xfrm>
          <a:prstGeom prst="rect">
            <a:avLst/>
          </a:prstGeom>
          <a:solidFill>
            <a:srgbClr val="ECFB79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i="1"/>
              <a:t>var</a:t>
            </a:r>
            <a:r>
              <a:rPr lang="en-US" altLang="pt-BR"/>
              <a:t> = var + </a:t>
            </a:r>
            <a:r>
              <a:rPr lang="en-US" altLang="pt-BR" i="1"/>
              <a:t>exp</a:t>
            </a:r>
            <a:r>
              <a:rPr lang="en-US" altLang="pt-BR"/>
              <a:t>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i="1"/>
              <a:t>var</a:t>
            </a:r>
            <a:r>
              <a:rPr lang="en-US" altLang="pt-BR"/>
              <a:t> = var - </a:t>
            </a:r>
            <a:r>
              <a:rPr lang="en-US" altLang="pt-BR" i="1"/>
              <a:t>exp</a:t>
            </a:r>
            <a:r>
              <a:rPr lang="en-US" altLang="pt-BR"/>
              <a:t>;</a:t>
            </a:r>
            <a:r>
              <a:rPr lang="en-US" altLang="pt-BR" i="1"/>
              <a:t> </a:t>
            </a:r>
            <a:endParaRPr lang="en-US" altLang="pt-BR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i="1"/>
              <a:t>var</a:t>
            </a:r>
            <a:r>
              <a:rPr lang="en-US" altLang="pt-BR"/>
              <a:t> = var * </a:t>
            </a:r>
            <a:r>
              <a:rPr lang="en-US" altLang="pt-BR" i="1"/>
              <a:t>exp</a:t>
            </a:r>
            <a:r>
              <a:rPr lang="en-US" altLang="pt-BR"/>
              <a:t>;</a:t>
            </a:r>
            <a:r>
              <a:rPr lang="en-US" altLang="pt-BR" i="1"/>
              <a:t> </a:t>
            </a:r>
            <a:endParaRPr lang="en-US" altLang="pt-BR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i="1"/>
              <a:t>var</a:t>
            </a:r>
            <a:r>
              <a:rPr lang="en-US" altLang="pt-BR"/>
              <a:t> = var / </a:t>
            </a:r>
            <a:r>
              <a:rPr lang="en-US" altLang="pt-BR" i="1"/>
              <a:t>exp</a:t>
            </a:r>
            <a:r>
              <a:rPr lang="en-US" altLang="pt-BR"/>
              <a:t>;</a:t>
            </a:r>
            <a:r>
              <a:rPr lang="en-US" altLang="pt-BR" i="1"/>
              <a:t> </a:t>
            </a:r>
            <a:endParaRPr lang="en-US" altLang="pt-BR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i="1"/>
              <a:t>var</a:t>
            </a:r>
            <a:r>
              <a:rPr lang="en-US" altLang="pt-BR"/>
              <a:t> = var % </a:t>
            </a:r>
            <a:r>
              <a:rPr lang="en-US" altLang="pt-BR" i="1"/>
              <a:t>exp</a:t>
            </a:r>
            <a:r>
              <a:rPr lang="en-US" altLang="pt-BR"/>
              <a:t>;</a:t>
            </a:r>
          </a:p>
        </p:txBody>
      </p:sp>
      <p:sp>
        <p:nvSpPr>
          <p:cNvPr id="253958" name="Rectangle 6">
            <a:extLst>
              <a:ext uri="{FF2B5EF4-FFF2-40B4-BE49-F238E27FC236}">
                <a16:creationId xmlns:a16="http://schemas.microsoft.com/office/drawing/2014/main" id="{7FCF3308-A9BA-4FE2-8304-DFB10603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429250"/>
            <a:ext cx="2106612" cy="423863"/>
          </a:xfrm>
          <a:prstGeom prst="rect">
            <a:avLst/>
          </a:prstGeom>
          <a:solidFill>
            <a:srgbClr val="A4A4D0"/>
          </a:solidFill>
          <a:ln w="57150" cmpd="thinThick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>
                <a:solidFill>
                  <a:srgbClr val="000000"/>
                </a:solidFill>
              </a:rPr>
              <a:t>i+= &lt;-&gt;</a:t>
            </a: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t-BR" altLang="pt-BR">
                <a:solidFill>
                  <a:srgbClr val="000000"/>
                </a:solidFill>
              </a:rPr>
              <a:t>i = i + 1 </a:t>
            </a:r>
          </a:p>
        </p:txBody>
      </p:sp>
      <p:sp>
        <p:nvSpPr>
          <p:cNvPr id="256007" name="Rectangle 7">
            <a:extLst>
              <a:ext uri="{FF2B5EF4-FFF2-40B4-BE49-F238E27FC236}">
                <a16:creationId xmlns:a16="http://schemas.microsoft.com/office/drawing/2014/main" id="{8B51C424-F1B9-4AC8-9BBD-19746FDC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2767013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Atribuiçao aritmética .cpp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DBCD2C19-DE9A-4DD2-BC03-75AC3D6C3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lógicas;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Operadores Incrementais 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E1E3C87D-DA4C-4F18-BB4B-46766E683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74625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Muitas vezes queremos alterar o valor de uma variável realizando alguma Em programação existem instruções muito comuns chamadas de </a:t>
            </a:r>
            <a:r>
              <a:rPr lang="pt-BR" altLang="pt-BR" b="1">
                <a:effectLst/>
              </a:rPr>
              <a:t>incremento</a:t>
            </a:r>
            <a:r>
              <a:rPr lang="pt-BR" altLang="pt-BR">
                <a:effectLst/>
              </a:rPr>
              <a:t> e </a:t>
            </a:r>
            <a:r>
              <a:rPr lang="pt-BR" altLang="pt-BR" b="1">
                <a:effectLst/>
              </a:rPr>
              <a:t>decremento</a:t>
            </a:r>
            <a:r>
              <a:rPr lang="pt-BR" altLang="pt-BR">
                <a:effectLst/>
              </a:rPr>
              <a:t>. Uma instrução de incremento </a:t>
            </a:r>
            <a:r>
              <a:rPr lang="pt-BR" altLang="pt-BR" b="1">
                <a:effectLst/>
              </a:rPr>
              <a:t>adiciona</a:t>
            </a:r>
            <a:r>
              <a:rPr lang="pt-BR" altLang="pt-BR">
                <a:effectLst/>
              </a:rPr>
              <a:t> uma unidade ao conteúdo de uma variável.  Uma instrução de decremento </a:t>
            </a:r>
            <a:r>
              <a:rPr lang="pt-BR" altLang="pt-BR" b="1">
                <a:effectLst/>
              </a:rPr>
              <a:t>subtrai</a:t>
            </a:r>
            <a:r>
              <a:rPr lang="pt-BR" altLang="pt-BR">
                <a:effectLst/>
              </a:rPr>
              <a:t> uma unidade do conteúdo de uma variável. </a:t>
            </a:r>
          </a:p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Existem, em C, operadores específicos para realizar as operações de incremento (++) e decremento (--). Eles são genericamente chamados de </a:t>
            </a:r>
            <a:r>
              <a:rPr lang="pt-BR" altLang="pt-BR" b="1">
                <a:effectLst/>
              </a:rPr>
              <a:t>operadores incrementais</a:t>
            </a:r>
            <a:r>
              <a:rPr lang="pt-BR" altLang="pt-BR">
                <a:effectLst/>
              </a:rPr>
              <a:t>.</a:t>
            </a:r>
            <a:endParaRPr lang="pt-BR" altLang="pt-BR" b="1">
              <a:effectLst/>
            </a:endParaRPr>
          </a:p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 b="1">
                <a:effectLst/>
              </a:rPr>
              <a:t>Sintaxe:</a:t>
            </a:r>
            <a:r>
              <a:rPr lang="pt-BR" altLang="pt-BR">
                <a:effectLst/>
              </a:rPr>
              <a:t> A sintaxe dos operadores incrementais é a seguinte:</a:t>
            </a:r>
            <a:endParaRPr lang="pt-BR" altLang="pt-BR" b="1">
              <a:effectLst/>
            </a:endParaRPr>
          </a:p>
        </p:txBody>
      </p:sp>
      <p:sp>
        <p:nvSpPr>
          <p:cNvPr id="258052" name="Rectangle 4">
            <a:extLst>
              <a:ext uri="{FF2B5EF4-FFF2-40B4-BE49-F238E27FC236}">
                <a16:creationId xmlns:a16="http://schemas.microsoft.com/office/drawing/2014/main" id="{EECDE821-B00B-4738-A4A4-1BB095F60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084763"/>
            <a:ext cx="3095625" cy="1200150"/>
          </a:xfrm>
          <a:prstGeom prst="rect">
            <a:avLst/>
          </a:prstGeom>
          <a:solidFill>
            <a:srgbClr val="ECFB79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++ var      var = var + 1	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 ++      var = var + 1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-- var        var = var - 1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 --       var = var - 1</a:t>
            </a:r>
          </a:p>
        </p:txBody>
      </p:sp>
      <p:sp>
        <p:nvSpPr>
          <p:cNvPr id="258053" name="Rectangle 5">
            <a:extLst>
              <a:ext uri="{FF2B5EF4-FFF2-40B4-BE49-F238E27FC236}">
                <a16:creationId xmlns:a16="http://schemas.microsoft.com/office/drawing/2014/main" id="{3D196E03-B23E-40C7-B65C-6CA260397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2887663" cy="376237"/>
          </a:xfrm>
          <a:prstGeom prst="rect">
            <a:avLst/>
          </a:prstGeom>
          <a:solidFill>
            <a:srgbClr val="ECFB79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Operador incremental .cpp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E870717B-9F2D-46CC-B0CC-118102435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Operadores Incrementais 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0BD56553-44AD-49F5-870A-77792999F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Observe  que existe duas sintaxes possíveis para os operadores: pode-se colocar o operador </a:t>
            </a:r>
            <a:r>
              <a:rPr lang="pt-BR" altLang="pt-BR" b="1">
                <a:effectLst/>
              </a:rPr>
              <a:t>à esquerda</a:t>
            </a:r>
            <a:r>
              <a:rPr lang="pt-BR" altLang="pt-BR">
                <a:effectLst/>
              </a:rPr>
              <a:t> ou </a:t>
            </a:r>
            <a:r>
              <a:rPr lang="pt-BR" altLang="pt-BR" b="1">
                <a:effectLst/>
              </a:rPr>
              <a:t>á direita</a:t>
            </a:r>
            <a:r>
              <a:rPr lang="pt-BR" altLang="pt-BR">
                <a:effectLst/>
              </a:rPr>
              <a:t> da variável. </a:t>
            </a:r>
          </a:p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Nos dois casos o valor da variável será incrementado (ou decrementado) de uma unidade.</a:t>
            </a:r>
          </a:p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Se o operador for colocado </a:t>
            </a:r>
            <a:r>
              <a:rPr lang="pt-BR" altLang="pt-BR" b="1">
                <a:effectLst/>
              </a:rPr>
              <a:t>á esquerda</a:t>
            </a:r>
            <a:r>
              <a:rPr lang="pt-BR" altLang="pt-BR">
                <a:effectLst/>
              </a:rPr>
              <a:t> da variável, o valor da variável será incrementado (ou decrementado) </a:t>
            </a:r>
            <a:r>
              <a:rPr lang="pt-BR" altLang="pt-BR" b="1">
                <a:effectLst/>
              </a:rPr>
              <a:t>antes</a:t>
            </a:r>
            <a:r>
              <a:rPr lang="pt-BR" altLang="pt-BR">
                <a:effectLst/>
              </a:rPr>
              <a:t> que a variável seja usada em alguma outra operação. </a:t>
            </a:r>
          </a:p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Caso o operador seja colocado </a:t>
            </a:r>
            <a:r>
              <a:rPr lang="pt-BR" altLang="pt-BR" b="1">
                <a:effectLst/>
              </a:rPr>
              <a:t>à direita</a:t>
            </a:r>
            <a:r>
              <a:rPr lang="pt-BR" altLang="pt-BR">
                <a:effectLst/>
              </a:rPr>
              <a:t> da variável, o valor da variável será incrementado (ou decrementado) </a:t>
            </a:r>
            <a:r>
              <a:rPr lang="pt-BR" altLang="pt-BR" b="1">
                <a:effectLst/>
              </a:rPr>
              <a:t>depois</a:t>
            </a:r>
            <a:r>
              <a:rPr lang="pt-BR" altLang="pt-BR">
                <a:effectLst/>
              </a:rPr>
              <a:t> que a variável for usada em alguma outra operação. </a:t>
            </a:r>
          </a:p>
        </p:txBody>
      </p:sp>
      <p:sp>
        <p:nvSpPr>
          <p:cNvPr id="260100" name="Rectangle 4">
            <a:extLst>
              <a:ext uri="{FF2B5EF4-FFF2-40B4-BE49-F238E27FC236}">
                <a16:creationId xmlns:a16="http://schemas.microsoft.com/office/drawing/2014/main" id="{E53BBD96-5986-41FB-97F4-9FEFE5C33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3013075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Operador incremental 2.cpp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BD56648-A731-47F0-BBE2-6E737C49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3C7D3-3435-4233-832E-4A8222DC7D1B}" type="slidenum">
              <a:rPr lang="pt-BR" smtClean="0"/>
              <a:pPr>
                <a:defRPr/>
              </a:pPr>
              <a:t>154</a:t>
            </a:fld>
            <a:endParaRPr lang="pt-BR"/>
          </a:p>
        </p:txBody>
      </p:sp>
      <p:sp>
        <p:nvSpPr>
          <p:cNvPr id="262147" name="Retângulo 2">
            <a:extLst>
              <a:ext uri="{FF2B5EF4-FFF2-40B4-BE49-F238E27FC236}">
                <a16:creationId xmlns:a16="http://schemas.microsoft.com/office/drawing/2014/main" id="{09F6BB17-AA7D-4285-A500-FF2AA60DD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5538"/>
            <a:ext cx="3240087" cy="39687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#include &lt;math.h&gt;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main()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//declaração da variável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int i=0,j=0,k=0,z=0, a=0;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++i;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i= %d, \n\n",i);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j++ 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j= %d, \n\n",j);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--k;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k= %d, \n\n",k);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z-- 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z= %d, \n\n",z);</a:t>
            </a:r>
          </a:p>
        </p:txBody>
      </p:sp>
      <p:sp>
        <p:nvSpPr>
          <p:cNvPr id="262148" name="Retângulo 3">
            <a:extLst>
              <a:ext uri="{FF2B5EF4-FFF2-40B4-BE49-F238E27FC236}">
                <a16:creationId xmlns:a16="http://schemas.microsoft.com/office/drawing/2014/main" id="{2FA17DCF-E813-40B4-9EEB-DFFA7DE69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908050"/>
            <a:ext cx="4572000" cy="4524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printf("*************************\n");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// zerando as variáveis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i=0;j=0;k=0;z=0;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a=++i;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i= %d,\t a=%d\n\n",i,a);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a=0;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a=j++ 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j= %d,\t a=%d\n\n",j,a);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a=0;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a=--k;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k= %d,\t a=%d\n\n",k,a);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 a=0;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a=z-- 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z= %d,\t a=%d\n\n",z,a);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94071BA8-E24B-4AC1-9408-7FE7B3BA3AD5}"/>
              </a:ext>
            </a:extLst>
          </p:cNvPr>
          <p:cNvSpPr/>
          <p:nvPr/>
        </p:nvSpPr>
        <p:spPr bwMode="auto">
          <a:xfrm>
            <a:off x="2566988" y="960438"/>
            <a:ext cx="2005012" cy="5162550"/>
          </a:xfrm>
          <a:custGeom>
            <a:avLst/>
            <a:gdLst>
              <a:gd name="connsiteX0" fmla="*/ 0 w 2005263"/>
              <a:gd name="connsiteY0" fmla="*/ 4092980 h 5162846"/>
              <a:gd name="connsiteX1" fmla="*/ 994610 w 2005263"/>
              <a:gd name="connsiteY1" fmla="*/ 4927170 h 5162846"/>
              <a:gd name="connsiteX2" fmla="*/ 1507958 w 2005263"/>
              <a:gd name="connsiteY2" fmla="*/ 355170 h 5162846"/>
              <a:gd name="connsiteX3" fmla="*/ 1957137 w 2005263"/>
              <a:gd name="connsiteY3" fmla="*/ 307043 h 5162846"/>
              <a:gd name="connsiteX4" fmla="*/ 1957137 w 2005263"/>
              <a:gd name="connsiteY4" fmla="*/ 307043 h 5162846"/>
              <a:gd name="connsiteX5" fmla="*/ 2005263 w 2005263"/>
              <a:gd name="connsiteY5" fmla="*/ 307043 h 516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5263" h="5162846">
                <a:moveTo>
                  <a:pt x="0" y="4092980"/>
                </a:moveTo>
                <a:cubicBezTo>
                  <a:pt x="371642" y="4821559"/>
                  <a:pt x="743284" y="5550138"/>
                  <a:pt x="994610" y="4927170"/>
                </a:cubicBezTo>
                <a:cubicBezTo>
                  <a:pt x="1245936" y="4304202"/>
                  <a:pt x="1347537" y="1125191"/>
                  <a:pt x="1507958" y="355170"/>
                </a:cubicBezTo>
                <a:cubicBezTo>
                  <a:pt x="1668379" y="-414851"/>
                  <a:pt x="1957137" y="307043"/>
                  <a:pt x="1957137" y="307043"/>
                </a:cubicBezTo>
                <a:lnTo>
                  <a:pt x="1957137" y="307043"/>
                </a:lnTo>
                <a:lnTo>
                  <a:pt x="2005263" y="307043"/>
                </a:ln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4C1A3AC-F9BA-4C23-9C33-97F84054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1E486-DFB7-4BDC-8BBB-8366151CBB64}" type="slidenum">
              <a:rPr lang="pt-BR" smtClean="0"/>
              <a:pPr>
                <a:defRPr/>
              </a:pPr>
              <a:t>155</a:t>
            </a:fld>
            <a:endParaRPr lang="pt-BR"/>
          </a:p>
        </p:txBody>
      </p:sp>
      <p:sp>
        <p:nvSpPr>
          <p:cNvPr id="263171" name="Retângulo 2">
            <a:extLst>
              <a:ext uri="{FF2B5EF4-FFF2-40B4-BE49-F238E27FC236}">
                <a16:creationId xmlns:a16="http://schemas.microsoft.com/office/drawing/2014/main" id="{D0BC864F-5D12-4DB6-BE52-3B4355AE2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836613"/>
            <a:ext cx="6750050" cy="5908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#include &lt;math.h&gt;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main()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//declaração da variável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int a=0, b=0, c=0, i = 3;     // a: 0   b: 0   c: 0   i: 3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a = i++;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printf("++ a Direita \ta= %d, i= %d, \n\n",a,i);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i=3;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b = ++i;          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printf("++ a Esquerda \t b= %d, i= %d, \n\n",b,i);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i=3;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c = i--;         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printf("-- a Direita \t c= %d, i= %d, \n\n",c,i);    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i=3;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c = --i;         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printf("-- a Esquerda \t c= %d, i= %d, \n\n",c,i);    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}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33ABD2AB-E7AC-4970-8DA5-A7D59F8D9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Operadores relacionais</a:t>
            </a:r>
            <a:r>
              <a:rPr lang="pt-BR" altLang="pt-BR" sz="2600">
                <a:effectLst/>
              </a:rPr>
              <a:t> 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E0F485D0-9B01-456F-A07B-0D8F10C4FE4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8288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Os operadores relacionais retornam verdadeiro (1) ou falso (0).</a:t>
            </a:r>
            <a:r>
              <a:rPr lang="pt-BR" altLang="pt-BR" sz="2400">
                <a:effectLst/>
              </a:rPr>
              <a:t> </a:t>
            </a:r>
          </a:p>
          <a:p>
            <a:pPr marL="0" indent="268288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Uma condição de controle é uma </a:t>
            </a:r>
            <a:r>
              <a:rPr lang="pt-BR" altLang="pt-BR" b="1">
                <a:effectLst/>
              </a:rPr>
              <a:t>expressão lógica</a:t>
            </a:r>
            <a:r>
              <a:rPr lang="pt-BR" altLang="pt-BR">
                <a:effectLst/>
              </a:rPr>
              <a:t> que é avaliada como </a:t>
            </a:r>
            <a:r>
              <a:rPr lang="pt-BR" altLang="pt-BR" b="1">
                <a:effectLst/>
              </a:rPr>
              <a:t>verdadeira</a:t>
            </a:r>
            <a:r>
              <a:rPr lang="pt-BR" altLang="pt-BR">
                <a:effectLst/>
              </a:rPr>
              <a:t> ou </a:t>
            </a:r>
            <a:r>
              <a:rPr lang="pt-BR" altLang="pt-BR" b="1">
                <a:effectLst/>
              </a:rPr>
              <a:t>falsa</a:t>
            </a:r>
            <a:r>
              <a:rPr lang="pt-BR" altLang="pt-BR">
                <a:effectLst/>
              </a:rPr>
              <a:t>. Uma  expressão lógica é construída com </a:t>
            </a:r>
            <a:r>
              <a:rPr lang="pt-BR" altLang="pt-BR" b="1">
                <a:effectLst/>
              </a:rPr>
              <a:t>operadores relacionais</a:t>
            </a:r>
            <a:r>
              <a:rPr lang="pt-BR" altLang="pt-BR">
                <a:effectLst/>
              </a:rPr>
              <a:t> e </a:t>
            </a:r>
            <a:r>
              <a:rPr lang="pt-BR" altLang="pt-BR" b="1">
                <a:effectLst/>
              </a:rPr>
              <a:t>lógicos</a:t>
            </a:r>
            <a:r>
              <a:rPr lang="pt-BR" altLang="pt-BR">
                <a:effectLst/>
              </a:rPr>
              <a:t>. </a:t>
            </a:r>
          </a:p>
          <a:p>
            <a:pPr marL="0" indent="268288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Ao contrário de outras linguagens, em C </a:t>
            </a:r>
            <a:r>
              <a:rPr lang="pt-BR" altLang="pt-BR" b="1">
                <a:effectLst/>
              </a:rPr>
              <a:t>não existem</a:t>
            </a:r>
            <a:r>
              <a:rPr lang="pt-BR" altLang="pt-BR">
                <a:effectLst/>
              </a:rPr>
              <a:t> tipos lógicos, portanto o </a:t>
            </a:r>
            <a:r>
              <a:rPr lang="pt-BR" altLang="pt-BR" b="1">
                <a:effectLst/>
              </a:rPr>
              <a:t>resultado</a:t>
            </a:r>
            <a:r>
              <a:rPr lang="pt-BR" altLang="pt-BR">
                <a:effectLst/>
              </a:rPr>
              <a:t> de uma expressão lógica é um </a:t>
            </a:r>
            <a:r>
              <a:rPr lang="pt-BR" altLang="pt-BR" b="1">
                <a:effectLst/>
              </a:rPr>
              <a:t>valor numérico</a:t>
            </a:r>
            <a:r>
              <a:rPr lang="pt-BR" altLang="pt-BR">
                <a:effectLst/>
              </a:rPr>
              <a:t>: uma expressão avaliada </a:t>
            </a:r>
            <a:r>
              <a:rPr lang="pt-BR" altLang="pt-BR" b="1">
                <a:effectLst/>
              </a:rPr>
              <a:t>verdadeira</a:t>
            </a:r>
            <a:r>
              <a:rPr lang="pt-BR" altLang="pt-BR">
                <a:effectLst/>
              </a:rPr>
              <a:t> recebe o </a:t>
            </a:r>
            <a:r>
              <a:rPr lang="pt-BR" altLang="pt-BR" b="1">
                <a:effectLst/>
              </a:rPr>
              <a:t>valor 1</a:t>
            </a:r>
            <a:r>
              <a:rPr lang="pt-BR" altLang="pt-BR">
                <a:effectLst/>
              </a:rPr>
              <a:t>, uma expressão lógica avaliada </a:t>
            </a:r>
            <a:r>
              <a:rPr lang="pt-BR" altLang="pt-BR" b="1">
                <a:effectLst/>
              </a:rPr>
              <a:t>falsa</a:t>
            </a:r>
            <a:r>
              <a:rPr lang="pt-BR" altLang="pt-BR">
                <a:effectLst/>
              </a:rPr>
              <a:t> recebe o </a:t>
            </a:r>
            <a:r>
              <a:rPr lang="pt-BR" altLang="pt-BR" b="1">
                <a:effectLst/>
              </a:rPr>
              <a:t>valor 0.</a:t>
            </a:r>
            <a:endParaRPr lang="pt-BR" altLang="pt-BR">
              <a:effectLst/>
            </a:endParaRPr>
          </a:p>
        </p:txBody>
      </p:sp>
      <p:graphicFrame>
        <p:nvGraphicFramePr>
          <p:cNvPr id="260127" name="Group 31">
            <a:extLst>
              <a:ext uri="{FF2B5EF4-FFF2-40B4-BE49-F238E27FC236}">
                <a16:creationId xmlns:a16="http://schemas.microsoft.com/office/drawing/2014/main" id="{DAA1E399-2639-4945-9DC5-AFA39982BB7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564188" y="4221163"/>
          <a:ext cx="3471862" cy="2592384"/>
        </p:xfrm>
        <a:graphic>
          <a:graphicData uri="http://schemas.openxmlformats.org/drawingml/2006/table">
            <a:tbl>
              <a:tblPr/>
              <a:tblGrid>
                <a:gridCol w="13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Maior do 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Maior ou igual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Menor do 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&lt;=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Menor ou igual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==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Igual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!=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Diferente 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4222" name="Rectangle 30">
            <a:extLst>
              <a:ext uri="{FF2B5EF4-FFF2-40B4-BE49-F238E27FC236}">
                <a16:creationId xmlns:a16="http://schemas.microsoft.com/office/drawing/2014/main" id="{2FC1D143-58EF-4D30-95F3-DB80DA0F5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2668588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Operador relacional .cpp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2AD6BA73-E2B3-48E2-85CB-59A8E656E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Operadores lógicos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52FD7FC4-7B1D-4916-8014-337C94652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Wingdings" panose="05000000000000000000" pitchFamily="2" charset="2"/>
              <a:buChar char="§"/>
            </a:pPr>
            <a:r>
              <a:rPr lang="pt-BR" altLang="pt-BR" sz="2600">
                <a:effectLst/>
              </a:rPr>
              <a:t>   </a:t>
            </a:r>
            <a:r>
              <a:rPr lang="pt-BR" altLang="pt-BR">
                <a:effectLst/>
              </a:rPr>
              <a:t>São três os operadores lógicos de C: </a:t>
            </a:r>
            <a:r>
              <a:rPr lang="pt-BR" altLang="pt-BR" b="1">
                <a:effectLst/>
              </a:rPr>
              <a:t>&amp;&amp;</a:t>
            </a:r>
            <a:r>
              <a:rPr lang="pt-BR" altLang="pt-BR">
                <a:effectLst/>
              </a:rPr>
              <a:t>, </a:t>
            </a:r>
            <a:r>
              <a:rPr lang="pt-BR" altLang="pt-BR" b="1">
                <a:effectLst/>
              </a:rPr>
              <a:t>||</a:t>
            </a:r>
            <a:r>
              <a:rPr lang="pt-BR" altLang="pt-BR">
                <a:effectLst/>
              </a:rPr>
              <a:t> e </a:t>
            </a:r>
            <a:r>
              <a:rPr lang="pt-BR" altLang="pt-BR" b="1">
                <a:effectLst/>
              </a:rPr>
              <a:t>!</a:t>
            </a:r>
            <a:r>
              <a:rPr lang="pt-BR" altLang="pt-BR">
                <a:effectLst/>
              </a:rPr>
              <a:t>. Estes operadores tem o mesmo significado dos operadores lógicos Booleanos AND, OR e NOT. </a:t>
            </a:r>
            <a:endParaRPr lang="pt-BR" altLang="pt-BR" b="1">
              <a:effectLst/>
            </a:endParaRPr>
          </a:p>
          <a:p>
            <a:pPr marL="0" indent="0" algn="l"/>
            <a:r>
              <a:rPr lang="pt-BR" altLang="pt-BR" b="1">
                <a:effectLst/>
              </a:rPr>
              <a:t>Sintaxe: </a:t>
            </a:r>
            <a:r>
              <a:rPr lang="pt-BR" altLang="pt-BR">
                <a:effectLst/>
              </a:rPr>
              <a:t>A sintaxe de uso dos operadores lógicos:</a:t>
            </a:r>
            <a:endParaRPr lang="pt-BR" altLang="pt-BR" i="1">
              <a:effectLst/>
            </a:endParaRPr>
          </a:p>
          <a:p>
            <a:pPr marL="0" indent="0">
              <a:spcBef>
                <a:spcPct val="0"/>
              </a:spcBef>
              <a:spcAft>
                <a:spcPct val="5000"/>
              </a:spcAft>
            </a:pPr>
            <a:r>
              <a:rPr lang="pt-BR" altLang="pt-BR" i="1">
                <a:effectLst/>
              </a:rPr>
              <a:t>expr_1</a:t>
            </a:r>
            <a:r>
              <a:rPr lang="pt-BR" altLang="pt-BR">
                <a:effectLst/>
              </a:rPr>
              <a:t> &amp;&amp; </a:t>
            </a:r>
            <a:r>
              <a:rPr lang="pt-BR" altLang="pt-BR" i="1">
                <a:effectLst/>
              </a:rPr>
              <a:t>expr_2</a:t>
            </a:r>
          </a:p>
          <a:p>
            <a:pPr marL="0" indent="0">
              <a:spcBef>
                <a:spcPct val="0"/>
              </a:spcBef>
              <a:spcAft>
                <a:spcPct val="5000"/>
              </a:spcAft>
            </a:pPr>
            <a:r>
              <a:rPr lang="pt-BR" altLang="pt-BR" i="1">
                <a:effectLst/>
              </a:rPr>
              <a:t>expr_1</a:t>
            </a:r>
            <a:r>
              <a:rPr lang="pt-BR" altLang="pt-BR">
                <a:effectLst/>
              </a:rPr>
              <a:t> || </a:t>
            </a:r>
            <a:r>
              <a:rPr lang="pt-BR" altLang="pt-BR" i="1">
                <a:effectLst/>
              </a:rPr>
              <a:t>expr_2</a:t>
            </a:r>
            <a:endParaRPr lang="pt-BR" altLang="pt-BR">
              <a:effectLst/>
            </a:endParaRPr>
          </a:p>
          <a:p>
            <a:pPr marL="0" indent="0">
              <a:spcBef>
                <a:spcPct val="0"/>
              </a:spcBef>
              <a:spcAft>
                <a:spcPct val="5000"/>
              </a:spcAft>
            </a:pPr>
            <a:r>
              <a:rPr lang="pt-BR" altLang="pt-BR">
                <a:effectLst/>
              </a:rPr>
              <a:t>!</a:t>
            </a:r>
            <a:r>
              <a:rPr lang="pt-BR" altLang="pt-BR" i="1">
                <a:effectLst/>
              </a:rPr>
              <a:t>expr</a:t>
            </a:r>
            <a:endParaRPr lang="pt-BR" altLang="pt-BR">
              <a:effectLst/>
            </a:endParaRPr>
          </a:p>
          <a:p>
            <a:pPr marL="0" indent="0" algn="l"/>
            <a:r>
              <a:rPr lang="pt-BR" altLang="pt-BR">
                <a:effectLst/>
              </a:rPr>
              <a:t>onde </a:t>
            </a:r>
            <a:r>
              <a:rPr lang="pt-BR" altLang="pt-BR" i="1">
                <a:effectLst/>
              </a:rPr>
              <a:t>expr_1</a:t>
            </a:r>
            <a:r>
              <a:rPr lang="pt-BR" altLang="pt-BR">
                <a:effectLst/>
              </a:rPr>
              <a:t> , </a:t>
            </a:r>
            <a:r>
              <a:rPr lang="pt-BR" altLang="pt-BR" i="1">
                <a:effectLst/>
              </a:rPr>
              <a:t>expr_2 </a:t>
            </a:r>
            <a:r>
              <a:rPr lang="pt-BR" altLang="pt-BR">
                <a:effectLst/>
              </a:rPr>
              <a:t>e</a:t>
            </a:r>
            <a:r>
              <a:rPr lang="pt-BR" altLang="pt-BR" i="1">
                <a:effectLst/>
              </a:rPr>
              <a:t> expr</a:t>
            </a:r>
            <a:r>
              <a:rPr lang="pt-BR" altLang="pt-BR">
                <a:effectLst/>
              </a:rPr>
              <a:t> são expressões quaisquer. 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2FC3DBA4-4453-4043-9440-86B6BB224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Operadores lógicos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D12A4DA-3951-4159-9481-5FA0BFD81C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207375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O resultado da operação lógica &amp;&amp; será 1 somente se os dois operandos forem 1, caso contrário o resultado é 0. O resultado da operação lógica || será 0 somente se os dois operandos forem 0, caso contrário o resultado é 1. O resultado da operação lógica ! será 0 se o operandos for 1, e 1 se o operando for 0. Abaixo mostra-se o resultado das possíveis combinações entre os operandos para cada operador lógico:</a:t>
            </a:r>
          </a:p>
        </p:txBody>
      </p:sp>
      <p:graphicFrame>
        <p:nvGraphicFramePr>
          <p:cNvPr id="264319" name="Group 127">
            <a:extLst>
              <a:ext uri="{FF2B5EF4-FFF2-40B4-BE49-F238E27FC236}">
                <a16:creationId xmlns:a16="http://schemas.microsoft.com/office/drawing/2014/main" id="{5D5CBCDF-CCA4-42E3-9A77-213164B7FA43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4578350"/>
          <a:ext cx="2913063" cy="1704974"/>
        </p:xfrm>
        <a:graphic>
          <a:graphicData uri="http://schemas.openxmlformats.org/drawingml/2006/table">
            <a:tbl>
              <a:tblPr/>
              <a:tblGrid>
                <a:gridCol w="73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606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OP_1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OP_2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RESULTADO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309" name="Group 117">
            <a:extLst>
              <a:ext uri="{FF2B5EF4-FFF2-40B4-BE49-F238E27FC236}">
                <a16:creationId xmlns:a16="http://schemas.microsoft.com/office/drawing/2014/main" id="{71AE9CA7-6F11-4873-8492-D72037699821}"/>
              </a:ext>
            </a:extLst>
          </p:cNvPr>
          <p:cNvGraphicFramePr>
            <a:graphicFrameLocks noGrp="1"/>
          </p:cNvGraphicFramePr>
          <p:nvPr/>
        </p:nvGraphicFramePr>
        <p:xfrm>
          <a:off x="3563938" y="4581525"/>
          <a:ext cx="2941637" cy="1701798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43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OP_1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OP_2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RESULTADO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8344" name="Rectangle 109">
            <a:extLst>
              <a:ext uri="{FF2B5EF4-FFF2-40B4-BE49-F238E27FC236}">
                <a16:creationId xmlns:a16="http://schemas.microsoft.com/office/drawing/2014/main" id="{38923F9C-363F-4325-BA47-20FC5434F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214813"/>
            <a:ext cx="2886075" cy="3667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Operador &amp;&amp; (AND – E)</a:t>
            </a:r>
            <a:endParaRPr lang="es-ES" altLang="pt-BR"/>
          </a:p>
        </p:txBody>
      </p:sp>
      <p:sp>
        <p:nvSpPr>
          <p:cNvPr id="268345" name="Rectangle 110">
            <a:extLst>
              <a:ext uri="{FF2B5EF4-FFF2-40B4-BE49-F238E27FC236}">
                <a16:creationId xmlns:a16="http://schemas.microsoft.com/office/drawing/2014/main" id="{259932DC-EBDC-442A-B4EA-3DC876D07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4229100"/>
            <a:ext cx="2744787" cy="3397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5000"/>
              </a:spcBef>
              <a:spcAft>
                <a:spcPct val="30000"/>
              </a:spcAft>
              <a:buSzTx/>
            </a:pPr>
            <a:r>
              <a:rPr lang="pt-BR" altLang="pt-BR"/>
              <a:t>Operador ||(OR - OU)</a:t>
            </a:r>
          </a:p>
        </p:txBody>
      </p:sp>
      <p:sp>
        <p:nvSpPr>
          <p:cNvPr id="268346" name="Rectangle 128">
            <a:extLst>
              <a:ext uri="{FF2B5EF4-FFF2-40B4-BE49-F238E27FC236}">
                <a16:creationId xmlns:a16="http://schemas.microsoft.com/office/drawing/2014/main" id="{4029BA70-FBE7-4243-A09D-12B9033EA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291013"/>
            <a:ext cx="1531938" cy="5873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pt-BR" altLang="pt-BR"/>
              <a:t>Operador ! 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pt-BR" altLang="pt-BR"/>
              <a:t>(NO – NÃO)</a:t>
            </a:r>
          </a:p>
        </p:txBody>
      </p:sp>
      <p:graphicFrame>
        <p:nvGraphicFramePr>
          <p:cNvPr id="264362" name="Group 170">
            <a:extLst>
              <a:ext uri="{FF2B5EF4-FFF2-40B4-BE49-F238E27FC236}">
                <a16:creationId xmlns:a16="http://schemas.microsoft.com/office/drawing/2014/main" id="{E8B5131C-1CA3-461D-9703-E9BB145B665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731000" y="4894263"/>
          <a:ext cx="2162175" cy="1127126"/>
        </p:xfrm>
        <a:graphic>
          <a:graphicData uri="http://schemas.openxmlformats.org/drawingml/2006/table">
            <a:tbl>
              <a:tblPr/>
              <a:tblGrid>
                <a:gridCol w="73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34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OP_1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RESULTADO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46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6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ACE64483-9FA0-4054-A21C-D9B8552560A5}"/>
              </a:ext>
            </a:extLst>
          </p:cNvPr>
          <p:cNvSpPr/>
          <p:nvPr/>
        </p:nvSpPr>
        <p:spPr bwMode="auto">
          <a:xfrm>
            <a:off x="7749951" y="678997"/>
            <a:ext cx="914400" cy="91440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E88731EF-B744-45E0-A472-2E92528A122B}"/>
                  </a:ext>
                </a:extLst>
              </p14:cNvPr>
              <p14:cNvContentPartPr/>
              <p14:nvPr/>
            </p14:nvContentPartPr>
            <p14:xfrm>
              <a:off x="5213520" y="3664080"/>
              <a:ext cx="360" cy="3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E88731EF-B744-45E0-A472-2E92528A12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4160" y="3654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4362BA2D-0070-4C9E-A84B-AA836B035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Aplicação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92A8B06C-FF2F-4C79-B137-0F31C7DE0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Operadores lógicos </a:t>
            </a:r>
            <a:r>
              <a:rPr lang="pt-BR" altLang="pt-BR" b="1">
                <a:effectLst/>
              </a:rPr>
              <a:t>&amp;&amp;</a:t>
            </a:r>
            <a:r>
              <a:rPr lang="pt-BR" altLang="pt-BR">
                <a:effectLst/>
              </a:rPr>
              <a:t> (AND) e </a:t>
            </a:r>
            <a:r>
              <a:rPr lang="pt-BR" altLang="pt-BR" b="1">
                <a:effectLst/>
              </a:rPr>
              <a:t>!</a:t>
            </a:r>
            <a:r>
              <a:rPr lang="pt-BR" altLang="pt-BR">
                <a:effectLst/>
              </a:rPr>
              <a:t> (NO)</a:t>
            </a:r>
          </a:p>
          <a:p>
            <a:endParaRPr lang="pt-BR" altLang="pt-BR">
              <a:effectLst/>
            </a:endParaRPr>
          </a:p>
          <a:p>
            <a:endParaRPr lang="pt-BR" altLang="pt-BR">
              <a:effectLst/>
            </a:endParaRPr>
          </a:p>
          <a:p>
            <a:r>
              <a:rPr lang="pt-BR" altLang="pt-BR">
                <a:effectLst/>
              </a:rPr>
              <a:t>Operadores lógicos </a:t>
            </a:r>
            <a:r>
              <a:rPr lang="pt-BR" altLang="pt-BR" b="1">
                <a:effectLst/>
              </a:rPr>
              <a:t>||</a:t>
            </a:r>
            <a:r>
              <a:rPr lang="pt-BR" altLang="pt-BR">
                <a:effectLst/>
              </a:rPr>
              <a:t> (OR) e </a:t>
            </a:r>
            <a:r>
              <a:rPr lang="pt-BR" altLang="pt-BR" b="1">
                <a:effectLst/>
              </a:rPr>
              <a:t>!</a:t>
            </a:r>
            <a:r>
              <a:rPr lang="pt-BR" altLang="pt-BR">
                <a:effectLst/>
              </a:rPr>
              <a:t> (NO)</a:t>
            </a:r>
          </a:p>
        </p:txBody>
      </p:sp>
      <p:sp>
        <p:nvSpPr>
          <p:cNvPr id="270340" name="Rectangle 4">
            <a:extLst>
              <a:ext uri="{FF2B5EF4-FFF2-40B4-BE49-F238E27FC236}">
                <a16:creationId xmlns:a16="http://schemas.microsoft.com/office/drawing/2014/main" id="{1FA4CE1C-ABC9-4728-8738-990C0E1BE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260600"/>
            <a:ext cx="3249612" cy="376238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/>
              <a:t>Programa operador logico and</a:t>
            </a:r>
          </a:p>
        </p:txBody>
      </p:sp>
      <p:sp>
        <p:nvSpPr>
          <p:cNvPr id="270341" name="Rectangle 5">
            <a:extLst>
              <a:ext uri="{FF2B5EF4-FFF2-40B4-BE49-F238E27FC236}">
                <a16:creationId xmlns:a16="http://schemas.microsoft.com/office/drawing/2014/main" id="{02F08AB6-C2C1-41BE-A8AF-A8A68506D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3" y="3860800"/>
            <a:ext cx="2139950" cy="376238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/>
              <a:t>operador logico OU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7D38E0DF-173B-4BFE-98D2-F96DFAC1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B9527-60FD-4AB5-8512-C11659D137C9}" type="slidenum">
              <a:rPr lang="pt-BR" altLang="pt-BR"/>
              <a:pPr>
                <a:defRPr/>
              </a:pPr>
              <a:t>16</a:t>
            </a:fld>
            <a:endParaRPr lang="pt-BR" altLang="pt-BR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79F3A7B-F78D-4762-8DCE-1702410F5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9486209E-F0FE-430E-A7B8-BECC67279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Programa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88CF2692-F889-45AE-BFBD-CD2D09811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CCBD46A9-D303-483D-9A5D-301B9671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4278313"/>
            <a:ext cx="903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EAEAEA"/>
              </a:solidFill>
            </a:endParaRPr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B572C039-0299-444A-ABA3-307F319C0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89138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 b="1"/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Programa ou linguagem fonte:</a:t>
            </a:r>
          </a:p>
          <a:p>
            <a:pPr lvl="1" algn="just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600" b="1"/>
              <a:t>  É um programa elaborado em uma linguagem de alto nível.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Programa objeto ou Linguagem alvo:</a:t>
            </a:r>
          </a:p>
          <a:p>
            <a:pPr lvl="1" algn="just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600"/>
              <a:t>  </a:t>
            </a:r>
            <a:r>
              <a:rPr lang="pt-BR" altLang="pt-BR" sz="1600" b="1"/>
              <a:t>É um programa fonte traduzido para linguagem de máquina. </a:t>
            </a:r>
            <a:endParaRPr lang="pt-BR" altLang="pt-BR" sz="1800" b="1"/>
          </a:p>
          <a:p>
            <a:pPr lvl="1" algn="just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800" b="1"/>
          </a:p>
        </p:txBody>
      </p:sp>
      <p:sp>
        <p:nvSpPr>
          <p:cNvPr id="816135" name="Text Box 7">
            <a:extLst>
              <a:ext uri="{FF2B5EF4-FFF2-40B4-BE49-F238E27FC236}">
                <a16:creationId xmlns:a16="http://schemas.microsoft.com/office/drawing/2014/main" id="{417C9FC3-212D-482C-91E3-7CB7D6B16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2087563"/>
            <a:ext cx="8651875" cy="1196975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altLang="pt-BR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Programa objeto ≠ Programa orientado a objeto (POO)</a:t>
            </a:r>
          </a:p>
          <a:p>
            <a:pPr eaLnBrk="1" hangingPunct="1">
              <a:defRPr/>
            </a:pPr>
            <a:endParaRPr lang="pt-BR" altLang="pt-BR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AC3645F9-A961-42C7-9721-1FE1B611D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2.6 - Comando de atribuição </a:t>
            </a:r>
            <a:br>
              <a:rPr lang="pt-BR" altLang="pt-BR">
                <a:effectLst/>
              </a:rPr>
            </a:br>
            <a:endParaRPr lang="pt-BR" altLang="pt-BR">
              <a:effectLst/>
            </a:endParaRP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1AF654EF-010E-4DCE-AD53-B4DF86BB8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361950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operador de atribuição do C é o </a:t>
            </a:r>
            <a:r>
              <a:rPr lang="pt-BR" altLang="pt-BR" b="1">
                <a:effectLst/>
              </a:rPr>
              <a:t>=.</a:t>
            </a:r>
            <a:r>
              <a:rPr lang="pt-BR" altLang="pt-BR">
                <a:effectLst/>
              </a:rPr>
              <a:t> </a:t>
            </a:r>
          </a:p>
          <a:p>
            <a:pPr marL="0" indent="361950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que ele faz é pegar o valor à direita e atribuir à variável da esquerda. Além disto ele retorna o valor que ele atribuiu. Isto faz com que as seguintes expressões sejam válidas: </a:t>
            </a:r>
          </a:p>
          <a:p>
            <a:pPr marL="0" indent="361950" algn="just"/>
            <a:r>
              <a:rPr lang="pt-BR" altLang="pt-BR">
                <a:effectLst/>
              </a:rPr>
              <a:t>float x=1.5, k=2.3, w=3.5; /* Expressao 1 */</a:t>
            </a:r>
          </a:p>
          <a:p>
            <a:pPr marL="0" indent="361950" algn="just"/>
            <a:r>
              <a:rPr lang="pt-BR" altLang="pt-BR">
                <a:effectLst/>
              </a:rPr>
              <a:t>if (k==w) ... /* Expressão 2 */</a:t>
            </a:r>
          </a:p>
          <a:p>
            <a:pPr marL="0" indent="361950"/>
            <a:endParaRPr lang="pt-BR" altLang="pt-BR">
              <a:effectLst/>
            </a:endParaRPr>
          </a:p>
        </p:txBody>
      </p:sp>
      <p:sp>
        <p:nvSpPr>
          <p:cNvPr id="272388" name="Rectangle 4">
            <a:extLst>
              <a:ext uri="{FF2B5EF4-FFF2-40B4-BE49-F238E27FC236}">
                <a16:creationId xmlns:a16="http://schemas.microsoft.com/office/drawing/2014/main" id="{B22F58F8-7855-4027-B398-CE0323239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1625600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Atribuição.cpp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3BDE23DC-683F-4330-9310-BD7D29084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2.6 - Comando de atribuição </a:t>
            </a:r>
            <a:br>
              <a:rPr lang="pt-BR" altLang="pt-BR">
                <a:effectLst/>
              </a:rPr>
            </a:br>
            <a:endParaRPr lang="pt-BR" altLang="pt-BR">
              <a:effectLst/>
            </a:endParaRP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E1DC9C7C-CD35-48BC-8605-A25C06ED1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Observem que o símbolo de atribuição ( = ) </a:t>
            </a:r>
            <a:r>
              <a:rPr lang="pt-BR" altLang="pt-BR" b="1">
                <a:effectLst/>
              </a:rPr>
              <a:t>não tem</a:t>
            </a:r>
            <a:r>
              <a:rPr lang="pt-BR" altLang="pt-BR">
                <a:effectLst/>
              </a:rPr>
              <a:t> o mesmo significado que o usual da matemática que representa a igualdade de valores.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Este símbolo, em C, representa a atribuição do valor calculado em </a:t>
            </a:r>
            <a:r>
              <a:rPr lang="pt-BR" altLang="pt-BR" i="1">
                <a:effectLst/>
              </a:rPr>
              <a:t>expressão</a:t>
            </a:r>
            <a:r>
              <a:rPr lang="pt-BR" altLang="pt-BR">
                <a:effectLst/>
              </a:rPr>
              <a:t>  a variável </a:t>
            </a:r>
            <a:r>
              <a:rPr lang="pt-BR" altLang="pt-BR" i="1">
                <a:effectLst/>
              </a:rPr>
              <a:t>identificador</a:t>
            </a:r>
            <a:r>
              <a:rPr lang="pt-BR" altLang="pt-BR">
                <a:effectLst/>
              </a:rPr>
              <a:t>. Em pseudo-linguagem o operador de atribuição é representado como </a:t>
            </a:r>
            <a:r>
              <a:rPr lang="pt-BR" altLang="pt-BR">
                <a:effectLst/>
                <a:sym typeface="Symbol" panose="05050102010706020507" pitchFamily="18" charset="2"/>
              </a:rPr>
              <a:t></a:t>
            </a:r>
            <a:r>
              <a:rPr lang="pt-BR" altLang="pt-BR">
                <a:effectLst/>
              </a:rPr>
              <a:t>.  Também não se pode confundir o operador de atribuição ( = ) com o operador relacional de igualdade ( == ) </a:t>
            </a:r>
          </a:p>
          <a:p>
            <a:r>
              <a:rPr lang="pt-BR" altLang="pt-BR" b="1">
                <a:effectLst/>
              </a:rPr>
              <a:t>Exemplo: </a:t>
            </a:r>
            <a:r>
              <a:rPr lang="pt-BR" altLang="pt-BR">
                <a:effectLst/>
              </a:rPr>
              <a:t>A seguir são mostradas algumas atribuições </a:t>
            </a:r>
            <a:r>
              <a:rPr lang="pt-BR" altLang="pt-BR" b="1">
                <a:effectLst/>
              </a:rPr>
              <a:t>inválidas</a:t>
            </a:r>
            <a:r>
              <a:rPr lang="pt-BR" altLang="pt-BR">
                <a:effectLst/>
              </a:rPr>
              <a:t>:</a:t>
            </a:r>
          </a:p>
          <a:p>
            <a:r>
              <a:rPr lang="pt-BR" altLang="pt-BR">
                <a:effectLst/>
              </a:rPr>
              <a:t>	1 = a;          // constante! </a:t>
            </a:r>
          </a:p>
          <a:p>
            <a:r>
              <a:rPr lang="pt-BR" altLang="pt-BR">
                <a:effectLst/>
              </a:rPr>
              <a:t>	b + 1 = a;      // expressão!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C753E7C8-8D74-48BE-BAAD-B43D37258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2.6 - Comando de atribuição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Atribuição múltipla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E67BD1BD-6834-4FF0-9AF3-A448A4BA0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74625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E possível atribuir um valor a muitas variáveis em uma única instrução. A esta operação dá-se o nome de </a:t>
            </a:r>
            <a:r>
              <a:rPr lang="pt-BR" altLang="pt-BR" b="1">
                <a:effectLst/>
              </a:rPr>
              <a:t>atribuição múltipla</a:t>
            </a:r>
            <a:r>
              <a:rPr lang="pt-BR" altLang="pt-BR">
                <a:effectLst/>
              </a:rPr>
              <a:t>.</a:t>
            </a:r>
            <a:endParaRPr lang="pt-BR" altLang="pt-BR" b="1">
              <a:effectLst/>
            </a:endParaRPr>
          </a:p>
          <a:p>
            <a:pPr marL="0" indent="174625" algn="just"/>
            <a:r>
              <a:rPr lang="pt-BR" altLang="pt-BR" b="1">
                <a:effectLst/>
              </a:rPr>
              <a:t>Sintaxe:</a:t>
            </a:r>
            <a:r>
              <a:rPr lang="pt-BR" altLang="pt-BR">
                <a:effectLst/>
              </a:rPr>
              <a:t> A sintaxe da atribuição múltipla é seguinte:</a:t>
            </a:r>
            <a:endParaRPr lang="pt-BR" altLang="pt-BR" i="1">
              <a:effectLst/>
            </a:endParaRPr>
          </a:p>
          <a:p>
            <a:pPr marL="0" indent="174625" algn="just"/>
            <a:r>
              <a:rPr lang="pt-BR" altLang="pt-BR" i="1">
                <a:effectLst/>
              </a:rPr>
              <a:t>var_1</a:t>
            </a:r>
            <a:r>
              <a:rPr lang="pt-BR" altLang="pt-BR">
                <a:effectLst/>
              </a:rPr>
              <a:t> = [</a:t>
            </a:r>
            <a:r>
              <a:rPr lang="pt-BR" altLang="pt-BR" i="1">
                <a:effectLst/>
              </a:rPr>
              <a:t>var_2</a:t>
            </a:r>
            <a:r>
              <a:rPr lang="pt-BR" altLang="pt-BR">
                <a:effectLst/>
              </a:rPr>
              <a:t> = ... ] </a:t>
            </a:r>
            <a:r>
              <a:rPr lang="pt-BR" altLang="pt-BR" i="1">
                <a:effectLst/>
              </a:rPr>
              <a:t>expressão</a:t>
            </a:r>
            <a:r>
              <a:rPr lang="pt-BR" altLang="pt-BR">
                <a:effectLst/>
              </a:rPr>
              <a:t>;</a:t>
            </a:r>
          </a:p>
          <a:p>
            <a:pPr marL="0" indent="174625" algn="just"/>
            <a:r>
              <a:rPr lang="pt-BR" altLang="pt-BR">
                <a:effectLst/>
              </a:rPr>
              <a:t>onde </a:t>
            </a:r>
            <a:r>
              <a:rPr lang="pt-BR" altLang="pt-BR" i="1">
                <a:effectLst/>
              </a:rPr>
              <a:t>var_1</a:t>
            </a:r>
            <a:r>
              <a:rPr lang="pt-BR" altLang="pt-BR">
                <a:effectLst/>
              </a:rPr>
              <a:t>, </a:t>
            </a:r>
            <a:r>
              <a:rPr lang="pt-BR" altLang="pt-BR" i="1">
                <a:effectLst/>
              </a:rPr>
              <a:t>var_2</a:t>
            </a:r>
            <a:r>
              <a:rPr lang="pt-BR" altLang="pt-BR">
                <a:effectLst/>
              </a:rPr>
              <a:t>, ... são os identificadores de variáveis e </a:t>
            </a:r>
            <a:r>
              <a:rPr lang="pt-BR" altLang="pt-BR" i="1">
                <a:effectLst/>
              </a:rPr>
              <a:t>expressão</a:t>
            </a:r>
            <a:r>
              <a:rPr lang="pt-BR" altLang="pt-BR">
                <a:effectLst/>
              </a:rPr>
              <a:t> é uma expressão válida.</a:t>
            </a:r>
          </a:p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 Observe que na atribuição múltipla as operações ocorrem da </a:t>
            </a:r>
            <a:r>
              <a:rPr lang="pt-BR" altLang="pt-BR" b="1">
                <a:effectLst/>
              </a:rPr>
              <a:t>direita</a:t>
            </a:r>
            <a:r>
              <a:rPr lang="pt-BR" altLang="pt-BR">
                <a:effectLst/>
              </a:rPr>
              <a:t> para a </a:t>
            </a:r>
            <a:r>
              <a:rPr lang="pt-BR" altLang="pt-BR" b="1">
                <a:effectLst/>
              </a:rPr>
              <a:t>esquerda</a:t>
            </a:r>
            <a:r>
              <a:rPr lang="pt-BR" altLang="pt-BR">
                <a:effectLst/>
              </a:rPr>
              <a:t>, isto é, inicialmente o valor de </a:t>
            </a:r>
            <a:r>
              <a:rPr lang="pt-BR" altLang="pt-BR" i="1">
                <a:effectLst/>
              </a:rPr>
              <a:t>expressão</a:t>
            </a:r>
            <a:r>
              <a:rPr lang="pt-BR" altLang="pt-BR">
                <a:effectLst/>
              </a:rPr>
              <a:t> é atribuído a </a:t>
            </a:r>
            <a:r>
              <a:rPr lang="pt-BR" altLang="pt-BR" i="1">
                <a:effectLst/>
              </a:rPr>
              <a:t>var_2</a:t>
            </a:r>
            <a:r>
              <a:rPr lang="pt-BR" altLang="pt-BR">
                <a:effectLst/>
              </a:rPr>
              <a:t> e depois o valor de </a:t>
            </a:r>
            <a:r>
              <a:rPr lang="pt-BR" altLang="pt-BR" i="1">
                <a:effectLst/>
              </a:rPr>
              <a:t>var_2</a:t>
            </a:r>
            <a:r>
              <a:rPr lang="pt-BR" altLang="pt-BR">
                <a:effectLst/>
              </a:rPr>
              <a:t> é atribuído a </a:t>
            </a:r>
            <a:r>
              <a:rPr lang="pt-BR" altLang="pt-BR" i="1">
                <a:effectLst/>
              </a:rPr>
              <a:t>var_1</a:t>
            </a:r>
            <a:r>
              <a:rPr lang="pt-BR" altLang="pt-BR">
                <a:effectLst/>
              </a:rPr>
              <a:t>. Deve-se tomar cuidado com as conversões de tipo e limites de intervalo para atribuições de tipos diferentes.</a:t>
            </a:r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id="{C2F9F4AE-E3D5-4F3C-AA75-61B2FEF2D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1822450" cy="376237"/>
          </a:xfrm>
          <a:prstGeom prst="rect">
            <a:avLst/>
          </a:prstGeom>
          <a:solidFill>
            <a:srgbClr val="ECFB79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Atribuição 2.cpp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11AB7FA-7EC1-4FAF-AD8D-E2BF60E3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3E006EC-03EC-469B-B7AF-27BEA1FDF01D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163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8531" name="Rectangle 2">
            <a:extLst>
              <a:ext uri="{FF2B5EF4-FFF2-40B4-BE49-F238E27FC236}">
                <a16:creationId xmlns:a16="http://schemas.microsoft.com/office/drawing/2014/main" id="{C6D466D3-EE4D-4E1A-AE37-D38817439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1287171" name="Rectangle 3">
            <a:extLst>
              <a:ext uri="{FF2B5EF4-FFF2-40B4-BE49-F238E27FC236}">
                <a16:creationId xmlns:a16="http://schemas.microsoft.com/office/drawing/2014/main" id="{16AD0659-875A-4D19-901D-DD6861F3A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defRPr/>
            </a:pPr>
            <a:r>
              <a:rPr lang="en-US" altLang="pt-BR" b="1">
                <a:effectLst/>
              </a:rPr>
              <a:t>scanf() </a:t>
            </a:r>
          </a:p>
          <a:p>
            <a:pPr marL="0" indent="269875" eaLnBrk="1" hangingPunct="1">
              <a:defRPr/>
            </a:pPr>
            <a:r>
              <a:rPr lang="en-US" altLang="pt-BR">
                <a:effectLst/>
              </a:rPr>
              <a:t>Uma </a:t>
            </a:r>
            <a:r>
              <a:rPr lang="pt-BR" altLang="pt-BR">
                <a:effectLst/>
              </a:rPr>
              <a:t>das mais importantes e poderosas instruções, servirá basicamente para promover leitura de dados (tipados) via teclado.</a:t>
            </a:r>
          </a:p>
          <a:p>
            <a:pPr marL="0" indent="269875" algn="just" eaLnBrk="1" hangingPunct="1">
              <a:defRPr/>
            </a:pPr>
            <a:r>
              <a:rPr lang="pt-BR" altLang="pt-BR">
                <a:effectLst/>
              </a:rPr>
              <a:t>Sua forma geral é: scanf(“string de controle”, lista de argumentos); no momento, sobre string de controle, devemos saber:</a:t>
            </a:r>
          </a:p>
          <a:p>
            <a:pPr marL="0" indent="269875" algn="just" eaLnBrk="1" hangingPunct="1">
              <a:defRPr/>
            </a:pPr>
            <a:r>
              <a:rPr lang="pt-BR" altLang="pt-BR" b="1">
                <a:effectLst/>
              </a:rPr>
              <a:t>%c - leitura de caracter</a:t>
            </a:r>
          </a:p>
          <a:p>
            <a:pPr marL="0" indent="269875" algn="just" eaLnBrk="1" hangingPunct="1">
              <a:defRPr/>
            </a:pPr>
            <a:r>
              <a:rPr lang="pt-BR" altLang="pt-BR" b="1">
                <a:effectLst/>
              </a:rPr>
              <a:t>%d - leitura de números inteiros</a:t>
            </a:r>
          </a:p>
          <a:p>
            <a:pPr marL="0" indent="269875" algn="just" eaLnBrk="1" hangingPunct="1">
              <a:defRPr/>
            </a:pPr>
            <a:r>
              <a:rPr lang="pt-BR" altLang="pt-BR" b="1">
                <a:effectLst/>
              </a:rPr>
              <a:t>%f - leitura de números reais</a:t>
            </a:r>
          </a:p>
          <a:p>
            <a:pPr marL="0" indent="269875" algn="just" eaLnBrk="1" hangingPunct="1">
              <a:defRPr/>
            </a:pPr>
            <a:r>
              <a:rPr lang="pt-BR" altLang="pt-BR" b="1">
                <a:effectLst/>
              </a:rPr>
              <a:t>%s - leitura de caracteres</a:t>
            </a:r>
          </a:p>
          <a:p>
            <a:pPr marL="0" indent="269875" eaLnBrk="1" hangingPunct="1">
              <a:defRPr/>
            </a:pPr>
            <a:endParaRPr lang="pt-BR" altLang="pt-BR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FC73B1BB-7A92-4B07-AC2F-DA8BA06D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F24A9476-827D-4C82-998D-6354F71C4BDB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164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0579" name="Rectangle 2">
            <a:extLst>
              <a:ext uri="{FF2B5EF4-FFF2-40B4-BE49-F238E27FC236}">
                <a16:creationId xmlns:a16="http://schemas.microsoft.com/office/drawing/2014/main" id="{B2F12B19-C3D3-4B00-BFD3-1DDB59918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280580" name="Rectangle 3">
            <a:extLst>
              <a:ext uri="{FF2B5EF4-FFF2-40B4-BE49-F238E27FC236}">
                <a16:creationId xmlns:a16="http://schemas.microsoft.com/office/drawing/2014/main" id="{36F909E6-19E2-4C42-B60E-625E55699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b="1">
                <a:effectLst/>
              </a:rPr>
              <a:t>sintaxe: scanf ("%f",&amp;valor);</a:t>
            </a:r>
          </a:p>
          <a:p>
            <a:pPr marL="0" indent="269875" algn="just" eaLnBrk="1" hangingPunct="1"/>
            <a:endParaRPr lang="pt-BR" altLang="pt-BR" b="1">
              <a:effectLst/>
            </a:endParaRP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%f : variável do tipo real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&amp;valor: o dado lido deverá ser armazenado no endereço (&amp;) alocado para a variável “valor”</a:t>
            </a:r>
          </a:p>
        </p:txBody>
      </p:sp>
      <p:sp>
        <p:nvSpPr>
          <p:cNvPr id="280581" name="Rectangle 6">
            <a:extLst>
              <a:ext uri="{FF2B5EF4-FFF2-40B4-BE49-F238E27FC236}">
                <a16:creationId xmlns:a16="http://schemas.microsoft.com/office/drawing/2014/main" id="{E8D36AB0-F385-4AD5-87B8-B6E2087F9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948113"/>
            <a:ext cx="6462713" cy="22987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#include &lt;</a:t>
            </a:r>
            <a:r>
              <a:rPr lang="pt-BR" altLang="pt-BR" dirty="0" err="1"/>
              <a:t>stdio.h</a:t>
            </a:r>
            <a:r>
              <a:rPr lang="pt-BR" altLang="pt-BR" dirty="0"/>
              <a:t>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main</a:t>
            </a:r>
            <a:r>
              <a:rPr lang="pt-BR" altLang="pt-BR" dirty="0"/>
              <a:t>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float</a:t>
            </a:r>
            <a:r>
              <a:rPr lang="pt-BR" altLang="pt-BR" dirty="0"/>
              <a:t> valor;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printf</a:t>
            </a:r>
            <a:r>
              <a:rPr lang="pt-BR" altLang="pt-BR" dirty="0"/>
              <a:t> ("Entre com o preço: "); /* Entrada de Dados*/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scanf</a:t>
            </a:r>
            <a:r>
              <a:rPr lang="pt-BR" altLang="pt-BR" dirty="0"/>
              <a:t> ("%</a:t>
            </a:r>
            <a:r>
              <a:rPr lang="pt-BR" altLang="pt-BR" dirty="0" err="1"/>
              <a:t>f",&amp;valor</a:t>
            </a:r>
            <a:r>
              <a:rPr lang="pt-BR" altLang="pt-BR" dirty="0"/>
              <a:t>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printf</a:t>
            </a:r>
            <a:r>
              <a:rPr lang="pt-BR" altLang="pt-BR" dirty="0"/>
              <a:t> ("\O preço do produto é %f reais.\</a:t>
            </a:r>
            <a:r>
              <a:rPr lang="pt-BR" altLang="pt-BR" dirty="0" err="1"/>
              <a:t>n",valor</a:t>
            </a:r>
            <a:r>
              <a:rPr lang="pt-BR" altLang="pt-BR" dirty="0"/>
              <a:t>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}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92C74672-D73B-4294-9230-0B96A8B83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 - gets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508EB2D1-4C09-469B-AD03-966EBEB7A37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47050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Se quisermos ler uma string fornecida pelo usuário podemos usar a função </a:t>
            </a:r>
            <a:r>
              <a:rPr lang="pt-BR" altLang="pt-BR" b="1">
                <a:effectLst/>
              </a:rPr>
              <a:t>gets()</a:t>
            </a:r>
            <a:r>
              <a:rPr lang="pt-BR" altLang="pt-BR">
                <a:effectLst/>
              </a:rPr>
              <a:t>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Um exemplo do uso desta função é apresentado no programa </a:t>
            </a:r>
            <a:r>
              <a:rPr lang="pt-BR" altLang="pt-BR" b="1">
                <a:effectLst/>
              </a:rPr>
              <a:t>string3.cpp</a:t>
            </a:r>
            <a:r>
              <a:rPr lang="pt-BR" altLang="pt-BR">
                <a:effectLst/>
              </a:rPr>
              <a:t>. A função </a:t>
            </a:r>
            <a:r>
              <a:rPr lang="pt-BR" altLang="pt-BR" b="1">
                <a:effectLst/>
              </a:rPr>
              <a:t>gets() </a:t>
            </a:r>
            <a:r>
              <a:rPr lang="pt-BR" altLang="pt-BR">
                <a:effectLst/>
              </a:rPr>
              <a:t>coloca o terminador nulo na string, quando você aperta a tecla "Enter".</a:t>
            </a:r>
          </a:p>
          <a:p>
            <a:pPr marL="0" indent="269875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Neste programa, o tamanho máximo da string que você pode entrar é uma string de 9 caracteres. </a:t>
            </a:r>
          </a:p>
          <a:p>
            <a:pPr marL="0" indent="269875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Se você entrar com uma string de comprimento maior, o programa irá aceitar, mas os resultados podem ser desastrosos. Veremos porque posteriormente. </a:t>
            </a:r>
          </a:p>
        </p:txBody>
      </p:sp>
      <p:sp>
        <p:nvSpPr>
          <p:cNvPr id="282628" name="Rectangle 24">
            <a:extLst>
              <a:ext uri="{FF2B5EF4-FFF2-40B4-BE49-F238E27FC236}">
                <a16:creationId xmlns:a16="http://schemas.microsoft.com/office/drawing/2014/main" id="{8B929B71-B9C8-4940-BEC8-D35D84996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885825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string3</a:t>
            </a:r>
          </a:p>
        </p:txBody>
      </p:sp>
      <p:sp>
        <p:nvSpPr>
          <p:cNvPr id="220185" name="Rectangle 25">
            <a:extLst>
              <a:ext uri="{FF2B5EF4-FFF2-40B4-BE49-F238E27FC236}">
                <a16:creationId xmlns:a16="http://schemas.microsoft.com/office/drawing/2014/main" id="{5163BD1A-02D9-4F07-ADEC-A1D47420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357563"/>
            <a:ext cx="5400675" cy="2844800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char palavra[10];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printf ("Digite uma string: ");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gets (palavra);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printf ("\n\nVoce digitou %s",palavra);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return(0);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D3EE5385-27C9-4A02-BAAF-E53D7FF4E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Função  getch() e getche()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8F896ED6-387B-4C2C-83FD-0FC2BD359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Muitas vezes queremos ler um caractere fornecido pelo usuário. Para isto as funções mais usadas, quando se está trabalhando em ambiente DOS ou Windows, são </a:t>
            </a:r>
            <a:r>
              <a:rPr lang="pt-BR" altLang="pt-BR" b="1">
                <a:effectLst/>
              </a:rPr>
              <a:t>getch() </a:t>
            </a:r>
            <a:r>
              <a:rPr lang="pt-BR" altLang="pt-BR">
                <a:effectLst/>
              </a:rPr>
              <a:t>e </a:t>
            </a:r>
            <a:r>
              <a:rPr lang="pt-BR" altLang="pt-BR" b="1">
                <a:effectLst/>
              </a:rPr>
              <a:t>getche()</a:t>
            </a:r>
            <a:r>
              <a:rPr lang="pt-BR" altLang="pt-BR">
                <a:effectLst/>
              </a:rPr>
              <a:t>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Ambas retornam o caractere pressionado. </a:t>
            </a:r>
            <a:r>
              <a:rPr lang="pt-BR" altLang="pt-BR" b="1">
                <a:effectLst/>
              </a:rPr>
              <a:t>getche() </a:t>
            </a:r>
            <a:r>
              <a:rPr lang="pt-BR" altLang="pt-BR">
                <a:effectLst/>
              </a:rPr>
              <a:t>imprime o caractere na tela antes de retorná-lo e </a:t>
            </a:r>
            <a:r>
              <a:rPr lang="pt-BR" altLang="pt-BR" b="1">
                <a:effectLst/>
              </a:rPr>
              <a:t>getch() </a:t>
            </a:r>
            <a:r>
              <a:rPr lang="pt-BR" altLang="pt-BR">
                <a:effectLst/>
              </a:rPr>
              <a:t>apenas retorna o caractere pressionado sem imprimí-lo na tela.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Ambas as funções podem ser encontradas no arquivo de cabeçalho </a:t>
            </a:r>
            <a:r>
              <a:rPr lang="pt-BR" altLang="pt-BR" b="1">
                <a:effectLst/>
              </a:rPr>
              <a:t>conio.h</a:t>
            </a:r>
            <a:r>
              <a:rPr lang="pt-BR" altLang="pt-BR">
                <a:effectLst/>
              </a:rPr>
              <a:t>. Geralmente estas funções </a:t>
            </a:r>
            <a:r>
              <a:rPr lang="pt-BR" altLang="pt-BR" b="1">
                <a:effectLst/>
              </a:rPr>
              <a:t>não estão disponíveis em ambiente Unix </a:t>
            </a:r>
            <a:r>
              <a:rPr lang="pt-BR" altLang="pt-BR">
                <a:effectLst/>
              </a:rPr>
              <a:t>(compiladores cc e gcc), pois não fazem parte do padrão ANSI. (Exemplo 1)</a:t>
            </a: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08ACB8D5-4164-45D7-A469-4049A8013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429000"/>
            <a:ext cx="8496300" cy="2847975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&lt;conio.h&gt;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/* Este programa usa conio.h . 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char Ch;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Ch=getch();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("Voce pressionou a tecla %c",Ch);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return(0);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  <p:sp>
        <p:nvSpPr>
          <p:cNvPr id="284677" name="Rectangle 5">
            <a:extLst>
              <a:ext uri="{FF2B5EF4-FFF2-40B4-BE49-F238E27FC236}">
                <a16:creationId xmlns:a16="http://schemas.microsoft.com/office/drawing/2014/main" id="{1B82562B-A59B-4015-A07A-3F2B2376D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957263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string 4</a:t>
            </a:r>
          </a:p>
        </p:txBody>
      </p:sp>
      <p:sp>
        <p:nvSpPr>
          <p:cNvPr id="284678" name="Rectangle 6">
            <a:extLst>
              <a:ext uri="{FF2B5EF4-FFF2-40B4-BE49-F238E27FC236}">
                <a16:creationId xmlns:a16="http://schemas.microsoft.com/office/drawing/2014/main" id="{47411FE7-B266-4432-9B84-41373D99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738" y="6481763"/>
            <a:ext cx="957262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string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B4CE4F8-CB95-4733-8560-6F0E1B347D7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50443D30-8B21-458F-8F15-11959C844926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167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86723" name="Rectangle 2">
            <a:extLst>
              <a:ext uri="{FF2B5EF4-FFF2-40B4-BE49-F238E27FC236}">
                <a16:creationId xmlns:a16="http://schemas.microsoft.com/office/drawing/2014/main" id="{3702C3F8-23FE-459C-8582-15BEAE3337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 b="0">
                <a:effectLst/>
              </a:rPr>
            </a:br>
            <a:r>
              <a:rPr lang="pt-BR" altLang="pt-BR" b="0">
                <a:effectLst/>
              </a:rPr>
              <a:t> </a:t>
            </a:r>
            <a:r>
              <a:rPr lang="pt-BR" altLang="pt-BR">
                <a:effectLst/>
              </a:rPr>
              <a:t>Função printf() </a:t>
            </a:r>
          </a:p>
        </p:txBody>
      </p:sp>
      <p:sp>
        <p:nvSpPr>
          <p:cNvPr id="286724" name="Rectangle 3">
            <a:extLst>
              <a:ext uri="{FF2B5EF4-FFF2-40B4-BE49-F238E27FC236}">
                <a16:creationId xmlns:a16="http://schemas.microsoft.com/office/drawing/2014/main" id="{C836A52D-1134-46B8-9E82-519CBDD31B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eaLnBrk="1" hangingPunct="1">
              <a:lnSpc>
                <a:spcPct val="80000"/>
              </a:lnSpc>
            </a:pPr>
            <a:endParaRPr lang="pt-BR" altLang="pt-BR" b="1">
              <a:effectLst/>
            </a:endParaRPr>
          </a:p>
          <a:p>
            <a:pPr marL="0" indent="269875" algn="just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 função</a:t>
            </a:r>
            <a:r>
              <a:rPr lang="pt-BR" altLang="pt-BR" b="1">
                <a:effectLst/>
              </a:rPr>
              <a:t> printf() </a:t>
            </a:r>
            <a:r>
              <a:rPr lang="pt-BR" altLang="pt-BR">
                <a:effectLst/>
              </a:rPr>
              <a:t>coloca na tela do computador o que se deseja imprimir: variáveis e/ou cadeia de caracteres.</a:t>
            </a:r>
          </a:p>
          <a:p>
            <a:pPr marL="0" indent="269875" algn="just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É por causa do uso da função </a:t>
            </a:r>
            <a:r>
              <a:rPr lang="pt-BR" altLang="pt-BR" b="1">
                <a:effectLst/>
              </a:rPr>
              <a:t>printf()</a:t>
            </a:r>
            <a:r>
              <a:rPr lang="pt-BR" altLang="pt-BR">
                <a:effectLst/>
              </a:rPr>
              <a:t> pelo programa que devemos incluir o arquivo-cabeçalho </a:t>
            </a:r>
            <a:r>
              <a:rPr lang="pt-BR" altLang="pt-BR" b="1">
                <a:effectLst/>
              </a:rPr>
              <a:t>stdio.h</a:t>
            </a:r>
            <a:r>
              <a:rPr lang="pt-BR" altLang="pt-BR">
                <a:effectLst/>
              </a:rPr>
              <a:t>.  </a:t>
            </a:r>
          </a:p>
          <a:p>
            <a:pPr marL="0" indent="269875" algn="just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Veja os exemplos a seguir: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>
                <a:effectLst/>
              </a:rPr>
              <a:t>printf (" O Volume do paralelepipedo e %f .",v);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>
                <a:effectLst/>
              </a:rPr>
              <a:t>printf (" Foram produzidas %d peças .",x);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>
                <a:effectLst/>
              </a:rPr>
              <a:t>printf (" O nome do gerente e %s .",nome);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>
                <a:effectLst/>
              </a:rPr>
              <a:t>printf (" A letra escolhida foi %c .",letra)</a:t>
            </a:r>
          </a:p>
        </p:txBody>
      </p:sp>
      <p:sp>
        <p:nvSpPr>
          <p:cNvPr id="286725" name="Rectangle 5">
            <a:extLst>
              <a:ext uri="{FF2B5EF4-FFF2-40B4-BE49-F238E27FC236}">
                <a16:creationId xmlns:a16="http://schemas.microsoft.com/office/drawing/2014/main" id="{5EE5B81D-4FAC-4C0C-9934-AB3ADC26A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857250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printf1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91D566F8-7E19-42F5-84D4-5E94589D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BCE731E1-C4CE-41C4-A5DD-4831C334021C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168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88F8F890-1C66-4E01-9E81-E1FCAEAA9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Linguagem de Programação C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Estrutura de Controle - Seqüenciação</a:t>
            </a:r>
          </a:p>
        </p:txBody>
      </p:sp>
      <p:sp>
        <p:nvSpPr>
          <p:cNvPr id="1282053" name="Rectangle 5">
            <a:extLst>
              <a:ext uri="{FF2B5EF4-FFF2-40B4-BE49-F238E27FC236}">
                <a16:creationId xmlns:a16="http://schemas.microsoft.com/office/drawing/2014/main" id="{66F0DB04-3E9D-422F-8734-AAFA9A08DB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 dirty="0">
                <a:effectLst/>
              </a:rPr>
              <a:t>#include &lt;</a:t>
            </a:r>
            <a:r>
              <a:rPr lang="pt-BR" altLang="pt-BR" dirty="0" err="1">
                <a:effectLst/>
              </a:rPr>
              <a:t>stdio.h</a:t>
            </a:r>
            <a:r>
              <a:rPr lang="pt-BR" altLang="pt-BR" dirty="0">
                <a:effectLst/>
              </a:rPr>
              <a:t>&gt;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 dirty="0" err="1">
                <a:effectLst/>
              </a:rPr>
              <a:t>int</a:t>
            </a:r>
            <a:r>
              <a:rPr lang="pt-BR" altLang="pt-BR" dirty="0">
                <a:effectLst/>
              </a:rPr>
              <a:t> </a:t>
            </a:r>
            <a:r>
              <a:rPr lang="pt-BR" altLang="pt-BR" dirty="0" err="1">
                <a:effectLst/>
              </a:rPr>
              <a:t>main</a:t>
            </a:r>
            <a:r>
              <a:rPr lang="pt-BR" altLang="pt-BR" dirty="0">
                <a:effectLst/>
              </a:rPr>
              <a:t> ()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 dirty="0">
                <a:effectLst/>
              </a:rPr>
              <a:t>{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 dirty="0" err="1">
                <a:effectLst/>
              </a:rPr>
              <a:t>int</a:t>
            </a:r>
            <a:r>
              <a:rPr lang="pt-BR" altLang="pt-BR" dirty="0">
                <a:effectLst/>
              </a:rPr>
              <a:t> Dias; /* </a:t>
            </a:r>
            <a:r>
              <a:rPr lang="pt-BR" altLang="pt-BR" dirty="0" err="1">
                <a:effectLst/>
              </a:rPr>
              <a:t>Declaracao</a:t>
            </a:r>
            <a:r>
              <a:rPr lang="pt-BR" altLang="pt-BR" dirty="0">
                <a:effectLst/>
              </a:rPr>
              <a:t> de </a:t>
            </a:r>
            <a:r>
              <a:rPr lang="pt-BR" altLang="pt-BR" dirty="0" err="1">
                <a:effectLst/>
              </a:rPr>
              <a:t>Variaveis</a:t>
            </a:r>
            <a:r>
              <a:rPr lang="pt-BR" altLang="pt-BR" dirty="0">
                <a:effectLst/>
              </a:rPr>
              <a:t> */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 dirty="0" err="1">
                <a:effectLst/>
              </a:rPr>
              <a:t>float</a:t>
            </a:r>
            <a:r>
              <a:rPr lang="pt-BR" altLang="pt-BR" dirty="0">
                <a:effectLst/>
              </a:rPr>
              <a:t> Anos;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 dirty="0" err="1">
                <a:effectLst/>
              </a:rPr>
              <a:t>printf</a:t>
            </a:r>
            <a:r>
              <a:rPr lang="pt-BR" altLang="pt-BR" dirty="0">
                <a:effectLst/>
              </a:rPr>
              <a:t> ("Entre com o número de dias: "); /* Entrada de Dados*/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 dirty="0" err="1">
                <a:effectLst/>
              </a:rPr>
              <a:t>scanf</a:t>
            </a:r>
            <a:r>
              <a:rPr lang="pt-BR" altLang="pt-BR" dirty="0">
                <a:effectLst/>
              </a:rPr>
              <a:t> ("%</a:t>
            </a:r>
            <a:r>
              <a:rPr lang="pt-BR" altLang="pt-BR" dirty="0" err="1">
                <a:effectLst/>
              </a:rPr>
              <a:t>d",&amp;Dias</a:t>
            </a:r>
            <a:r>
              <a:rPr lang="pt-BR" altLang="pt-BR" dirty="0">
                <a:effectLst/>
              </a:rPr>
              <a:t>);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 dirty="0">
                <a:effectLst/>
              </a:rPr>
              <a:t>Anos=Dias/365.25; /* </a:t>
            </a:r>
            <a:r>
              <a:rPr lang="pt-BR" altLang="pt-BR" dirty="0" err="1">
                <a:effectLst/>
              </a:rPr>
              <a:t>Conversao</a:t>
            </a:r>
            <a:r>
              <a:rPr lang="pt-BR" altLang="pt-BR" dirty="0">
                <a:effectLst/>
              </a:rPr>
              <a:t> Dias-&gt;Anos */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 dirty="0" err="1">
                <a:effectLst/>
              </a:rPr>
              <a:t>printf</a:t>
            </a:r>
            <a:r>
              <a:rPr lang="pt-BR" altLang="pt-BR" dirty="0">
                <a:effectLst/>
              </a:rPr>
              <a:t> ("\n\</a:t>
            </a:r>
            <a:r>
              <a:rPr lang="pt-BR" altLang="pt-BR" dirty="0" err="1">
                <a:effectLst/>
              </a:rPr>
              <a:t>n%d</a:t>
            </a:r>
            <a:r>
              <a:rPr lang="pt-BR" altLang="pt-BR" dirty="0">
                <a:effectLst/>
              </a:rPr>
              <a:t> dias equivalem a %f anos.\n",</a:t>
            </a:r>
            <a:r>
              <a:rPr lang="pt-BR" altLang="pt-BR" dirty="0" err="1">
                <a:effectLst/>
              </a:rPr>
              <a:t>Dias,Anos</a:t>
            </a:r>
            <a:r>
              <a:rPr lang="pt-BR" altLang="pt-BR" dirty="0">
                <a:effectLst/>
              </a:rPr>
              <a:t>);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 dirty="0" err="1">
                <a:effectLst/>
              </a:rPr>
              <a:t>return</a:t>
            </a:r>
            <a:r>
              <a:rPr lang="pt-BR" altLang="pt-BR" dirty="0">
                <a:effectLst/>
              </a:rPr>
              <a:t>(0);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 sz="1200" dirty="0">
                <a:effectLst/>
              </a:rPr>
              <a:t>}</a:t>
            </a:r>
          </a:p>
          <a:p>
            <a:pPr eaLnBrk="1" hangingPunct="1">
              <a:defRPr/>
            </a:pPr>
            <a:endParaRPr lang="pt-BR" altLang="pt-BR" sz="1200" dirty="0"/>
          </a:p>
        </p:txBody>
      </p:sp>
      <p:sp>
        <p:nvSpPr>
          <p:cNvPr id="1282054" name="Text Box 6">
            <a:extLst>
              <a:ext uri="{FF2B5EF4-FFF2-40B4-BE49-F238E27FC236}">
                <a16:creationId xmlns:a16="http://schemas.microsoft.com/office/drawing/2014/main" id="{46FFFC8C-2995-4EED-8378-1E14748F7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4956175"/>
            <a:ext cx="28257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segundo programa.cpp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34E15B04-8868-4CF2-8F38-AEB80582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FF8752CB-2F14-43F4-8977-07A58C2ABCA5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169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0819" name="Rectangle 5">
            <a:extLst>
              <a:ext uri="{FF2B5EF4-FFF2-40B4-BE49-F238E27FC236}">
                <a16:creationId xmlns:a16="http://schemas.microsoft.com/office/drawing/2014/main" id="{9AEF769B-0BB4-4B0D-81E7-B0F92C181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2.8 - Bloco de instruções</a:t>
            </a:r>
          </a:p>
        </p:txBody>
      </p:sp>
      <p:pic>
        <p:nvPicPr>
          <p:cNvPr id="290820" name="Picture 4">
            <a:extLst>
              <a:ext uri="{FF2B5EF4-FFF2-40B4-BE49-F238E27FC236}">
                <a16:creationId xmlns:a16="http://schemas.microsoft.com/office/drawing/2014/main" id="{488A104E-0DC0-42B8-AC72-FAF1F933C0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9"/>
          <a:stretch>
            <a:fillRect/>
          </a:stretch>
        </p:blipFill>
        <p:spPr>
          <a:xfrm>
            <a:off x="457200" y="2349500"/>
            <a:ext cx="8229600" cy="2930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29" name="Rectangle 9">
            <a:extLst>
              <a:ext uri="{FF2B5EF4-FFF2-40B4-BE49-F238E27FC236}">
                <a16:creationId xmlns:a16="http://schemas.microsoft.com/office/drawing/2014/main" id="{D72BBEF9-6367-429F-9ACA-6AE4AFE84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378075"/>
            <a:ext cx="704850" cy="369888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>
            <a:extLst>
              <a:ext uri="{FF2B5EF4-FFF2-40B4-BE49-F238E27FC236}">
                <a16:creationId xmlns:a16="http://schemas.microsoft.com/office/drawing/2014/main" id="{1BE89F5F-0986-45AA-95F1-F1ABC158C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sz="1800" b="0"/>
              <a:t>FORMAS DE TRADUÇÃO DE PROGRAMA FONTE PARA PROGRAMA OBJETO</a:t>
            </a:r>
            <a:endParaRPr lang="pt-BR" altLang="pt-BR" sz="1800" b="0">
              <a:effectLst/>
            </a:endParaRPr>
          </a:p>
        </p:txBody>
      </p:sp>
      <p:sp>
        <p:nvSpPr>
          <p:cNvPr id="897027" name="Rectangle 3">
            <a:extLst>
              <a:ext uri="{FF2B5EF4-FFF2-40B4-BE49-F238E27FC236}">
                <a16:creationId xmlns:a16="http://schemas.microsoft.com/office/drawing/2014/main" id="{C23371F4-9E9D-4729-993E-37B1186746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pt-BR" altLang="pt-BR" sz="2200" b="1" dirty="0"/>
              <a:t>Compilação</a:t>
            </a:r>
            <a:endParaRPr lang="pt-BR" altLang="pt-BR" sz="2200" b="1" dirty="0">
              <a:effectLst/>
            </a:endParaRP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sz="2000" dirty="0">
                <a:effectLst/>
              </a:rPr>
              <a:t>É o processo de conversão de programas escritos em linguagem de alto nível para o código binário. Esta tarefa é realizada por um programa chamado </a:t>
            </a:r>
            <a:r>
              <a:rPr lang="pt-BR" altLang="pt-BR" sz="2000" b="1" dirty="0">
                <a:effectLst/>
              </a:rPr>
              <a:t>compilador, </a:t>
            </a:r>
            <a:r>
              <a:rPr lang="pt-BR" altLang="pt-BR" sz="2000" dirty="0">
                <a:effectLst/>
              </a:rPr>
              <a:t> que é específico para a linguagem de alto nível na qual o programa fonte foi escrito em microcomputadores.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sz="2000" dirty="0">
                <a:effectLst/>
              </a:rPr>
              <a:t>Não há a necessidade do compilador ser específico para UCP utilizada.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9B0F1657-5E1B-485F-B6F4-9EA35812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61C4C-FEC4-499D-8BE1-9E82B436C4DF}" type="slidenum">
              <a:rPr lang="pt-BR" altLang="pt-BR"/>
              <a:pPr>
                <a:defRPr/>
              </a:pPr>
              <a:t>17</a:t>
            </a:fld>
            <a:endParaRPr lang="pt-BR" altLang="pt-BR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7">
            <a:extLst>
              <a:ext uri="{FF2B5EF4-FFF2-40B4-BE49-F238E27FC236}">
                <a16:creationId xmlns:a16="http://schemas.microsoft.com/office/drawing/2014/main" id="{7EEAFB54-D619-42CE-929A-F57B86E5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797DC8E5-C144-47C1-9628-3B703F149586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170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2867" name="Rectangle 5">
            <a:extLst>
              <a:ext uri="{FF2B5EF4-FFF2-40B4-BE49-F238E27FC236}">
                <a16:creationId xmlns:a16="http://schemas.microsoft.com/office/drawing/2014/main" id="{FC527EF8-6BF5-42D1-ADAC-CDD3E55EC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 2.8 - Bloco de instruções</a:t>
            </a:r>
          </a:p>
        </p:txBody>
      </p:sp>
      <p:sp>
        <p:nvSpPr>
          <p:cNvPr id="1261571" name="Rectangle 3">
            <a:extLst>
              <a:ext uri="{FF2B5EF4-FFF2-40B4-BE49-F238E27FC236}">
                <a16:creationId xmlns:a16="http://schemas.microsoft.com/office/drawing/2014/main" id="{54A93820-0A85-4424-8607-647A9483BD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362950" cy="4608512"/>
          </a:xfrm>
        </p:spPr>
        <p:txBody>
          <a:bodyPr/>
          <a:lstStyle/>
          <a:p>
            <a:pPr marL="0" indent="0" eaLnBrk="1" hangingPunct="1">
              <a:defRPr/>
            </a:pPr>
            <a:endParaRPr lang="pt-BR" altLang="pt-BR" sz="1000"/>
          </a:p>
          <a:p>
            <a:pPr marL="0" indent="0" eaLnBrk="1" hangingPunct="1">
              <a:defRPr/>
            </a:pPr>
            <a:endParaRPr lang="pt-BR" altLang="pt-BR" sz="1000"/>
          </a:p>
          <a:p>
            <a:pPr marL="0" indent="0" eaLnBrk="1" hangingPunct="1">
              <a:defRPr/>
            </a:pPr>
            <a:endParaRPr lang="pt-BR" altLang="pt-BR" sz="1000"/>
          </a:p>
          <a:p>
            <a:pPr marL="0" indent="0" eaLnBrk="1" hangingPunct="1">
              <a:defRPr/>
            </a:pPr>
            <a:endParaRPr lang="pt-BR" altLang="pt-BR" sz="1000"/>
          </a:p>
          <a:p>
            <a:pPr marL="0" indent="0" eaLnBrk="1" hangingPunct="1">
              <a:defRPr/>
            </a:pPr>
            <a:endParaRPr lang="pt-BR" altLang="pt-BR" sz="1000"/>
          </a:p>
          <a:p>
            <a:pPr marL="0" indent="0" eaLnBrk="1" hangingPunct="1">
              <a:defRPr/>
            </a:pPr>
            <a:endParaRPr lang="pt-BR" altLang="pt-BR" sz="1000"/>
          </a:p>
          <a:p>
            <a:pPr marL="0" indent="0" eaLnBrk="1" hangingPunct="1">
              <a:defRPr/>
            </a:pPr>
            <a:endParaRPr lang="pt-BR" altLang="pt-BR" sz="1000"/>
          </a:p>
        </p:txBody>
      </p:sp>
      <p:pic>
        <p:nvPicPr>
          <p:cNvPr id="292869" name="Picture 4">
            <a:extLst>
              <a:ext uri="{FF2B5EF4-FFF2-40B4-BE49-F238E27FC236}">
                <a16:creationId xmlns:a16="http://schemas.microsoft.com/office/drawing/2014/main" id="{4B3B885D-FBE0-4E76-8B3D-FEB99A4B322D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/>
          <a:stretch>
            <a:fillRect/>
          </a:stretch>
        </p:blipFill>
        <p:spPr>
          <a:xfrm>
            <a:off x="228600" y="1700213"/>
            <a:ext cx="8686800" cy="192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1577" name="Rectangle 9">
            <a:extLst>
              <a:ext uri="{FF2B5EF4-FFF2-40B4-BE49-F238E27FC236}">
                <a16:creationId xmlns:a16="http://schemas.microsoft.com/office/drawing/2014/main" id="{C67F5FE2-0AD5-4E6E-862D-0FC671817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420938"/>
            <a:ext cx="3240088" cy="360362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1578" name="Rectangle 10">
            <a:extLst>
              <a:ext uri="{FF2B5EF4-FFF2-40B4-BE49-F238E27FC236}">
                <a16:creationId xmlns:a16="http://schemas.microsoft.com/office/drawing/2014/main" id="{759D35EE-507C-45F9-9D84-FC5DE08EE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2838450"/>
            <a:ext cx="7575550" cy="360363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1579" name="Rectangle 11">
            <a:extLst>
              <a:ext uri="{FF2B5EF4-FFF2-40B4-BE49-F238E27FC236}">
                <a16:creationId xmlns:a16="http://schemas.microsoft.com/office/drawing/2014/main" id="{E94E18EC-8151-4318-AFA2-4EF4A4E1A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3255963"/>
            <a:ext cx="892175" cy="360362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1581" name="Rectangle 13">
            <a:extLst>
              <a:ext uri="{FF2B5EF4-FFF2-40B4-BE49-F238E27FC236}">
                <a16:creationId xmlns:a16="http://schemas.microsoft.com/office/drawing/2014/main" id="{13B6B615-D5A9-4BBD-9DF2-0398FE68E3CB}"/>
              </a:ext>
            </a:extLst>
          </p:cNvPr>
          <p:cNvSpPr>
            <a:spLocks noGrp="1" noChangeArrowheads="1"/>
          </p:cNvSpPr>
          <p:nvPr>
            <p:ph sz="quarter" idx="3"/>
          </p:nvPr>
        </p:nvSpPr>
        <p:spPr>
          <a:xfrm>
            <a:off x="900113" y="4079875"/>
            <a:ext cx="7786687" cy="2228850"/>
          </a:xfrm>
        </p:spPr>
        <p:txBody>
          <a:bodyPr/>
          <a:lstStyle/>
          <a:p>
            <a:pPr marL="0" indent="0" algn="l" eaLnBrk="1" hangingPunct="1">
              <a:spcAft>
                <a:spcPct val="0"/>
              </a:spcAft>
              <a:defRPr/>
            </a:pPr>
            <a:r>
              <a:rPr lang="pt-BR" altLang="pt-BR" sz="1400"/>
              <a:t>/* Um Primeiro Programa */</a:t>
            </a:r>
          </a:p>
          <a:p>
            <a:pPr marL="0" indent="0" algn="l" eaLnBrk="1" hangingPunct="1">
              <a:spcAft>
                <a:spcPct val="0"/>
              </a:spcAft>
              <a:defRPr/>
            </a:pPr>
            <a:r>
              <a:rPr lang="pt-BR" altLang="pt-BR" sz="1400"/>
              <a:t>int main ()</a:t>
            </a:r>
          </a:p>
          <a:p>
            <a:pPr marL="0" indent="0" algn="l" eaLnBrk="1" hangingPunct="1">
              <a:spcAft>
                <a:spcPct val="0"/>
              </a:spcAft>
              <a:defRPr/>
            </a:pPr>
            <a:r>
              <a:rPr lang="pt-BR" altLang="pt-BR" sz="1400"/>
              <a:t>{</a:t>
            </a:r>
          </a:p>
          <a:p>
            <a:pPr marL="0" indent="0" algn="l" eaLnBrk="1" hangingPunct="1">
              <a:spcAft>
                <a:spcPct val="0"/>
              </a:spcAft>
              <a:defRPr/>
            </a:pPr>
            <a:r>
              <a:rPr lang="pt-BR" altLang="pt-BR" sz="1400"/>
              <a:t>printf ("Primeiro Programa\n");</a:t>
            </a:r>
          </a:p>
          <a:p>
            <a:pPr marL="0" indent="0" algn="l" eaLnBrk="1" hangingPunct="1">
              <a:spcAft>
                <a:spcPct val="0"/>
              </a:spcAft>
              <a:defRPr/>
            </a:pPr>
            <a:r>
              <a:rPr lang="pt-BR" altLang="pt-BR" sz="1400"/>
              <a:t>return(0);</a:t>
            </a:r>
          </a:p>
          <a:p>
            <a:pPr marL="0" indent="0" algn="l" eaLnBrk="1" hangingPunct="1">
              <a:spcAft>
                <a:spcPct val="0"/>
              </a:spcAft>
              <a:defRPr/>
            </a:pPr>
            <a:r>
              <a:rPr lang="pt-BR" altLang="pt-BR" sz="1400"/>
              <a:t>}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6D1EC645-E7A1-42F4-88FD-87F6ADDF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E34C39D4-F72C-4F20-B676-0C1FC51BB3C9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171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4915" name="Rectangle 2">
            <a:extLst>
              <a:ext uri="{FF2B5EF4-FFF2-40B4-BE49-F238E27FC236}">
                <a16:creationId xmlns:a16="http://schemas.microsoft.com/office/drawing/2014/main" id="{2092104B-4C39-41C9-8AA0-B214BC8CB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2.9 - Arquivos de cabeçalho</a:t>
            </a:r>
          </a:p>
        </p:txBody>
      </p:sp>
      <p:sp>
        <p:nvSpPr>
          <p:cNvPr id="1300483" name="Rectangle 3">
            <a:extLst>
              <a:ext uri="{FF2B5EF4-FFF2-40B4-BE49-F238E27FC236}">
                <a16:creationId xmlns:a16="http://schemas.microsoft.com/office/drawing/2014/main" id="{D2E4FAF9-345D-4C26-A16E-7762E072F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lnSpc>
                <a:spcPct val="90000"/>
              </a:lnSpc>
              <a:defRPr/>
            </a:pPr>
            <a:r>
              <a:rPr lang="pt-BR" altLang="pt-BR"/>
              <a:t>Arquivo Cabeçalho - #include &lt;stdio.h&gt;</a:t>
            </a:r>
          </a:p>
          <a:p>
            <a:pPr marL="0" indent="269875" algn="just" eaLnBrk="1" hangingPunct="1">
              <a:lnSpc>
                <a:spcPct val="90000"/>
              </a:lnSpc>
              <a:defRPr/>
            </a:pPr>
            <a:r>
              <a:rPr lang="pt-BR" altLang="pt-BR">
                <a:effectLst/>
              </a:rPr>
              <a:t>A linha</a:t>
            </a:r>
            <a:r>
              <a:rPr lang="pt-BR" altLang="pt-BR" b="1">
                <a:effectLst/>
              </a:rPr>
              <a:t> #include &lt;stdio.h&gt;</a:t>
            </a:r>
            <a:r>
              <a:rPr lang="pt-BR" altLang="pt-BR">
                <a:effectLst/>
              </a:rPr>
              <a:t> diz ao compilador que ele deve </a:t>
            </a:r>
            <a:r>
              <a:rPr lang="pt-BR" altLang="pt-BR" b="1">
                <a:effectLst/>
              </a:rPr>
              <a:t>incluir</a:t>
            </a:r>
            <a:r>
              <a:rPr lang="pt-BR" altLang="pt-BR">
                <a:effectLst/>
              </a:rPr>
              <a:t> o </a:t>
            </a:r>
            <a:r>
              <a:rPr lang="pt-BR" altLang="pt-BR" b="1">
                <a:effectLst/>
              </a:rPr>
              <a:t>arquivo-cabeçalho stdio.h</a:t>
            </a:r>
            <a:r>
              <a:rPr lang="pt-BR" altLang="pt-BR">
                <a:effectLst/>
              </a:rPr>
              <a:t>. Neste arquivo existem declarações de </a:t>
            </a:r>
            <a:r>
              <a:rPr lang="pt-BR" altLang="pt-BR" b="1">
                <a:effectLst/>
              </a:rPr>
              <a:t>funções</a:t>
            </a:r>
            <a:r>
              <a:rPr lang="pt-BR" altLang="pt-BR">
                <a:effectLst/>
              </a:rPr>
              <a:t> úteis para </a:t>
            </a:r>
            <a:r>
              <a:rPr lang="pt-BR" altLang="pt-BR" b="1">
                <a:effectLst/>
              </a:rPr>
              <a:t>entrada e saída</a:t>
            </a:r>
            <a:r>
              <a:rPr lang="pt-BR" altLang="pt-BR">
                <a:effectLst/>
              </a:rPr>
              <a:t> de dados (</a:t>
            </a:r>
            <a:r>
              <a:rPr lang="pt-BR" altLang="pt-BR" b="1">
                <a:effectLst/>
              </a:rPr>
              <a:t>std</a:t>
            </a:r>
            <a:r>
              <a:rPr lang="pt-BR" altLang="pt-BR">
                <a:effectLst/>
              </a:rPr>
              <a:t> = </a:t>
            </a:r>
            <a:r>
              <a:rPr lang="pt-BR" altLang="pt-BR" b="1">
                <a:effectLst/>
              </a:rPr>
              <a:t>standard</a:t>
            </a:r>
            <a:r>
              <a:rPr lang="pt-BR" altLang="pt-BR">
                <a:effectLst/>
              </a:rPr>
              <a:t>, padrão em inglês; </a:t>
            </a:r>
            <a:r>
              <a:rPr lang="pt-BR" altLang="pt-BR" b="1">
                <a:effectLst/>
              </a:rPr>
              <a:t>io</a:t>
            </a:r>
            <a:r>
              <a:rPr lang="pt-BR" altLang="pt-BR">
                <a:effectLst/>
              </a:rPr>
              <a:t> = </a:t>
            </a:r>
            <a:r>
              <a:rPr lang="pt-BR" altLang="pt-BR" b="1">
                <a:effectLst/>
              </a:rPr>
              <a:t>Input/Output</a:t>
            </a:r>
            <a:r>
              <a:rPr lang="pt-BR" altLang="pt-BR">
                <a:effectLst/>
              </a:rPr>
              <a:t>, entrada e saída ==&gt; </a:t>
            </a:r>
            <a:r>
              <a:rPr lang="pt-BR" altLang="pt-BR" b="1">
                <a:effectLst/>
              </a:rPr>
              <a:t>stdio</a:t>
            </a:r>
            <a:r>
              <a:rPr lang="pt-BR" altLang="pt-BR">
                <a:effectLst/>
              </a:rPr>
              <a:t> = </a:t>
            </a:r>
            <a:r>
              <a:rPr lang="pt-BR" altLang="pt-BR" b="1">
                <a:effectLst/>
              </a:rPr>
              <a:t>Entrada e saída padronizadas</a:t>
            </a:r>
            <a:r>
              <a:rPr lang="pt-BR" altLang="pt-BR">
                <a:effectLst/>
              </a:rPr>
              <a:t>). Toda vez que você quiser usar uma destas funções deve-se incluir este comando. </a:t>
            </a:r>
            <a:r>
              <a:rPr lang="pt-BR" altLang="pt-BR" b="1">
                <a:effectLst/>
              </a:rPr>
              <a:t>O C possui diversos Arquivos-cabeçalho.</a:t>
            </a:r>
          </a:p>
          <a:p>
            <a:pPr marL="0" indent="269875" algn="l" eaLnBrk="1" hangingPunct="1">
              <a:lnSpc>
                <a:spcPct val="90000"/>
              </a:lnSpc>
              <a:defRPr/>
            </a:pPr>
            <a:r>
              <a:rPr lang="pt-BR" altLang="pt-BR">
                <a:effectLst/>
              </a:rPr>
              <a:t>Por exemplo, </a:t>
            </a:r>
            <a:r>
              <a:rPr lang="pt-BR" altLang="pt-BR" b="1">
                <a:effectLst/>
              </a:rPr>
              <a:t>constantes e funções matemáticas</a:t>
            </a:r>
            <a:r>
              <a:rPr lang="pt-BR" altLang="pt-BR">
                <a:effectLst/>
              </a:rPr>
              <a:t> estão guardadas na biblioteca </a:t>
            </a:r>
            <a:r>
              <a:rPr lang="pt-BR" altLang="pt-BR" b="1">
                <a:effectLst/>
              </a:rPr>
              <a:t>math.h</a:t>
            </a:r>
            <a:r>
              <a:rPr lang="pt-BR" altLang="pt-BR">
                <a:effectLst/>
              </a:rPr>
              <a:t> (</a:t>
            </a:r>
            <a:r>
              <a:rPr lang="pt-BR" altLang="pt-BR" i="1" u="sng">
                <a:effectLst/>
              </a:rPr>
              <a:t>math</a:t>
            </a:r>
            <a:r>
              <a:rPr lang="pt-BR" altLang="pt-BR" i="1">
                <a:effectLst/>
              </a:rPr>
              <a:t>ematical functions</a:t>
            </a:r>
            <a:r>
              <a:rPr lang="pt-BR" altLang="pt-BR">
                <a:effectLst/>
              </a:rPr>
              <a:t>), constantes e funções de </a:t>
            </a:r>
            <a:r>
              <a:rPr lang="pt-BR" altLang="pt-BR" b="1">
                <a:effectLst/>
              </a:rPr>
              <a:t>manipulação teclado e monitor</a:t>
            </a:r>
            <a:r>
              <a:rPr lang="pt-BR" altLang="pt-BR">
                <a:effectLst/>
              </a:rPr>
              <a:t> estão guardadas na biblioteca </a:t>
            </a:r>
            <a:r>
              <a:rPr lang="pt-BR" altLang="pt-BR" b="1">
                <a:effectLst/>
              </a:rPr>
              <a:t>conio.h</a:t>
            </a:r>
            <a:r>
              <a:rPr lang="pt-BR" altLang="pt-BR">
                <a:effectLst/>
              </a:rPr>
              <a:t> (</a:t>
            </a:r>
            <a:r>
              <a:rPr lang="pt-BR" altLang="pt-BR" i="1" u="sng">
                <a:effectLst/>
              </a:rPr>
              <a:t>con</a:t>
            </a:r>
            <a:r>
              <a:rPr lang="pt-BR" altLang="pt-BR" i="1">
                <a:effectLst/>
              </a:rPr>
              <a:t>sole </a:t>
            </a:r>
            <a:r>
              <a:rPr lang="pt-BR" altLang="pt-BR" i="1" u="sng">
                <a:effectLst/>
              </a:rPr>
              <a:t>i</a:t>
            </a:r>
            <a:r>
              <a:rPr lang="pt-BR" altLang="pt-BR" i="1">
                <a:effectLst/>
              </a:rPr>
              <a:t>nput and </a:t>
            </a:r>
            <a:r>
              <a:rPr lang="pt-BR" altLang="pt-BR" i="1" u="sng">
                <a:effectLst/>
              </a:rPr>
              <a:t>o</a:t>
            </a:r>
            <a:r>
              <a:rPr lang="pt-BR" altLang="pt-BR" i="1">
                <a:effectLst/>
              </a:rPr>
              <a:t>utput</a:t>
            </a:r>
            <a:r>
              <a:rPr lang="pt-BR" altLang="pt-BR">
                <a:effectLst/>
              </a:rPr>
              <a:t>). Para que se possa usar a constante simbólica em um programa é preciso incluir a biblioteca na compilação do programa. </a:t>
            </a:r>
          </a:p>
          <a:p>
            <a:pPr marL="0" indent="269875" algn="l" eaLnBrk="1" hangingPunct="1">
              <a:lnSpc>
                <a:spcPct val="90000"/>
              </a:lnSpc>
              <a:defRPr/>
            </a:pPr>
            <a:r>
              <a:rPr lang="pt-BR" altLang="pt-BR">
                <a:effectLst/>
              </a:rPr>
              <a:t>Sintaxe: A sintaxe de inclusão de bibliotecas é a seguinte:</a:t>
            </a:r>
          </a:p>
          <a:p>
            <a:pPr marL="0" indent="269875" algn="l" eaLnBrk="1" hangingPunct="1">
              <a:lnSpc>
                <a:spcPct val="90000"/>
              </a:lnSpc>
              <a:defRPr/>
            </a:pPr>
            <a:r>
              <a:rPr lang="pt-BR" altLang="pt-BR">
                <a:effectLst/>
              </a:rPr>
              <a:t>#include &lt;</a:t>
            </a:r>
            <a:r>
              <a:rPr lang="pt-BR" altLang="pt-BR" i="1">
                <a:effectLst/>
              </a:rPr>
              <a:t>nome_bib</a:t>
            </a:r>
            <a:r>
              <a:rPr lang="pt-BR" altLang="pt-BR">
                <a:effectLst/>
              </a:rPr>
              <a:t>&gt;</a:t>
            </a:r>
          </a:p>
          <a:p>
            <a:pPr marL="0" indent="269875" algn="just" eaLnBrk="1" hangingPunct="1">
              <a:lnSpc>
                <a:spcPct val="90000"/>
              </a:lnSpc>
              <a:defRPr/>
            </a:pPr>
            <a:endParaRPr lang="pt-BR" altLang="pt-BR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F88CE31-59CB-4684-B8B4-C16F5BBC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48C36889-D6B9-4602-84DA-6CBA42ABA7E7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172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89218" name="Rectangle 2">
            <a:extLst>
              <a:ext uri="{FF2B5EF4-FFF2-40B4-BE49-F238E27FC236}">
                <a16:creationId xmlns:a16="http://schemas.microsoft.com/office/drawing/2014/main" id="{00441BA8-32DC-4973-84B7-14AD5AA20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Exemplo</a:t>
            </a:r>
          </a:p>
        </p:txBody>
      </p:sp>
      <p:sp>
        <p:nvSpPr>
          <p:cNvPr id="1289219" name="Rectangle 3">
            <a:extLst>
              <a:ext uri="{FF2B5EF4-FFF2-40B4-BE49-F238E27FC236}">
                <a16:creationId xmlns:a16="http://schemas.microsoft.com/office/drawing/2014/main" id="{FE617E43-9F45-4EA8-BCFB-E0E237121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buClr>
                <a:srgbClr val="000000"/>
              </a:buClr>
              <a:defRPr/>
            </a:pPr>
            <a:r>
              <a:rPr lang="pt-BR" altLang="pt-BR"/>
              <a:t>Fazer o exercício abaixo em Linguagem C:</a:t>
            </a:r>
          </a:p>
          <a:p>
            <a:pPr algn="l" eaLnBrk="1" hangingPunct="1">
              <a:buClr>
                <a:srgbClr val="000000"/>
              </a:buClr>
              <a:defRPr/>
            </a:pPr>
            <a:r>
              <a:rPr lang="pt-BR" altLang="pt-BR"/>
              <a:t>Calcular e apresentar em vídeo o volume de uma caixa retangular utilizando a fórmula: Volume = Comprimento * Altura * Largura.</a:t>
            </a:r>
          </a:p>
        </p:txBody>
      </p:sp>
      <p:sp>
        <p:nvSpPr>
          <p:cNvPr id="1289220" name="Text Box 4">
            <a:extLst>
              <a:ext uri="{FF2B5EF4-FFF2-40B4-BE49-F238E27FC236}">
                <a16:creationId xmlns:a16="http://schemas.microsoft.com/office/drawing/2014/main" id="{4AA44053-B0FA-4DC5-B9B3-DAA3BB66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4956175"/>
            <a:ext cx="2789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Terceiro programa.cpp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CA043DF-3E0A-4C8B-BF9A-CBBA894A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275ABDAF-B7E2-411B-A5BC-AB50D5E8D105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173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02530" name="Rectangle 2">
            <a:extLst>
              <a:ext uri="{FF2B5EF4-FFF2-40B4-BE49-F238E27FC236}">
                <a16:creationId xmlns:a16="http://schemas.microsoft.com/office/drawing/2014/main" id="{CD8B8C26-2839-46D0-A6E9-7D7282237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Exercícios</a:t>
            </a:r>
          </a:p>
        </p:txBody>
      </p:sp>
      <p:sp>
        <p:nvSpPr>
          <p:cNvPr id="1302531" name="Rectangle 3">
            <a:extLst>
              <a:ext uri="{FF2B5EF4-FFF2-40B4-BE49-F238E27FC236}">
                <a16:creationId xmlns:a16="http://schemas.microsoft.com/office/drawing/2014/main" id="{5D55EB00-2B21-4D3A-9525-57C8D3A9E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7689850" cy="4608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altLang="pt-BR" sz="1600"/>
              <a:t>/* programa volume de um paralelepipedo*/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#include &lt;iostream&gt;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#include &lt;conio.h&gt;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main()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{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pt-BR" altLang="pt-BR" sz="1600"/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/* Declaracao de Variaveis */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float a,c,l,v;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/* Entrada de Dados*/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printf ("Esse programa calcula o volume de um paralelepipedo \n\n");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pt-BR" altLang="pt-BR" sz="1600"/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printf ("Entre com a altura do paralelepipedo : ");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scanf ("%f",&amp;a);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printf ("Entre com a largura do paralelepipedo: ");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scanf ("%f",&amp;l);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printf ("Entre com a comprimento do paralelepipedo: ");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scanf ("%f",&amp;c);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v=(a*l*c); /* Calculo do volume */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printf ("\n O Volume do paralelepipedo e %f .\n\n",v);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/* Verificação Aluno */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 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//    getch();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}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72F70CB-9D78-43F5-800C-676DCBCE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3ED75C79-2E82-44E6-8C61-0FF9AFBAD76F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174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91266" name="Rectangle 2">
            <a:extLst>
              <a:ext uri="{FF2B5EF4-FFF2-40B4-BE49-F238E27FC236}">
                <a16:creationId xmlns:a16="http://schemas.microsoft.com/office/drawing/2014/main" id="{52FDD1D9-580A-4544-A165-6F5BA74D5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Exercícios</a:t>
            </a:r>
          </a:p>
        </p:txBody>
      </p:sp>
      <p:sp>
        <p:nvSpPr>
          <p:cNvPr id="1291267" name="Rectangle 3">
            <a:extLst>
              <a:ext uri="{FF2B5EF4-FFF2-40B4-BE49-F238E27FC236}">
                <a16:creationId xmlns:a16="http://schemas.microsoft.com/office/drawing/2014/main" id="{FC0FA18C-E400-4D95-AC92-22763A54E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buClr>
                <a:srgbClr val="000000"/>
              </a:buClr>
              <a:defRPr/>
            </a:pPr>
            <a:r>
              <a:rPr lang="pt-BR" altLang="pt-BR" dirty="0"/>
              <a:t>Fazer o exercício abaixo em Linguagem C:</a:t>
            </a:r>
          </a:p>
          <a:p>
            <a:pPr algn="l" eaLnBrk="1" hangingPunct="1">
              <a:buClr>
                <a:srgbClr val="000000"/>
              </a:buClr>
              <a:defRPr/>
            </a:pPr>
            <a:r>
              <a:rPr lang="pt-BR" altLang="pt-BR" b="1" dirty="0"/>
              <a:t>Calcular e apresentar</a:t>
            </a:r>
            <a:r>
              <a:rPr lang="pt-BR" altLang="pt-BR" dirty="0"/>
              <a:t> o valor do </a:t>
            </a:r>
            <a:r>
              <a:rPr lang="pt-BR" altLang="pt-BR" b="1" dirty="0"/>
              <a:t>volume</a:t>
            </a:r>
            <a:r>
              <a:rPr lang="pt-BR" altLang="pt-BR" dirty="0"/>
              <a:t> de uma lata de óleo sabendo-se que Volume = 3.14159 * RAIO² * ALTURA</a:t>
            </a:r>
            <a:r>
              <a:rPr lang="pt-BR" altLang="pt-BR" sz="1200" dirty="0"/>
              <a:t> </a:t>
            </a:r>
          </a:p>
        </p:txBody>
      </p: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B5C19C5B-36F7-4886-8840-E309D1BAE318}"/>
              </a:ext>
            </a:extLst>
          </p:cNvPr>
          <p:cNvSpPr/>
          <p:nvPr/>
        </p:nvSpPr>
        <p:spPr bwMode="auto">
          <a:xfrm>
            <a:off x="4139952" y="3212976"/>
            <a:ext cx="914400" cy="9144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40C45192-0336-4421-AE85-B4F613F5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9D49ACC-6121-45BF-B129-A9A479BFE540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175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03554" name="Rectangle 2">
            <a:extLst>
              <a:ext uri="{FF2B5EF4-FFF2-40B4-BE49-F238E27FC236}">
                <a16:creationId xmlns:a16="http://schemas.microsoft.com/office/drawing/2014/main" id="{FA82ED4B-04B8-4D32-89FC-58047E8A1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Exercícios</a:t>
            </a:r>
          </a:p>
        </p:txBody>
      </p:sp>
      <p:sp>
        <p:nvSpPr>
          <p:cNvPr id="1303555" name="Rectangle 3">
            <a:extLst>
              <a:ext uri="{FF2B5EF4-FFF2-40B4-BE49-F238E27FC236}">
                <a16:creationId xmlns:a16="http://schemas.microsoft.com/office/drawing/2014/main" id="{8933A5BD-4F36-46CF-B059-AE2078E53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40067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#include &lt;iostream&gt;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#include &lt;conio.h&gt;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main()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{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pt-BR" altLang="pt-BR"/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/* Declaracao de Variaveis */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float r,l,v;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/* Entrada de Dados*/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printf ("Esse programa calcula o volume de uma lata \n\n");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pt-BR" altLang="pt-BR"/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printf ("Entre com o raio : ");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scanf ("%f",&amp;r);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printf ("Entre com a altura: ");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scanf ("%f",&amp;l);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v=(3.14*r*r*l); /* Calculo do volume */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printf ("\n O Volume da lata e %.2f .\n\n",v);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/* Verificação Aluno */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 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  getch();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}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D4B69460-6ED0-43A0-AF91-4D4D625BC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pt-BR">
                <a:effectLst/>
              </a:rPr>
              <a:t>Observações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C41A4697-BA47-4E93-926D-A7C28354A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s-ES" altLang="pt-BR">
                <a:effectLst/>
              </a:rPr>
              <a:t>Função </a:t>
            </a:r>
            <a:r>
              <a:rPr lang="es-ES" altLang="pt-BR" b="1">
                <a:effectLst/>
              </a:rPr>
              <a:t>gets():</a:t>
            </a:r>
          </a:p>
          <a:p>
            <a:pPr lvl="1"/>
            <a:r>
              <a:rPr lang="es-ES" altLang="pt-BR">
                <a:effectLst/>
              </a:rPr>
              <a:t> Lê string até o primeiro enter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s-ES" altLang="pt-BR">
                <a:effectLst/>
              </a:rPr>
              <a:t>Função </a:t>
            </a:r>
            <a:r>
              <a:rPr lang="es-ES" altLang="pt-BR" b="1">
                <a:effectLst/>
              </a:rPr>
              <a:t>scanf()	</a:t>
            </a:r>
          </a:p>
          <a:p>
            <a:pPr lvl="1"/>
            <a:r>
              <a:rPr lang="es-ES" altLang="pt-BR">
                <a:effectLst/>
              </a:rPr>
              <a:t> Lê string até o primeiro espaço em branco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0A52769A-86A8-4326-91BE-7C0C19A6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F80A8DF3-F306-44B1-8E98-0427BF8A3142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177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0034" name="Rectangle 2">
            <a:extLst>
              <a:ext uri="{FF2B5EF4-FFF2-40B4-BE49-F238E27FC236}">
                <a16:creationId xmlns:a16="http://schemas.microsoft.com/office/drawing/2014/main" id="{63F71D05-189C-42B8-BD4C-2CC41DDE3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Linguagem de Programação C</a:t>
            </a:r>
          </a:p>
        </p:txBody>
      </p:sp>
      <p:sp>
        <p:nvSpPr>
          <p:cNvPr id="306180" name="Rectangle 3">
            <a:extLst>
              <a:ext uri="{FF2B5EF4-FFF2-40B4-BE49-F238E27FC236}">
                <a16:creationId xmlns:a16="http://schemas.microsoft.com/office/drawing/2014/main" id="{438564D9-F180-40A1-AEB2-2B5D59E8AD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91513" cy="4114800"/>
          </a:xfrm>
        </p:spPr>
        <p:txBody>
          <a:bodyPr/>
          <a:lstStyle/>
          <a:p>
            <a:pPr marL="93663" indent="263525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000" b="1" u="sng">
              <a:effectLst/>
            </a:endParaRPr>
          </a:p>
          <a:p>
            <a:pPr marL="93663" indent="263525" algn="just" eaLnBrk="1" hangingPunct="1">
              <a:lnSpc>
                <a:spcPct val="80000"/>
              </a:lnSpc>
            </a:pPr>
            <a:r>
              <a:rPr lang="pt-BR" altLang="pt-BR" sz="2000" b="1">
                <a:effectLst/>
              </a:rPr>
              <a:t>Unidade 3 - Estruturas condicionais e de repetição</a:t>
            </a:r>
          </a:p>
          <a:p>
            <a:pPr marL="93663" indent="263525" algn="just" eaLnBrk="1" hangingPunct="1">
              <a:lnSpc>
                <a:spcPct val="80000"/>
              </a:lnSpc>
            </a:pPr>
            <a:r>
              <a:rPr lang="pt-BR" altLang="pt-BR" sz="2000" b="1">
                <a:effectLst/>
              </a:rPr>
              <a:t>      3.1 - Estruturas condicionais (if, else, switch)</a:t>
            </a:r>
          </a:p>
          <a:p>
            <a:pPr marL="93663" indent="263525" algn="just" eaLnBrk="1" hangingPunct="1">
              <a:lnSpc>
                <a:spcPct val="80000"/>
              </a:lnSpc>
            </a:pPr>
            <a:r>
              <a:rPr lang="pt-BR" altLang="pt-BR" sz="2000" b="1">
                <a:effectLst/>
              </a:rPr>
              <a:t>      3.2 - Estruturas de repetição (for, while, do...while)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44FB57A-D0D5-4E2A-A93D-E618B166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CC5D7C47-0A01-4D15-B8A7-FF26BAE9EAFA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178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1538" name="Rectangle 2">
            <a:extLst>
              <a:ext uri="{FF2B5EF4-FFF2-40B4-BE49-F238E27FC236}">
                <a16:creationId xmlns:a16="http://schemas.microsoft.com/office/drawing/2014/main" id="{FDBC48FC-905E-47AE-8258-DFEBFF218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Unidade 3 - Estruturas condicionais e de repetição </a:t>
            </a:r>
          </a:p>
        </p:txBody>
      </p:sp>
      <p:sp>
        <p:nvSpPr>
          <p:cNvPr id="1601539" name="Rectangle 3">
            <a:extLst>
              <a:ext uri="{FF2B5EF4-FFF2-40B4-BE49-F238E27FC236}">
                <a16:creationId xmlns:a16="http://schemas.microsoft.com/office/drawing/2014/main" id="{8076CCFD-B4F4-4A31-A368-E07F398A0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000"/>
              <a:t>Estruturas de controle de</a:t>
            </a:r>
            <a:r>
              <a:rPr lang="pt-BR"/>
              <a:t> </a:t>
            </a:r>
            <a:r>
              <a:rPr lang="pt-BR" sz="2000"/>
              <a:t>Fluxo</a:t>
            </a:r>
            <a:endParaRPr lang="pt-BR" altLang="zh-CN" sz="2000">
              <a:ea typeface="SimSun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zh-CN">
                <a:ea typeface="SimSun" pitchFamily="2" charset="-122"/>
              </a:rPr>
              <a:t>   </a:t>
            </a:r>
            <a:r>
              <a:rPr lang="pt-BR" altLang="zh-CN" sz="2000">
                <a:ea typeface="SimSun" pitchFamily="2" charset="-122"/>
              </a:rPr>
              <a:t>Estruturas de controle permitem controlar a seqüência das ações lógicas de um programa. Basicamente, existem dois tipos de estruturas de controle: estruturas de </a:t>
            </a:r>
            <a:r>
              <a:rPr lang="pt-BR" altLang="zh-CN" sz="2000" b="1">
                <a:ea typeface="SimSun" pitchFamily="2" charset="-122"/>
              </a:rPr>
              <a:t>repetição</a:t>
            </a:r>
            <a:r>
              <a:rPr lang="pt-BR" altLang="zh-CN" sz="2000">
                <a:ea typeface="SimSun" pitchFamily="2" charset="-122"/>
              </a:rPr>
              <a:t> e  estruturas de </a:t>
            </a:r>
            <a:r>
              <a:rPr lang="pt-BR" altLang="zh-CN" sz="2000" b="1">
                <a:ea typeface="SimSun" pitchFamily="2" charset="-122"/>
              </a:rPr>
              <a:t>decisão (estruturas condicionais)</a:t>
            </a:r>
            <a:r>
              <a:rPr lang="pt-BR" altLang="zh-CN" sz="2000">
                <a:ea typeface="SimSun" pitchFamily="2" charset="-122"/>
              </a:rPr>
              <a:t>. 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zh-CN" sz="2000">
                <a:ea typeface="SimSun" pitchFamily="2" charset="-122"/>
              </a:rPr>
              <a:t>   A estrutura de repetição permite que um bloco de instruções seja executado repetidamente uma quantidade controlada de vezes. 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zh-CN" sz="2000">
                <a:ea typeface="SimSun" pitchFamily="2" charset="-122"/>
              </a:rPr>
              <a:t>   A estrutura de decisão permite executar um entre dois ou mais blocos de instruções</a:t>
            </a:r>
            <a:r>
              <a:rPr lang="pt-BR" altLang="zh-CN">
                <a:ea typeface="SimSun" pitchFamily="2" charset="-122"/>
              </a:rPr>
              <a:t>. </a:t>
            </a:r>
            <a:endParaRPr lang="pt-BR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1914BBBF-4C59-4E1D-AABC-C838E294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A7C1F3F4-8EAE-4A9B-BFF9-3E0DDC556DEF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179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8834" name="Rectangle 2">
            <a:extLst>
              <a:ext uri="{FF2B5EF4-FFF2-40B4-BE49-F238E27FC236}">
                <a16:creationId xmlns:a16="http://schemas.microsoft.com/office/drawing/2014/main" id="{AC67D4A8-FE0B-4185-8D9B-4858DB3FD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</a:t>
            </a:r>
            <a:r>
              <a:rPr lang="pt-BR" sz="2800" b="0">
                <a:effectLst/>
              </a:rPr>
              <a:t> </a:t>
            </a:r>
            <a:br>
              <a:rPr lang="pt-BR" sz="2800" b="0">
                <a:effectLst/>
              </a:rPr>
            </a:br>
            <a:r>
              <a:rPr lang="pt-BR" sz="2800" b="0">
                <a:effectLst/>
              </a:rPr>
              <a:t> </a:t>
            </a:r>
            <a:r>
              <a:rPr lang="pt-BR"/>
              <a:t>if...else </a:t>
            </a:r>
          </a:p>
        </p:txBody>
      </p:sp>
      <p:sp>
        <p:nvSpPr>
          <p:cNvPr id="1528835" name="Rectangle 3">
            <a:extLst>
              <a:ext uri="{FF2B5EF4-FFF2-40B4-BE49-F238E27FC236}">
                <a16:creationId xmlns:a16="http://schemas.microsoft.com/office/drawing/2014/main" id="{78C5F353-CCC1-4EC1-B590-BF58432A4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sz="2200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As Estruturas condicionais ou estruturas de decisão são muito utilizadas na linguagem C.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A estrutura if...else é a mais simples estrutura de controle do C. Esta estrutura permite executar um entre vários blocos de instruções. 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   O controle de qual bloco será executado será dado por uma </a:t>
            </a:r>
            <a:r>
              <a:rPr lang="pt-BR" sz="2200" i="1">
                <a:effectLst/>
              </a:rPr>
              <a:t>condição</a:t>
            </a:r>
            <a:r>
              <a:rPr lang="pt-BR" sz="2200">
                <a:effectLst/>
              </a:rPr>
              <a:t> (expressão lógica ou numérica). Esta estrutura pode se apresentar de modos ligeiramente diferentes. Será apresentada separadamente cada uma das possibilidades de sintaxe.</a:t>
            </a:r>
            <a:r>
              <a:rPr lang="pt-BR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>
            <a:extLst>
              <a:ext uri="{FF2B5EF4-FFF2-40B4-BE49-F238E27FC236}">
                <a16:creationId xmlns:a16="http://schemas.microsoft.com/office/drawing/2014/main" id="{74664A84-06DF-4CD1-8176-93F413DB0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sz="1800" b="0"/>
              <a:t>FORMAS DE TRADUÇÃO DE PROGRAMA FONTE PARA PROGRAMA OBJETO</a:t>
            </a:r>
            <a:endParaRPr lang="pt-BR" altLang="pt-BR" sz="1800" b="0">
              <a:effectLst/>
            </a:endParaRPr>
          </a:p>
        </p:txBody>
      </p:sp>
      <p:sp>
        <p:nvSpPr>
          <p:cNvPr id="898051" name="Rectangle 3">
            <a:extLst>
              <a:ext uri="{FF2B5EF4-FFF2-40B4-BE49-F238E27FC236}">
                <a16:creationId xmlns:a16="http://schemas.microsoft.com/office/drawing/2014/main" id="{6CB5CC86-72A4-4207-9515-19F021249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pt-BR" altLang="pt-BR" sz="2200" b="1"/>
              <a:t>Compilação</a:t>
            </a:r>
            <a:endParaRPr lang="pt-BR" altLang="pt-BR" sz="2200" b="1">
              <a:effectLst/>
            </a:endParaRP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Na compilação , a tradução é do tipo </a:t>
            </a:r>
            <a:r>
              <a:rPr lang="pt-BR" altLang="pt-BR" sz="2000" b="1">
                <a:effectLst/>
              </a:rPr>
              <a:t>um</a:t>
            </a:r>
            <a:r>
              <a:rPr lang="pt-BR" altLang="pt-BR" sz="2000">
                <a:effectLst/>
              </a:rPr>
              <a:t> para </a:t>
            </a:r>
            <a:r>
              <a:rPr lang="pt-BR" altLang="pt-BR" sz="2000" b="1">
                <a:effectLst/>
              </a:rPr>
              <a:t>vários</a:t>
            </a:r>
            <a:r>
              <a:rPr lang="pt-BR" altLang="pt-BR" sz="2000">
                <a:effectLst/>
              </a:rPr>
              <a:t> , isto é , um único comando de linguagem de alto nível é convertido para várias instruções de máquina, na maioria dos casos.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O compilador analisa o código fonte , comando por comando e realiza várias tarefas , dependendo do comando analisado e , ao  final, gera um programa em linguagem de máquina denominado </a:t>
            </a:r>
            <a:r>
              <a:rPr lang="pt-BR" altLang="pt-BR" sz="2000" b="1">
                <a:effectLst/>
              </a:rPr>
              <a:t>código objeto</a:t>
            </a:r>
            <a:r>
              <a:rPr lang="pt-BR" altLang="pt-BR" sz="2000">
                <a:effectLst/>
              </a:rPr>
              <a:t> ou </a:t>
            </a:r>
            <a:r>
              <a:rPr lang="pt-BR" altLang="pt-BR" sz="2000" b="1">
                <a:effectLst/>
              </a:rPr>
              <a:t>módulo objeto</a:t>
            </a:r>
            <a:r>
              <a:rPr lang="pt-BR" altLang="pt-BR" sz="2000">
                <a:effectLst/>
              </a:rPr>
              <a:t>; porém, ainda não executável, diferentemente da montagem.</a:t>
            </a:r>
            <a:r>
              <a:rPr lang="pt-BR" altLang="pt-BR"/>
              <a:t> 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B6A0FD76-F503-417D-9325-A4B08830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5F0B7A-76CA-4331-BEAC-6870577F704B}" type="slidenum">
              <a:rPr lang="pt-BR" altLang="pt-BR"/>
              <a:pPr>
                <a:defRPr/>
              </a:pPr>
              <a:t>18</a:t>
            </a:fld>
            <a:endParaRPr lang="pt-BR" altLang="pt-BR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D369DDAC-72E2-4338-9C08-088B4154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BD8AC332-7541-4C2B-A16D-32D3B6DB4BF4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180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0882" name="Rectangle 2">
            <a:extLst>
              <a:ext uri="{FF2B5EF4-FFF2-40B4-BE49-F238E27FC236}">
                <a16:creationId xmlns:a16="http://schemas.microsoft.com/office/drawing/2014/main" id="{F1BA9500-0C08-4806-B375-A21ABFF1C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</a:t>
            </a:r>
            <a:r>
              <a:rPr lang="pt-BR" sz="2800" b="0">
                <a:effectLst/>
              </a:rPr>
              <a:t> </a:t>
            </a:r>
            <a:br>
              <a:rPr lang="pt-BR" sz="2800" b="0">
                <a:effectLst/>
              </a:rPr>
            </a:br>
            <a:r>
              <a:rPr lang="pt-BR" sz="2800" b="0">
                <a:effectLst/>
              </a:rPr>
              <a:t> </a:t>
            </a:r>
            <a:r>
              <a:rPr lang="pt-BR"/>
              <a:t>if...else</a:t>
            </a:r>
          </a:p>
        </p:txBody>
      </p:sp>
      <p:sp>
        <p:nvSpPr>
          <p:cNvPr id="1530883" name="Rectangle 3">
            <a:extLst>
              <a:ext uri="{FF2B5EF4-FFF2-40B4-BE49-F238E27FC236}">
                <a16:creationId xmlns:a16="http://schemas.microsoft.com/office/drawing/2014/main" id="{B642A4EE-94BC-4AA7-9EA8-15036DAE5F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	</a:t>
            </a:r>
            <a:r>
              <a:rPr lang="pt-BR" sz="2000" b="1"/>
              <a:t>Decisão de um bloco (if...)</a:t>
            </a:r>
            <a:r>
              <a:rPr lang="pt-BR" sz="2000"/>
              <a:t> </a:t>
            </a:r>
          </a:p>
          <a:p>
            <a:pPr marL="0" indent="0" algn="just" eaLnBrk="1" hangingPunct="1">
              <a:defRPr/>
            </a:pPr>
            <a:r>
              <a:rPr lang="pt-BR" sz="2000"/>
              <a:t>   A estrutura de decisão de um bloco permite que se execute (ou não) um bloco de instruções conforme o valor de uma condição seja verdadeiro ou falso. O fluxograma desta estrutura é mostrada na figura: </a:t>
            </a:r>
          </a:p>
        </p:txBody>
      </p:sp>
      <p:pic>
        <p:nvPicPr>
          <p:cNvPr id="312325" name="Picture 4">
            <a:extLst>
              <a:ext uri="{FF2B5EF4-FFF2-40B4-BE49-F238E27FC236}">
                <a16:creationId xmlns:a16="http://schemas.microsoft.com/office/drawing/2014/main" id="{DA261796-C23D-4356-BBC8-28F396A823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3284538"/>
            <a:ext cx="2798763" cy="2830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D441D144-1F94-475C-85F5-3D12027F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C2F1BAD9-719B-4955-82C5-D1DCFDF785A4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181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2930" name="Rectangle 2">
            <a:extLst>
              <a:ext uri="{FF2B5EF4-FFF2-40B4-BE49-F238E27FC236}">
                <a16:creationId xmlns:a16="http://schemas.microsoft.com/office/drawing/2014/main" id="{3D060768-CAC2-4059-981B-1837840F0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</a:t>
            </a:r>
            <a:r>
              <a:rPr lang="pt-BR" sz="2800" b="0">
                <a:effectLst/>
              </a:rPr>
              <a:t> </a:t>
            </a:r>
            <a:br>
              <a:rPr lang="pt-BR" sz="2800" b="0">
                <a:effectLst/>
              </a:rPr>
            </a:br>
            <a:r>
              <a:rPr lang="pt-BR" sz="2800" b="0">
                <a:effectLst/>
              </a:rPr>
              <a:t> </a:t>
            </a:r>
            <a:r>
              <a:rPr lang="pt-BR"/>
              <a:t>if...else</a:t>
            </a:r>
          </a:p>
        </p:txBody>
      </p:sp>
      <p:sp>
        <p:nvSpPr>
          <p:cNvPr id="1532931" name="Rectangle 3">
            <a:extLst>
              <a:ext uri="{FF2B5EF4-FFF2-40B4-BE49-F238E27FC236}">
                <a16:creationId xmlns:a16="http://schemas.microsoft.com/office/drawing/2014/main" id="{3C2F6320-F624-48F9-84E2-196DF498B8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>
                <a:effectLst/>
              </a:rPr>
              <a:t>	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b="1"/>
              <a:t>Sintaxe:</a:t>
            </a:r>
            <a:r>
              <a:rPr lang="pt-BR" altLang="pt-BR"/>
              <a:t> Decisão com um bloco: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/>
              <a:t>if(</a:t>
            </a:r>
            <a:r>
              <a:rPr lang="pt-BR" altLang="pt-BR" i="1"/>
              <a:t>condição</a:t>
            </a:r>
            <a:r>
              <a:rPr lang="pt-BR" altLang="pt-BR"/>
              <a:t>)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/>
              <a:t>{       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/>
              <a:t>  </a:t>
            </a:r>
            <a:r>
              <a:rPr lang="pt-BR" altLang="pt-BR" i="1"/>
              <a:t>bloco</a:t>
            </a:r>
            <a:endParaRPr lang="pt-BR" altLang="pt-BR"/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/>
              <a:t>}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/>
              <a:t>onde:	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i="1"/>
              <a:t>condição</a:t>
            </a:r>
            <a:r>
              <a:rPr lang="pt-BR" altLang="pt-BR"/>
              <a:t> é uma expressão lógica ou numérica.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i="1"/>
              <a:t>bloco</a:t>
            </a:r>
            <a:r>
              <a:rPr lang="pt-BR" altLang="pt-BR"/>
              <a:t>  é um conjunto de instruções.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/>
              <a:t>Se a condição </a:t>
            </a:r>
            <a:r>
              <a:rPr lang="pt-BR" altLang="pt-BR" b="1"/>
              <a:t>verdadeira</a:t>
            </a:r>
            <a:r>
              <a:rPr lang="pt-BR" altLang="pt-BR"/>
              <a:t>, o </a:t>
            </a:r>
            <a:r>
              <a:rPr lang="pt-BR" altLang="pt-BR" i="1"/>
              <a:t>bloco</a:t>
            </a:r>
            <a:r>
              <a:rPr lang="pt-BR" altLang="pt-BR"/>
              <a:t> é executado. Caso contrário, o bloco não é executado.</a:t>
            </a:r>
            <a:endParaRPr lang="pt-BR" altLang="pt-BR" b="1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972E6B11-6E14-44E9-BF6E-511D8402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A109190-1585-4DAA-8C28-4ADAC3CD2F3E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182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4978" name="Rectangle 2">
            <a:extLst>
              <a:ext uri="{FF2B5EF4-FFF2-40B4-BE49-F238E27FC236}">
                <a16:creationId xmlns:a16="http://schemas.microsoft.com/office/drawing/2014/main" id="{75AB2ECA-0A1A-4170-936A-BF99F452A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</a:t>
            </a:r>
            <a:r>
              <a:rPr lang="pt-BR" sz="2800" b="0">
                <a:effectLst/>
              </a:rPr>
              <a:t> </a:t>
            </a:r>
            <a:br>
              <a:rPr lang="pt-BR" sz="2800" b="0">
                <a:effectLst/>
              </a:rPr>
            </a:br>
            <a:r>
              <a:rPr lang="pt-BR" sz="2800" b="0">
                <a:effectLst/>
              </a:rPr>
              <a:t> </a:t>
            </a:r>
            <a:r>
              <a:rPr lang="pt-BR"/>
              <a:t>if...else</a:t>
            </a:r>
          </a:p>
        </p:txBody>
      </p:sp>
      <p:sp>
        <p:nvSpPr>
          <p:cNvPr id="1534979" name="Rectangle 3">
            <a:extLst>
              <a:ext uri="{FF2B5EF4-FFF2-40B4-BE49-F238E27FC236}">
                <a16:creationId xmlns:a16="http://schemas.microsoft.com/office/drawing/2014/main" id="{5E8C1F18-F7AE-4520-8DB6-00B6F2ABCA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  <a:defRPr/>
            </a:pPr>
            <a:endParaRPr lang="pt-BR" altLang="pt-BR" b="1"/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b="1"/>
              <a:t>Exemplo:</a:t>
            </a:r>
            <a:r>
              <a:rPr lang="pt-BR" altLang="pt-BR"/>
              <a:t> No trecho abaixo, se o valor da variável “a” for maior que a variável “b”, será impressa a primeira frase. Se a variável “b” for maior, será impresso a segunda frase.</a:t>
            </a:r>
          </a:p>
        </p:txBody>
      </p:sp>
      <p:sp>
        <p:nvSpPr>
          <p:cNvPr id="1534980" name="Rectangle 4">
            <a:extLst>
              <a:ext uri="{FF2B5EF4-FFF2-40B4-BE49-F238E27FC236}">
                <a16:creationId xmlns:a16="http://schemas.microsoft.com/office/drawing/2014/main" id="{5E33DED5-EE0F-4C9C-A2A0-88A04996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868613"/>
            <a:ext cx="5400675" cy="3400425"/>
          </a:xfrm>
          <a:prstGeom prst="rect">
            <a:avLst/>
          </a:prstGeom>
          <a:solidFill>
            <a:schemeClr val="folHlink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main (){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float a,b;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puts("Digite dois numeros diferentes");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scanf("%f%f",&amp;a,&amp;b);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if (a&gt;b)    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{printf("\n\t %.2f e'maior que %.2f ",a,b);</a:t>
            </a:r>
            <a:r>
              <a:rPr lang="es-ES" dirty="0">
                <a:solidFill>
                  <a:srgbClr val="000000"/>
                </a:solidFill>
              </a:rPr>
              <a:t>}</a:t>
            </a:r>
            <a:endParaRPr lang="es-ES" noProof="1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ES" noProof="1">
                <a:solidFill>
                  <a:srgbClr val="000000"/>
                </a:solidFill>
              </a:rPr>
              <a:t> else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if</a:t>
            </a:r>
            <a:r>
              <a:rPr lang="pt-BR" dirty="0">
                <a:solidFill>
                  <a:srgbClr val="000000"/>
                </a:solidFill>
              </a:rPr>
              <a:t> (b&gt;a)</a:t>
            </a:r>
            <a:endParaRPr lang="pt-BR" noProof="1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</a:t>
            </a:r>
            <a:r>
              <a:rPr lang="pt-BR" dirty="0">
                <a:solidFill>
                  <a:srgbClr val="000000"/>
                </a:solidFill>
              </a:rPr>
              <a:t>   </a:t>
            </a:r>
            <a:r>
              <a:rPr lang="pt-BR" noProof="1">
                <a:solidFill>
                  <a:srgbClr val="000000"/>
                </a:solidFill>
              </a:rPr>
              <a:t>{printf("\n\t %.2f e'maior que %.2f",b,a);}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</a:t>
            </a:r>
            <a:r>
              <a:rPr lang="pt-BR" dirty="0">
                <a:solidFill>
                  <a:srgbClr val="000000"/>
                </a:solidFill>
              </a:rPr>
              <a:t>    </a:t>
            </a:r>
            <a:r>
              <a:rPr lang="pt-BR" dirty="0" err="1">
                <a:solidFill>
                  <a:srgbClr val="000000"/>
                </a:solidFill>
              </a:rPr>
              <a:t>else</a:t>
            </a:r>
            <a:endParaRPr lang="pt-BR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dirty="0">
                <a:solidFill>
                  <a:srgbClr val="000000"/>
                </a:solidFill>
              </a:rPr>
              <a:t>	</a:t>
            </a:r>
            <a:r>
              <a:rPr lang="pt-BR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t-BR" noProof="1">
                <a:solidFill>
                  <a:srgbClr val="000000"/>
                </a:solidFill>
              </a:rPr>
              <a:t>{printf("\n\t %.2f e</a:t>
            </a:r>
            <a:r>
              <a:rPr lang="pt-BR" dirty="0">
                <a:solidFill>
                  <a:srgbClr val="000000"/>
                </a:solidFill>
              </a:rPr>
              <a:t> igual a</a:t>
            </a:r>
            <a:r>
              <a:rPr lang="pt-BR" noProof="1">
                <a:solidFill>
                  <a:srgbClr val="000000"/>
                </a:solidFill>
              </a:rPr>
              <a:t> %.2f",b,a);}</a:t>
            </a:r>
            <a:endParaRPr lang="pt-BR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getch();</a:t>
            </a:r>
            <a:endParaRPr lang="pt-BR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316422" name="Text Box 5">
            <a:extLst>
              <a:ext uri="{FF2B5EF4-FFF2-40B4-BE49-F238E27FC236}">
                <a16:creationId xmlns:a16="http://schemas.microsoft.com/office/drawing/2014/main" id="{07FB7AD0-F953-408D-9A71-3E8F8F97F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149860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Exemplo 1.cpp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788110E4-2D39-4D18-96D3-705A20F8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9FEFDEED-781D-431A-9169-B5508F18DC80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183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7026" name="Rectangle 2">
            <a:extLst>
              <a:ext uri="{FF2B5EF4-FFF2-40B4-BE49-F238E27FC236}">
                <a16:creationId xmlns:a16="http://schemas.microsoft.com/office/drawing/2014/main" id="{23CA5C50-924A-4E8F-81C7-294A64A89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</a:t>
            </a:r>
            <a:r>
              <a:rPr lang="pt-BR" sz="2800" b="0">
                <a:effectLst/>
              </a:rPr>
              <a:t>: </a:t>
            </a:r>
            <a:r>
              <a:rPr lang="pt-BR"/>
              <a:t>if...else</a:t>
            </a:r>
          </a:p>
        </p:txBody>
      </p:sp>
      <p:sp>
        <p:nvSpPr>
          <p:cNvPr id="318468" name="Rectangle 3">
            <a:extLst>
              <a:ext uri="{FF2B5EF4-FFF2-40B4-BE49-F238E27FC236}">
                <a16:creationId xmlns:a16="http://schemas.microsoft.com/office/drawing/2014/main" id="{0E84F53D-2D3D-422D-9EBB-6D35455696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pt-BR" altLang="pt-BR" sz="2200">
                <a:effectLst/>
              </a:rPr>
              <a:t>   Também é possível escrever uma estrutura que execute um entre dois blocos de instruções. A figura mostra o fluxograma correspondente a esta estrutura de decisão. </a:t>
            </a:r>
          </a:p>
        </p:txBody>
      </p:sp>
      <p:pic>
        <p:nvPicPr>
          <p:cNvPr id="318469" name="Picture 4">
            <a:extLst>
              <a:ext uri="{FF2B5EF4-FFF2-40B4-BE49-F238E27FC236}">
                <a16:creationId xmlns:a16="http://schemas.microsoft.com/office/drawing/2014/main" id="{86162688-C0AC-4067-B2C5-6523C0A13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3068638"/>
            <a:ext cx="2663825" cy="2554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2F67D5CD-A227-4D86-902D-4B18A3EC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09E6E85F-9558-41A0-86D5-86205E1F95AF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184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9074" name="Rectangle 2">
            <a:extLst>
              <a:ext uri="{FF2B5EF4-FFF2-40B4-BE49-F238E27FC236}">
                <a16:creationId xmlns:a16="http://schemas.microsoft.com/office/drawing/2014/main" id="{2BC0EF56-D8BE-4F2B-8D37-08EEF82AE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</a:t>
            </a:r>
            <a:r>
              <a:rPr lang="pt-BR" sz="2800" b="0">
                <a:effectLst/>
              </a:rPr>
              <a:t>: </a:t>
            </a:r>
            <a:r>
              <a:rPr lang="pt-BR"/>
              <a:t>if...else</a:t>
            </a:r>
          </a:p>
        </p:txBody>
      </p:sp>
      <p:sp>
        <p:nvSpPr>
          <p:cNvPr id="320516" name="Rectangle 3">
            <a:extLst>
              <a:ext uri="{FF2B5EF4-FFF2-40B4-BE49-F238E27FC236}">
                <a16:creationId xmlns:a16="http://schemas.microsoft.com/office/drawing/2014/main" id="{45BB68A1-8961-4714-9214-9D501B01CB0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</a:pPr>
            <a:r>
              <a:rPr lang="pt-BR" altLang="pt-BR" sz="1900">
                <a:effectLst/>
              </a:rPr>
              <a:t>	</a:t>
            </a:r>
            <a:r>
              <a:rPr lang="pt-BR" altLang="pt-BR" sz="1900" b="1">
                <a:effectLst/>
              </a:rPr>
              <a:t>Sintaxe</a:t>
            </a:r>
            <a:r>
              <a:rPr lang="pt-BR" altLang="pt-BR" sz="1900">
                <a:effectLst/>
              </a:rPr>
              <a:t>: Decisão de dois blocos: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if(</a:t>
            </a:r>
            <a:r>
              <a:rPr lang="pt-BR" altLang="pt-BR" sz="1900" i="1">
                <a:effectLst/>
              </a:rPr>
              <a:t>condição</a:t>
            </a:r>
            <a:r>
              <a:rPr lang="pt-BR" altLang="pt-BR" sz="1900">
                <a:effectLst/>
              </a:rPr>
              <a:t>)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{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  </a:t>
            </a:r>
            <a:r>
              <a:rPr lang="pt-BR" altLang="pt-BR" sz="1900" i="1">
                <a:effectLst/>
              </a:rPr>
              <a:t>bloco 1</a:t>
            </a:r>
            <a:r>
              <a:rPr lang="pt-BR" altLang="pt-BR" sz="1900">
                <a:effectLst/>
              </a:rPr>
              <a:t>;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}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else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{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  </a:t>
            </a:r>
            <a:r>
              <a:rPr lang="pt-BR" altLang="pt-BR" sz="1900" i="1">
                <a:effectLst/>
              </a:rPr>
              <a:t>bloco 2</a:t>
            </a:r>
            <a:r>
              <a:rPr lang="pt-BR" altLang="pt-BR" sz="1900">
                <a:effectLst/>
              </a:rPr>
              <a:t>;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}</a:t>
            </a:r>
          </a:p>
          <a:p>
            <a:pPr marL="0" indent="0" algn="l" eaLnBrk="1" hangingPunct="1">
              <a:lnSpc>
                <a:spcPct val="80000"/>
              </a:lnSpc>
            </a:pPr>
            <a:r>
              <a:rPr lang="pt-BR" altLang="pt-BR" sz="1900">
                <a:effectLst/>
              </a:rPr>
              <a:t>onde:	</a:t>
            </a:r>
            <a:r>
              <a:rPr lang="pt-BR" altLang="pt-BR" sz="1900" i="1">
                <a:effectLst/>
              </a:rPr>
              <a:t>condição</a:t>
            </a:r>
            <a:r>
              <a:rPr lang="pt-BR" altLang="pt-BR" sz="1900">
                <a:effectLst/>
              </a:rPr>
              <a:t> é uma expressão lógica ou numérica.</a:t>
            </a:r>
            <a:endParaRPr lang="pt-BR" altLang="pt-BR" sz="1900" i="1">
              <a:effectLst/>
            </a:endParaRPr>
          </a:p>
          <a:p>
            <a:pPr marL="0" indent="0" algn="l" eaLnBrk="1" hangingPunct="1">
              <a:lnSpc>
                <a:spcPct val="80000"/>
              </a:lnSpc>
            </a:pPr>
            <a:r>
              <a:rPr lang="pt-BR" altLang="pt-BR" sz="1900" i="1">
                <a:effectLst/>
              </a:rPr>
              <a:t>bloco 1</a:t>
            </a:r>
            <a:r>
              <a:rPr lang="pt-BR" altLang="pt-BR" sz="1900">
                <a:effectLst/>
              </a:rPr>
              <a:t> e </a:t>
            </a:r>
            <a:r>
              <a:rPr lang="pt-BR" altLang="pt-BR" sz="1900" i="1">
                <a:effectLst/>
              </a:rPr>
              <a:t>bloco 2</a:t>
            </a:r>
            <a:r>
              <a:rPr lang="pt-BR" altLang="pt-BR" sz="1900">
                <a:effectLst/>
              </a:rPr>
              <a:t> são conjuntos de instruções.</a:t>
            </a:r>
          </a:p>
          <a:p>
            <a:pPr marL="0" indent="0" algn="l" eaLnBrk="1" hangingPunct="1">
              <a:lnSpc>
                <a:spcPct val="80000"/>
              </a:lnSpc>
            </a:pPr>
            <a:r>
              <a:rPr lang="pt-BR" altLang="pt-BR" sz="1900">
                <a:effectLst/>
              </a:rPr>
              <a:t>Se a condição for </a:t>
            </a:r>
            <a:r>
              <a:rPr lang="pt-BR" altLang="pt-BR" sz="1900" b="1">
                <a:effectLst/>
              </a:rPr>
              <a:t>verdadeira</a:t>
            </a:r>
            <a:r>
              <a:rPr lang="pt-BR" altLang="pt-BR" sz="1900">
                <a:effectLst/>
              </a:rPr>
              <a:t> o </a:t>
            </a:r>
            <a:r>
              <a:rPr lang="pt-BR" altLang="pt-BR" sz="1900" i="1">
                <a:effectLst/>
              </a:rPr>
              <a:t>bloco 1</a:t>
            </a:r>
            <a:r>
              <a:rPr lang="pt-BR" altLang="pt-BR" sz="1900">
                <a:effectLst/>
              </a:rPr>
              <a:t> é executado. Caso contrário, o </a:t>
            </a:r>
            <a:r>
              <a:rPr lang="pt-BR" altLang="pt-BR" sz="1900" i="1">
                <a:effectLst/>
              </a:rPr>
              <a:t>bloco 2</a:t>
            </a:r>
            <a:r>
              <a:rPr lang="pt-BR" altLang="pt-BR" sz="1900">
                <a:effectLst/>
              </a:rPr>
              <a:t> é executado.</a:t>
            </a:r>
            <a:endParaRPr lang="pt-BR" altLang="pt-BR" sz="1900" b="1">
              <a:effectLst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C5B96DF3-73A1-4CF9-B50F-50E241F2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4241B5F-1AA1-46E0-9AA3-1D0D4AA0CFA1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185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4130" name="Rectangle 2">
            <a:extLst>
              <a:ext uri="{FF2B5EF4-FFF2-40B4-BE49-F238E27FC236}">
                <a16:creationId xmlns:a16="http://schemas.microsoft.com/office/drawing/2014/main" id="{B1F6D56B-024A-48E6-8E47-12AEE008E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</a:p>
        </p:txBody>
      </p:sp>
      <p:sp>
        <p:nvSpPr>
          <p:cNvPr id="1584131" name="Rectangle 3">
            <a:extLst>
              <a:ext uri="{FF2B5EF4-FFF2-40B4-BE49-F238E27FC236}">
                <a16:creationId xmlns:a16="http://schemas.microsoft.com/office/drawing/2014/main" id="{E5487188-64BA-4142-A89D-549995068C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b="1" dirty="0"/>
              <a:t>Exemplo:</a:t>
            </a:r>
            <a:r>
              <a:rPr lang="pt-BR" altLang="pt-BR" dirty="0"/>
              <a:t> No trecho abaixo, se o valor da variável </a:t>
            </a:r>
            <a:r>
              <a:rPr lang="pt-BR" altLang="pt-BR" dirty="0" err="1"/>
              <a:t>opcao</a:t>
            </a:r>
            <a:r>
              <a:rPr lang="pt-BR" altLang="pt-BR" dirty="0"/>
              <a:t> for igual a “s”, será executada a soma de 2 </a:t>
            </a:r>
            <a:r>
              <a:rPr lang="pt-BR" altLang="pt-BR" dirty="0" err="1"/>
              <a:t>numeros</a:t>
            </a:r>
            <a:r>
              <a:rPr lang="pt-BR" altLang="pt-BR" dirty="0"/>
              <a:t>. Observe que se digitar “S” (S maiúsculo) será impresso </a:t>
            </a:r>
            <a:r>
              <a:rPr lang="pt-BR" altLang="pt-BR" dirty="0" err="1"/>
              <a:t>opcao</a:t>
            </a:r>
            <a:r>
              <a:rPr lang="pt-BR" altLang="pt-BR" dirty="0"/>
              <a:t> invalida. Se for digitado “u” ou “U”, será realizada a subtração de dois números.</a:t>
            </a:r>
          </a:p>
        </p:txBody>
      </p:sp>
      <p:sp>
        <p:nvSpPr>
          <p:cNvPr id="1584132" name="Rectangle 4">
            <a:extLst>
              <a:ext uri="{FF2B5EF4-FFF2-40B4-BE49-F238E27FC236}">
                <a16:creationId xmlns:a16="http://schemas.microsoft.com/office/drawing/2014/main" id="{F58C86E7-39C4-483B-A3C6-DAC005FCA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2373313"/>
            <a:ext cx="7273925" cy="4224337"/>
          </a:xfrm>
          <a:prstGeom prst="rect">
            <a:avLst/>
          </a:prstGeom>
          <a:solidFill>
            <a:schemeClr val="folHlink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main (){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char opcao;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float a,b,x;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puts("Selecione a operação matema'tica: S- Soma; U-Subtracao;\n");</a:t>
            </a:r>
            <a:r>
              <a:rPr lang="pt-BR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pt-BR" noProof="1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scanf("%s",&amp;opcao); 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printf("\n\t Entre com os dois numeros\n");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scanf("%f%f",&amp;a,&amp;b);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if (opcao=='s')    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{x=a+b;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 printf("\n\t A soma e':%.2f \a",x);}    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else if(opcao=='u'||opcao=='U')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</a:t>
            </a:r>
            <a:r>
              <a:rPr lang="es-ES" dirty="0">
                <a:solidFill>
                  <a:srgbClr val="000000"/>
                </a:solidFill>
              </a:rPr>
              <a:t>         </a:t>
            </a:r>
            <a:r>
              <a:rPr lang="es-ES" noProof="1">
                <a:solidFill>
                  <a:srgbClr val="000000"/>
                </a:solidFill>
              </a:rPr>
              <a:t>{</a:t>
            </a:r>
            <a:r>
              <a:rPr lang="es-ES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noProof="1">
                <a:solidFill>
                  <a:srgbClr val="000000"/>
                </a:solidFill>
              </a:rPr>
              <a:t>x=a-b;</a:t>
            </a:r>
          </a:p>
          <a:p>
            <a:pPr eaLnBrk="1" hangingPunct="1">
              <a:defRPr/>
            </a:pPr>
            <a:r>
              <a:rPr lang="es-ES" noProof="1">
                <a:solidFill>
                  <a:srgbClr val="000000"/>
                </a:solidFill>
              </a:rPr>
              <a:t>        </a:t>
            </a:r>
            <a:r>
              <a:rPr lang="es-ES" dirty="0">
                <a:solidFill>
                  <a:srgbClr val="000000"/>
                </a:solidFill>
              </a:rPr>
              <a:t>     </a:t>
            </a:r>
            <a:r>
              <a:rPr lang="es-ES" noProof="1">
                <a:solidFill>
                  <a:srgbClr val="000000"/>
                </a:solidFill>
              </a:rPr>
              <a:t>printf("\n\t A subtracao e'%.2f \a",x); }      </a:t>
            </a:r>
          </a:p>
          <a:p>
            <a:pPr eaLnBrk="1" hangingPunct="1">
              <a:defRPr/>
            </a:pPr>
            <a:r>
              <a:rPr lang="es-ES" noProof="1">
                <a:solidFill>
                  <a:srgbClr val="000000"/>
                </a:solidFill>
              </a:rPr>
              <a:t>     </a:t>
            </a:r>
            <a:r>
              <a:rPr lang="es-ES" dirty="0">
                <a:solidFill>
                  <a:srgbClr val="000000"/>
                </a:solidFill>
              </a:rPr>
              <a:t>  </a:t>
            </a:r>
            <a:r>
              <a:rPr lang="es-ES" noProof="1">
                <a:solidFill>
                  <a:srgbClr val="000000"/>
                </a:solidFill>
              </a:rPr>
              <a:t>else</a:t>
            </a:r>
          </a:p>
          <a:p>
            <a:pPr eaLnBrk="1" hangingPunct="1">
              <a:defRPr/>
            </a:pPr>
            <a:r>
              <a:rPr lang="es-ES" noProof="1">
                <a:solidFill>
                  <a:srgbClr val="000000"/>
                </a:solidFill>
              </a:rPr>
              <a:t>         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noProof="1">
                <a:solidFill>
                  <a:srgbClr val="000000"/>
                </a:solidFill>
              </a:rPr>
              <a:t>printf("opcao invalida</a:t>
            </a:r>
            <a:r>
              <a:rPr lang="pt-BR" dirty="0">
                <a:solidFill>
                  <a:srgbClr val="000000"/>
                </a:solidFill>
              </a:rPr>
              <a:t>");}</a:t>
            </a:r>
            <a:r>
              <a:rPr lang="pt-BR" dirty="0"/>
              <a:t> </a:t>
            </a:r>
          </a:p>
        </p:txBody>
      </p:sp>
      <p:sp>
        <p:nvSpPr>
          <p:cNvPr id="322566" name="Text Box 5">
            <a:extLst>
              <a:ext uri="{FF2B5EF4-FFF2-40B4-BE49-F238E27FC236}">
                <a16:creationId xmlns:a16="http://schemas.microsoft.com/office/drawing/2014/main" id="{32461670-0F39-4F6C-B68B-0F68034B4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144303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exemplo2.cpp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3EA3A68E-0596-4A67-AA2C-5D40FF03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ACBE3EF9-8A49-4E78-92F6-904673540BD7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186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3170" name="Rectangle 2">
            <a:extLst>
              <a:ext uri="{FF2B5EF4-FFF2-40B4-BE49-F238E27FC236}">
                <a16:creationId xmlns:a16="http://schemas.microsoft.com/office/drawing/2014/main" id="{D29BA33B-627C-4D26-B675-87D3E7111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</a:p>
        </p:txBody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id="{BAC6AED1-ACF7-4998-B088-9ABD4C1524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000" b="1">
                <a:effectLst/>
              </a:rPr>
              <a:t>	</a:t>
            </a:r>
            <a:r>
              <a:rPr lang="pt-BR" altLang="pt-BR" sz="2000">
                <a:effectLst/>
              </a:rPr>
              <a:t>Também é possível escrever uma estrutura que execute um entre múltiplos blocos de instruções. A figura mostra o fluxograma correspondente a esta estrutura de decisão</a:t>
            </a:r>
            <a:r>
              <a:rPr lang="pt-BR" altLang="pt-BR" sz="1400"/>
              <a:t> .</a:t>
            </a:r>
          </a:p>
        </p:txBody>
      </p:sp>
      <p:sp>
        <p:nvSpPr>
          <p:cNvPr id="1543172" name="Rectangle 4">
            <a:extLst>
              <a:ext uri="{FF2B5EF4-FFF2-40B4-BE49-F238E27FC236}">
                <a16:creationId xmlns:a16="http://schemas.microsoft.com/office/drawing/2014/main" id="{6A8C76F3-B592-4F6C-AD93-2D52918C3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24614" name="Object 5">
            <a:extLst>
              <a:ext uri="{FF2B5EF4-FFF2-40B4-BE49-F238E27FC236}">
                <a16:creationId xmlns:a16="http://schemas.microsoft.com/office/drawing/2014/main" id="{C85F2D37-3475-4381-BBCB-8A53F2083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2276475"/>
          <a:ext cx="43529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59" name="Figura" r:id="rId4" imgW="3955473" imgH="4883727" progId="Word.Picture.8">
                  <p:embed/>
                </p:oleObj>
              </mc:Choice>
              <mc:Fallback>
                <p:oleObj name="Figura" r:id="rId4" imgW="3955473" imgH="4883727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276475"/>
                        <a:ext cx="435292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89A3E1EF-4B76-40A4-ABD7-AE1825AE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57AA8892-E35C-476D-80A9-E577A2B74CB7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187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5218" name="Rectangle 2">
            <a:extLst>
              <a:ext uri="{FF2B5EF4-FFF2-40B4-BE49-F238E27FC236}">
                <a16:creationId xmlns:a16="http://schemas.microsoft.com/office/drawing/2014/main" id="{DB569953-E09E-423C-B5CC-4F2C69797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</a:p>
        </p:txBody>
      </p:sp>
      <p:sp>
        <p:nvSpPr>
          <p:cNvPr id="326660" name="Rectangle 3">
            <a:extLst>
              <a:ext uri="{FF2B5EF4-FFF2-40B4-BE49-F238E27FC236}">
                <a16:creationId xmlns:a16="http://schemas.microsoft.com/office/drawing/2014/main" id="{3BD16DCB-C3F4-4137-B260-627F00DF92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</a:pPr>
            <a:r>
              <a:rPr lang="pt-BR" altLang="pt-BR" sz="2000">
                <a:effectLst/>
              </a:rPr>
              <a:t>	Sintaxe: Decisão de múltiplos blocos: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if(condição 1)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{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bloco 1;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...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}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else if(condição N)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{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bloco N;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}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else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{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  bloco P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 }</a:t>
            </a:r>
          </a:p>
          <a:p>
            <a:pPr marL="0" indent="0" algn="l" eaLnBrk="1" hangingPunct="1">
              <a:lnSpc>
                <a:spcPct val="80000"/>
              </a:lnSpc>
            </a:pPr>
            <a:r>
              <a:rPr lang="pt-BR" altLang="pt-BR" sz="2000">
                <a:effectLst/>
              </a:rPr>
              <a:t>onde:	condição 1, condição 2, ... são expressões lógicas ou numéricas.</a:t>
            </a:r>
          </a:p>
          <a:p>
            <a:pPr marL="0" indent="0" algn="l" eaLnBrk="1" hangingPunct="1">
              <a:lnSpc>
                <a:spcPct val="80000"/>
              </a:lnSpc>
            </a:pPr>
            <a:r>
              <a:rPr lang="pt-BR" altLang="pt-BR" sz="2000">
                <a:effectLst/>
              </a:rPr>
              <a:t>bloco 1 , bloco 2,... são conjuntos de instruções.</a:t>
            </a:r>
          </a:p>
        </p:txBody>
      </p:sp>
      <p:sp>
        <p:nvSpPr>
          <p:cNvPr id="1545220" name="Rectangle 4">
            <a:extLst>
              <a:ext uri="{FF2B5EF4-FFF2-40B4-BE49-F238E27FC236}">
                <a16:creationId xmlns:a16="http://schemas.microsoft.com/office/drawing/2014/main" id="{453E4B9A-F105-48D3-B012-79C180BD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Número de Slide 6">
            <a:extLst>
              <a:ext uri="{FF2B5EF4-FFF2-40B4-BE49-F238E27FC236}">
                <a16:creationId xmlns:a16="http://schemas.microsoft.com/office/drawing/2014/main" id="{C47C70E3-904F-4E56-B513-3C5AB754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114EB57C-96C7-4830-8CC5-2679691DDCFD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188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7266" name="Rectangle 2">
            <a:extLst>
              <a:ext uri="{FF2B5EF4-FFF2-40B4-BE49-F238E27FC236}">
                <a16:creationId xmlns:a16="http://schemas.microsoft.com/office/drawing/2014/main" id="{84A1B303-22F4-4245-B26D-38FD78B19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</a:p>
        </p:txBody>
      </p:sp>
      <p:sp>
        <p:nvSpPr>
          <p:cNvPr id="328708" name="Rectangle 3">
            <a:extLst>
              <a:ext uri="{FF2B5EF4-FFF2-40B4-BE49-F238E27FC236}">
                <a16:creationId xmlns:a16="http://schemas.microsoft.com/office/drawing/2014/main" id="{C195CE6A-7162-443A-B708-9693E4BABF1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17463" algn="l" eaLnBrk="1" hangingPunct="1">
              <a:lnSpc>
                <a:spcPct val="80000"/>
              </a:lnSpc>
            </a:pPr>
            <a:r>
              <a:rPr lang="pt-BR" altLang="pt-BR" sz="2000" b="1">
                <a:effectLst/>
              </a:rPr>
              <a:t>Exemplo:</a:t>
            </a:r>
            <a:r>
              <a:rPr lang="pt-BR" altLang="pt-BR" sz="2000">
                <a:effectLst/>
              </a:rPr>
              <a:t> No trecho abaixo, uma determinada ação é executada se o valor de </a:t>
            </a:r>
            <a:r>
              <a:rPr lang="pt-BR" altLang="pt-BR" sz="2000" b="1">
                <a:effectLst/>
              </a:rPr>
              <a:t>num</a:t>
            </a:r>
            <a:r>
              <a:rPr lang="pt-BR" altLang="pt-BR" sz="2000">
                <a:effectLst/>
              </a:rPr>
              <a:t> for </a:t>
            </a:r>
            <a:r>
              <a:rPr lang="pt-BR" altLang="pt-BR" sz="2000" b="1">
                <a:effectLst/>
              </a:rPr>
              <a:t>positivo</a:t>
            </a:r>
            <a:r>
              <a:rPr lang="pt-BR" altLang="pt-BR" sz="2000">
                <a:effectLst/>
              </a:rPr>
              <a:t>, </a:t>
            </a:r>
            <a:r>
              <a:rPr lang="pt-BR" altLang="pt-BR" sz="2000" b="1">
                <a:effectLst/>
              </a:rPr>
              <a:t>negativo</a:t>
            </a:r>
            <a:r>
              <a:rPr lang="pt-BR" altLang="pt-BR" sz="2000">
                <a:effectLst/>
              </a:rPr>
              <a:t> ou </a:t>
            </a:r>
            <a:r>
              <a:rPr lang="pt-BR" altLang="pt-BR" sz="2000" b="1">
                <a:effectLst/>
              </a:rPr>
              <a:t>nulo</a:t>
            </a:r>
            <a:r>
              <a:rPr lang="pt-BR" altLang="pt-BR" sz="2000">
                <a:effectLst/>
              </a:rPr>
              <a:t>.  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if(num &gt; 0)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{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a = b;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}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else 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if(num &lt; 0)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{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a = b + 1;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}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else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{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 a = b - 1;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}</a:t>
            </a:r>
          </a:p>
        </p:txBody>
      </p:sp>
      <p:sp>
        <p:nvSpPr>
          <p:cNvPr id="1547268" name="Rectangle 4">
            <a:extLst>
              <a:ext uri="{FF2B5EF4-FFF2-40B4-BE49-F238E27FC236}">
                <a16:creationId xmlns:a16="http://schemas.microsoft.com/office/drawing/2014/main" id="{A82A4E1A-FD1F-466A-8E50-013A8371A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47387" name="Group 123">
            <a:extLst>
              <a:ext uri="{FF2B5EF4-FFF2-40B4-BE49-F238E27FC236}">
                <a16:creationId xmlns:a16="http://schemas.microsoft.com/office/drawing/2014/main" id="{AE1F973A-A739-4355-B75B-16D079421D8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35600" y="2781300"/>
          <a:ext cx="2692400" cy="2016126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num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7353" name="Text Box 89">
            <a:extLst>
              <a:ext uri="{FF2B5EF4-FFF2-40B4-BE49-F238E27FC236}">
                <a16:creationId xmlns:a16="http://schemas.microsoft.com/office/drawing/2014/main" id="{0E72EEB2-489C-4A7C-919C-E4EB4B9B4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420938"/>
            <a:ext cx="75212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 = 5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121D3-D876-420F-A88D-F8465B54A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72DF8B-F38C-48FD-94F3-6B3549EB0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FAA37C-1973-498F-B87D-1D66CC78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FCE15-2783-440C-88D3-6F0C5FF98BE2}" type="slidenum">
              <a:rPr lang="pt-BR" smtClean="0"/>
              <a:pPr>
                <a:defRPr/>
              </a:pPr>
              <a:t>189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980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>
            <a:extLst>
              <a:ext uri="{FF2B5EF4-FFF2-40B4-BE49-F238E27FC236}">
                <a16:creationId xmlns:a16="http://schemas.microsoft.com/office/drawing/2014/main" id="{BC3D9169-45A6-46CF-946B-E68BF6C4E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0"/>
              <a:t>FORMAS DE TRADUÇÃO DE PROGRAMA FONTE PARA PROGRAMA OBJETO</a:t>
            </a:r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25F75D1E-7F30-4E6E-BB59-CDD1244588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pt-BR" altLang="pt-BR" sz="2200" b="1"/>
              <a:t>Compilação</a:t>
            </a:r>
            <a:endParaRPr lang="pt-BR" altLang="pt-BR" sz="2200" b="1">
              <a:effectLst/>
            </a:endParaRPr>
          </a:p>
          <a:p>
            <a:pPr algn="just">
              <a:buFont typeface="Wingdings" panose="05000000000000000000" pitchFamily="2" charset="2"/>
              <a:buChar char="n"/>
              <a:defRPr/>
            </a:pPr>
            <a:endParaRPr lang="pt-BR" altLang="pt-BR"/>
          </a:p>
        </p:txBody>
      </p:sp>
      <p:sp>
        <p:nvSpPr>
          <p:cNvPr id="17" name="Espaço Reservado para Número de Slide 5">
            <a:extLst>
              <a:ext uri="{FF2B5EF4-FFF2-40B4-BE49-F238E27FC236}">
                <a16:creationId xmlns:a16="http://schemas.microsoft.com/office/drawing/2014/main" id="{6D8586A1-5207-4AE2-AC3D-2F94EFF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80916-E623-4D76-81E9-C80DE61AFBC9}" type="slidenum">
              <a:rPr lang="pt-BR" altLang="pt-BR"/>
              <a:pPr>
                <a:defRPr/>
              </a:pPr>
              <a:t>19</a:t>
            </a:fld>
            <a:endParaRPr lang="pt-BR" altLang="pt-BR"/>
          </a:p>
        </p:txBody>
      </p:sp>
      <p:grpSp>
        <p:nvGrpSpPr>
          <p:cNvPr id="43013" name="Group 4">
            <a:extLst>
              <a:ext uri="{FF2B5EF4-FFF2-40B4-BE49-F238E27FC236}">
                <a16:creationId xmlns:a16="http://schemas.microsoft.com/office/drawing/2014/main" id="{E00BE447-C047-4AB0-99F2-10817659C963}"/>
              </a:ext>
            </a:extLst>
          </p:cNvPr>
          <p:cNvGrpSpPr>
            <a:grpSpLocks/>
          </p:cNvGrpSpPr>
          <p:nvPr/>
        </p:nvGrpSpPr>
        <p:grpSpPr bwMode="auto">
          <a:xfrm>
            <a:off x="1270000" y="2813050"/>
            <a:ext cx="6757988" cy="2416175"/>
            <a:chOff x="1996" y="1710"/>
            <a:chExt cx="7006" cy="2346"/>
          </a:xfrm>
        </p:grpSpPr>
        <p:grpSp>
          <p:nvGrpSpPr>
            <p:cNvPr id="43014" name="Group 5">
              <a:extLst>
                <a:ext uri="{FF2B5EF4-FFF2-40B4-BE49-F238E27FC236}">
                  <a16:creationId xmlns:a16="http://schemas.microsoft.com/office/drawing/2014/main" id="{F22C057D-1A63-4A2D-B7ED-ADC93D94E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7" y="1710"/>
              <a:ext cx="6955" cy="970"/>
              <a:chOff x="-2" y="1"/>
              <a:chExt cx="20002" cy="19999"/>
            </a:xfrm>
          </p:grpSpPr>
          <p:sp>
            <p:nvSpPr>
              <p:cNvPr id="43019" name="Rectangle 6">
                <a:extLst>
                  <a:ext uri="{FF2B5EF4-FFF2-40B4-BE49-F238E27FC236}">
                    <a16:creationId xmlns:a16="http://schemas.microsoft.com/office/drawing/2014/main" id="{E9B81BCE-409C-454D-B452-FCDA2F717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5" y="2351"/>
                <a:ext cx="4265" cy="17628"/>
              </a:xfrm>
              <a:prstGeom prst="rect">
                <a:avLst/>
              </a:prstGeom>
              <a:solidFill>
                <a:srgbClr val="BDD2E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algn="ctr">
                  <a:spcBef>
                    <a:spcPct val="20000"/>
                  </a:spcBef>
                  <a:spcAft>
                    <a:spcPct val="5000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spcAft>
                    <a:spcPct val="50000"/>
                  </a:spcAft>
                  <a:buSzPct val="100000"/>
                  <a:buFont typeface="Wingdings" panose="05000000000000000000" pitchFamily="2" charset="2"/>
                  <a:buChar char="q"/>
                  <a:defRPr sz="20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Ø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pt-BR" altLang="pt-BR" sz="1400"/>
                  <a:t>Programa escrito  em Linguagem 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pt-BR" altLang="pt-BR" sz="1400"/>
                  <a:t>de máquina</a:t>
                </a:r>
              </a:p>
            </p:txBody>
          </p:sp>
          <p:sp>
            <p:nvSpPr>
              <p:cNvPr id="43020" name="Rectangle 7">
                <a:extLst>
                  <a:ext uri="{FF2B5EF4-FFF2-40B4-BE49-F238E27FC236}">
                    <a16:creationId xmlns:a16="http://schemas.microsoft.com/office/drawing/2014/main" id="{9BE7BC57-A720-421E-A33F-42AEB8B7D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1"/>
                <a:ext cx="4265" cy="17628"/>
              </a:xfrm>
              <a:prstGeom prst="rect">
                <a:avLst/>
              </a:prstGeom>
              <a:solidFill>
                <a:srgbClr val="BDD2E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algn="ctr">
                  <a:spcBef>
                    <a:spcPct val="20000"/>
                  </a:spcBef>
                  <a:spcAft>
                    <a:spcPct val="5000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spcAft>
                    <a:spcPct val="50000"/>
                  </a:spcAft>
                  <a:buSzPct val="100000"/>
                  <a:buFont typeface="Wingdings" panose="05000000000000000000" pitchFamily="2" charset="2"/>
                  <a:buChar char="q"/>
                  <a:defRPr sz="20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Ø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pt-BR" altLang="pt-BR" sz="1400"/>
                  <a:t>Programa escrito  em Linguagem 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pt-BR" altLang="pt-BR" sz="1400"/>
                  <a:t>de Alto nível	</a:t>
                </a:r>
              </a:p>
            </p:txBody>
          </p:sp>
          <p:sp>
            <p:nvSpPr>
              <p:cNvPr id="43021" name="Oval 8">
                <a:extLst>
                  <a:ext uri="{FF2B5EF4-FFF2-40B4-BE49-F238E27FC236}">
                    <a16:creationId xmlns:a16="http://schemas.microsoft.com/office/drawing/2014/main" id="{766E1DB9-47D5-4AD4-B5FF-227B264F4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3" y="1176"/>
                <a:ext cx="5904" cy="18824"/>
              </a:xfrm>
              <a:prstGeom prst="ellipse">
                <a:avLst/>
              </a:prstGeom>
              <a:solidFill>
                <a:srgbClr val="BDD2E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ctr">
                  <a:spcBef>
                    <a:spcPct val="20000"/>
                  </a:spcBef>
                  <a:spcAft>
                    <a:spcPct val="5000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spcAft>
                    <a:spcPct val="50000"/>
                  </a:spcAft>
                  <a:buSzPct val="100000"/>
                  <a:buFont typeface="Wingdings" panose="05000000000000000000" pitchFamily="2" charset="2"/>
                  <a:buChar char="q"/>
                  <a:defRPr sz="20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Ø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3022" name="Line 9">
                <a:extLst>
                  <a:ext uri="{FF2B5EF4-FFF2-40B4-BE49-F238E27FC236}">
                    <a16:creationId xmlns:a16="http://schemas.microsoft.com/office/drawing/2014/main" id="{90E1FADC-2E65-48ED-A268-214897341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9403"/>
                <a:ext cx="2626" cy="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023" name="Rectangle 10">
                <a:extLst>
                  <a:ext uri="{FF2B5EF4-FFF2-40B4-BE49-F238E27FC236}">
                    <a16:creationId xmlns:a16="http://schemas.microsoft.com/office/drawing/2014/main" id="{0A904516-A79B-4565-A75E-F95E30579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0" y="7052"/>
                <a:ext cx="3610" cy="7072"/>
              </a:xfrm>
              <a:prstGeom prst="rect">
                <a:avLst/>
              </a:prstGeom>
              <a:solidFill>
                <a:srgbClr val="BDD2E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algn="ctr">
                  <a:spcBef>
                    <a:spcPct val="20000"/>
                  </a:spcBef>
                  <a:spcAft>
                    <a:spcPct val="5000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spcAft>
                    <a:spcPct val="50000"/>
                  </a:spcAft>
                  <a:buSzPct val="100000"/>
                  <a:buFont typeface="Wingdings" panose="05000000000000000000" pitchFamily="2" charset="2"/>
                  <a:buChar char="q"/>
                  <a:defRPr sz="20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Ø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pt-BR" altLang="pt-BR" sz="1400"/>
                  <a:t>COMPILAÇÃO</a:t>
                </a:r>
              </a:p>
            </p:txBody>
          </p:sp>
          <p:sp>
            <p:nvSpPr>
              <p:cNvPr id="43024" name="Line 11">
                <a:extLst>
                  <a:ext uri="{FF2B5EF4-FFF2-40B4-BE49-F238E27FC236}">
                    <a16:creationId xmlns:a16="http://schemas.microsoft.com/office/drawing/2014/main" id="{AC5D397D-DD4C-4F05-9A1A-00FF24223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84" y="10578"/>
                <a:ext cx="2790" cy="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025" name="Line 12">
                <a:extLst>
                  <a:ext uri="{FF2B5EF4-FFF2-40B4-BE49-F238E27FC236}">
                    <a16:creationId xmlns:a16="http://schemas.microsoft.com/office/drawing/2014/main" id="{FA89B015-E1F4-43B7-A0FD-C1565DE0A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48" y="10578"/>
                <a:ext cx="2790" cy="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3015" name="Text Box 13">
              <a:extLst>
                <a:ext uri="{FF2B5EF4-FFF2-40B4-BE49-F238E27FC236}">
                  <a16:creationId xmlns:a16="http://schemas.microsoft.com/office/drawing/2014/main" id="{164216D2-AD4F-424A-813E-3B405C5AE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" y="3624"/>
              <a:ext cx="1296" cy="432"/>
            </a:xfrm>
            <a:prstGeom prst="rect">
              <a:avLst/>
            </a:prstGeom>
            <a:solidFill>
              <a:srgbClr val="BDD2E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400"/>
                <a:t>Compilador</a:t>
              </a:r>
            </a:p>
          </p:txBody>
        </p:sp>
        <p:sp>
          <p:nvSpPr>
            <p:cNvPr id="43016" name="Line 14">
              <a:extLst>
                <a:ext uri="{FF2B5EF4-FFF2-40B4-BE49-F238E27FC236}">
                  <a16:creationId xmlns:a16="http://schemas.microsoft.com/office/drawing/2014/main" id="{F7A1C3CF-3978-429A-B4E8-B9BCF76E4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2" y="273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17" name="Text Box 15">
              <a:extLst>
                <a:ext uri="{FF2B5EF4-FFF2-40B4-BE49-F238E27FC236}">
                  <a16:creationId xmlns:a16="http://schemas.microsoft.com/office/drawing/2014/main" id="{5C0D5BA7-46D1-4B56-81FA-87110A6B8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2576"/>
              <a:ext cx="144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DD2E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400"/>
                <a:t>Código fonte</a:t>
              </a:r>
            </a:p>
          </p:txBody>
        </p:sp>
        <p:sp>
          <p:nvSpPr>
            <p:cNvPr id="43018" name="Text Box 16">
              <a:extLst>
                <a:ext uri="{FF2B5EF4-FFF2-40B4-BE49-F238E27FC236}">
                  <a16:creationId xmlns:a16="http://schemas.microsoft.com/office/drawing/2014/main" id="{FBD6429E-B53C-4767-81DE-9E6FFA968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8" y="2696"/>
              <a:ext cx="144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DD2E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400"/>
                <a:t>Código objeto</a:t>
              </a:r>
            </a:p>
          </p:txBody>
        </p:sp>
      </p:grp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C60A95-455C-4DCE-9FCD-68A0F790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F0131F3C-CDC6-4970-9796-2CCA05118412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190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9314" name="Rectangle 2">
            <a:extLst>
              <a:ext uri="{FF2B5EF4-FFF2-40B4-BE49-F238E27FC236}">
                <a16:creationId xmlns:a16="http://schemas.microsoft.com/office/drawing/2014/main" id="{FD53D23B-004B-4A6E-A67B-CCDBEBEF1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</a:p>
        </p:txBody>
      </p:sp>
      <p:sp>
        <p:nvSpPr>
          <p:cNvPr id="330756" name="Rectangle 3">
            <a:extLst>
              <a:ext uri="{FF2B5EF4-FFF2-40B4-BE49-F238E27FC236}">
                <a16:creationId xmlns:a16="http://schemas.microsoft.com/office/drawing/2014/main" id="{3338E47C-254E-4ED7-AD97-F4E0C5F19DF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17463" algn="l" eaLnBrk="1" hangingPunct="1">
              <a:lnSpc>
                <a:spcPct val="80000"/>
              </a:lnSpc>
            </a:pPr>
            <a:r>
              <a:rPr lang="pt-BR" altLang="pt-BR" sz="2000" b="1">
                <a:effectLst/>
              </a:rPr>
              <a:t>Exercício:</a:t>
            </a:r>
          </a:p>
          <a:p>
            <a:pPr marL="0" indent="17463" algn="just" eaLnBrk="1" hangingPunct="1"/>
            <a:r>
              <a:rPr lang="pt-BR" altLang="pt-BR" sz="2000">
                <a:effectLst/>
              </a:rPr>
              <a:t>1- Faça um programa para realizar a multiplicação ou a divisão. O usuário deverá entrar com a opção de qual operação ele deseja fazer e entrar com os valores das variáveis que serão utilizadas nas multiplicação ou na divisão.</a:t>
            </a:r>
          </a:p>
          <a:p>
            <a:pPr marL="0" indent="17463" algn="l" eaLnBrk="1" hangingPunct="1">
              <a:lnSpc>
                <a:spcPct val="80000"/>
              </a:lnSpc>
            </a:pPr>
            <a:r>
              <a:rPr lang="pt-BR" altLang="pt-BR" sz="2000">
                <a:effectLst/>
              </a:rPr>
              <a:t>Fórmulas:</a:t>
            </a:r>
          </a:p>
          <a:p>
            <a:pPr marL="0" indent="17463" algn="l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pt-BR" altLang="pt-BR" sz="2000">
                <a:effectLst/>
              </a:rPr>
              <a:t>   x= a*b; </a:t>
            </a:r>
          </a:p>
          <a:p>
            <a:pPr marL="0" indent="17463" algn="l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pt-BR" altLang="pt-BR" sz="2000">
                <a:effectLst/>
              </a:rPr>
              <a:t>   x=a / b.</a:t>
            </a:r>
          </a:p>
        </p:txBody>
      </p:sp>
      <p:sp>
        <p:nvSpPr>
          <p:cNvPr id="1549316" name="Rectangle 4">
            <a:extLst>
              <a:ext uri="{FF2B5EF4-FFF2-40B4-BE49-F238E27FC236}">
                <a16:creationId xmlns:a16="http://schemas.microsoft.com/office/drawing/2014/main" id="{C23B3473-86DC-4D14-8EED-D0AA46042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758" name="Text Box 7">
            <a:extLst>
              <a:ext uri="{FF2B5EF4-FFF2-40B4-BE49-F238E27FC236}">
                <a16:creationId xmlns:a16="http://schemas.microsoft.com/office/drawing/2014/main" id="{470D5C91-AB95-46F1-A7F0-08DAEED3D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179228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Calculadora if.cpp</a:t>
            </a:r>
          </a:p>
        </p:txBody>
      </p:sp>
      <p:sp>
        <p:nvSpPr>
          <p:cNvPr id="330759" name="Text Box 8">
            <a:extLst>
              <a:ext uri="{FF2B5EF4-FFF2-40B4-BE49-F238E27FC236}">
                <a16:creationId xmlns:a16="http://schemas.microsoft.com/office/drawing/2014/main" id="{7D16BB7A-A531-421D-9D9E-D99982EF4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6543675"/>
            <a:ext cx="190500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Calculadora if2.cpp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E26C6444-373D-4B1B-A6DA-2D851B66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067BE75B-EA76-4FDA-ABC6-DB1D74050E44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191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53410" name="Rectangle 2">
            <a:extLst>
              <a:ext uri="{FF2B5EF4-FFF2-40B4-BE49-F238E27FC236}">
                <a16:creationId xmlns:a16="http://schemas.microsoft.com/office/drawing/2014/main" id="{C8FC5D88-9EBA-4D46-91AE-5FF5ECBBC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  <a:br>
              <a:rPr lang="pt-BR"/>
            </a:br>
            <a:r>
              <a:rPr lang="pt-BR"/>
              <a:t>Exercícios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266D9812-8037-44DD-8F5F-E4F4FCA80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algn="l" eaLnBrk="1" hangingPunct="1">
              <a:buClr>
                <a:srgbClr val="000000"/>
              </a:buClr>
              <a:buSzTx/>
              <a:defRPr/>
            </a:pPr>
            <a:r>
              <a:rPr lang="pt-BR"/>
              <a:t>Utilize o algoritmo em pseudocódigo para fazer um programa em C para calcular e a raiz quadrada de um número.</a:t>
            </a:r>
          </a:p>
          <a:p>
            <a:pPr marL="0" indent="269875" algn="l" eaLnBrk="1" hangingPunct="1">
              <a:buClr>
                <a:srgbClr val="000000"/>
              </a:buClr>
              <a:buSzTx/>
              <a:defRPr/>
            </a:pPr>
            <a:r>
              <a:rPr lang="pt-BR"/>
              <a:t> Esse programa deverá informar que não é possível calcular raiz quadrada de número negativo.</a:t>
            </a:r>
          </a:p>
        </p:txBody>
      </p:sp>
      <p:sp>
        <p:nvSpPr>
          <p:cNvPr id="1553412" name="Rectangle 4">
            <a:extLst>
              <a:ext uri="{FF2B5EF4-FFF2-40B4-BE49-F238E27FC236}">
                <a16:creationId xmlns:a16="http://schemas.microsoft.com/office/drawing/2014/main" id="{7C982533-1C57-4816-8EC3-88FA6917C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068638"/>
            <a:ext cx="6696075" cy="1749425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se Num&gt;=0 então</a:t>
            </a:r>
          </a:p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X=sqrt(Num);</a:t>
            </a:r>
          </a:p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Escreva (" A raiz quadrada é ",X)</a:t>
            </a:r>
          </a:p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senão </a:t>
            </a:r>
          </a:p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Escreva("Nao e possivel calcular raiz quadrada de numero negativo!");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815C5CE-B2DB-4750-91D7-73995AF9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59CE73EE-4FF4-40FE-9175-D8A4F3A34B7D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192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55458" name="Rectangle 2">
            <a:extLst>
              <a:ext uri="{FF2B5EF4-FFF2-40B4-BE49-F238E27FC236}">
                <a16:creationId xmlns:a16="http://schemas.microsoft.com/office/drawing/2014/main" id="{ADEA8832-9246-4068-9700-388AE12A3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  <a:br>
              <a:rPr lang="pt-BR"/>
            </a:br>
            <a:r>
              <a:rPr lang="pt-BR"/>
              <a:t>Exercícios</a:t>
            </a:r>
          </a:p>
        </p:txBody>
      </p:sp>
      <p:sp>
        <p:nvSpPr>
          <p:cNvPr id="1555459" name="Rectangle 3">
            <a:extLst>
              <a:ext uri="{FF2B5EF4-FFF2-40B4-BE49-F238E27FC236}">
                <a16:creationId xmlns:a16="http://schemas.microsoft.com/office/drawing/2014/main" id="{4BD3D0BF-FB28-4541-AC23-E1E8EBCF1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algn="l" eaLnBrk="1" hangingPunct="1">
              <a:buSzTx/>
              <a:buFont typeface="Wingdings" panose="05000000000000000000" pitchFamily="2" charset="2"/>
              <a:buChar char="n"/>
              <a:defRPr/>
            </a:pPr>
            <a:r>
              <a:rPr lang="pt-BR" dirty="0"/>
              <a:t> Fazer um programa em C que leia a idade de uma pessoa e informe se ela é maior ou menor de idade. Maior de idade é todo aquele que tem acima de 18 anos (inclusive).</a:t>
            </a:r>
          </a:p>
        </p:txBody>
      </p:sp>
      <p:sp>
        <p:nvSpPr>
          <p:cNvPr id="336901" name="Rectangle 4">
            <a:extLst>
              <a:ext uri="{FF2B5EF4-FFF2-40B4-BE49-F238E27FC236}">
                <a16:creationId xmlns:a16="http://schemas.microsoft.com/office/drawing/2014/main" id="{D944BA7B-7D13-4717-B031-646FACA6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0663"/>
            <a:ext cx="189388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pt-BR" sz="1400" b="1"/>
              <a:t>maior de idade.cpp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00C44E-F8D2-44FE-A75C-5BC812B3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2455863"/>
            <a:ext cx="4391025" cy="349341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Algoritmo</a:t>
            </a:r>
            <a:r>
              <a:rPr lang="pt-BR" altLang="pt-BR" dirty="0"/>
              <a:t> </a:t>
            </a:r>
            <a:r>
              <a:rPr lang="pt-BR" altLang="pt-BR" dirty="0" err="1"/>
              <a:t>Verif_Maioridade</a:t>
            </a:r>
            <a:endParaRPr lang="pt-BR" altLang="pt-BR" dirty="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Var</a:t>
            </a:r>
            <a:r>
              <a:rPr lang="pt-BR" altLang="pt-BR" dirty="0"/>
              <a:t> Idade: inteiro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      </a:t>
            </a:r>
            <a:r>
              <a:rPr lang="pt-BR" altLang="pt-BR" b="1" dirty="0"/>
              <a:t>Leia</a:t>
            </a:r>
            <a:r>
              <a:rPr lang="pt-BR" altLang="pt-BR" dirty="0"/>
              <a:t> Idade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   </a:t>
            </a:r>
            <a:r>
              <a:rPr lang="pt-BR" altLang="pt-BR" sz="1800" b="1" dirty="0"/>
              <a:t>Se</a:t>
            </a:r>
            <a:r>
              <a:rPr lang="pt-BR" altLang="pt-BR" sz="1600" dirty="0"/>
              <a:t> Idade &gt;=18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       </a:t>
            </a:r>
            <a:r>
              <a:rPr lang="pt-BR" altLang="pt-BR" sz="1800" b="1" dirty="0"/>
              <a:t>Então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           </a:t>
            </a:r>
            <a:r>
              <a:rPr lang="pt-BR" altLang="pt-BR" sz="1800" b="1" dirty="0"/>
              <a:t>Escreva</a:t>
            </a:r>
            <a:r>
              <a:rPr lang="pt-BR" altLang="pt-BR" sz="1600" dirty="0"/>
              <a:t> “Maior de idade”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    </a:t>
            </a:r>
            <a:r>
              <a:rPr lang="pt-BR" altLang="pt-BR" sz="1800" b="1" dirty="0"/>
              <a:t>Senão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           </a:t>
            </a:r>
            <a:r>
              <a:rPr lang="pt-BR" altLang="pt-BR" sz="1800" b="1" dirty="0"/>
              <a:t>Escreva</a:t>
            </a:r>
            <a:r>
              <a:rPr lang="pt-BR" altLang="pt-BR" sz="1600" dirty="0"/>
              <a:t> “Menor de idade”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b="1" dirty="0"/>
              <a:t>   </a:t>
            </a:r>
            <a:r>
              <a:rPr lang="pt-BR" altLang="pt-BR" sz="1800" b="1" dirty="0" err="1"/>
              <a:t>Fim_se</a:t>
            </a:r>
            <a:endParaRPr lang="pt-BR" altLang="pt-BR" sz="1800" b="1" dirty="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Fim</a:t>
            </a:r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38222-5E64-4233-AD9B-766685E8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52F41E4C-1FE3-4EC6-AD63-AB352BC76D5F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193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59554" name="Rectangle 2">
            <a:extLst>
              <a:ext uri="{FF2B5EF4-FFF2-40B4-BE49-F238E27FC236}">
                <a16:creationId xmlns:a16="http://schemas.microsoft.com/office/drawing/2014/main" id="{75B45F88-2871-4EE6-A76B-27047FD41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  <a:br>
              <a:rPr lang="pt-BR"/>
            </a:br>
            <a:r>
              <a:rPr lang="pt-BR"/>
              <a:t>Exercícios</a:t>
            </a:r>
          </a:p>
        </p:txBody>
      </p:sp>
      <p:sp>
        <p:nvSpPr>
          <p:cNvPr id="1559555" name="Rectangle 3">
            <a:extLst>
              <a:ext uri="{FF2B5EF4-FFF2-40B4-BE49-F238E27FC236}">
                <a16:creationId xmlns:a16="http://schemas.microsoft.com/office/drawing/2014/main" id="{3310633B-CFD6-4554-AC89-30360137F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algn="l" eaLnBrk="1" hangingPunct="1">
              <a:buClr>
                <a:srgbClr val="000000"/>
              </a:buClr>
              <a:buSzTx/>
              <a:buFont typeface="Wingdings" panose="05000000000000000000" pitchFamily="2" charset="2"/>
              <a:buAutoNum type="arabicPeriod" startAt="6"/>
              <a:defRPr/>
            </a:pPr>
            <a:r>
              <a:rPr lang="pt-BR"/>
              <a:t>Faça um programa em C que leia dois valores numéricos e efetue a adição. Caso o valor somado seja maior ou igual a 10, deverá ser apresentado esse valor acrescido de 5. Caso o valor seja menor que 10, deverá ser apresentado esse valor subtraído de 7.</a:t>
            </a:r>
          </a:p>
        </p:txBody>
      </p:sp>
      <p:sp>
        <p:nvSpPr>
          <p:cNvPr id="1559556" name="Text Box 4">
            <a:extLst>
              <a:ext uri="{FF2B5EF4-FFF2-40B4-BE49-F238E27FC236}">
                <a16:creationId xmlns:a16="http://schemas.microsoft.com/office/drawing/2014/main" id="{ECC88BD3-BCBC-43C9-B529-19F2D0716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068638"/>
            <a:ext cx="2827337" cy="1974850"/>
          </a:xfrm>
          <a:prstGeom prst="rect">
            <a:avLst/>
          </a:prstGeom>
          <a:solidFill>
            <a:srgbClr val="ECFB79"/>
          </a:solidFill>
          <a:ln w="57150" cmpd="thinThick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X=A+B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 x&gt;=10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Escrever (x+5)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 x&lt;10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Escrever (x-7)</a:t>
            </a:r>
          </a:p>
        </p:txBody>
      </p:sp>
      <p:sp>
        <p:nvSpPr>
          <p:cNvPr id="338950" name="Rectangle 5">
            <a:extLst>
              <a:ext uri="{FF2B5EF4-FFF2-40B4-BE49-F238E27FC236}">
                <a16:creationId xmlns:a16="http://schemas.microsoft.com/office/drawing/2014/main" id="{E086EAA6-2260-4008-87AF-FA4643F8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0663"/>
            <a:ext cx="149860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pt-BR" sz="1400" b="1"/>
              <a:t>Exemplo 4.cpp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955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DD6AA869-553E-4E92-8835-350BBCD6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B0B86ABC-7D97-462E-B3E2-FDBDF213098E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194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63650" name="Rectangle 2">
            <a:extLst>
              <a:ext uri="{FF2B5EF4-FFF2-40B4-BE49-F238E27FC236}">
                <a16:creationId xmlns:a16="http://schemas.microsoft.com/office/drawing/2014/main" id="{EA325EA3-F522-4BF8-9889-2EEF9CD67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  <a:br>
              <a:rPr lang="pt-BR"/>
            </a:br>
            <a:r>
              <a:rPr lang="pt-BR"/>
              <a:t>Exercícios</a:t>
            </a:r>
          </a:p>
        </p:txBody>
      </p:sp>
      <p:sp>
        <p:nvSpPr>
          <p:cNvPr id="1563651" name="Rectangle 3">
            <a:extLst>
              <a:ext uri="{FF2B5EF4-FFF2-40B4-BE49-F238E27FC236}">
                <a16:creationId xmlns:a16="http://schemas.microsoft.com/office/drawing/2014/main" id="{BA970DF5-629F-4291-892E-96DA1BBFE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Clr>
                <a:srgbClr val="000000"/>
              </a:buClr>
              <a:buSzTx/>
              <a:buFont typeface="Wingdings" panose="05000000000000000000" pitchFamily="2" charset="2"/>
              <a:buAutoNum type="arabicPeriod" startAt="7"/>
              <a:defRPr/>
            </a:pPr>
            <a:r>
              <a:rPr lang="pt-BR" dirty="0"/>
              <a:t>-</a:t>
            </a:r>
            <a:r>
              <a:rPr lang="pt-BR" b="1" dirty="0"/>
              <a:t> </a:t>
            </a:r>
            <a:r>
              <a:rPr lang="pt-BR" dirty="0"/>
              <a:t>Escreva um programa em C que apresenta as seguintes condições:</a:t>
            </a:r>
          </a:p>
          <a:p>
            <a:pPr algn="just" eaLnBrk="1" hangingPunct="1">
              <a:defRPr/>
            </a:pPr>
            <a:r>
              <a:rPr lang="pt-BR" dirty="0"/>
              <a:t>a)  Se a média for menor que 3.0 o aluno é reprovado.</a:t>
            </a:r>
          </a:p>
          <a:p>
            <a:pPr algn="just" eaLnBrk="1" hangingPunct="1">
              <a:defRPr/>
            </a:pPr>
            <a:r>
              <a:rPr lang="pt-BR" dirty="0"/>
              <a:t>b) Se a média for maior ou igual a 3.0 e menor que 6.0, o aluno deverá fazer outra prova.</a:t>
            </a:r>
          </a:p>
          <a:p>
            <a:pPr algn="just" eaLnBrk="1" hangingPunct="1">
              <a:defRPr/>
            </a:pPr>
            <a:r>
              <a:rPr lang="pt-BR" dirty="0"/>
              <a:t>c) Se a média for maior ou igual a 6.0, o aluno está aprovado.</a:t>
            </a:r>
          </a:p>
          <a:p>
            <a:pPr algn="just" eaLnBrk="1" hangingPunct="1">
              <a:defRPr/>
            </a:pPr>
            <a:r>
              <a:rPr lang="pt-BR" dirty="0"/>
              <a:t>Para se fazer a média deverá haver duas notas como entradas.</a:t>
            </a:r>
          </a:p>
        </p:txBody>
      </p:sp>
      <p:sp>
        <p:nvSpPr>
          <p:cNvPr id="1563652" name="Text Box 4">
            <a:extLst>
              <a:ext uri="{FF2B5EF4-FFF2-40B4-BE49-F238E27FC236}">
                <a16:creationId xmlns:a16="http://schemas.microsoft.com/office/drawing/2014/main" id="{9618234B-3D23-4984-9E5F-479D2132D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4135905"/>
            <a:ext cx="5760640" cy="1938992"/>
          </a:xfrm>
          <a:prstGeom prst="rect">
            <a:avLst/>
          </a:prstGeom>
          <a:solidFill>
            <a:srgbClr val="ECFB79"/>
          </a:solidFill>
          <a:ln w="57150" cmpd="thinThick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Media &lt;3.0  Escrever (Reprovado)</a:t>
            </a:r>
          </a:p>
          <a:p>
            <a:pPr algn="ctr" eaLnBrk="1" hangingPunct="1">
              <a:defRPr/>
            </a:pPr>
            <a:endParaRPr lang="pt-BR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 eaLnBrk="1" hangingPunct="1">
              <a:defRPr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3&lt;=Media&lt;6.0 Escrever (Outra Prova)</a:t>
            </a:r>
          </a:p>
          <a:p>
            <a:pPr algn="ctr" eaLnBrk="1" hangingPunct="1">
              <a:defRPr/>
            </a:pPr>
            <a:endParaRPr lang="pt-BR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 eaLnBrk="1" hangingPunct="1">
              <a:defRPr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 x&gt;=6.0 Escrever (aprovado)</a:t>
            </a:r>
          </a:p>
        </p:txBody>
      </p:sp>
      <p:sp>
        <p:nvSpPr>
          <p:cNvPr id="340998" name="Rectangle 6">
            <a:extLst>
              <a:ext uri="{FF2B5EF4-FFF2-40B4-BE49-F238E27FC236}">
                <a16:creationId xmlns:a16="http://schemas.microsoft.com/office/drawing/2014/main" id="{797D3302-5158-47DE-AEBF-32B9CDF74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0663"/>
            <a:ext cx="1908175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pt-BR" sz="1400" b="1"/>
              <a:t>Medias 4 notas.cpp</a:t>
            </a:r>
          </a:p>
        </p:txBody>
      </p:sp>
      <p:sp>
        <p:nvSpPr>
          <p:cNvPr id="340999" name="Rectangle 7">
            <a:extLst>
              <a:ext uri="{FF2B5EF4-FFF2-40B4-BE49-F238E27FC236}">
                <a16:creationId xmlns:a16="http://schemas.microsoft.com/office/drawing/2014/main" id="{F371AC3C-6540-4CA3-B2E4-53F056F4E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6543675"/>
            <a:ext cx="1101725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pt-BR" sz="1400" b="1"/>
              <a:t>Media.cpp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3652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DD6AA869-553E-4E92-8835-350BBCD6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B0B86ABC-7D97-462E-B3E2-FDBDF213098E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195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63650" name="Rectangle 2">
            <a:extLst>
              <a:ext uri="{FF2B5EF4-FFF2-40B4-BE49-F238E27FC236}">
                <a16:creationId xmlns:a16="http://schemas.microsoft.com/office/drawing/2014/main" id="{EA325EA3-F522-4BF8-9889-2EEF9CD67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  <a:br>
              <a:rPr lang="pt-BR"/>
            </a:br>
            <a:r>
              <a:rPr lang="pt-BR"/>
              <a:t>Exercícios</a:t>
            </a:r>
          </a:p>
        </p:txBody>
      </p:sp>
      <p:sp>
        <p:nvSpPr>
          <p:cNvPr id="1563651" name="Rectangle 3">
            <a:extLst>
              <a:ext uri="{FF2B5EF4-FFF2-40B4-BE49-F238E27FC236}">
                <a16:creationId xmlns:a16="http://schemas.microsoft.com/office/drawing/2014/main" id="{BA970DF5-629F-4291-892E-96DA1BBFE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Clr>
                <a:srgbClr val="000000"/>
              </a:buClr>
              <a:buSzTx/>
              <a:buFont typeface="Wingdings" panose="05000000000000000000" pitchFamily="2" charset="2"/>
              <a:buAutoNum type="arabicPeriod" startAt="7"/>
              <a:defRPr/>
            </a:pPr>
            <a:r>
              <a:rPr lang="pt-BR"/>
              <a:t>-</a:t>
            </a:r>
            <a:r>
              <a:rPr lang="pt-BR" b="1"/>
              <a:t> </a:t>
            </a:r>
            <a:r>
              <a:rPr lang="pt-BR"/>
              <a:t>Escreva um programa em C que apresenta as seguintes condições:</a:t>
            </a:r>
          </a:p>
          <a:p>
            <a:pPr algn="just" eaLnBrk="1" hangingPunct="1">
              <a:defRPr/>
            </a:pPr>
            <a:r>
              <a:rPr lang="pt-BR"/>
              <a:t>a)  Se a média for menor que 3.0 o aluno é reprovado.</a:t>
            </a:r>
          </a:p>
          <a:p>
            <a:pPr algn="just" eaLnBrk="1" hangingPunct="1">
              <a:defRPr/>
            </a:pPr>
            <a:r>
              <a:rPr lang="pt-BR"/>
              <a:t>b) Se a média for maior ou igual a 3.0 e menor que 6.0, o aluno deverá fazer outra prova.</a:t>
            </a:r>
          </a:p>
          <a:p>
            <a:pPr algn="just" eaLnBrk="1" hangingPunct="1">
              <a:defRPr/>
            </a:pPr>
            <a:r>
              <a:rPr lang="pt-BR"/>
              <a:t>c) Se a média for maior ou igual a 6.0, o aluno está aprovado.</a:t>
            </a:r>
          </a:p>
          <a:p>
            <a:pPr algn="just" eaLnBrk="1" hangingPunct="1">
              <a:defRPr/>
            </a:pPr>
            <a:r>
              <a:rPr lang="pt-BR"/>
              <a:t>Para se fazer a média deverá haver duas notas como entradas.</a:t>
            </a:r>
          </a:p>
        </p:txBody>
      </p:sp>
      <p:sp>
        <p:nvSpPr>
          <p:cNvPr id="340998" name="Rectangle 6">
            <a:extLst>
              <a:ext uri="{FF2B5EF4-FFF2-40B4-BE49-F238E27FC236}">
                <a16:creationId xmlns:a16="http://schemas.microsoft.com/office/drawing/2014/main" id="{797D3302-5158-47DE-AEBF-32B9CDF74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0663"/>
            <a:ext cx="1908175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pt-BR" sz="1400" b="1"/>
              <a:t>Medias 4 notas.cpp</a:t>
            </a:r>
          </a:p>
        </p:txBody>
      </p:sp>
      <p:sp>
        <p:nvSpPr>
          <p:cNvPr id="340999" name="Rectangle 7">
            <a:extLst>
              <a:ext uri="{FF2B5EF4-FFF2-40B4-BE49-F238E27FC236}">
                <a16:creationId xmlns:a16="http://schemas.microsoft.com/office/drawing/2014/main" id="{F371AC3C-6540-4CA3-B2E4-53F056F4E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6543675"/>
            <a:ext cx="1101725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pt-BR" sz="1400" b="1"/>
              <a:t>Media.cpp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D849DE7-5B12-4F97-BCFB-D1A27303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945340"/>
            <a:ext cx="5904657" cy="276420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>
            <a:lvl1pPr marL="185738" indent="-63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500" b="1" dirty="0"/>
              <a:t>Algoritmo</a:t>
            </a:r>
            <a:r>
              <a:rPr lang="pt-BR" altLang="pt-BR" sz="1500" dirty="0"/>
              <a:t> Aprovação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500" b="1" dirty="0"/>
              <a:t>Var</a:t>
            </a:r>
            <a:r>
              <a:rPr lang="pt-BR" altLang="pt-BR" sz="1500" dirty="0"/>
              <a:t> Media: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500" b="1" dirty="0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500" dirty="0"/>
              <a:t>      </a:t>
            </a:r>
            <a:r>
              <a:rPr lang="pt-BR" altLang="pt-BR" sz="1500" b="1" dirty="0"/>
              <a:t>Leia</a:t>
            </a:r>
            <a:r>
              <a:rPr lang="pt-BR" altLang="pt-BR" sz="1500" dirty="0"/>
              <a:t> N1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500" dirty="0"/>
              <a:t>      </a:t>
            </a:r>
            <a:r>
              <a:rPr lang="pt-BR" altLang="pt-BR" sz="1500" b="1" dirty="0"/>
              <a:t>Leia </a:t>
            </a:r>
            <a:r>
              <a:rPr lang="pt-BR" altLang="pt-BR" sz="1500" dirty="0"/>
              <a:t>N2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None/>
            </a:pPr>
            <a:r>
              <a:rPr lang="pt-BR" altLang="pt-BR" sz="1500" dirty="0"/>
              <a:t>   </a:t>
            </a:r>
            <a:r>
              <a:rPr lang="pt-BR" altLang="pt-BR" sz="1500" b="1" dirty="0"/>
              <a:t>Se</a:t>
            </a:r>
            <a:r>
              <a:rPr lang="pt-BR" altLang="pt-BR" sz="1500" dirty="0"/>
              <a:t> Media &lt; 3,0 </a:t>
            </a:r>
            <a:r>
              <a:rPr lang="pt-BR" altLang="pt-BR" sz="1500" b="1" dirty="0"/>
              <a:t>Então</a:t>
            </a:r>
            <a:endParaRPr lang="pt-BR" altLang="pt-BR" sz="1500" dirty="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None/>
            </a:pPr>
            <a:r>
              <a:rPr lang="pt-BR" altLang="pt-BR" sz="1500" b="1" dirty="0"/>
              <a:t>			Escreva</a:t>
            </a:r>
            <a:r>
              <a:rPr lang="pt-BR" altLang="pt-BR" sz="1500" dirty="0"/>
              <a:t> “ Aluno Reprovado” 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None/>
            </a:pPr>
            <a:r>
              <a:rPr lang="pt-BR" altLang="pt-BR" sz="1500" dirty="0"/>
              <a:t>    </a:t>
            </a:r>
            <a:r>
              <a:rPr lang="pt-BR" altLang="pt-BR" sz="1500" b="1" dirty="0"/>
              <a:t>Senão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None/>
            </a:pPr>
            <a:r>
              <a:rPr lang="pt-BR" altLang="pt-BR" sz="1500" b="1" dirty="0"/>
              <a:t>		          Se</a:t>
            </a:r>
            <a:r>
              <a:rPr lang="pt-BR" altLang="pt-BR" sz="1500" dirty="0"/>
              <a:t> Media &gt;= 6,0 </a:t>
            </a:r>
            <a:r>
              <a:rPr lang="pt-BR" altLang="pt-BR" sz="1500" b="1" dirty="0"/>
              <a:t>Então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None/>
            </a:pPr>
            <a:r>
              <a:rPr lang="pt-BR" altLang="pt-BR" sz="1500" dirty="0"/>
              <a:t>         		</a:t>
            </a:r>
            <a:r>
              <a:rPr lang="pt-BR" altLang="pt-BR" sz="1500" b="1" dirty="0"/>
              <a:t>Escreva</a:t>
            </a:r>
            <a:r>
              <a:rPr lang="pt-BR" altLang="pt-BR" sz="1500" dirty="0"/>
              <a:t> “Aluno aprovado”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b="1" dirty="0"/>
              <a:t>  			Senão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None/>
            </a:pPr>
            <a:r>
              <a:rPr lang="pt-BR" altLang="pt-BR" sz="1500" dirty="0"/>
              <a:t>  				  </a:t>
            </a:r>
            <a:r>
              <a:rPr lang="pt-BR" altLang="pt-BR" sz="1500" b="1" dirty="0"/>
              <a:t>Escreva</a:t>
            </a:r>
            <a:r>
              <a:rPr lang="pt-BR" altLang="pt-BR" sz="1500" dirty="0"/>
              <a:t> “O aluno fará o exame.”</a:t>
            </a:r>
          </a:p>
        </p:txBody>
      </p:sp>
    </p:spTree>
    <p:extLst>
      <p:ext uri="{BB962C8B-B14F-4D97-AF65-F5344CB8AC3E}">
        <p14:creationId xmlns:p14="http://schemas.microsoft.com/office/powerpoint/2010/main" val="305897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A268A-64CD-4F62-96C1-044EAE02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EA8182-B57B-4BD5-9077-0DC530F6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500" dirty="0"/>
              <a:t>VOLTAREMOS ÀS 20:50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A5BF97-7C6F-4060-99AF-833CBC8F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5801B-C5F4-4CE9-9972-7743B2F4CE51}" type="slidenum">
              <a:rPr lang="pt-BR" smtClean="0"/>
              <a:pPr>
                <a:defRPr/>
              </a:pPr>
              <a:t>196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59995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9928CDE-14D9-4F2E-A156-AFE86689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B44554D2-9EA2-4D13-B8B0-A92E42C30DA6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197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1298" name="Rectangle 2">
            <a:extLst>
              <a:ext uri="{FF2B5EF4-FFF2-40B4-BE49-F238E27FC236}">
                <a16:creationId xmlns:a16="http://schemas.microsoft.com/office/drawing/2014/main" id="{6A486B8D-ED7E-49FF-9737-AFFB71CEB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switch...case </a:t>
            </a:r>
          </a:p>
        </p:txBody>
      </p:sp>
      <p:sp>
        <p:nvSpPr>
          <p:cNvPr id="1591299" name="Rectangle 3">
            <a:extLst>
              <a:ext uri="{FF2B5EF4-FFF2-40B4-BE49-F238E27FC236}">
                <a16:creationId xmlns:a16="http://schemas.microsoft.com/office/drawing/2014/main" id="{44CE2460-0CF0-4249-A6CD-A4B7A6896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A estrutura switch...case é uma estrutura de decisão que permite a execução de um conjunto de instruções a partir pontos diferentes conforme o resultado de uma expressão inteira de controle. 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O resultado desta expressão é comparado ao valor de cada um dos rótulos, e as instruções são executadas a partir deste rótulo. </a:t>
            </a:r>
            <a:endParaRPr lang="pt-BR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3C5AC076-ADF3-4133-9F8D-9497CE35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E8717E4A-8E4D-47E9-B2F9-757BD36B7A4A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198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3346" name="Rectangle 2">
            <a:extLst>
              <a:ext uri="{FF2B5EF4-FFF2-40B4-BE49-F238E27FC236}">
                <a16:creationId xmlns:a16="http://schemas.microsoft.com/office/drawing/2014/main" id="{5833B7F0-EBE2-45BC-8D01-C35E1FBFC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switch...case </a:t>
            </a:r>
          </a:p>
        </p:txBody>
      </p:sp>
      <p:sp>
        <p:nvSpPr>
          <p:cNvPr id="1593347" name="Rectangle 3">
            <a:extLst>
              <a:ext uri="{FF2B5EF4-FFF2-40B4-BE49-F238E27FC236}">
                <a16:creationId xmlns:a16="http://schemas.microsoft.com/office/drawing/2014/main" id="{27205704-76D8-41E7-850B-750E9AA26A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algn="l" eaLnBrk="1" hangingPunct="1">
              <a:defRPr/>
            </a:pPr>
            <a:r>
              <a:rPr lang="pt-BR" altLang="pt-BR" sz="1400" b="1"/>
              <a:t>Sintaxe</a:t>
            </a:r>
            <a:r>
              <a:rPr lang="pt-BR" altLang="pt-BR" sz="1400"/>
              <a:t>: Esta estrutura possui a seguinte sintaxe: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switch(</a:t>
            </a:r>
            <a:r>
              <a:rPr lang="pt-BR" altLang="pt-BR" sz="1400" i="1"/>
              <a:t>expressão</a:t>
            </a:r>
            <a:r>
              <a:rPr lang="pt-BR" altLang="pt-BR" sz="1400"/>
              <a:t>){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case</a:t>
            </a:r>
            <a:r>
              <a:rPr lang="pt-BR" altLang="pt-BR" sz="1400" i="1"/>
              <a:t> rótulo_1</a:t>
            </a:r>
            <a:r>
              <a:rPr lang="pt-BR" altLang="pt-BR" sz="1400"/>
              <a:t>: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  </a:t>
            </a:r>
            <a:r>
              <a:rPr lang="pt-BR" altLang="pt-BR" sz="1400" i="1"/>
              <a:t>conjunto_1</a:t>
            </a:r>
            <a:endParaRPr lang="pt-BR" altLang="pt-BR" sz="1400"/>
          </a:p>
          <a:p>
            <a:pPr marL="0" indent="0" algn="l" eaLnBrk="1" hangingPunct="1">
              <a:defRPr/>
            </a:pPr>
            <a:r>
              <a:rPr lang="pt-BR" altLang="pt-BR" sz="1400"/>
              <a:t>case</a:t>
            </a:r>
            <a:r>
              <a:rPr lang="pt-BR" altLang="pt-BR" sz="1400" i="1"/>
              <a:t> rótulo_2</a:t>
            </a:r>
            <a:r>
              <a:rPr lang="pt-BR" altLang="pt-BR" sz="1400"/>
              <a:t>: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  </a:t>
            </a:r>
            <a:r>
              <a:rPr lang="pt-BR" altLang="pt-BR" sz="1400" i="1"/>
              <a:t>conjunto_2</a:t>
            </a:r>
            <a:endParaRPr lang="pt-BR" altLang="pt-BR" sz="1400"/>
          </a:p>
          <a:p>
            <a:pPr marL="0" indent="0" algn="l" eaLnBrk="1" hangingPunct="1">
              <a:defRPr/>
            </a:pPr>
            <a:r>
              <a:rPr lang="pt-BR" altLang="pt-BR" sz="1400"/>
              <a:t>...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case </a:t>
            </a:r>
            <a:r>
              <a:rPr lang="pt-BR" altLang="pt-BR" sz="1400" i="1"/>
              <a:t>rótulo_n</a:t>
            </a:r>
            <a:r>
              <a:rPr lang="pt-BR" altLang="pt-BR" sz="1400"/>
              <a:t>: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  </a:t>
            </a:r>
            <a:r>
              <a:rPr lang="pt-BR" altLang="pt-BR" sz="1400" i="1"/>
              <a:t>conjunto n</a:t>
            </a:r>
            <a:endParaRPr lang="pt-BR" altLang="pt-BR" sz="1400"/>
          </a:p>
          <a:p>
            <a:pPr marL="0" indent="0" algn="l" eaLnBrk="1" hangingPunct="1">
              <a:defRPr/>
            </a:pPr>
            <a:r>
              <a:rPr lang="pt-BR" altLang="pt-BR" sz="1400"/>
              <a:t>[default: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  </a:t>
            </a:r>
            <a:r>
              <a:rPr lang="pt-BR" altLang="pt-BR" sz="1400" i="1"/>
              <a:t>conjunto d</a:t>
            </a:r>
            <a:r>
              <a:rPr lang="pt-BR" altLang="pt-BR" sz="1400"/>
              <a:t>]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} </a:t>
            </a:r>
          </a:p>
        </p:txBody>
      </p:sp>
      <p:pic>
        <p:nvPicPr>
          <p:cNvPr id="345093" name="Picture 4">
            <a:extLst>
              <a:ext uri="{FF2B5EF4-FFF2-40B4-BE49-F238E27FC236}">
                <a16:creationId xmlns:a16="http://schemas.microsoft.com/office/drawing/2014/main" id="{EDAB12B6-FD5C-42A4-BC7A-F6B5EC79507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4300" y="1341438"/>
            <a:ext cx="1924050" cy="5183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93349" name="Text Box 5">
            <a:extLst>
              <a:ext uri="{FF2B5EF4-FFF2-40B4-BE49-F238E27FC236}">
                <a16:creationId xmlns:a16="http://schemas.microsoft.com/office/drawing/2014/main" id="{B4C38A95-048A-4730-BAEE-2D717B686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724400"/>
            <a:ext cx="5688012" cy="1749425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onde:</a:t>
            </a:r>
            <a:endParaRPr lang="pt-BR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pt-BR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expressão</a:t>
            </a:r>
            <a:r>
              <a:rPr lang="pt-BR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é uma expressão inteira.</a:t>
            </a:r>
            <a:endParaRPr lang="pt-BR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pt-BR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rótulo_1,rótulo_2,...rótulo_n e rótulo_d</a:t>
            </a:r>
            <a:r>
              <a:rPr lang="pt-BR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são constantes inteiras.</a:t>
            </a:r>
          </a:p>
          <a:p>
            <a:pPr eaLnBrk="1" hangingPunct="1">
              <a:defRPr/>
            </a:pPr>
            <a:r>
              <a:rPr lang="pt-BR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conjunto 1, conjunto 2, ..., conjunto  n e conjunto d</a:t>
            </a:r>
            <a:r>
              <a:rPr lang="pt-BR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são conjuntos de instruções.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4F58B7E9-AB31-4B26-863E-6F977373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46EE2C00-7547-49B3-AA63-4E0270E985EC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199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5394" name="Rectangle 2">
            <a:extLst>
              <a:ext uri="{FF2B5EF4-FFF2-40B4-BE49-F238E27FC236}">
                <a16:creationId xmlns:a16="http://schemas.microsoft.com/office/drawing/2014/main" id="{DC5A4B6B-56EA-4E5D-90B2-D11F491DC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switch...case </a:t>
            </a:r>
          </a:p>
        </p:txBody>
      </p:sp>
      <p:sp>
        <p:nvSpPr>
          <p:cNvPr id="1595395" name="Rectangle 3">
            <a:extLst>
              <a:ext uri="{FF2B5EF4-FFF2-40B4-BE49-F238E27FC236}">
                <a16:creationId xmlns:a16="http://schemas.microsoft.com/office/drawing/2014/main" id="{29EB3588-7AB7-4307-A7C0-E194F910CD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   O valor de expressão</a:t>
            </a:r>
            <a:r>
              <a:rPr lang="pt-BR" sz="1600"/>
              <a:t> </a:t>
            </a:r>
            <a:r>
              <a:rPr lang="pt-BR" sz="2200">
                <a:effectLst/>
              </a:rPr>
              <a:t>é avaliado e o fluxo lógico será desviado para o conjunto cujo </a:t>
            </a:r>
            <a:r>
              <a:rPr lang="pt-BR" sz="2200" i="1">
                <a:effectLst/>
              </a:rPr>
              <a:t>rótulo</a:t>
            </a:r>
            <a:r>
              <a:rPr lang="pt-BR" sz="2200">
                <a:effectLst/>
              </a:rPr>
              <a:t> é igual ao resultado da expressão e todas as instruções </a:t>
            </a:r>
            <a:r>
              <a:rPr lang="pt-BR" sz="2200" b="1">
                <a:effectLst/>
              </a:rPr>
              <a:t>abaixo</a:t>
            </a:r>
            <a:r>
              <a:rPr lang="pt-BR" sz="2200">
                <a:effectLst/>
              </a:rPr>
              <a:t> deste rótulo serão executadas. </a:t>
            </a:r>
          </a:p>
          <a:p>
            <a:pPr marL="0" indent="0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  Caso o resultado da expressão seja  diferente  de todos os valores dos rótulos então </a:t>
            </a:r>
            <a:r>
              <a:rPr lang="pt-BR" sz="2200" i="1">
                <a:effectLst/>
              </a:rPr>
              <a:t>conjunto </a:t>
            </a:r>
            <a:r>
              <a:rPr lang="pt-BR" sz="2200" b="1" i="1">
                <a:effectLst/>
              </a:rPr>
              <a:t>d</a:t>
            </a:r>
            <a:r>
              <a:rPr lang="pt-BR" sz="2200">
                <a:effectLst/>
              </a:rPr>
              <a:t> é executado. Os rótulos devem ser expressões constantes inteiras </a:t>
            </a:r>
            <a:r>
              <a:rPr lang="pt-BR" sz="2200" b="1">
                <a:effectLst/>
              </a:rPr>
              <a:t>diferentes</a:t>
            </a:r>
            <a:r>
              <a:rPr lang="pt-BR" sz="2200">
                <a:effectLst/>
              </a:rPr>
              <a:t> entre si. O rótulo </a:t>
            </a:r>
            <a:r>
              <a:rPr lang="pt-BR" sz="2200" b="1" i="1">
                <a:effectLst/>
              </a:rPr>
              <a:t>default</a:t>
            </a:r>
            <a:r>
              <a:rPr lang="pt-BR" sz="2200">
                <a:effectLst/>
              </a:rPr>
              <a:t> é opcional.</a:t>
            </a:r>
          </a:p>
          <a:p>
            <a:pPr marL="0" indent="0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   Esta estrutura é particularmente útil quando se tem um conjunto de instruções que se deve executar em ordem, porém se pode começar em pontos diferentes.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037A7D8A-4AA2-4DA0-BB2F-2BF04D02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22154-81C1-49C4-A658-F9C405C4CF0D}" type="slidenum">
              <a:rPr lang="pt-BR" altLang="pt-BR"/>
              <a:pPr>
                <a:defRPr/>
              </a:pPr>
              <a:t>2</a:t>
            </a:fld>
            <a:endParaRPr lang="pt-BR" altLang="pt-BR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511835C-DE24-4FCE-AE34-2C9610144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pt-BR" b="1">
              <a:solidFill>
                <a:srgbClr val="FFFFFF"/>
              </a:solidFill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AC6F03A-8971-4DF4-AE50-8F3E9573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>
                <a:solidFill>
                  <a:schemeClr val="tx1"/>
                </a:solidFill>
              </a:rPr>
              <a:t> </a:t>
            </a:r>
            <a:endParaRPr lang="en-US" altLang="pt-BR" sz="1600" b="1">
              <a:solidFill>
                <a:schemeClr val="tx1"/>
              </a:solidFill>
            </a:endParaRP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201CB477-04D8-4FB3-A370-3D1905BEA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76425"/>
            <a:ext cx="91440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1550" indent="169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984375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620963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25755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7147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1719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6291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0863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pt-BR" altLang="pt-BR" b="1">
                <a:solidFill>
                  <a:srgbClr val="000000"/>
                </a:solidFill>
              </a:rPr>
              <a:t>  Firmware(do inglês: estável, constante)</a:t>
            </a:r>
          </a:p>
          <a:p>
            <a:pPr eaLnBrk="1" hangingPunct="1">
              <a:spcAft>
                <a:spcPct val="50000"/>
              </a:spcAft>
            </a:pPr>
            <a:r>
              <a:rPr lang="pt-BR" altLang="pt-BR" b="1">
                <a:solidFill>
                  <a:srgbClr val="000000"/>
                </a:solidFill>
              </a:rPr>
              <a:t>  </a:t>
            </a:r>
            <a:r>
              <a:rPr lang="pt-BR" altLang="pt-BR">
                <a:solidFill>
                  <a:srgbClr val="000000"/>
                </a:solidFill>
              </a:rPr>
              <a:t>Conjunto de instruções que vêm gravadas nos computadores e que podem estar em memórias do tipo ROM (Read-Only Memory) ou incorporadas em seus circuitos.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pt-BR" altLang="pt-BR" b="1">
                <a:solidFill>
                  <a:srgbClr val="000000"/>
                </a:solidFill>
              </a:rPr>
              <a:t>  Programa fonte</a:t>
            </a:r>
          </a:p>
          <a:p>
            <a:pPr eaLnBrk="1" hangingPunct="1">
              <a:spcAft>
                <a:spcPct val="50000"/>
              </a:spcAft>
            </a:pPr>
            <a:r>
              <a:rPr lang="pt-BR" altLang="pt-BR" b="1">
                <a:solidFill>
                  <a:srgbClr val="000000"/>
                </a:solidFill>
              </a:rPr>
              <a:t>  </a:t>
            </a:r>
            <a:r>
              <a:rPr lang="pt-BR" altLang="pt-BR">
                <a:solidFill>
                  <a:srgbClr val="000000"/>
                </a:solidFill>
              </a:rPr>
              <a:t>É um programa elaborado em uma linguagem de alto nível.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pt-BR" altLang="pt-BR" b="1">
                <a:solidFill>
                  <a:srgbClr val="000000"/>
                </a:solidFill>
              </a:rPr>
              <a:t>  Programa objeto</a:t>
            </a:r>
          </a:p>
          <a:p>
            <a:pPr eaLnBrk="1" hangingPunct="1">
              <a:spcAft>
                <a:spcPct val="50000"/>
              </a:spcAft>
            </a:pPr>
            <a:r>
              <a:rPr lang="pt-BR" altLang="pt-BR">
                <a:solidFill>
                  <a:srgbClr val="000000"/>
                </a:solidFill>
              </a:rPr>
              <a:t>  É um programa fonte traduzido para linguagem de máquina. </a:t>
            </a:r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C06D51C3-0328-423E-8245-18C15F736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Introdução à Computação</a:t>
            </a:r>
            <a:endParaRPr lang="pt-BR" altLang="pt-BR" sz="2400" b="1"/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Conceitos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2C1A26C0-CC86-4DDB-B5CC-2BEBD2D5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EEE9B-D012-4C0B-B5DD-2A0D292847C0}" type="slidenum">
              <a:rPr lang="pt-BR" altLang="pt-BR"/>
              <a:pPr>
                <a:defRPr/>
              </a:pPr>
              <a:t>20</a:t>
            </a:fld>
            <a:endParaRPr lang="pt-BR" altLang="pt-BR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05CDA41-3317-436C-9E7E-CC67F5316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891907" name="Text Box 3">
            <a:extLst>
              <a:ext uri="{FF2B5EF4-FFF2-40B4-BE49-F238E27FC236}">
                <a16:creationId xmlns:a16="http://schemas.microsoft.com/office/drawing/2014/main" id="{43784A71-E528-4251-AC07-5BBB57609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FORMAS DE TRADUÇÃO DE PROGRAMA FONTE PARA PROGRAMA OBJETO</a:t>
            </a: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3DAFB6E9-F81A-40A7-9491-1F7112F5A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E063EA9F-A0B9-4988-854D-B0FA234FF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4278313"/>
            <a:ext cx="903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EAEAEA"/>
              </a:solidFill>
            </a:endParaRPr>
          </a:p>
        </p:txBody>
      </p:sp>
      <p:sp>
        <p:nvSpPr>
          <p:cNvPr id="45063" name="Rectangle 6">
            <a:extLst>
              <a:ext uri="{FF2B5EF4-FFF2-40B4-BE49-F238E27FC236}">
                <a16:creationId xmlns:a16="http://schemas.microsoft.com/office/drawing/2014/main" id="{1E8BC9D7-C57B-4B86-ACEF-F38967A3B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05105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pt-BR" altLang="pt-BR" sz="2200" b="1"/>
              <a:t>Compilação</a:t>
            </a:r>
            <a:r>
              <a:rPr lang="pt-BR" altLang="pt-BR" sz="2200"/>
              <a:t>:</a:t>
            </a:r>
          </a:p>
          <a:p>
            <a:pPr lvl="1" algn="just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2200"/>
              <a:t>Ocorre quando a linguagem fonte for uma linguagem de alto nível (Java, C) e a linguagem alvo (objeto) for uma linguagem de máquina numérica ou uma representação simbólica dessa linguagem 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endParaRPr lang="pt-BR" altLang="pt-BR" sz="2600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B7BBA24F-EAD7-4075-8258-3917E689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E4E2412D-1438-49EE-9636-C09929062407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200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442" name="Rectangle 2">
            <a:extLst>
              <a:ext uri="{FF2B5EF4-FFF2-40B4-BE49-F238E27FC236}">
                <a16:creationId xmlns:a16="http://schemas.microsoft.com/office/drawing/2014/main" id="{0103BFA5-B63E-43A2-9CD1-0C0845700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switch...case </a:t>
            </a:r>
          </a:p>
        </p:txBody>
      </p:sp>
      <p:sp>
        <p:nvSpPr>
          <p:cNvPr id="349188" name="Rectangle 3">
            <a:extLst>
              <a:ext uri="{FF2B5EF4-FFF2-40B4-BE49-F238E27FC236}">
                <a16:creationId xmlns:a16="http://schemas.microsoft.com/office/drawing/2014/main" id="{81E54FC5-54E3-46D1-8677-7C89E8319E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algn="l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pt-BR" altLang="pt-BR" sz="2200" b="1">
                <a:effectLst/>
              </a:rPr>
              <a:t>   Exemplo:</a:t>
            </a:r>
            <a:r>
              <a:rPr lang="pt-BR" altLang="pt-BR" sz="2200">
                <a:effectLst/>
              </a:rPr>
              <a:t> O trecho abaixo ilustra o uso da instrução switch em um menu de seleção. Neste exemplo, o programa iniciará o processo de usinagem de uma peça em um ponto qualquer dependendo do valor lido.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int selecao;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puts("Digite estagio de usinagem:");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scanf("%d",&amp;selecao);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switch(selecao){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case 1: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// desbaste grosso...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case 2: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// desbaste fino...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case 3: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// acabamento...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case 4: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// polimento...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}</a:t>
            </a:r>
          </a:p>
        </p:txBody>
      </p:sp>
      <p:sp>
        <p:nvSpPr>
          <p:cNvPr id="349189" name="Text Box 4">
            <a:extLst>
              <a:ext uri="{FF2B5EF4-FFF2-40B4-BE49-F238E27FC236}">
                <a16:creationId xmlns:a16="http://schemas.microsoft.com/office/drawing/2014/main" id="{B881E5CA-7277-4A33-ABF2-8889513FE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1704975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Selecao case.cpp</a:t>
            </a:r>
          </a:p>
        </p:txBody>
      </p:sp>
      <p:sp>
        <p:nvSpPr>
          <p:cNvPr id="349190" name="Text Box 5">
            <a:extLst>
              <a:ext uri="{FF2B5EF4-FFF2-40B4-BE49-F238E27FC236}">
                <a16:creationId xmlns:a16="http://schemas.microsoft.com/office/drawing/2014/main" id="{28B58D2B-517A-4715-97B5-8A6CF40EC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6543675"/>
            <a:ext cx="181768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Selecao2 case.cpp</a:t>
            </a:r>
          </a:p>
        </p:txBody>
      </p:sp>
      <p:pic>
        <p:nvPicPr>
          <p:cNvPr id="349191" name="Picture 12">
            <a:extLst>
              <a:ext uri="{FF2B5EF4-FFF2-40B4-BE49-F238E27FC236}">
                <a16:creationId xmlns:a16="http://schemas.microsoft.com/office/drawing/2014/main" id="{3338B77C-7B6A-4C8E-A489-35C0CDDE8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2738"/>
            <a:ext cx="4267200" cy="3200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7454" name="Rectangle 14">
            <a:extLst>
              <a:ext uri="{FF2B5EF4-FFF2-40B4-BE49-F238E27FC236}">
                <a16:creationId xmlns:a16="http://schemas.microsoft.com/office/drawing/2014/main" id="{351347D7-72E7-40C5-A663-A01E3F422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6021388"/>
            <a:ext cx="31178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</a:rPr>
              <a:t>Centro de Usinagem CNC</a:t>
            </a: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60C798F7-793B-4D3F-89ED-13F01A19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71699281-BEE2-42F1-8675-C7408030F236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201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9490" name="Rectangle 2">
            <a:extLst>
              <a:ext uri="{FF2B5EF4-FFF2-40B4-BE49-F238E27FC236}">
                <a16:creationId xmlns:a16="http://schemas.microsoft.com/office/drawing/2014/main" id="{3D766434-75D4-40F4-9C50-00C214777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switch...case </a:t>
            </a:r>
          </a:p>
        </p:txBody>
      </p:sp>
      <p:sp>
        <p:nvSpPr>
          <p:cNvPr id="1599491" name="Rectangle 3">
            <a:extLst>
              <a:ext uri="{FF2B5EF4-FFF2-40B4-BE49-F238E27FC236}">
                <a16:creationId xmlns:a16="http://schemas.microsoft.com/office/drawing/2014/main" id="{FD284751-2D7C-47B1-8DF4-2EB39FE947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algn="l" eaLnBrk="1" hangingPunct="1">
              <a:lnSpc>
                <a:spcPct val="90000"/>
              </a:lnSpc>
              <a:defRPr/>
            </a:pPr>
            <a:r>
              <a:rPr lang="pt-BR" altLang="pt-BR" sz="2200" b="1">
                <a:effectLst/>
              </a:rPr>
              <a:t>   </a:t>
            </a:r>
            <a:r>
              <a:rPr lang="pt-BR" altLang="pt-BR" sz="2200"/>
              <a:t>Exercício</a:t>
            </a:r>
            <a:r>
              <a:rPr lang="pt-BR" altLang="pt-BR" sz="2200" b="1">
                <a:effectLst/>
              </a:rPr>
              <a:t>:</a:t>
            </a:r>
          </a:p>
          <a:p>
            <a:pPr marL="0" indent="0" algn="l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200"/>
              <a:t>Utilizando a estrutura switch...case, faça um programa para fazer as 4 operações aritméticas soma,subtração, divisão e multiplicação.</a:t>
            </a:r>
          </a:p>
          <a:p>
            <a:pPr marL="0" indent="0" algn="l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200"/>
              <a:t>Observe que pode-se digitar letra maiúscula ou minúscula no programa selecao2 case.cpp 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96E75-AFF1-42E9-B6B2-AFEA6EF1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Operadores Incrementais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E7632E-AD92-4BF1-A272-3BD0668E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pt-BR" dirty="0">
                <a:effectLst/>
              </a:rPr>
              <a:t>Em programação existem instruções muito comuns chamadas de </a:t>
            </a:r>
            <a:r>
              <a:rPr lang="pt-BR" b="1" dirty="0">
                <a:effectLst/>
              </a:rPr>
              <a:t>incremento</a:t>
            </a:r>
            <a:r>
              <a:rPr lang="pt-BR" dirty="0">
                <a:effectLst/>
              </a:rPr>
              <a:t> e </a:t>
            </a:r>
            <a:r>
              <a:rPr lang="pt-BR" b="1" dirty="0">
                <a:effectLst/>
              </a:rPr>
              <a:t>decremento</a:t>
            </a:r>
            <a:r>
              <a:rPr lang="pt-BR" dirty="0">
                <a:effectLst/>
              </a:rPr>
              <a:t>. Uma instrução de incremento </a:t>
            </a:r>
            <a:r>
              <a:rPr lang="pt-BR" b="1" dirty="0">
                <a:effectLst/>
              </a:rPr>
              <a:t>adiciona</a:t>
            </a:r>
            <a:r>
              <a:rPr lang="pt-BR" dirty="0">
                <a:effectLst/>
              </a:rPr>
              <a:t> uma unidade ao conteúdo de uma variável.  Uma instrução de decremento </a:t>
            </a:r>
            <a:r>
              <a:rPr lang="pt-BR" b="1" dirty="0">
                <a:effectLst/>
              </a:rPr>
              <a:t>subtrai</a:t>
            </a:r>
            <a:r>
              <a:rPr lang="pt-BR" dirty="0">
                <a:effectLst/>
              </a:rPr>
              <a:t> uma unidade do conteúdo de uma variável.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dirty="0">
                <a:effectLst/>
              </a:rPr>
              <a:t>  Existem, em C, operadores específicos para realizar as operações de incremento (++) e decremento (--)</a:t>
            </a:r>
            <a:r>
              <a:rPr lang="pt-BR" dirty="0"/>
              <a:t>.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pt-BR" b="1" dirty="0"/>
              <a:t>Sintaxe:</a:t>
            </a:r>
            <a:r>
              <a:rPr lang="pt-BR" dirty="0"/>
              <a:t> A sintaxe dos operadores incrementais é a seguinte:</a:t>
            </a:r>
            <a:endParaRPr lang="pt-BR" b="1" dirty="0"/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pt-BR" b="1" dirty="0"/>
              <a:t> instrução equivalente</a:t>
            </a:r>
            <a:endParaRPr lang="pt-BR" dirty="0"/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pt-BR" dirty="0"/>
              <a:t>++ var      </a:t>
            </a:r>
            <a:r>
              <a:rPr lang="pt-BR" dirty="0" err="1"/>
              <a:t>var</a:t>
            </a:r>
            <a:r>
              <a:rPr lang="pt-BR" dirty="0"/>
              <a:t> = var + 1	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pt-BR" dirty="0"/>
              <a:t>var ++      var = var + 1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pt-BR" dirty="0"/>
              <a:t>-- var   </a:t>
            </a:r>
            <a:r>
              <a:rPr lang="pt-BR" b="1" dirty="0"/>
              <a:t>   </a:t>
            </a:r>
            <a:r>
              <a:rPr lang="pt-BR" dirty="0" err="1"/>
              <a:t>var</a:t>
            </a:r>
            <a:r>
              <a:rPr lang="pt-BR" dirty="0"/>
              <a:t> = var - 1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pt-BR" dirty="0"/>
              <a:t>var --      var = var - 1</a:t>
            </a:r>
            <a:r>
              <a:rPr lang="pt-BR" sz="1600" dirty="0"/>
              <a:t>  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D168AF-195A-49D1-8E17-7F24B8E9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0C796-EEE1-42D6-BE1B-97CE41B8498A}" type="slidenum">
              <a:rPr lang="pt-BR" smtClean="0"/>
              <a:pPr>
                <a:defRPr/>
              </a:pPr>
              <a:t>202</a:t>
            </a:fld>
            <a:endParaRPr lang="pt-BR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8C836082-E3FD-44AB-A123-4183C108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1834292-F4BB-4A4D-87CC-841D248DBC9F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203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23362" name="Rectangle 2">
            <a:extLst>
              <a:ext uri="{FF2B5EF4-FFF2-40B4-BE49-F238E27FC236}">
                <a16:creationId xmlns:a16="http://schemas.microsoft.com/office/drawing/2014/main" id="{855D8D81-F395-4869-8341-C0B2D46E7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Relembrando </a:t>
            </a:r>
            <a:r>
              <a:rPr lang="pt-BR" sz="1400"/>
              <a:t>(slide Unidade 2)</a:t>
            </a:r>
          </a:p>
        </p:txBody>
      </p:sp>
      <p:sp>
        <p:nvSpPr>
          <p:cNvPr id="1423363" name="Rectangle 3">
            <a:extLst>
              <a:ext uri="{FF2B5EF4-FFF2-40B4-BE49-F238E27FC236}">
                <a16:creationId xmlns:a16="http://schemas.microsoft.com/office/drawing/2014/main" id="{08651B25-AB9B-4008-BD56-AFC42AB3B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pt-BR" sz="2000" b="1"/>
              <a:t>Operadores Incrementais</a:t>
            </a:r>
          </a:p>
          <a:p>
            <a:pPr marL="0" indent="0" eaLnBrk="1" hangingPunct="1">
              <a:defRPr/>
            </a:pPr>
            <a:r>
              <a:rPr lang="pt-BR" sz="2000"/>
              <a:t>   </a:t>
            </a:r>
            <a:r>
              <a:rPr lang="pt-BR" b="1">
                <a:effectLst/>
              </a:rPr>
              <a:t>Exemplo:</a:t>
            </a:r>
            <a:r>
              <a:rPr lang="pt-BR">
                <a:effectLst/>
              </a:rPr>
              <a:t>  Observe o fragmento de código abaixo e note o valor que as variáveis recebem </a:t>
            </a:r>
            <a:r>
              <a:rPr lang="pt-BR" b="1">
                <a:effectLst/>
              </a:rPr>
              <a:t>após</a:t>
            </a:r>
            <a:r>
              <a:rPr lang="pt-BR">
                <a:effectLst/>
              </a:rPr>
              <a:t> a execução da instrução:</a:t>
            </a:r>
          </a:p>
          <a:p>
            <a:pPr marL="0" indent="0" eaLnBrk="1" hangingPunct="1">
              <a:defRPr/>
            </a:pPr>
            <a:r>
              <a:rPr lang="pt-BR">
                <a:effectLst/>
              </a:rPr>
              <a:t>	                        </a:t>
            </a:r>
            <a:r>
              <a:rPr lang="pt-BR" b="1">
                <a:effectLst/>
              </a:rPr>
              <a:t>valor das variáveis</a:t>
            </a:r>
            <a:endParaRPr lang="pt-BR">
              <a:effectLst/>
            </a:endParaRPr>
          </a:p>
          <a:p>
            <a:pPr marL="0" indent="0" eaLnBrk="1" hangingPunct="1">
              <a:defRPr/>
            </a:pPr>
            <a:r>
              <a:rPr lang="pt-BR">
                <a:effectLst/>
              </a:rPr>
              <a:t>int a=0, b=0, c=0, i = 3;     // a:0   </a:t>
            </a:r>
            <a:r>
              <a:rPr lang="en-US">
                <a:effectLst/>
              </a:rPr>
              <a:t>b: 0   c: 0   i: 3</a:t>
            </a:r>
            <a:endParaRPr lang="pt-BR">
              <a:effectLst/>
            </a:endParaRPr>
          </a:p>
          <a:p>
            <a:pPr marL="0" indent="0" eaLnBrk="1" hangingPunct="1">
              <a:defRPr/>
            </a:pPr>
            <a:r>
              <a:rPr lang="pt-BR">
                <a:effectLst/>
              </a:rPr>
              <a:t>a = i++;                // a: 3   b: 0   c: 0   i: 4</a:t>
            </a:r>
          </a:p>
          <a:p>
            <a:pPr marL="0" indent="0" eaLnBrk="1" hangingPunct="1">
              <a:defRPr/>
            </a:pPr>
            <a:r>
              <a:rPr lang="pt-BR">
                <a:effectLst/>
              </a:rPr>
              <a:t>b = ++i;                // a: 3   b: 5   c: 0   i: 5</a:t>
            </a:r>
          </a:p>
          <a:p>
            <a:pPr marL="0" indent="0" eaLnBrk="1" hangingPunct="1">
              <a:defRPr/>
            </a:pPr>
            <a:r>
              <a:rPr lang="pt-BR">
                <a:effectLst/>
              </a:rPr>
              <a:t>c = --i;                // a: 3   b: 5   c: 4   i: 4</a:t>
            </a:r>
          </a:p>
        </p:txBody>
      </p:sp>
      <p:sp>
        <p:nvSpPr>
          <p:cNvPr id="354309" name="Text Box 5">
            <a:extLst>
              <a:ext uri="{FF2B5EF4-FFF2-40B4-BE49-F238E27FC236}">
                <a16:creationId xmlns:a16="http://schemas.microsoft.com/office/drawing/2014/main" id="{3CEF4118-2DDF-406E-8AEA-F6F060A32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5172075"/>
            <a:ext cx="7005638" cy="925513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Os  operadores incrementais tem a mais alta precedência entre todos, sendo superados apenas pelos parênteses que tem precedência ainda maior 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EF86E-0E5C-409F-B53F-C1EE6232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56355" name="Espaço Reservado para Conteúdo 2">
            <a:extLst>
              <a:ext uri="{FF2B5EF4-FFF2-40B4-BE49-F238E27FC236}">
                <a16:creationId xmlns:a16="http://schemas.microsoft.com/office/drawing/2014/main" id="{68CC57B5-3C84-4978-BF7E-3B6540111B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altLang="pt-BR" b="1">
                <a:effectLst/>
              </a:rPr>
              <a:t>Exercício 2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Dado o seguinte algoritmo: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Programa p1;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var i,j,k:inteiro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inicio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leia(i)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leia(j)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leia(k)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se (i&gt;j) e (i&gt;k) então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      escreva(i)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senão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      se j&gt;k ntão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            escreva(j)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      senao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            escreva(k)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     fimse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fimse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fim.</a:t>
            </a:r>
            <a:endParaRPr lang="pt-BR" altLang="pt-BR">
              <a:effectLst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AAC693-95E1-4AE3-9970-E100F701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ACCE5-7B34-4337-8C4E-3058043498F5}" type="slidenum">
              <a:rPr lang="pt-BR" smtClean="0"/>
              <a:pPr>
                <a:defRPr/>
              </a:pPr>
              <a:t>204</a:t>
            </a:fld>
            <a:endParaRPr lang="pt-BR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3844CC4-E3BE-4BE4-B1D1-30D4762B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9FE1A37-9560-4C1C-8CE6-6EECC1D4E422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205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80354" name="Rectangle 2">
            <a:extLst>
              <a:ext uri="{FF2B5EF4-FFF2-40B4-BE49-F238E27FC236}">
                <a16:creationId xmlns:a16="http://schemas.microsoft.com/office/drawing/2014/main" id="{38E834B3-B6BE-4629-9C74-15CBE5316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 (for, while, do...while):</a:t>
            </a:r>
            <a:br>
              <a:rPr lang="pt-BR"/>
            </a:br>
            <a:r>
              <a:rPr lang="pt-BR"/>
              <a:t> Condição de controle </a:t>
            </a:r>
          </a:p>
        </p:txBody>
      </p:sp>
      <p:sp>
        <p:nvSpPr>
          <p:cNvPr id="1380355" name="Rectangle 3">
            <a:extLst>
              <a:ext uri="{FF2B5EF4-FFF2-40B4-BE49-F238E27FC236}">
                <a16:creationId xmlns:a16="http://schemas.microsoft.com/office/drawing/2014/main" id="{38226A0D-34AB-4842-90AE-21A093DB6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endParaRPr lang="pt-BR" altLang="zh-CN" sz="2000">
              <a:ea typeface="SimSun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zh-CN" sz="2000">
                <a:ea typeface="SimSun" pitchFamily="2" charset="-122"/>
              </a:rPr>
              <a:t>  A estrutura de repetição permite que um bloco de instruções seja executado repetidamente uma quantidade controlada de vezes. 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000"/>
              <a:t> Em todas as estruturas, existe pelo menos uma expressão que faz o controle de </a:t>
            </a:r>
            <a:r>
              <a:rPr lang="pt-BR" sz="2000" b="1"/>
              <a:t>qual</a:t>
            </a:r>
            <a:r>
              <a:rPr lang="pt-BR" sz="2000"/>
              <a:t> bloco de instruções será executado ou </a:t>
            </a:r>
            <a:r>
              <a:rPr lang="pt-BR" sz="2000" b="1"/>
              <a:t>quantas vezes</a:t>
            </a:r>
            <a:r>
              <a:rPr lang="pt-BR" sz="2000"/>
              <a:t> ele será executado: é o que chamamos de </a:t>
            </a:r>
            <a:r>
              <a:rPr lang="pt-BR" sz="2000" b="1"/>
              <a:t>condição de controle</a:t>
            </a:r>
            <a:r>
              <a:rPr lang="pt-BR" sz="2000"/>
              <a:t>.    </a:t>
            </a:r>
            <a:endParaRPr lang="pt-BR" altLang="zh-CN" sz="220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FB2773F5-DD3F-4AF0-BA90-49BD8ED9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01104B9-AFE4-4650-B5FD-23B3A29E6DF9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206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605634" name="Rectangle 2">
            <a:extLst>
              <a:ext uri="{FF2B5EF4-FFF2-40B4-BE49-F238E27FC236}">
                <a16:creationId xmlns:a16="http://schemas.microsoft.com/office/drawing/2014/main" id="{5169A7FC-E4A7-4BAD-A893-C88511004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 (for, while, do...while):</a:t>
            </a:r>
            <a:br>
              <a:rPr lang="pt-BR"/>
            </a:br>
            <a:r>
              <a:rPr lang="pt-BR"/>
              <a:t> Condição de controle </a:t>
            </a:r>
          </a:p>
        </p:txBody>
      </p:sp>
      <p:sp>
        <p:nvSpPr>
          <p:cNvPr id="1605635" name="Rectangle 3">
            <a:extLst>
              <a:ext uri="{FF2B5EF4-FFF2-40B4-BE49-F238E27FC236}">
                <a16:creationId xmlns:a16="http://schemas.microsoft.com/office/drawing/2014/main" id="{AD7FCBD7-A3C4-4A4A-8302-711BDBCC5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endParaRPr lang="pt-BR" sz="2000"/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000"/>
              <a:t>Uma condição de controle é uma expressão lógica ou aritmética cujo resultado pode ser considerado verdadeiro ou falso. 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000"/>
              <a:t>A linguagem C não possui variáveis ou constantes lógicas, possui somente expressões numéricas. 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000"/>
              <a:t>Assim, quando uma </a:t>
            </a:r>
            <a:r>
              <a:rPr lang="pt-BR" sz="2000" b="1"/>
              <a:t>expressão numérica</a:t>
            </a:r>
            <a:r>
              <a:rPr lang="pt-BR" sz="2000"/>
              <a:t> se encontra em uma </a:t>
            </a:r>
            <a:r>
              <a:rPr lang="pt-BR" sz="2000" b="1"/>
              <a:t>condição de controle</a:t>
            </a:r>
            <a:r>
              <a:rPr lang="pt-BR" sz="2000"/>
              <a:t>, ela será considerada </a:t>
            </a:r>
            <a:r>
              <a:rPr lang="pt-BR" sz="2000" b="1"/>
              <a:t>falsa</a:t>
            </a:r>
            <a:r>
              <a:rPr lang="pt-BR" sz="2000"/>
              <a:t> se seu valor for </a:t>
            </a:r>
            <a:r>
              <a:rPr lang="pt-BR" sz="2000" b="1"/>
              <a:t>igual a zero</a:t>
            </a:r>
            <a:r>
              <a:rPr lang="pt-BR" sz="2000"/>
              <a:t>, e </a:t>
            </a:r>
            <a:r>
              <a:rPr lang="pt-BR" sz="2000" b="1"/>
              <a:t>verdadeira</a:t>
            </a:r>
            <a:r>
              <a:rPr lang="pt-BR" sz="2000"/>
              <a:t> se seu valor for </a:t>
            </a:r>
            <a:r>
              <a:rPr lang="pt-BR" sz="2000" b="1"/>
              <a:t>diferente de zero</a:t>
            </a:r>
            <a:r>
              <a:rPr lang="pt-BR" sz="2000"/>
              <a:t>.</a:t>
            </a:r>
            <a:r>
              <a:rPr lang="pt-BR" sz="2200"/>
              <a:t> </a:t>
            </a:r>
            <a:endParaRPr lang="pt-BR" altLang="zh-CN" sz="220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F8CFD9D4-EEE2-489D-946F-A0A97C32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D77546E-1648-4EB5-9D63-721A6F6ABDC6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207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86498" name="Rectangle 2">
            <a:extLst>
              <a:ext uri="{FF2B5EF4-FFF2-40B4-BE49-F238E27FC236}">
                <a16:creationId xmlns:a16="http://schemas.microsoft.com/office/drawing/2014/main" id="{4E87A48C-F735-453C-9ADF-53368EF6B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 (for, while, do...while):</a:t>
            </a:r>
            <a:br>
              <a:rPr lang="pt-BR"/>
            </a:br>
            <a:r>
              <a:rPr lang="pt-BR"/>
              <a:t>Condição de controle</a:t>
            </a:r>
          </a:p>
        </p:txBody>
      </p:sp>
      <p:sp>
        <p:nvSpPr>
          <p:cNvPr id="1386499" name="Rectangle 3">
            <a:extLst>
              <a:ext uri="{FF2B5EF4-FFF2-40B4-BE49-F238E27FC236}">
                <a16:creationId xmlns:a16="http://schemas.microsoft.com/office/drawing/2014/main" id="{C574F836-AEEA-44F3-AE14-5BACF338E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b="1"/>
          </a:p>
          <a:p>
            <a:pPr eaLnBrk="1" hangingPunct="1">
              <a:defRPr/>
            </a:pPr>
            <a:r>
              <a:rPr lang="pt-BR" b="1"/>
              <a:t>Exemplo:</a:t>
            </a:r>
            <a:r>
              <a:rPr lang="pt-BR"/>
              <a:t> Observe nas condições abaixo, seu valor numérico e seu significado lógico. Considere as variáveis int i = 0, j = 3;</a:t>
            </a:r>
            <a:endParaRPr lang="pt-BR" b="1"/>
          </a:p>
          <a:p>
            <a:pPr eaLnBrk="1" hangingPunct="1">
              <a:defRPr/>
            </a:pPr>
            <a:r>
              <a:rPr lang="pt-BR" b="1"/>
              <a:t>condição   valor numérico   significado lógico</a:t>
            </a:r>
            <a:endParaRPr lang="pt-BR"/>
          </a:p>
          <a:p>
            <a:pPr algn="l" eaLnBrk="1" hangingPunct="1">
              <a:defRPr/>
            </a:pPr>
            <a:r>
              <a:rPr lang="pt-BR"/>
              <a:t>(i == 0)          1            verdadeiro</a:t>
            </a:r>
          </a:p>
          <a:p>
            <a:pPr algn="l" eaLnBrk="1" hangingPunct="1">
              <a:defRPr/>
            </a:pPr>
            <a:r>
              <a:rPr lang="pt-BR"/>
              <a:t>(i &gt; j) 	         0            falso</a:t>
            </a:r>
          </a:p>
          <a:p>
            <a:pPr algn="l" eaLnBrk="1" hangingPunct="1">
              <a:defRPr/>
            </a:pPr>
            <a:r>
              <a:rPr lang="pt-BR"/>
              <a:t>(i)                   0            falso</a:t>
            </a:r>
          </a:p>
          <a:p>
            <a:pPr algn="l" eaLnBrk="1" hangingPunct="1">
              <a:defRPr/>
            </a:pPr>
            <a:r>
              <a:rPr lang="pt-BR"/>
              <a:t>(j)                   3            verdadeiro</a:t>
            </a:r>
          </a:p>
          <a:p>
            <a:pPr algn="l" eaLnBrk="1" hangingPunct="1">
              <a:defRPr/>
            </a:pPr>
            <a:r>
              <a:rPr lang="pt-BR"/>
              <a:t>Este fato deve ficar claro pois, quando for dito que uma condição é </a:t>
            </a:r>
            <a:r>
              <a:rPr lang="pt-BR" b="1"/>
              <a:t>falsa</a:t>
            </a:r>
            <a:r>
              <a:rPr lang="pt-BR"/>
              <a:t> ou </a:t>
            </a:r>
            <a:r>
              <a:rPr lang="pt-BR" b="1"/>
              <a:t>verdadeira</a:t>
            </a:r>
            <a:r>
              <a:rPr lang="pt-BR"/>
              <a:t> quer se dizer que seu valor e </a:t>
            </a:r>
            <a:r>
              <a:rPr lang="pt-BR" b="1"/>
              <a:t>igual</a:t>
            </a:r>
            <a:r>
              <a:rPr lang="pt-BR"/>
              <a:t> a zero ou </a:t>
            </a:r>
            <a:r>
              <a:rPr lang="pt-BR" b="1"/>
              <a:t>diferente</a:t>
            </a:r>
            <a:r>
              <a:rPr lang="pt-BR"/>
              <a:t> de zero. 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F53ABAE1-ACE9-4430-B33C-B6A7D076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653F0B0-E320-476B-BD47-09F6F16FF8F3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208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88546" name="Rectangle 2">
            <a:extLst>
              <a:ext uri="{FF2B5EF4-FFF2-40B4-BE49-F238E27FC236}">
                <a16:creationId xmlns:a16="http://schemas.microsoft.com/office/drawing/2014/main" id="{C7EFD513-2FA2-4158-9AA2-8B80E26AD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do...while</a:t>
            </a:r>
          </a:p>
        </p:txBody>
      </p:sp>
      <p:sp>
        <p:nvSpPr>
          <p:cNvPr id="1388547" name="Rectangle 3">
            <a:extLst>
              <a:ext uri="{FF2B5EF4-FFF2-40B4-BE49-F238E27FC236}">
                <a16:creationId xmlns:a16="http://schemas.microsoft.com/office/drawing/2014/main" id="{8B4BF41E-5557-4E20-B7DA-A1256783FB3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pt-BR" sz="2200" b="1"/>
              <a:t>Estrutura do...while</a:t>
            </a:r>
            <a:r>
              <a:rPr lang="pt-BR" sz="2200"/>
              <a:t> </a:t>
            </a:r>
          </a:p>
          <a:p>
            <a:pPr marL="0" indent="0" algn="l" eaLnBrk="1" hangingPunct="1">
              <a:buFont typeface="Wingdings" panose="05000000000000000000" pitchFamily="2" charset="2"/>
              <a:buChar char="n"/>
              <a:defRPr/>
            </a:pPr>
            <a:r>
              <a:rPr lang="pt-BR" sz="2000"/>
              <a:t>   Esta estrutura faz com que o bloco de  instruções  seja executado </a:t>
            </a:r>
            <a:r>
              <a:rPr lang="pt-BR" sz="2000" b="1"/>
              <a:t>pelo menos uma vez</a:t>
            </a:r>
            <a:r>
              <a:rPr lang="pt-BR" sz="2000"/>
              <a:t>. </a:t>
            </a:r>
          </a:p>
          <a:p>
            <a:pPr marL="0" indent="0" algn="l" eaLnBrk="1" hangingPunct="1">
              <a:buFont typeface="Wingdings" panose="05000000000000000000" pitchFamily="2" charset="2"/>
              <a:buChar char="n"/>
              <a:defRPr/>
            </a:pPr>
            <a:r>
              <a:rPr lang="pt-BR" sz="2000"/>
              <a:t>Após a execução do bloco, a condição é avaliada. Se a condição for </a:t>
            </a:r>
            <a:r>
              <a:rPr lang="pt-BR" sz="2000" b="1"/>
              <a:t>VERDADEIRA</a:t>
            </a:r>
            <a:r>
              <a:rPr lang="pt-BR" sz="2000"/>
              <a:t> o bloco é executado outra vez. Se a condição for </a:t>
            </a:r>
            <a:r>
              <a:rPr lang="pt-BR" sz="2000" b="1"/>
              <a:t>FALSA</a:t>
            </a:r>
            <a:r>
              <a:rPr lang="pt-BR" sz="2000"/>
              <a:t> a repetição é terminada. </a:t>
            </a:r>
          </a:p>
          <a:p>
            <a:pPr marL="0" indent="0" algn="l" eaLnBrk="1" hangingPunct="1">
              <a:buFont typeface="Wingdings" panose="05000000000000000000" pitchFamily="2" charset="2"/>
              <a:buChar char="n"/>
              <a:defRPr/>
            </a:pPr>
            <a:r>
              <a:rPr lang="pt-BR" sz="2000"/>
              <a:t>   Esta é uma estrutura básica de repetição </a:t>
            </a:r>
            <a:r>
              <a:rPr lang="pt-BR" sz="2000" b="1"/>
              <a:t>condicional</a:t>
            </a:r>
            <a:r>
              <a:rPr lang="pt-BR" sz="2000"/>
              <a:t>. Permite a execução de um bloco de instruções repetidamente. </a:t>
            </a:r>
          </a:p>
          <a:p>
            <a:pPr marL="0" indent="0" algn="l" eaLnBrk="1" hangingPunct="1">
              <a:buFont typeface="Wingdings" panose="05000000000000000000" pitchFamily="2" charset="2"/>
              <a:buChar char="n"/>
              <a:defRPr/>
            </a:pPr>
            <a:r>
              <a:rPr lang="pt-BR" sz="2000"/>
              <a:t>   O fluxograma desta estrutura é mostrada na figura .</a:t>
            </a:r>
          </a:p>
        </p:txBody>
      </p:sp>
      <p:pic>
        <p:nvPicPr>
          <p:cNvPr id="63493" name="Picture 4">
            <a:extLst>
              <a:ext uri="{FF2B5EF4-FFF2-40B4-BE49-F238E27FC236}">
                <a16:creationId xmlns:a16="http://schemas.microsoft.com/office/drawing/2014/main" id="{455F4484-7FA1-469D-85F1-8D813D04A53E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5825" y="4365625"/>
            <a:ext cx="1670050" cy="2308225"/>
          </a:xfrm>
          <a:solidFill>
            <a:srgbClr val="BDD2E9"/>
          </a:solidFill>
          <a:ln w="57150" cmpd="thinThick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77CA4DF4-9FCA-4A33-8500-ED71DF77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1D1A77E-1100-426E-83A9-3015D6BEB583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209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87522" name="Rectangle 2">
            <a:extLst>
              <a:ext uri="{FF2B5EF4-FFF2-40B4-BE49-F238E27FC236}">
                <a16:creationId xmlns:a16="http://schemas.microsoft.com/office/drawing/2014/main" id="{FBDDD5C2-B20F-4ADF-9334-072373C5E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do...while</a:t>
            </a:r>
          </a:p>
        </p:txBody>
      </p:sp>
      <p:sp>
        <p:nvSpPr>
          <p:cNvPr id="1387523" name="Rectangle 3">
            <a:extLst>
              <a:ext uri="{FF2B5EF4-FFF2-40B4-BE49-F238E27FC236}">
                <a16:creationId xmlns:a16="http://schemas.microsoft.com/office/drawing/2014/main" id="{2F1C7FB5-9098-4F48-90F6-C579014FC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sz="2000"/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/>
              <a:t>Sua sintaxe é a seguinte:</a:t>
            </a:r>
            <a:endParaRPr lang="pt-BR" sz="2200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200"/>
              <a:t>do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200"/>
              <a:t>{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200"/>
              <a:t>  </a:t>
            </a:r>
            <a:r>
              <a:rPr lang="pt-BR" sz="2200" i="1"/>
              <a:t>bloco</a:t>
            </a:r>
            <a:endParaRPr lang="pt-BR" sz="220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200"/>
              <a:t>}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200"/>
              <a:t>while(</a:t>
            </a:r>
            <a:r>
              <a:rPr lang="pt-BR" sz="2200" i="1"/>
              <a:t>condição</a:t>
            </a:r>
            <a:r>
              <a:rPr lang="pt-BR" sz="2200"/>
              <a:t>);</a:t>
            </a:r>
          </a:p>
          <a:p>
            <a:pPr algn="l" eaLnBrk="1" hangingPunct="1">
              <a:defRPr/>
            </a:pPr>
            <a:r>
              <a:rPr lang="pt-BR" sz="2200"/>
              <a:t>onde:	</a:t>
            </a:r>
            <a:r>
              <a:rPr lang="pt-BR" sz="2200" i="1"/>
              <a:t>condição</a:t>
            </a:r>
            <a:r>
              <a:rPr lang="pt-BR" sz="2200"/>
              <a:t> é uma expressão lógica ou numérica.</a:t>
            </a:r>
            <a:endParaRPr lang="pt-BR" sz="2200" i="1"/>
          </a:p>
          <a:p>
            <a:pPr algn="l" eaLnBrk="1" hangingPunct="1">
              <a:defRPr/>
            </a:pPr>
            <a:r>
              <a:rPr lang="pt-BR" sz="2200" i="1"/>
              <a:t>bloco</a:t>
            </a:r>
            <a:r>
              <a:rPr lang="pt-BR" sz="2200"/>
              <a:t> é um conjunto de instruções.</a:t>
            </a:r>
          </a:p>
        </p:txBody>
      </p:sp>
      <p:sp>
        <p:nvSpPr>
          <p:cNvPr id="1387524" name="Text Box 4">
            <a:extLst>
              <a:ext uri="{FF2B5EF4-FFF2-40B4-BE49-F238E27FC236}">
                <a16:creationId xmlns:a16="http://schemas.microsoft.com/office/drawing/2014/main" id="{E73F13AB-3D99-4AF5-BC5C-DF0F7DEFB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0663"/>
            <a:ext cx="1546225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Do_While1.cpp</a:t>
            </a:r>
          </a:p>
        </p:txBody>
      </p:sp>
      <p:sp>
        <p:nvSpPr>
          <p:cNvPr id="1387525" name="Rectangle 5">
            <a:extLst>
              <a:ext uri="{FF2B5EF4-FFF2-40B4-BE49-F238E27FC236}">
                <a16:creationId xmlns:a16="http://schemas.microsoft.com/office/drawing/2014/main" id="{A95C997C-E855-4567-97B1-BD15894CF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989138"/>
            <a:ext cx="3006725" cy="1930400"/>
          </a:xfrm>
          <a:prstGeom prst="rect">
            <a:avLst/>
          </a:prstGeom>
          <a:solidFill>
            <a:srgbClr val="CECEE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do</a:t>
            </a:r>
          </a:p>
          <a:p>
            <a:pPr eaLnBrk="1" hangingPunct="1">
              <a:defRPr/>
            </a:pPr>
            <a:r>
              <a:rPr 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{</a:t>
            </a:r>
          </a:p>
          <a:p>
            <a:pPr eaLnBrk="1" hangingPunct="1">
              <a:defRPr/>
            </a:pPr>
            <a:r>
              <a:rPr 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printf("\n %d ",i);</a:t>
            </a:r>
          </a:p>
          <a:p>
            <a:pPr eaLnBrk="1" hangingPunct="1">
              <a:defRPr/>
            </a:pPr>
            <a:r>
              <a:rPr 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i++;</a:t>
            </a:r>
          </a:p>
          <a:p>
            <a:pPr eaLnBrk="1" hangingPunct="1">
              <a:defRPr/>
            </a:pPr>
            <a:r>
              <a:rPr 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}</a:t>
            </a:r>
          </a:p>
          <a:p>
            <a:pPr eaLnBrk="1" hangingPunct="1">
              <a:defRPr/>
            </a:pPr>
            <a:r>
              <a:rPr 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while (i&lt;=8);</a:t>
            </a:r>
          </a:p>
        </p:txBody>
      </p:sp>
      <p:sp>
        <p:nvSpPr>
          <p:cNvPr id="1387526" name="Line 6">
            <a:extLst>
              <a:ext uri="{FF2B5EF4-FFF2-40B4-BE49-F238E27FC236}">
                <a16:creationId xmlns:a16="http://schemas.microsoft.com/office/drawing/2014/main" id="{E517BBE5-FCBE-4025-9176-C0AFF5968E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375" y="2924175"/>
            <a:ext cx="3095625" cy="433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7527" name="Line 7">
            <a:extLst>
              <a:ext uri="{FF2B5EF4-FFF2-40B4-BE49-F238E27FC236}">
                <a16:creationId xmlns:a16="http://schemas.microsoft.com/office/drawing/2014/main" id="{E2F86D49-4D14-4B6E-A201-7817D37AA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3860800"/>
            <a:ext cx="3097212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8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8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8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7524" grpId="0" animBg="1"/>
      <p:bldP spid="13875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2671F79D-8E9B-48DA-AE71-F098D358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71069-A88C-4046-A58B-BF4A91B48D2E}" type="slidenum">
              <a:rPr lang="pt-BR" altLang="pt-BR"/>
              <a:pPr>
                <a:defRPr/>
              </a:pPr>
              <a:t>21</a:t>
            </a:fld>
            <a:endParaRPr lang="pt-BR" altLang="pt-BR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A7778C8-CDC6-43EC-9A05-BD5E8D51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788466F-DE17-44A6-A761-0F29EE7A3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0BF6D674-FC86-4917-AA8D-5F81AC9A1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19313"/>
            <a:ext cx="84963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200" b="1" dirty="0"/>
              <a:t>Compiladores</a:t>
            </a:r>
            <a:r>
              <a:rPr lang="pt-BR" altLang="pt-BR" sz="2200" dirty="0"/>
              <a:t> </a:t>
            </a:r>
          </a:p>
          <a:p>
            <a:pPr algn="just" eaLnBrk="1" hangingPunct="1">
              <a:spcBef>
                <a:spcPct val="50000"/>
              </a:spcBef>
              <a:buClr>
                <a:srgbClr val="00E7E2"/>
              </a:buClr>
              <a:buSzTx/>
              <a:buFont typeface="Wingdings" panose="05000000000000000000" pitchFamily="2" charset="2"/>
              <a:buChar char="q"/>
            </a:pPr>
            <a:r>
              <a:rPr lang="pt-BR" altLang="pt-BR" sz="2200" dirty="0"/>
              <a:t>São os responsáveis pela “tradução” dos programas em linguagem de máquina gerando um arquivo de execução.</a:t>
            </a:r>
          </a:p>
          <a:p>
            <a:pPr algn="just" eaLnBrk="1" hangingPunct="1">
              <a:spcBef>
                <a:spcPct val="50000"/>
              </a:spcBef>
              <a:buClr>
                <a:srgbClr val="00E7E2"/>
              </a:buClr>
              <a:buSzTx/>
              <a:buFont typeface="Wingdings" panose="05000000000000000000" pitchFamily="2" charset="2"/>
              <a:buChar char="q"/>
            </a:pPr>
            <a:r>
              <a:rPr lang="pt-BR" altLang="pt-BR" sz="2200" dirty="0"/>
              <a:t>A partir de um arquivo de texto contendo um programa elaborado em determinada linguagem, eles geram um outro arquivo de maneira que o computador “entenda” as instruções contidas nele e as execute.</a:t>
            </a:r>
          </a:p>
        </p:txBody>
      </p:sp>
      <p:sp>
        <p:nvSpPr>
          <p:cNvPr id="839685" name="Text Box 5">
            <a:extLst>
              <a:ext uri="{FF2B5EF4-FFF2-40B4-BE49-F238E27FC236}">
                <a16:creationId xmlns:a16="http://schemas.microsoft.com/office/drawing/2014/main" id="{D5025426-800D-4E5D-8AA5-C9958DD69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0263"/>
            <a:ext cx="9144000" cy="11747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alt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FORMAS DE TRADUÇÃO DE PROGRAMA FONTE PARA PROGRAMA OBJETO</a:t>
            </a:r>
            <a:endParaRPr lang="pt-BR" altLang="pt-BR" sz="2200" b="1">
              <a:solidFill>
                <a:srgbClr val="000000"/>
              </a:solidFill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pt-BR" altLang="pt-BR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43379E-901C-47E2-8E7C-04B21842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2AC650-F5DC-490E-93CE-22E67C724636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210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603586" name="Rectangle 2">
            <a:extLst>
              <a:ext uri="{FF2B5EF4-FFF2-40B4-BE49-F238E27FC236}">
                <a16:creationId xmlns:a16="http://schemas.microsoft.com/office/drawing/2014/main" id="{E0531FBA-C1E3-4EDA-8A30-7372CFEFC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do...while</a:t>
            </a:r>
          </a:p>
        </p:txBody>
      </p:sp>
      <p:sp>
        <p:nvSpPr>
          <p:cNvPr id="1603587" name="Rectangle 3">
            <a:extLst>
              <a:ext uri="{FF2B5EF4-FFF2-40B4-BE49-F238E27FC236}">
                <a16:creationId xmlns:a16="http://schemas.microsoft.com/office/drawing/2014/main" id="{6D1FDBD2-7DF3-40EE-8F5D-74CB37F1A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sz="2000"/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/>
              <a:t>Veja o exemplo:</a:t>
            </a:r>
          </a:p>
        </p:txBody>
      </p:sp>
      <p:sp>
        <p:nvSpPr>
          <p:cNvPr id="1603588" name="Text Box 4">
            <a:extLst>
              <a:ext uri="{FF2B5EF4-FFF2-40B4-BE49-F238E27FC236}">
                <a16:creationId xmlns:a16="http://schemas.microsoft.com/office/drawing/2014/main" id="{512E94F9-F063-4E9D-847E-8A4B5C039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0663"/>
            <a:ext cx="2432050" cy="30797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Exemplo 1 Do_While.cpp</a:t>
            </a:r>
          </a:p>
        </p:txBody>
      </p:sp>
      <p:sp>
        <p:nvSpPr>
          <p:cNvPr id="1603589" name="Rectangle 5">
            <a:extLst>
              <a:ext uri="{FF2B5EF4-FFF2-40B4-BE49-F238E27FC236}">
                <a16:creationId xmlns:a16="http://schemas.microsoft.com/office/drawing/2014/main" id="{0B91980C-9309-4D2D-B9BC-098306FF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492375"/>
            <a:ext cx="7416800" cy="3416300"/>
          </a:xfrm>
          <a:prstGeom prst="rect">
            <a:avLst/>
          </a:prstGeom>
          <a:solidFill>
            <a:srgbClr val="CECEE6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main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(){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setlocale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(LC_ALL,"") ;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char r;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do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{   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("\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nTeste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de estrutura de repetição do...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while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");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(" \n Deseja continuar? (s)Sim ou (n) Não\n");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scanf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("%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s",&amp;r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);   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}</a:t>
            </a:r>
          </a:p>
          <a:p>
            <a:pPr eaLnBrk="1" hangingPunct="1">
              <a:defRPr/>
            </a:pP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while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(r =='s');</a:t>
            </a:r>
          </a:p>
          <a:p>
            <a:pPr eaLnBrk="1" hangingPunct="1">
              <a:defRPr/>
            </a:pP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("\n Saiu do laço do...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while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!!!");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69C78AB-7611-4DF6-BAEA-6D7024D9C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941888"/>
            <a:ext cx="3078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b="1">
                <a:solidFill>
                  <a:schemeClr val="bg1"/>
                </a:solidFill>
              </a:rPr>
              <a:t>while (r =='s'||r =='S');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88" grpId="0" animBg="1"/>
      <p:bldP spid="1603589" grpId="0" animBg="1"/>
      <p:bldP spid="2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F682FE-AD8A-435B-83AC-39E4124B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4A68B8E-19DC-4EE2-838F-C266C907A69F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211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603586" name="Rectangle 2">
            <a:extLst>
              <a:ext uri="{FF2B5EF4-FFF2-40B4-BE49-F238E27FC236}">
                <a16:creationId xmlns:a16="http://schemas.microsoft.com/office/drawing/2014/main" id="{DD230D39-8D1D-41CA-8B83-2F8E7FA08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do...while</a:t>
            </a:r>
          </a:p>
        </p:txBody>
      </p:sp>
      <p:sp>
        <p:nvSpPr>
          <p:cNvPr id="1603587" name="Rectangle 3">
            <a:extLst>
              <a:ext uri="{FF2B5EF4-FFF2-40B4-BE49-F238E27FC236}">
                <a16:creationId xmlns:a16="http://schemas.microsoft.com/office/drawing/2014/main" id="{A88D4941-F38D-4130-8F4D-7BE174079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sz="2000"/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/>
              <a:t>Veja o exemplo:</a:t>
            </a:r>
          </a:p>
        </p:txBody>
      </p:sp>
      <p:sp>
        <p:nvSpPr>
          <p:cNvPr id="1603588" name="Text Box 4">
            <a:extLst>
              <a:ext uri="{FF2B5EF4-FFF2-40B4-BE49-F238E27FC236}">
                <a16:creationId xmlns:a16="http://schemas.microsoft.com/office/drawing/2014/main" id="{50951DD9-E221-45CC-AF02-9CAE6D6A8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0663"/>
            <a:ext cx="2432050" cy="30797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Exemplo 2 Do_While.cpp</a:t>
            </a:r>
          </a:p>
        </p:txBody>
      </p:sp>
      <p:sp>
        <p:nvSpPr>
          <p:cNvPr id="1603589" name="Rectangle 5">
            <a:extLst>
              <a:ext uri="{FF2B5EF4-FFF2-40B4-BE49-F238E27FC236}">
                <a16:creationId xmlns:a16="http://schemas.microsoft.com/office/drawing/2014/main" id="{9FB8E147-B431-430B-85BD-A76A34E9C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492375"/>
            <a:ext cx="7416800" cy="3416300"/>
          </a:xfrm>
          <a:prstGeom prst="rect">
            <a:avLst/>
          </a:prstGeom>
          <a:solidFill>
            <a:srgbClr val="CECEE6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main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(){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setlocale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(LC_ALL,"") ;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r;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do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{   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("\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nTeste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de estrutura de repetição do...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while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");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(" \n Deseja continuar? (1) Sim\n");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scanf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("%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d",&amp;r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);   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}</a:t>
            </a:r>
          </a:p>
          <a:p>
            <a:pPr eaLnBrk="1" hangingPunct="1">
              <a:defRPr/>
            </a:pP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while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(r == 1);</a:t>
            </a:r>
          </a:p>
          <a:p>
            <a:pPr eaLnBrk="1" hangingPunct="1">
              <a:defRPr/>
            </a:pP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("\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nSaiu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do laço do...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while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!!!");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88" grpId="0" animBg="1"/>
      <p:bldP spid="1603589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33E794-CD15-49D8-AD8D-C71AC3C0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A163BE3-ED00-4F7C-BC32-3620B07E0BD6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212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603586" name="Rectangle 2">
            <a:extLst>
              <a:ext uri="{FF2B5EF4-FFF2-40B4-BE49-F238E27FC236}">
                <a16:creationId xmlns:a16="http://schemas.microsoft.com/office/drawing/2014/main" id="{72CFF1DA-72ED-4714-8E84-DD988BEB0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do...while</a:t>
            </a:r>
          </a:p>
        </p:txBody>
      </p:sp>
      <p:sp>
        <p:nvSpPr>
          <p:cNvPr id="1603587" name="Rectangle 3">
            <a:extLst>
              <a:ext uri="{FF2B5EF4-FFF2-40B4-BE49-F238E27FC236}">
                <a16:creationId xmlns:a16="http://schemas.microsoft.com/office/drawing/2014/main" id="{D079C5AB-A272-4317-ABA8-41A5EE3CE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sz="2000"/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/>
              <a:t>Veja o exemplo:</a:t>
            </a:r>
          </a:p>
        </p:txBody>
      </p:sp>
      <p:sp>
        <p:nvSpPr>
          <p:cNvPr id="1603588" name="Text Box 4">
            <a:extLst>
              <a:ext uri="{FF2B5EF4-FFF2-40B4-BE49-F238E27FC236}">
                <a16:creationId xmlns:a16="http://schemas.microsoft.com/office/drawing/2014/main" id="{6BF2F6B8-BF5D-4A83-B70F-BE706FEF8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0663"/>
            <a:ext cx="2432050" cy="30797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Exemplo 3 Do_While.cpp</a:t>
            </a:r>
          </a:p>
        </p:txBody>
      </p:sp>
      <p:sp>
        <p:nvSpPr>
          <p:cNvPr id="1603589" name="Rectangle 5">
            <a:extLst>
              <a:ext uri="{FF2B5EF4-FFF2-40B4-BE49-F238E27FC236}">
                <a16:creationId xmlns:a16="http://schemas.microsoft.com/office/drawing/2014/main" id="{C67DA9C6-7F8A-4439-B186-5E62B4397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492375"/>
            <a:ext cx="7416800" cy="3416300"/>
          </a:xfrm>
          <a:prstGeom prst="rect">
            <a:avLst/>
          </a:prstGeom>
          <a:solidFill>
            <a:srgbClr val="CECEE6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main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(){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setlocale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(LC_ALL,"") ;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r;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do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{   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("\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nTeste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de estrutura de repetição do...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while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");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(" \n Deseja continuar? (0) Não\n");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scanf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("%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d",&amp;r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);   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}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while (r != 0);</a:t>
            </a:r>
          </a:p>
          <a:p>
            <a:pPr eaLnBrk="1" hangingPunct="1">
              <a:defRPr/>
            </a:pP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("\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nSaiu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do laço do...</a:t>
            </a:r>
            <a:r>
              <a:rPr 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while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!!!");</a:t>
            </a:r>
          </a:p>
          <a:p>
            <a:pPr eaLnBrk="1" hangingPunct="1">
              <a:defRPr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B7B1519-71AF-43BA-B055-8FB788D3969E}"/>
              </a:ext>
            </a:extLst>
          </p:cNvPr>
          <p:cNvSpPr/>
          <p:nvPr/>
        </p:nvSpPr>
        <p:spPr>
          <a:xfrm>
            <a:off x="1060450" y="4970463"/>
            <a:ext cx="1711325" cy="36988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while ( r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88" grpId="0" animBg="1"/>
      <p:bldP spid="1603589" grpId="0" animBg="1"/>
      <p:bldP spid="2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9DDE6C05-ABAE-4E67-801E-79E6C194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AC015CB-18CA-4170-AFE7-3238688DB7D8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213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91618" name="Rectangle 2">
            <a:extLst>
              <a:ext uri="{FF2B5EF4-FFF2-40B4-BE49-F238E27FC236}">
                <a16:creationId xmlns:a16="http://schemas.microsoft.com/office/drawing/2014/main" id="{E54DB0A1-EFC2-4EAB-AAD9-FD5220E5E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do...while</a:t>
            </a:r>
          </a:p>
        </p:txBody>
      </p:sp>
      <p:sp>
        <p:nvSpPr>
          <p:cNvPr id="1391619" name="Rectangle 3">
            <a:extLst>
              <a:ext uri="{FF2B5EF4-FFF2-40B4-BE49-F238E27FC236}">
                <a16:creationId xmlns:a16="http://schemas.microsoft.com/office/drawing/2014/main" id="{99989807-0208-4E2C-992E-A9356A9A93F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eaLnBrk="1" hangingPunct="1">
              <a:defRPr/>
            </a:pPr>
            <a:endParaRPr lang="pt-BR" altLang="pt-BR" sz="2200"/>
          </a:p>
          <a:p>
            <a:pPr marL="0" indent="0" algn="l" eaLnBrk="1" hangingPunct="1">
              <a:defRPr/>
            </a:pPr>
            <a:r>
              <a:rPr lang="pt-BR" altLang="pt-BR" sz="2200"/>
              <a:t>	</a:t>
            </a:r>
            <a:r>
              <a:rPr lang="pt-BR" altLang="pt-BR" sz="2200" b="1"/>
              <a:t>Exemplo:</a:t>
            </a:r>
            <a:r>
              <a:rPr lang="pt-BR" altLang="pt-BR" sz="2200"/>
              <a:t> No trecho abaixo, a leitura de um número é feita dentro de um laço de repetição condicional. A leitura é repetida caso o número lido seja negativo.</a:t>
            </a:r>
          </a:p>
          <a:p>
            <a:pPr marL="0" indent="0" algn="l" eaLnBrk="1" hangingPunct="1">
              <a:defRPr/>
            </a:pPr>
            <a:r>
              <a:rPr lang="pt-BR" altLang="pt-BR" sz="2200"/>
              <a:t>do{</a:t>
            </a:r>
          </a:p>
          <a:p>
            <a:pPr marL="0" indent="0" algn="l" eaLnBrk="1" hangingPunct="1">
              <a:defRPr/>
            </a:pPr>
            <a:r>
              <a:rPr lang="pt-BR" altLang="pt-BR" sz="2200"/>
              <a:t>  puts("Digite um número positivo:");</a:t>
            </a:r>
          </a:p>
          <a:p>
            <a:pPr marL="0" indent="0" algn="l" eaLnBrk="1" hangingPunct="1">
              <a:defRPr/>
            </a:pPr>
            <a:r>
              <a:rPr lang="pt-BR" altLang="pt-BR" sz="2200"/>
              <a:t>  scanf("%f",&amp;num);</a:t>
            </a:r>
          </a:p>
          <a:p>
            <a:pPr marL="0" indent="0" algn="l" eaLnBrk="1" hangingPunct="1">
              <a:defRPr/>
            </a:pPr>
            <a:r>
              <a:rPr lang="pt-BR" altLang="pt-BR" sz="2200"/>
              <a:t>}</a:t>
            </a:r>
          </a:p>
          <a:p>
            <a:pPr marL="0" indent="0" algn="l" eaLnBrk="1" hangingPunct="1">
              <a:defRPr/>
            </a:pPr>
            <a:r>
              <a:rPr lang="pt-BR" altLang="pt-BR" sz="2200"/>
              <a:t>while(num &lt;= 0.0);</a:t>
            </a:r>
          </a:p>
        </p:txBody>
      </p:sp>
      <p:sp>
        <p:nvSpPr>
          <p:cNvPr id="1391622" name="Text Box 6">
            <a:extLst>
              <a:ext uri="{FF2B5EF4-FFF2-40B4-BE49-F238E27FC236}">
                <a16:creationId xmlns:a16="http://schemas.microsoft.com/office/drawing/2014/main" id="{76F2EC2E-2CC6-4D5C-B059-4F2F59ED8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0663"/>
            <a:ext cx="1546225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Do_While3.cpp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622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034E20D8-404F-44E5-B631-DA004578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84E05A4-F17D-4F9D-99CC-7392D55CF42A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214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574914" name="Rectangle 2">
            <a:extLst>
              <a:ext uri="{FF2B5EF4-FFF2-40B4-BE49-F238E27FC236}">
                <a16:creationId xmlns:a16="http://schemas.microsoft.com/office/drawing/2014/main" id="{04E10B9B-3EFF-46BC-B1A1-C40EFAB8B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do...while</a:t>
            </a:r>
          </a:p>
        </p:txBody>
      </p:sp>
      <p:sp>
        <p:nvSpPr>
          <p:cNvPr id="1574915" name="Rectangle 3">
            <a:extLst>
              <a:ext uri="{FF2B5EF4-FFF2-40B4-BE49-F238E27FC236}">
                <a16:creationId xmlns:a16="http://schemas.microsoft.com/office/drawing/2014/main" id="{A9FB8EAB-AA2E-450C-8E77-1098E8BA397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eaLnBrk="1" hangingPunct="1">
              <a:defRPr/>
            </a:pPr>
            <a:endParaRPr lang="pt-BR" altLang="pt-BR" sz="2200" dirty="0"/>
          </a:p>
          <a:p>
            <a:pPr marL="0" indent="0"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200" dirty="0"/>
              <a:t>	Na linguagem C o valor 0 (zero) é considerado valor lógico falso e qualquer número que não seja 0 (zero) recebe valor lógico verdadeiro (</a:t>
            </a:r>
            <a:r>
              <a:rPr lang="pt-BR" altLang="pt-BR" sz="2200" dirty="0" err="1"/>
              <a:t>true</a:t>
            </a:r>
            <a:r>
              <a:rPr lang="pt-BR" altLang="pt-BR" sz="2200" dirty="0"/>
              <a:t>). Veja o exemplo abaixo:</a:t>
            </a:r>
          </a:p>
          <a:p>
            <a:pPr marL="0" indent="0" algn="l" eaLnBrk="1" hangingPunct="1">
              <a:defRPr/>
            </a:pPr>
            <a:endParaRPr lang="pt-BR" altLang="pt-BR" sz="2200" dirty="0"/>
          </a:p>
        </p:txBody>
      </p:sp>
      <p:sp>
        <p:nvSpPr>
          <p:cNvPr id="1574916" name="Text Box 4">
            <a:extLst>
              <a:ext uri="{FF2B5EF4-FFF2-40B4-BE49-F238E27FC236}">
                <a16:creationId xmlns:a16="http://schemas.microsoft.com/office/drawing/2014/main" id="{4D221221-2D04-483E-94E9-A3FD9D1D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0663"/>
            <a:ext cx="1546225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Do_While4.cpp</a:t>
            </a:r>
          </a:p>
        </p:txBody>
      </p:sp>
      <p:sp>
        <p:nvSpPr>
          <p:cNvPr id="1574917" name="Rectangle 5">
            <a:extLst>
              <a:ext uri="{FF2B5EF4-FFF2-40B4-BE49-F238E27FC236}">
                <a16:creationId xmlns:a16="http://schemas.microsoft.com/office/drawing/2014/main" id="{7812D0E5-8BF1-4247-B675-7F3D303B9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3357563"/>
            <a:ext cx="4786312" cy="3140075"/>
          </a:xfrm>
          <a:prstGeom prst="rect">
            <a:avLst/>
          </a:prstGeom>
          <a:solidFill>
            <a:srgbClr val="CECEE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 main (){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 </a:t>
            </a:r>
            <a:r>
              <a:rPr lang="en-US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=10;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float </a:t>
            </a:r>
            <a:r>
              <a:rPr lang="en-US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x,y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=10.0;</a:t>
            </a:r>
          </a:p>
          <a:p>
            <a:pPr eaLnBrk="1" hangingPunct="1">
              <a:defRPr/>
            </a:pPr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do {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y=y+3;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("\n O </a:t>
            </a:r>
            <a:r>
              <a:rPr lang="en-US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 %d  y= %.2f",i,y);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--;  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}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while (</a:t>
            </a:r>
            <a:r>
              <a:rPr lang="en-US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74918" name="Text Box 6">
            <a:extLst>
              <a:ext uri="{FF2B5EF4-FFF2-40B4-BE49-F238E27FC236}">
                <a16:creationId xmlns:a16="http://schemas.microsoft.com/office/drawing/2014/main" id="{D63D446E-463A-4DFA-8CC7-D5C170BF0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6570663"/>
            <a:ext cx="1550987" cy="30797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Do_While2.cpp</a:t>
            </a:r>
          </a:p>
        </p:txBody>
      </p:sp>
      <p:sp>
        <p:nvSpPr>
          <p:cNvPr id="1574919" name="Rectangle 7">
            <a:extLst>
              <a:ext uri="{FF2B5EF4-FFF2-40B4-BE49-F238E27FC236}">
                <a16:creationId xmlns:a16="http://schemas.microsoft.com/office/drawing/2014/main" id="{182D9C5E-3C4F-460F-AAD8-C4126D40E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0" y="3284538"/>
            <a:ext cx="3384550" cy="2586037"/>
          </a:xfrm>
          <a:prstGeom prst="rect">
            <a:avLst/>
          </a:prstGeom>
          <a:solidFill>
            <a:srgbClr val="CECEE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s-E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i=0;</a:t>
            </a:r>
          </a:p>
          <a:p>
            <a:pPr eaLnBrk="1" hangingPunct="1">
              <a:defRPr/>
            </a:pPr>
            <a:r>
              <a:rPr lang="es-ES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float</a:t>
            </a:r>
            <a:r>
              <a:rPr lang="es-E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s-ES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x,y</a:t>
            </a:r>
            <a:r>
              <a:rPr lang="es-E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>
              <a:defRPr/>
            </a:pPr>
            <a:r>
              <a:rPr lang="es-E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do</a:t>
            </a:r>
          </a:p>
          <a:p>
            <a:pPr eaLnBrk="1" hangingPunct="1">
              <a:defRPr/>
            </a:pPr>
            <a:r>
              <a:rPr lang="es-E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{   </a:t>
            </a:r>
          </a:p>
          <a:p>
            <a:pPr eaLnBrk="1" hangingPunct="1">
              <a:defRPr/>
            </a:pPr>
            <a:r>
              <a:rPr lang="es-E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y=y+3;</a:t>
            </a:r>
          </a:p>
          <a:p>
            <a:pPr eaLnBrk="1" hangingPunct="1">
              <a:defRPr/>
            </a:pPr>
            <a:r>
              <a:rPr lang="es-E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s-ES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s-E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("\n %d  %4.2f",i,y);</a:t>
            </a:r>
          </a:p>
          <a:p>
            <a:pPr eaLnBrk="1" hangingPunct="1">
              <a:defRPr/>
            </a:pPr>
            <a:r>
              <a:rPr lang="es-E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i++;</a:t>
            </a:r>
            <a:r>
              <a:rPr lang="es-E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</a:p>
          <a:p>
            <a:pPr eaLnBrk="1" hangingPunct="1">
              <a:defRPr/>
            </a:pPr>
            <a:r>
              <a:rPr lang="es-E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while (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&lt;=9);</a:t>
            </a:r>
            <a:endParaRPr lang="pt-BR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16" grpId="0" animBg="1"/>
      <p:bldP spid="1574918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A41CB8D7-CAB8-466C-9EF7-8A3B6AF1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9DA0D39-ACEB-497D-998B-B5588F103E71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215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491970" name="Rectangle 2">
            <a:extLst>
              <a:ext uri="{FF2B5EF4-FFF2-40B4-BE49-F238E27FC236}">
                <a16:creationId xmlns:a16="http://schemas.microsoft.com/office/drawing/2014/main" id="{1D887F16-95F7-4F8D-A5CF-76CF0BF13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do...while</a:t>
            </a:r>
          </a:p>
        </p:txBody>
      </p:sp>
      <p:sp>
        <p:nvSpPr>
          <p:cNvPr id="1491971" name="Rectangle 3">
            <a:extLst>
              <a:ext uri="{FF2B5EF4-FFF2-40B4-BE49-F238E27FC236}">
                <a16:creationId xmlns:a16="http://schemas.microsoft.com/office/drawing/2014/main" id="{5DA625FA-6E87-48C7-868D-9ED9FFCDA38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eaLnBrk="1" hangingPunct="1">
              <a:tabLst>
                <a:tab pos="1258888" algn="l"/>
              </a:tabLst>
              <a:defRPr/>
            </a:pPr>
            <a:r>
              <a:rPr lang="pt-BR" altLang="pt-BR" sz="2200"/>
              <a:t>	</a:t>
            </a:r>
            <a:r>
              <a:rPr lang="pt-BR" altLang="pt-BR" sz="2200" b="1"/>
              <a:t>Exercício:</a:t>
            </a:r>
          </a:p>
          <a:p>
            <a:pPr marL="0" indent="0" algn="just" eaLnBrk="1" hangingPunct="1">
              <a:buFont typeface="Wingdings" panose="05000000000000000000" pitchFamily="2" charset="2"/>
              <a:buChar char="n"/>
              <a:tabLst>
                <a:tab pos="1258888" algn="l"/>
              </a:tabLst>
              <a:defRPr/>
            </a:pPr>
            <a:r>
              <a:rPr lang="pt-BR" altLang="pt-BR" sz="2200"/>
              <a:t>Utilize a estrutura do...while para imprimir os 10 primeiros números ímpares.</a:t>
            </a:r>
          </a:p>
          <a:p>
            <a:pPr marL="0" indent="0" algn="just" eaLnBrk="1" hangingPunct="1">
              <a:buFont typeface="Wingdings" panose="05000000000000000000" pitchFamily="2" charset="2"/>
              <a:buChar char="n"/>
              <a:tabLst>
                <a:tab pos="1258888" algn="l"/>
              </a:tabLst>
              <a:defRPr/>
            </a:pPr>
            <a:r>
              <a:rPr lang="pt-BR" altLang="pt-BR" sz="2200"/>
              <a:t>Altere o programa para mostrar a posição de cada número ímpar: </a:t>
            </a:r>
          </a:p>
          <a:p>
            <a:pPr marL="0" indent="0" algn="just" eaLnBrk="1" hangingPunct="1">
              <a:buFont typeface="Wingdings" panose="05000000000000000000" pitchFamily="2" charset="2"/>
              <a:buChar char="n"/>
              <a:tabLst>
                <a:tab pos="1258888" algn="l"/>
              </a:tabLst>
              <a:defRPr/>
            </a:pPr>
            <a:r>
              <a:rPr lang="pt-BR" altLang="pt-BR" sz="2200"/>
              <a:t>Altere a estrutura anterior para realizar a soma dos 10 primeiros números ímpares.</a:t>
            </a:r>
          </a:p>
        </p:txBody>
      </p:sp>
      <p:sp>
        <p:nvSpPr>
          <p:cNvPr id="77829" name="Text Box 4">
            <a:extLst>
              <a:ext uri="{FF2B5EF4-FFF2-40B4-BE49-F238E27FC236}">
                <a16:creationId xmlns:a16="http://schemas.microsoft.com/office/drawing/2014/main" id="{7B369845-B8CE-499E-AEF6-B09C6FCEA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97650"/>
            <a:ext cx="222250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Imprime impares2.cpp</a:t>
            </a:r>
          </a:p>
        </p:txBody>
      </p:sp>
      <p:sp>
        <p:nvSpPr>
          <p:cNvPr id="77830" name="Text Box 5">
            <a:extLst>
              <a:ext uri="{FF2B5EF4-FFF2-40B4-BE49-F238E27FC236}">
                <a16:creationId xmlns:a16="http://schemas.microsoft.com/office/drawing/2014/main" id="{5AFAD576-5A49-4E9A-8698-393E9B86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950" y="6570663"/>
            <a:ext cx="1833563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Soma impares.cpp</a:t>
            </a:r>
          </a:p>
        </p:txBody>
      </p:sp>
      <p:pic>
        <p:nvPicPr>
          <p:cNvPr id="1491974" name="Picture 6">
            <a:extLst>
              <a:ext uri="{FF2B5EF4-FFF2-40B4-BE49-F238E27FC236}">
                <a16:creationId xmlns:a16="http://schemas.microsoft.com/office/drawing/2014/main" id="{8D1D0FFF-0E77-4E1F-967B-10C55A3D80E2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3213" y="4486275"/>
            <a:ext cx="3933825" cy="2371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7832" name="Text Box 8">
            <a:extLst>
              <a:ext uri="{FF2B5EF4-FFF2-40B4-BE49-F238E27FC236}">
                <a16:creationId xmlns:a16="http://schemas.microsoft.com/office/drawing/2014/main" id="{F7D3E429-F76E-4951-AFFF-0A8190A6D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10300"/>
            <a:ext cx="210978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Imprime impares.cpp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491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1DA122-8968-43BE-AECF-4E5D379C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E56D85-8292-4E07-8A4B-253955063D16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216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92642" name="Rectangle 2">
            <a:extLst>
              <a:ext uri="{FF2B5EF4-FFF2-40B4-BE49-F238E27FC236}">
                <a16:creationId xmlns:a16="http://schemas.microsoft.com/office/drawing/2014/main" id="{80F01550-CAC0-4800-9D3F-EFEC1029B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while</a:t>
            </a:r>
          </a:p>
        </p:txBody>
      </p:sp>
      <p:sp>
        <p:nvSpPr>
          <p:cNvPr id="1392643" name="Rectangle 3">
            <a:extLst>
              <a:ext uri="{FF2B5EF4-FFF2-40B4-BE49-F238E27FC236}">
                <a16:creationId xmlns:a16="http://schemas.microsoft.com/office/drawing/2014/main" id="{36A6091F-FC03-43E5-8D0C-D1F90739EB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pt-BR" altLang="pt-BR" sz="2200" b="1"/>
              <a:t>Estrutura while</a:t>
            </a:r>
            <a:r>
              <a:rPr lang="pt-BR" altLang="pt-BR" sz="2200"/>
              <a:t> </a:t>
            </a:r>
          </a:p>
          <a:p>
            <a:pPr marL="0" indent="0" algn="l" eaLnBrk="1" hangingPunct="1">
              <a:lnSpc>
                <a:spcPct val="90000"/>
              </a:lnSpc>
              <a:defRPr/>
            </a:pPr>
            <a:r>
              <a:rPr lang="pt-BR" altLang="pt-BR" sz="2200"/>
              <a:t>	A estrutura de repetição condicional while é semelhante a estrutura do...while. Sua sintaxe é a seguinte:</a:t>
            </a:r>
            <a:endParaRPr lang="pt-BR" altLang="pt-BR" sz="2200" b="1"/>
          </a:p>
          <a:p>
            <a:pPr marL="0" indent="0" algn="l" eaLnBrk="1" hangingPunct="1">
              <a:lnSpc>
                <a:spcPct val="90000"/>
              </a:lnSpc>
              <a:defRPr/>
            </a:pPr>
            <a:r>
              <a:rPr lang="pt-BR" altLang="pt-BR" sz="2200" b="1"/>
              <a:t>Sintaxe:</a:t>
            </a:r>
            <a:endParaRPr lang="pt-BR" altLang="pt-BR" sz="2200"/>
          </a:p>
          <a:p>
            <a:pPr marL="0" indent="0" algn="l" eaLnBrk="1" hangingPunct="1">
              <a:lnSpc>
                <a:spcPct val="90000"/>
              </a:lnSpc>
              <a:defRPr/>
            </a:pPr>
            <a:r>
              <a:rPr lang="pt-BR" altLang="pt-BR" sz="2200"/>
              <a:t>while(</a:t>
            </a:r>
            <a:r>
              <a:rPr lang="pt-BR" altLang="pt-BR" sz="2200" i="1"/>
              <a:t>condição</a:t>
            </a:r>
            <a:r>
              <a:rPr lang="pt-BR" altLang="pt-BR" sz="2200"/>
              <a:t>){</a:t>
            </a:r>
          </a:p>
          <a:p>
            <a:pPr marL="0" indent="0" algn="l" eaLnBrk="1" hangingPunct="1">
              <a:lnSpc>
                <a:spcPct val="90000"/>
              </a:lnSpc>
              <a:defRPr/>
            </a:pPr>
            <a:r>
              <a:rPr lang="pt-BR" altLang="pt-BR" sz="2200"/>
              <a:t>  </a:t>
            </a:r>
            <a:r>
              <a:rPr lang="pt-BR" altLang="pt-BR" sz="2200" i="1"/>
              <a:t>bloco</a:t>
            </a:r>
            <a:endParaRPr lang="pt-BR" altLang="pt-BR" sz="2200"/>
          </a:p>
          <a:p>
            <a:pPr marL="0" indent="0" algn="l" eaLnBrk="1" hangingPunct="1">
              <a:lnSpc>
                <a:spcPct val="90000"/>
              </a:lnSpc>
              <a:defRPr/>
            </a:pPr>
            <a:r>
              <a:rPr lang="pt-BR" altLang="pt-BR" sz="2200"/>
              <a:t>}</a:t>
            </a:r>
          </a:p>
          <a:p>
            <a:pPr marL="0" indent="0" algn="l" eaLnBrk="1" hangingPunct="1">
              <a:lnSpc>
                <a:spcPct val="90000"/>
              </a:lnSpc>
              <a:defRPr/>
            </a:pPr>
            <a:r>
              <a:rPr lang="pt-BR" altLang="pt-BR" sz="2200"/>
              <a:t>onde:	</a:t>
            </a:r>
            <a:r>
              <a:rPr lang="pt-BR" altLang="pt-BR" sz="2200" i="1"/>
              <a:t>condição</a:t>
            </a:r>
            <a:r>
              <a:rPr lang="pt-BR" altLang="pt-BR" sz="2200"/>
              <a:t>  é uma expressão lógica ou numérica.</a:t>
            </a:r>
            <a:endParaRPr lang="pt-BR" altLang="pt-BR" sz="2200" i="1"/>
          </a:p>
          <a:p>
            <a:pPr marL="0" indent="0" algn="l" eaLnBrk="1" hangingPunct="1">
              <a:lnSpc>
                <a:spcPct val="90000"/>
              </a:lnSpc>
              <a:defRPr/>
            </a:pPr>
            <a:r>
              <a:rPr lang="pt-BR" altLang="pt-BR" sz="2200" i="1"/>
              <a:t>bloco</a:t>
            </a:r>
            <a:r>
              <a:rPr lang="pt-BR" altLang="pt-BR" sz="2200"/>
              <a:t>  é um conjunto de instruções.</a:t>
            </a:r>
          </a:p>
        </p:txBody>
      </p:sp>
      <p:sp>
        <p:nvSpPr>
          <p:cNvPr id="1392644" name="Rectangle 4">
            <a:extLst>
              <a:ext uri="{FF2B5EF4-FFF2-40B4-BE49-F238E27FC236}">
                <a16:creationId xmlns:a16="http://schemas.microsoft.com/office/drawing/2014/main" id="{393CFB53-0A27-4C58-9AD0-FC179E5A0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852738"/>
            <a:ext cx="3006725" cy="1595437"/>
          </a:xfrm>
          <a:prstGeom prst="rect">
            <a:avLst/>
          </a:prstGeom>
          <a:solidFill>
            <a:srgbClr val="CECEE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while (i&lt;=8)</a:t>
            </a:r>
            <a:endParaRPr lang="pt-BR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{</a:t>
            </a:r>
          </a:p>
          <a:p>
            <a:pPr eaLnBrk="1" hangingPunct="1">
              <a:defRPr/>
            </a:pPr>
            <a:r>
              <a:rPr 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printf("\n %d ",i);</a:t>
            </a:r>
          </a:p>
          <a:p>
            <a:pPr eaLnBrk="1" hangingPunct="1">
              <a:defRPr/>
            </a:pPr>
            <a:r>
              <a:rPr 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i++;</a:t>
            </a:r>
          </a:p>
          <a:p>
            <a:pPr eaLnBrk="1" hangingPunct="1">
              <a:defRPr/>
            </a:pPr>
            <a:r>
              <a:rPr 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}</a:t>
            </a:r>
          </a:p>
        </p:txBody>
      </p:sp>
      <p:sp>
        <p:nvSpPr>
          <p:cNvPr id="1392645" name="Line 5">
            <a:extLst>
              <a:ext uri="{FF2B5EF4-FFF2-40B4-BE49-F238E27FC236}">
                <a16:creationId xmlns:a16="http://schemas.microsoft.com/office/drawing/2014/main" id="{6BD8B6F0-CD5E-46FF-985A-21A3AF196C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7125" y="3140075"/>
            <a:ext cx="3095625" cy="4333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2646" name="Line 6">
            <a:extLst>
              <a:ext uri="{FF2B5EF4-FFF2-40B4-BE49-F238E27FC236}">
                <a16:creationId xmlns:a16="http://schemas.microsoft.com/office/drawing/2014/main" id="{A7D7DF1B-32CA-4598-9830-3E8ECFE256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3716338"/>
            <a:ext cx="3168650" cy="3603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9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39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4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C9773F1F-2807-4682-811A-02BB7219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113785A-7649-4FB3-99A2-9C3E638C561E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217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93666" name="Rectangle 2">
            <a:extLst>
              <a:ext uri="{FF2B5EF4-FFF2-40B4-BE49-F238E27FC236}">
                <a16:creationId xmlns:a16="http://schemas.microsoft.com/office/drawing/2014/main" id="{98F44124-EF8A-494A-8FFA-5E01F66E5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while</a:t>
            </a:r>
          </a:p>
        </p:txBody>
      </p:sp>
      <p:sp>
        <p:nvSpPr>
          <p:cNvPr id="1393667" name="Rectangle 3">
            <a:extLst>
              <a:ext uri="{FF2B5EF4-FFF2-40B4-BE49-F238E27FC236}">
                <a16:creationId xmlns:a16="http://schemas.microsoft.com/office/drawing/2014/main" id="{FB997277-947C-46B5-8D8B-79C56E85D7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eaLnBrk="1" hangingPunct="1">
              <a:defRPr/>
            </a:pPr>
            <a:endParaRPr lang="pt-BR" altLang="pt-BR" sz="2000"/>
          </a:p>
          <a:p>
            <a:pPr marL="0" indent="0" algn="just" eaLnBrk="1" hangingPunct="1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000"/>
              <a:t>   </a:t>
            </a:r>
            <a:r>
              <a:rPr lang="pt-BR" altLang="pt-BR" sz="2000">
                <a:effectLst/>
              </a:rPr>
              <a:t>Esta estrutura faz com que a condição seja avaliada em primeiro lugar. </a:t>
            </a:r>
          </a:p>
          <a:p>
            <a:pPr marL="0" indent="0" algn="just" eaLnBrk="1" hangingPunct="1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   Se a condição for </a:t>
            </a:r>
            <a:r>
              <a:rPr lang="pt-BR" altLang="pt-BR" sz="2000" b="1">
                <a:effectLst/>
              </a:rPr>
              <a:t>verdadeira</a:t>
            </a:r>
            <a:r>
              <a:rPr lang="pt-BR" altLang="pt-BR" sz="2000">
                <a:effectLst/>
              </a:rPr>
              <a:t> o bloco é executado uma vez e a condição é avaliada novamente. Caso a condição seja </a:t>
            </a:r>
            <a:r>
              <a:rPr lang="pt-BR" altLang="pt-BR" sz="2000" b="1">
                <a:effectLst/>
              </a:rPr>
              <a:t>falsa</a:t>
            </a:r>
            <a:r>
              <a:rPr lang="pt-BR" altLang="pt-BR" sz="2000">
                <a:effectLst/>
              </a:rPr>
              <a:t> a repetição é terminada </a:t>
            </a:r>
            <a:r>
              <a:rPr lang="pt-BR" altLang="pt-BR" sz="2000" b="1">
                <a:effectLst/>
              </a:rPr>
              <a:t>sem a execução do bloco</a:t>
            </a:r>
            <a:r>
              <a:rPr lang="pt-BR" altLang="pt-BR" sz="2000">
                <a:effectLst/>
              </a:rPr>
              <a:t>. </a:t>
            </a:r>
          </a:p>
          <a:p>
            <a:pPr marL="0" indent="0" algn="just" eaLnBrk="1" hangingPunct="1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   Observe que nesta estrutura, ao contrário da estrutura do...while, o bloco de  instruções  </a:t>
            </a:r>
            <a:r>
              <a:rPr lang="pt-BR" altLang="pt-BR" sz="2000" b="1">
                <a:effectLst/>
              </a:rPr>
              <a:t>pode não ser executado nenhuma vez</a:t>
            </a:r>
            <a:r>
              <a:rPr lang="pt-BR" altLang="pt-BR" sz="2000">
                <a:effectLst/>
              </a:rPr>
              <a:t>, basta que a condição seja inicialmente falsa. </a:t>
            </a:r>
            <a:endParaRPr lang="pt-BR" altLang="pt-BR" sz="2000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DCF301A8-3B7F-409D-B2C3-661F9326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AAE26FA-68A8-4DC1-92BF-AE3FD0C8BB55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218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94690" name="Rectangle 2">
            <a:extLst>
              <a:ext uri="{FF2B5EF4-FFF2-40B4-BE49-F238E27FC236}">
                <a16:creationId xmlns:a16="http://schemas.microsoft.com/office/drawing/2014/main" id="{03618F1D-F6AC-4CD7-A3B8-8AD182F5A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while</a:t>
            </a:r>
          </a:p>
        </p:txBody>
      </p:sp>
      <p:sp>
        <p:nvSpPr>
          <p:cNvPr id="1394691" name="Rectangle 3">
            <a:extLst>
              <a:ext uri="{FF2B5EF4-FFF2-40B4-BE49-F238E27FC236}">
                <a16:creationId xmlns:a16="http://schemas.microsoft.com/office/drawing/2014/main" id="{3251B3DB-6CB2-44B0-A1DF-A0B2032398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200">
                <a:effectLst/>
              </a:rPr>
              <a:t>O fluxograma desta estrutura é mostrada na figura abaixo:</a:t>
            </a:r>
            <a:r>
              <a:rPr lang="pt-BR" altLang="pt-BR" sz="2200"/>
              <a:t>	</a:t>
            </a:r>
            <a:endParaRPr lang="pt-BR" altLang="pt-BR" sz="2200" i="1"/>
          </a:p>
          <a:p>
            <a:pPr marL="0" indent="0" algn="l" eaLnBrk="1" hangingPunct="1">
              <a:defRPr/>
            </a:pPr>
            <a:endParaRPr lang="pt-BR" altLang="pt-BR" sz="2200"/>
          </a:p>
        </p:txBody>
      </p:sp>
      <p:pic>
        <p:nvPicPr>
          <p:cNvPr id="83973" name="Picture 4">
            <a:extLst>
              <a:ext uri="{FF2B5EF4-FFF2-40B4-BE49-F238E27FC236}">
                <a16:creationId xmlns:a16="http://schemas.microsoft.com/office/drawing/2014/main" id="{40CF1D02-185E-403E-881C-270B85EAD2D9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2349500"/>
            <a:ext cx="1800225" cy="3106738"/>
          </a:xfrm>
          <a:solidFill>
            <a:srgbClr val="BDD2E9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6546E5BC-819E-47C3-9403-4270336E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461D87C-BCFB-4AB8-A0BA-2C3769A1512D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219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494018" name="Rectangle 2">
            <a:extLst>
              <a:ext uri="{FF2B5EF4-FFF2-40B4-BE49-F238E27FC236}">
                <a16:creationId xmlns:a16="http://schemas.microsoft.com/office/drawing/2014/main" id="{D7115A0B-98FC-461E-B095-11DD3F1B4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while</a:t>
            </a:r>
          </a:p>
        </p:txBody>
      </p:sp>
      <p:sp>
        <p:nvSpPr>
          <p:cNvPr id="1494019" name="Rectangle 3">
            <a:extLst>
              <a:ext uri="{FF2B5EF4-FFF2-40B4-BE49-F238E27FC236}">
                <a16:creationId xmlns:a16="http://schemas.microsoft.com/office/drawing/2014/main" id="{AEF83D93-7BDC-4FC9-8762-3D9721FA47D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eaLnBrk="1" hangingPunct="1">
              <a:tabLst>
                <a:tab pos="1258888" algn="l"/>
              </a:tabLst>
              <a:defRPr/>
            </a:pPr>
            <a:r>
              <a:rPr lang="pt-BR" altLang="pt-BR" sz="2200"/>
              <a:t>	</a:t>
            </a:r>
            <a:r>
              <a:rPr lang="pt-BR" altLang="pt-BR" sz="2200" b="1"/>
              <a:t>Exercício:</a:t>
            </a:r>
          </a:p>
          <a:p>
            <a:pPr marL="0" indent="0" algn="just" eaLnBrk="1" hangingPunct="1">
              <a:buFont typeface="Wingdings" panose="05000000000000000000" pitchFamily="2" charset="2"/>
              <a:buChar char="n"/>
              <a:tabLst>
                <a:tab pos="1258888" algn="l"/>
              </a:tabLst>
              <a:defRPr/>
            </a:pPr>
            <a:r>
              <a:rPr lang="pt-BR" altLang="pt-BR" sz="2200"/>
              <a:t>Utilize a estrutura while para imprimir os 10 primeiros números ímpares.</a:t>
            </a:r>
          </a:p>
          <a:p>
            <a:pPr marL="0" indent="0" algn="just" eaLnBrk="1" hangingPunct="1">
              <a:buFont typeface="Wingdings" panose="05000000000000000000" pitchFamily="2" charset="2"/>
              <a:buChar char="n"/>
              <a:tabLst>
                <a:tab pos="1258888" algn="l"/>
              </a:tabLst>
              <a:defRPr/>
            </a:pPr>
            <a:r>
              <a:rPr lang="pt-BR" altLang="pt-BR" sz="2200"/>
              <a:t>Altere o programa para mostrar a posição de cada número ímpar: </a:t>
            </a:r>
          </a:p>
          <a:p>
            <a:pPr marL="0" indent="0" algn="just" eaLnBrk="1" hangingPunct="1">
              <a:buFont typeface="Wingdings" panose="05000000000000000000" pitchFamily="2" charset="2"/>
              <a:buChar char="n"/>
              <a:tabLst>
                <a:tab pos="1258888" algn="l"/>
              </a:tabLst>
              <a:defRPr/>
            </a:pPr>
            <a:r>
              <a:rPr lang="pt-BR" altLang="pt-BR" sz="2200"/>
              <a:t>Altere a estrutura anterior para realizar a soma dos 10 primeiros números ímpares.</a:t>
            </a:r>
          </a:p>
        </p:txBody>
      </p:sp>
      <p:sp>
        <p:nvSpPr>
          <p:cNvPr id="86021" name="Text Box 4">
            <a:extLst>
              <a:ext uri="{FF2B5EF4-FFF2-40B4-BE49-F238E27FC236}">
                <a16:creationId xmlns:a16="http://schemas.microsoft.com/office/drawing/2014/main" id="{3FBADFC4-AA83-414B-849E-60A0E12DC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206375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impares2 WHILE.cpp</a:t>
            </a:r>
          </a:p>
        </p:txBody>
      </p:sp>
      <p:sp>
        <p:nvSpPr>
          <p:cNvPr id="86022" name="Text Box 5">
            <a:extLst>
              <a:ext uri="{FF2B5EF4-FFF2-40B4-BE49-F238E27FC236}">
                <a16:creationId xmlns:a16="http://schemas.microsoft.com/office/drawing/2014/main" id="{64D9300B-9815-4EB7-B972-AED341491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6543675"/>
            <a:ext cx="2478087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Soma impares wHILE.cpp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CCBC6144-A176-4B67-A2E6-B31BB4FF9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10300"/>
            <a:ext cx="198278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Impares WHILE.cpp</a:t>
            </a:r>
          </a:p>
        </p:txBody>
      </p:sp>
      <p:pic>
        <p:nvPicPr>
          <p:cNvPr id="1494022" name="Picture 6">
            <a:extLst>
              <a:ext uri="{FF2B5EF4-FFF2-40B4-BE49-F238E27FC236}">
                <a16:creationId xmlns:a16="http://schemas.microsoft.com/office/drawing/2014/main" id="{428D19E2-56FC-4BED-8D5D-DC8715624C15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875" y="4486275"/>
            <a:ext cx="3933825" cy="2371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494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>
            <a:extLst>
              <a:ext uri="{FF2B5EF4-FFF2-40B4-BE49-F238E27FC236}">
                <a16:creationId xmlns:a16="http://schemas.microsoft.com/office/drawing/2014/main" id="{FC617433-38BF-4303-91FD-752661FF7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0"/>
              <a:t>FORMAS DE TRADUÇÃO DE PROGRAMA FONTE PARA PROGRAMA OBJETO</a:t>
            </a:r>
            <a:r>
              <a:rPr lang="pt-BR" altLang="pt-BR"/>
              <a:t>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33CA7EB-D786-4454-81FB-84AC63AE7C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229600" cy="4114800"/>
          </a:xfrm>
        </p:spPr>
        <p:txBody>
          <a:bodyPr/>
          <a:lstStyle/>
          <a:p>
            <a:pPr algn="just">
              <a:lnSpc>
                <a:spcPct val="105000"/>
              </a:lnSpc>
              <a:spcBef>
                <a:spcPct val="30000"/>
              </a:spcBef>
            </a:pPr>
            <a:r>
              <a:rPr lang="pt-BR" altLang="pt-BR" sz="2000" b="1">
                <a:effectLst/>
              </a:rPr>
              <a:t>Compilação</a:t>
            </a:r>
            <a:endParaRPr lang="pt-BR" altLang="pt-BR" sz="2000">
              <a:effectLst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pt-BR" altLang="pt-BR" sz="2000">
                <a:effectLst/>
              </a:rPr>
              <a:t>Na </a:t>
            </a:r>
            <a:r>
              <a:rPr lang="pt-BR" altLang="pt-BR" sz="2000" b="1">
                <a:effectLst/>
              </a:rPr>
              <a:t>Compilação</a:t>
            </a:r>
            <a:r>
              <a:rPr lang="pt-BR" altLang="pt-BR" sz="2000">
                <a:effectLst/>
              </a:rPr>
              <a:t>, o programa original, expresso na linguagem-fonte, não é executado diretamente. Ele precisa ser convertido para um programa equivalente, conhecido como </a:t>
            </a:r>
            <a:r>
              <a:rPr lang="pt-BR" altLang="pt-BR" sz="2000" b="1">
                <a:effectLst/>
              </a:rPr>
              <a:t>programa binário executável</a:t>
            </a:r>
            <a:r>
              <a:rPr lang="pt-BR" altLang="pt-BR" sz="2000">
                <a:effectLst/>
              </a:rPr>
              <a:t>, que será executado após o término do processo de tradução. A </a:t>
            </a:r>
            <a:r>
              <a:rPr lang="pt-BR" altLang="pt-BR" sz="2000" b="1">
                <a:effectLst/>
              </a:rPr>
              <a:t>compilação envolve 2 passos distintos</a:t>
            </a:r>
            <a:r>
              <a:rPr lang="pt-BR" altLang="pt-BR" sz="2000">
                <a:effectLst/>
              </a:rPr>
              <a:t>:</a:t>
            </a:r>
          </a:p>
          <a:p>
            <a:pPr marL="762000" lvl="1" indent="-304800">
              <a:lnSpc>
                <a:spcPct val="105000"/>
              </a:lnSpc>
              <a:spcBef>
                <a:spcPct val="30000"/>
              </a:spcBef>
            </a:pPr>
            <a:r>
              <a:rPr lang="pt-BR" altLang="pt-BR">
                <a:effectLst/>
              </a:rPr>
              <a:t>Geração de um programa equivalente na linguagem-alvo, e</a:t>
            </a:r>
          </a:p>
          <a:p>
            <a:pPr marL="762000" lvl="1" indent="-304800">
              <a:lnSpc>
                <a:spcPct val="105000"/>
              </a:lnSpc>
              <a:spcBef>
                <a:spcPct val="30000"/>
              </a:spcBef>
            </a:pPr>
            <a:r>
              <a:rPr lang="pt-BR" altLang="pt-BR">
                <a:effectLst/>
              </a:rPr>
              <a:t>Execução do programa obtido no passo 1.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5D17AAD2-6EB1-4FAD-A634-C0978E5A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EDCA6-5C9D-4B58-8FD9-7BD4A5938DDA}" type="slidenum">
              <a:rPr lang="pt-BR" altLang="pt-BR"/>
              <a:pPr>
                <a:defRPr/>
              </a:pPr>
              <a:t>22</a:t>
            </a:fld>
            <a:endParaRPr lang="pt-BR" altLang="pt-BR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4123AE69-9FC2-43BB-921A-19AE0788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FEC0C6-7E11-4633-9B31-EBB67D654BBB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220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97762" name="Rectangle 2">
            <a:extLst>
              <a:ext uri="{FF2B5EF4-FFF2-40B4-BE49-F238E27FC236}">
                <a16:creationId xmlns:a16="http://schemas.microsoft.com/office/drawing/2014/main" id="{244BEE55-7270-4F0F-849D-20A35B606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for </a:t>
            </a:r>
          </a:p>
        </p:txBody>
      </p:sp>
      <p:sp>
        <p:nvSpPr>
          <p:cNvPr id="1397763" name="Rectangle 3">
            <a:extLst>
              <a:ext uri="{FF2B5EF4-FFF2-40B4-BE49-F238E27FC236}">
                <a16:creationId xmlns:a16="http://schemas.microsoft.com/office/drawing/2014/main" id="{CCC47CE9-9609-495A-BBF1-8117862D7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2200" b="1"/>
              <a:t>A</a:t>
            </a:r>
            <a:r>
              <a:rPr lang="pt-BR" sz="2200"/>
              <a:t> </a:t>
            </a:r>
            <a:r>
              <a:rPr lang="pt-BR" sz="2200" b="1"/>
              <a:t>estrutura for</a:t>
            </a:r>
            <a:r>
              <a:rPr lang="pt-BR" sz="2200"/>
              <a:t> 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pt-BR" sz="2200"/>
              <a:t>A estrutura for é muito semelhante as estruturas de repetição vistas anteriormente, entretanto costuma ser utilizada quando se quer um número determinado de ciclos. 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pt-BR" sz="2200"/>
              <a:t>A contagem dos ciclos é feita por uma variável chamada de </a:t>
            </a:r>
            <a:r>
              <a:rPr lang="pt-BR" sz="2200" b="1"/>
              <a:t>contador</a:t>
            </a:r>
            <a:r>
              <a:rPr lang="pt-BR" sz="2200"/>
              <a:t>. A estrutura for é, às vezes, chamada de estrutura de </a:t>
            </a:r>
            <a:r>
              <a:rPr lang="pt-BR" sz="2200" b="1"/>
              <a:t>repetição com contador</a:t>
            </a:r>
            <a:r>
              <a:rPr lang="pt-BR" sz="2200"/>
              <a:t>. 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684B52C0-1DD1-4047-BA1D-F3F5C8B4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B332EE0-8C17-41BC-98FD-7ADD46659CAD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221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98786" name="Rectangle 2">
            <a:extLst>
              <a:ext uri="{FF2B5EF4-FFF2-40B4-BE49-F238E27FC236}">
                <a16:creationId xmlns:a16="http://schemas.microsoft.com/office/drawing/2014/main" id="{D137EAB2-7F3A-417F-A63B-D644D70F6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for</a:t>
            </a:r>
          </a:p>
        </p:txBody>
      </p:sp>
      <p:sp>
        <p:nvSpPr>
          <p:cNvPr id="1398787" name="Rectangle 3">
            <a:extLst>
              <a:ext uri="{FF2B5EF4-FFF2-40B4-BE49-F238E27FC236}">
                <a16:creationId xmlns:a16="http://schemas.microsoft.com/office/drawing/2014/main" id="{633F7AC6-AE4B-4631-B0D8-25DC60ACB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pt-BR" sz="2200"/>
              <a:t>Sua sintaxe é a seguinte</a:t>
            </a:r>
            <a:r>
              <a:rPr lang="pt-BR" sz="2200" b="1"/>
              <a:t> :</a:t>
            </a:r>
            <a:r>
              <a:rPr lang="pt-BR" sz="2200"/>
              <a:t> 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200"/>
              <a:t>for(</a:t>
            </a:r>
            <a:r>
              <a:rPr lang="pt-BR" sz="2200" i="1"/>
              <a:t>inicialização</a:t>
            </a:r>
            <a:r>
              <a:rPr lang="pt-BR" sz="2200"/>
              <a:t>;</a:t>
            </a:r>
            <a:r>
              <a:rPr lang="pt-BR" sz="2200" i="1"/>
              <a:t> condiçã</a:t>
            </a:r>
            <a:r>
              <a:rPr lang="pt-BR" sz="2200"/>
              <a:t>o</a:t>
            </a:r>
            <a:r>
              <a:rPr lang="pt-BR" sz="2200" i="1"/>
              <a:t>; incremento</a:t>
            </a:r>
            <a:r>
              <a:rPr lang="pt-BR" sz="2200"/>
              <a:t>){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200"/>
              <a:t>  </a:t>
            </a:r>
            <a:r>
              <a:rPr lang="pt-BR" sz="2200" i="1"/>
              <a:t>bloco</a:t>
            </a:r>
            <a:endParaRPr lang="pt-BR" sz="2200"/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200"/>
              <a:t>}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pt-BR" sz="2200"/>
              <a:t>onde:	</a:t>
            </a: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pt-BR" sz="2200" i="1"/>
              <a:t>inicialização</a:t>
            </a:r>
            <a:r>
              <a:rPr lang="pt-BR" sz="2200"/>
              <a:t> é uma expressão de inicialização do contador.</a:t>
            </a:r>
            <a:endParaRPr lang="pt-BR" sz="2200" i="1"/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pt-BR" sz="2200" i="1"/>
              <a:t>condição</a:t>
            </a:r>
            <a:r>
              <a:rPr lang="pt-BR" sz="2200"/>
              <a:t> é uma expressão lógica de controle de repetição.</a:t>
            </a: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pt-BR" sz="2200" i="1"/>
              <a:t>incremento</a:t>
            </a:r>
            <a:r>
              <a:rPr lang="pt-BR" sz="2200"/>
              <a:t> é uma expressão de incremento do contador.</a:t>
            </a:r>
            <a:endParaRPr lang="pt-BR" sz="2200" i="1"/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pt-BR" sz="2200" i="1"/>
              <a:t>bloco</a:t>
            </a:r>
            <a:r>
              <a:rPr lang="pt-BR" sz="2200"/>
              <a:t> é um conjunto de instruções a ser executado. </a:t>
            </a:r>
          </a:p>
        </p:txBody>
      </p:sp>
      <p:sp>
        <p:nvSpPr>
          <p:cNvPr id="1398788" name="Rectangle 4">
            <a:extLst>
              <a:ext uri="{FF2B5EF4-FFF2-40B4-BE49-F238E27FC236}">
                <a16:creationId xmlns:a16="http://schemas.microsoft.com/office/drawing/2014/main" id="{1D55977A-D302-49BD-9295-3F88E22D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205038"/>
            <a:ext cx="3241675" cy="1320800"/>
          </a:xfrm>
          <a:prstGeom prst="rect">
            <a:avLst/>
          </a:prstGeom>
          <a:solidFill>
            <a:srgbClr val="CECEE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for(i=1; i&lt;=10; i++)</a:t>
            </a:r>
          </a:p>
          <a:p>
            <a:pPr eaLnBrk="1" hangingPunct="1">
              <a:defRPr/>
            </a:pPr>
            <a:r>
              <a:rPr 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 eaLnBrk="1" hangingPunct="1">
              <a:defRPr/>
            </a:pPr>
            <a:r>
              <a:rPr 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printf(" %d",i);</a:t>
            </a:r>
          </a:p>
          <a:p>
            <a:pPr eaLnBrk="1" hangingPunct="1">
              <a:defRPr/>
            </a:pPr>
            <a:r>
              <a:rPr 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1398791" name="Freeform 7">
            <a:extLst>
              <a:ext uri="{FF2B5EF4-FFF2-40B4-BE49-F238E27FC236}">
                <a16:creationId xmlns:a16="http://schemas.microsoft.com/office/drawing/2014/main" id="{01D1BEE5-A057-4ADA-A7D8-C4284AB2FF1E}"/>
              </a:ext>
            </a:extLst>
          </p:cNvPr>
          <p:cNvSpPr>
            <a:spLocks/>
          </p:cNvSpPr>
          <p:nvPr/>
        </p:nvSpPr>
        <p:spPr bwMode="auto">
          <a:xfrm>
            <a:off x="2124075" y="1509713"/>
            <a:ext cx="4248150" cy="766762"/>
          </a:xfrm>
          <a:custGeom>
            <a:avLst/>
            <a:gdLst>
              <a:gd name="T0" fmla="*/ 0 w 2676"/>
              <a:gd name="T1" fmla="*/ 302 h 483"/>
              <a:gd name="T2" fmla="*/ 1905 w 2676"/>
              <a:gd name="T3" fmla="*/ 30 h 483"/>
              <a:gd name="T4" fmla="*/ 2676 w 2676"/>
              <a:gd name="T5" fmla="*/ 483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76" h="483">
                <a:moveTo>
                  <a:pt x="0" y="302"/>
                </a:moveTo>
                <a:cubicBezTo>
                  <a:pt x="729" y="151"/>
                  <a:pt x="1459" y="0"/>
                  <a:pt x="1905" y="30"/>
                </a:cubicBezTo>
                <a:cubicBezTo>
                  <a:pt x="2351" y="60"/>
                  <a:pt x="2513" y="271"/>
                  <a:pt x="2676" y="483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diamond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8792" name="Freeform 8">
            <a:extLst>
              <a:ext uri="{FF2B5EF4-FFF2-40B4-BE49-F238E27FC236}">
                <a16:creationId xmlns:a16="http://schemas.microsoft.com/office/drawing/2014/main" id="{9C4AE84F-04A9-44A2-B6E6-02CE0474D73E}"/>
              </a:ext>
            </a:extLst>
          </p:cNvPr>
          <p:cNvSpPr>
            <a:spLocks/>
          </p:cNvSpPr>
          <p:nvPr/>
        </p:nvSpPr>
        <p:spPr bwMode="auto">
          <a:xfrm>
            <a:off x="3563938" y="1581150"/>
            <a:ext cx="3671887" cy="695325"/>
          </a:xfrm>
          <a:custGeom>
            <a:avLst/>
            <a:gdLst>
              <a:gd name="T0" fmla="*/ 0 w 2313"/>
              <a:gd name="T1" fmla="*/ 257 h 438"/>
              <a:gd name="T2" fmla="*/ 1542 w 2313"/>
              <a:gd name="T3" fmla="*/ 30 h 438"/>
              <a:gd name="T4" fmla="*/ 2313 w 2313"/>
              <a:gd name="T5" fmla="*/ 43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13" h="438">
                <a:moveTo>
                  <a:pt x="0" y="257"/>
                </a:moveTo>
                <a:cubicBezTo>
                  <a:pt x="578" y="128"/>
                  <a:pt x="1157" y="0"/>
                  <a:pt x="1542" y="30"/>
                </a:cubicBezTo>
                <a:cubicBezTo>
                  <a:pt x="1927" y="60"/>
                  <a:pt x="2120" y="249"/>
                  <a:pt x="2313" y="438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8794" name="Freeform 10">
            <a:extLst>
              <a:ext uri="{FF2B5EF4-FFF2-40B4-BE49-F238E27FC236}">
                <a16:creationId xmlns:a16="http://schemas.microsoft.com/office/drawing/2014/main" id="{A9098253-BC6A-43DA-9008-862DCD9CD2D3}"/>
              </a:ext>
            </a:extLst>
          </p:cNvPr>
          <p:cNvSpPr>
            <a:spLocks/>
          </p:cNvSpPr>
          <p:nvPr/>
        </p:nvSpPr>
        <p:spPr bwMode="auto">
          <a:xfrm>
            <a:off x="4787900" y="1725613"/>
            <a:ext cx="3443288" cy="550862"/>
          </a:xfrm>
          <a:custGeom>
            <a:avLst/>
            <a:gdLst>
              <a:gd name="T0" fmla="*/ 0 w 2169"/>
              <a:gd name="T1" fmla="*/ 166 h 347"/>
              <a:gd name="T2" fmla="*/ 1814 w 2169"/>
              <a:gd name="T3" fmla="*/ 30 h 347"/>
              <a:gd name="T4" fmla="*/ 2132 w 2169"/>
              <a:gd name="T5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9" h="347">
                <a:moveTo>
                  <a:pt x="0" y="166"/>
                </a:moveTo>
                <a:cubicBezTo>
                  <a:pt x="729" y="83"/>
                  <a:pt x="1459" y="0"/>
                  <a:pt x="1814" y="30"/>
                </a:cubicBezTo>
                <a:cubicBezTo>
                  <a:pt x="2169" y="60"/>
                  <a:pt x="2150" y="203"/>
                  <a:pt x="2132" y="347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round/>
            <a:headEnd type="diamond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8795" name="Line 11">
            <a:extLst>
              <a:ext uri="{FF2B5EF4-FFF2-40B4-BE49-F238E27FC236}">
                <a16:creationId xmlns:a16="http://schemas.microsoft.com/office/drawing/2014/main" id="{79166939-F6D3-49B1-99A4-EED3F864E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708275"/>
            <a:ext cx="4319588" cy="288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diamond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9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9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9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D020D44-6753-495A-A086-DA4989FF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5042FC0-BE4D-4664-B816-FC7536685A30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222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99810" name="Rectangle 2">
            <a:extLst>
              <a:ext uri="{FF2B5EF4-FFF2-40B4-BE49-F238E27FC236}">
                <a16:creationId xmlns:a16="http://schemas.microsoft.com/office/drawing/2014/main" id="{76736C88-9C5B-4FA0-8DC5-492D688D3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for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D7BB585E-F966-493A-B45A-E405F6826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05000"/>
              </a:lnSpc>
              <a:buFont typeface="Wingdings" panose="05000000000000000000" pitchFamily="2" charset="2"/>
              <a:buChar char="n"/>
            </a:pPr>
            <a:r>
              <a:rPr lang="pt-BR" altLang="pt-BR" sz="2000">
                <a:effectLst/>
              </a:rPr>
              <a:t>   Esta estrutura executa um número determinado de repetições usando um contador de </a:t>
            </a:r>
            <a:r>
              <a:rPr lang="pt-BR" altLang="pt-BR" sz="2000" b="1">
                <a:effectLst/>
              </a:rPr>
              <a:t>iterações</a:t>
            </a:r>
            <a:r>
              <a:rPr lang="pt-BR" altLang="pt-BR" sz="2000">
                <a:effectLst/>
              </a:rPr>
              <a:t>. O contador é inicializado na expressão de </a:t>
            </a:r>
            <a:r>
              <a:rPr lang="pt-BR" altLang="pt-BR" sz="2000" i="1">
                <a:effectLst/>
              </a:rPr>
              <a:t>inicialização</a:t>
            </a:r>
            <a:r>
              <a:rPr lang="pt-BR" altLang="pt-BR" sz="2000">
                <a:effectLst/>
              </a:rPr>
              <a:t> </a:t>
            </a:r>
            <a:r>
              <a:rPr lang="pt-BR" altLang="pt-BR" sz="2000" b="1">
                <a:effectLst/>
              </a:rPr>
              <a:t>antes</a:t>
            </a:r>
            <a:r>
              <a:rPr lang="pt-BR" altLang="pt-BR" sz="2000">
                <a:effectLst/>
              </a:rPr>
              <a:t> da primeira iteração. Por exemplo: </a:t>
            </a:r>
          </a:p>
          <a:p>
            <a:pPr algn="just" eaLnBrk="1" hangingPunct="1">
              <a:lnSpc>
                <a:spcPct val="105000"/>
              </a:lnSpc>
            </a:pPr>
            <a:r>
              <a:rPr lang="pt-BR" altLang="pt-BR" sz="2000">
                <a:effectLst/>
              </a:rPr>
              <a:t>	    i = 0; ou cont = 20;. Então o bloco é executado e </a:t>
            </a:r>
            <a:r>
              <a:rPr lang="pt-BR" altLang="pt-BR" sz="2000" b="1">
                <a:effectLst/>
              </a:rPr>
              <a:t>depois</a:t>
            </a:r>
            <a:r>
              <a:rPr lang="pt-BR" altLang="pt-BR" sz="2000">
                <a:effectLst/>
              </a:rPr>
              <a:t> de cada iteração, o contador é incrementado  de  acordo com   a   expressão de </a:t>
            </a:r>
            <a:r>
              <a:rPr lang="pt-BR" altLang="pt-BR" sz="2000" i="1">
                <a:effectLst/>
              </a:rPr>
              <a:t>incremento</a:t>
            </a:r>
            <a:r>
              <a:rPr lang="pt-BR" altLang="pt-BR" sz="2000">
                <a:effectLst/>
              </a:rPr>
              <a:t> (i++ ou cont = cont - 2).</a:t>
            </a:r>
          </a:p>
          <a:p>
            <a:pPr algn="just" eaLnBrk="1" hangingPunct="1">
              <a:lnSpc>
                <a:spcPct val="105000"/>
              </a:lnSpc>
              <a:buFont typeface="Wingdings" panose="05000000000000000000" pitchFamily="2" charset="2"/>
              <a:buChar char="n"/>
            </a:pPr>
            <a:r>
              <a:rPr lang="pt-BR" altLang="pt-BR" sz="2000">
                <a:effectLst/>
              </a:rPr>
              <a:t>   A expressão de condição é avaliada e  se a condição for verdadeira, o  </a:t>
            </a:r>
            <a:r>
              <a:rPr lang="pt-BR" altLang="pt-BR" sz="2000" i="1">
                <a:effectLst/>
              </a:rPr>
              <a:t>bloco</a:t>
            </a:r>
            <a:r>
              <a:rPr lang="pt-BR" altLang="pt-BR" sz="2000">
                <a:effectLst/>
              </a:rPr>
              <a:t>  é executado novamente e o ciclo recomeça, se a condição for falsa termina-se o laço. </a:t>
            </a:r>
          </a:p>
          <a:p>
            <a:pPr algn="just" eaLnBrk="1" hangingPunct="1">
              <a:lnSpc>
                <a:spcPct val="105000"/>
              </a:lnSpc>
              <a:buFont typeface="Wingdings" panose="05000000000000000000" pitchFamily="2" charset="2"/>
              <a:buChar char="n"/>
            </a:pPr>
            <a:r>
              <a:rPr lang="pt-BR" altLang="pt-BR" sz="2000">
                <a:effectLst/>
              </a:rPr>
              <a:t>Esta condição é, em geral, uma expressão lógica que determina o  último valor do contador. Por exemplo: i &lt;= 100.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BD8DBF5A-C694-4608-804A-40F56670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2E50050-D948-4DE1-8B01-B0B0A68BF37C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223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400834" name="Rectangle 2">
            <a:extLst>
              <a:ext uri="{FF2B5EF4-FFF2-40B4-BE49-F238E27FC236}">
                <a16:creationId xmlns:a16="http://schemas.microsoft.com/office/drawing/2014/main" id="{A953BFA5-C919-49DA-B327-3F4EF9738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for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C0A215E4-EACF-4B35-9A6E-05D4F5FC9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altLang="pt-BR" sz="2200" b="1">
                <a:effectLst/>
              </a:rPr>
              <a:t>Exemplo:</a:t>
            </a:r>
            <a:r>
              <a:rPr lang="pt-BR" altLang="pt-BR" sz="2200">
                <a:effectLst/>
              </a:rPr>
              <a:t> </a:t>
            </a:r>
          </a:p>
          <a:p>
            <a:pPr algn="l" eaLnBrk="1" hangingPunct="1">
              <a:lnSpc>
                <a:spcPct val="80000"/>
              </a:lnSpc>
            </a:pPr>
            <a:r>
              <a:rPr lang="pt-BR" altLang="pt-BR" sz="2200">
                <a:effectLst/>
              </a:rPr>
              <a:t>	No trecho abaixo, o contador i é inicializado com o valor 1. O bloco é repetido enquanto a condição i &lt;= 10 for verdadeira.  O contador é incrementado com a instrução i++. Esta estrutura, deste modo, imprime os números 1, 2, ..., 9, 10.</a:t>
            </a:r>
          </a:p>
          <a:p>
            <a:pPr algn="l" eaLnBrk="1" hangingPunct="1">
              <a:lnSpc>
                <a:spcPct val="80000"/>
              </a:lnSpc>
            </a:pPr>
            <a:r>
              <a:rPr lang="pt-BR" altLang="pt-BR" sz="2200">
                <a:effectLst/>
              </a:rPr>
              <a:t>for(i=1; i&lt;=10; i++)</a:t>
            </a:r>
          </a:p>
          <a:p>
            <a:pPr algn="l" eaLnBrk="1" hangingPunct="1">
              <a:lnSpc>
                <a:spcPct val="80000"/>
              </a:lnSpc>
            </a:pPr>
            <a:r>
              <a:rPr lang="pt-BR" altLang="pt-BR" sz="2200">
                <a:effectLst/>
              </a:rPr>
              <a:t>{</a:t>
            </a:r>
          </a:p>
          <a:p>
            <a:pPr algn="l" eaLnBrk="1" hangingPunct="1">
              <a:lnSpc>
                <a:spcPct val="80000"/>
              </a:lnSpc>
            </a:pPr>
            <a:r>
              <a:rPr lang="pt-BR" altLang="pt-BR" sz="2200">
                <a:effectLst/>
              </a:rPr>
              <a:t>  printf(" %d",i);</a:t>
            </a:r>
          </a:p>
          <a:p>
            <a:pPr algn="l" eaLnBrk="1" hangingPunct="1">
              <a:lnSpc>
                <a:spcPct val="80000"/>
              </a:lnSpc>
            </a:pPr>
            <a:r>
              <a:rPr lang="pt-BR" altLang="pt-BR" sz="2200">
                <a:effectLst/>
              </a:rPr>
              <a:t>}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CEC886-1DE5-4C1C-B98C-703226E0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DE28310-D49E-4BCB-BA51-B4C12E9C1B3C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224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496066" name="Rectangle 2">
            <a:extLst>
              <a:ext uri="{FF2B5EF4-FFF2-40B4-BE49-F238E27FC236}">
                <a16:creationId xmlns:a16="http://schemas.microsoft.com/office/drawing/2014/main" id="{14F542B7-5008-4C70-8C75-601597BF0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for</a:t>
            </a:r>
          </a:p>
        </p:txBody>
      </p:sp>
      <p:sp>
        <p:nvSpPr>
          <p:cNvPr id="1496067" name="Rectangle 3">
            <a:extLst>
              <a:ext uri="{FF2B5EF4-FFF2-40B4-BE49-F238E27FC236}">
                <a16:creationId xmlns:a16="http://schemas.microsoft.com/office/drawing/2014/main" id="{3738BBCE-99DA-4F2D-9703-B5ABE8BE43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eaLnBrk="1" hangingPunct="1">
              <a:tabLst>
                <a:tab pos="1258888" algn="l"/>
              </a:tabLst>
              <a:defRPr/>
            </a:pPr>
            <a:r>
              <a:rPr lang="pt-BR" altLang="pt-BR" sz="2200"/>
              <a:t>	</a:t>
            </a:r>
            <a:r>
              <a:rPr lang="pt-BR" altLang="pt-BR" sz="2200" b="1"/>
              <a:t>Exercício:</a:t>
            </a:r>
          </a:p>
          <a:p>
            <a:pPr marL="0" indent="0" algn="just" eaLnBrk="1" hangingPunct="1">
              <a:buFont typeface="Wingdings" panose="05000000000000000000" pitchFamily="2" charset="2"/>
              <a:buChar char="n"/>
              <a:tabLst>
                <a:tab pos="1258888" algn="l"/>
              </a:tabLst>
              <a:defRPr/>
            </a:pPr>
            <a:r>
              <a:rPr lang="pt-BR" altLang="pt-BR" sz="2200"/>
              <a:t>   Utilize a estrutura FOR para imprimir os 10 primeiros números ímpares, mostrando a posição de cada número primo: </a:t>
            </a:r>
          </a:p>
          <a:p>
            <a:pPr marL="0" indent="0" algn="just" eaLnBrk="1" hangingPunct="1">
              <a:buFont typeface="Wingdings" panose="05000000000000000000" pitchFamily="2" charset="2"/>
              <a:buChar char="n"/>
              <a:tabLst>
                <a:tab pos="1258888" algn="l"/>
              </a:tabLst>
              <a:defRPr/>
            </a:pPr>
            <a:r>
              <a:rPr lang="pt-BR" altLang="pt-BR" sz="2200"/>
              <a:t>   Altere a estrutura anterior para realizar a soma dos 10 primeiros números ímpares.</a:t>
            </a:r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6B5442CF-40E1-42DF-826F-70D924DE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43675"/>
            <a:ext cx="225425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Soma impares FOR.cpp</a:t>
            </a:r>
          </a:p>
        </p:txBody>
      </p:sp>
      <p:sp>
        <p:nvSpPr>
          <p:cNvPr id="96262" name="Text Box 6">
            <a:extLst>
              <a:ext uri="{FF2B5EF4-FFF2-40B4-BE49-F238E27FC236}">
                <a16:creationId xmlns:a16="http://schemas.microsoft.com/office/drawing/2014/main" id="{4B7C337A-CA62-4FDF-A16F-D55384928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0663"/>
            <a:ext cx="215900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Imprime impares FOR</a:t>
            </a:r>
          </a:p>
        </p:txBody>
      </p:sp>
      <p:pic>
        <p:nvPicPr>
          <p:cNvPr id="1496071" name="Picture 7">
            <a:extLst>
              <a:ext uri="{FF2B5EF4-FFF2-40B4-BE49-F238E27FC236}">
                <a16:creationId xmlns:a16="http://schemas.microsoft.com/office/drawing/2014/main" id="{F47EA32F-D98B-4CEC-ADEC-3A8F596BEC42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0338" y="4486275"/>
            <a:ext cx="3933825" cy="2371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496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479A48-BB35-4746-B7B9-F8471E94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A354CB8-06BC-4655-ACC5-A64D64FF117F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225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401858" name="Rectangle 2">
            <a:extLst>
              <a:ext uri="{FF2B5EF4-FFF2-40B4-BE49-F238E27FC236}">
                <a16:creationId xmlns:a16="http://schemas.microsoft.com/office/drawing/2014/main" id="{7A4B5DF3-6C32-4F26-8C43-7D17BD39E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for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9B783F82-D217-454B-8078-10FA3D181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altLang="pt-BR" sz="2200">
                <a:effectLst/>
              </a:rPr>
              <a:t>	É interessante notar que a mesma estrutura lógica pode ser implementada usando as estruturas for ou do...while:</a:t>
            </a:r>
          </a:p>
          <a:p>
            <a:pPr algn="l" eaLnBrk="1" hangingPunct="1">
              <a:lnSpc>
                <a:spcPct val="80000"/>
              </a:lnSpc>
            </a:pPr>
            <a:r>
              <a:rPr lang="pt-BR" altLang="pt-BR" sz="2200">
                <a:effectLst/>
              </a:rPr>
              <a:t>Exemplo: As seguintes instruções são plenamente equivalentes:</a:t>
            </a:r>
          </a:p>
          <a:p>
            <a:pPr algn="l" eaLnBrk="1" hangingPunct="1">
              <a:lnSpc>
                <a:spcPct val="80000"/>
              </a:lnSpc>
            </a:pPr>
            <a:r>
              <a:rPr lang="pt-BR" altLang="pt-BR" sz="2200">
                <a:effectLst/>
              </a:rPr>
              <a:t>i = 0;     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pt-BR" altLang="pt-BR" sz="2200">
                <a:effectLst/>
              </a:rPr>
              <a:t>for(i = 0; i &lt;= 100; i++){</a:t>
            </a:r>
          </a:p>
          <a:p>
            <a:pPr algn="l" eaLnBrk="1" hangingPunct="1">
              <a:lnSpc>
                <a:spcPct val="80000"/>
              </a:lnSpc>
            </a:pPr>
            <a:r>
              <a:rPr lang="pt-BR" altLang="pt-BR" sz="2200">
                <a:effectLst/>
              </a:rPr>
              <a:t>do{                      bloco       </a:t>
            </a:r>
          </a:p>
          <a:p>
            <a:pPr algn="l" eaLnBrk="1" hangingPunct="1">
              <a:lnSpc>
                <a:spcPct val="80000"/>
              </a:lnSpc>
            </a:pPr>
            <a:r>
              <a:rPr lang="pt-BR" altLang="pt-BR" sz="2200">
                <a:effectLst/>
              </a:rPr>
              <a:t>  bloco                }</a:t>
            </a:r>
          </a:p>
          <a:p>
            <a:pPr algn="l" eaLnBrk="1" hangingPunct="1">
              <a:lnSpc>
                <a:spcPct val="80000"/>
              </a:lnSpc>
            </a:pPr>
            <a:r>
              <a:rPr lang="pt-BR" altLang="pt-BR" sz="2200">
                <a:effectLst/>
              </a:rPr>
              <a:t>  i++;</a:t>
            </a:r>
          </a:p>
          <a:p>
            <a:pPr algn="l" eaLnBrk="1" hangingPunct="1">
              <a:lnSpc>
                <a:spcPct val="80000"/>
              </a:lnSpc>
            </a:pPr>
            <a:r>
              <a:rPr lang="pt-BR" altLang="pt-BR" sz="2200">
                <a:effectLst/>
              </a:rPr>
              <a:t>}while(i &lt;= 100);</a:t>
            </a:r>
          </a:p>
        </p:txBody>
      </p:sp>
      <p:sp>
        <p:nvSpPr>
          <p:cNvPr id="1401861" name="Text Box 5">
            <a:extLst>
              <a:ext uri="{FF2B5EF4-FFF2-40B4-BE49-F238E27FC236}">
                <a16:creationId xmlns:a16="http://schemas.microsoft.com/office/drawing/2014/main" id="{40A27D80-E02C-4F40-BE63-2CC75C970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52963"/>
            <a:ext cx="7343775" cy="1776412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Podem existir mais de uma expressão de </a:t>
            </a:r>
            <a:r>
              <a:rPr lang="pt-BR" sz="2200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inicialização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e de </a:t>
            </a:r>
            <a:r>
              <a:rPr lang="pt-BR" sz="2200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incremento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na estrutura for. Estas expressões devem ser separadas por vírgula (,). Mas </a:t>
            </a:r>
            <a:r>
              <a:rPr lang="pt-BR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não pode 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haver mais de uma expressão de </a:t>
            </a:r>
            <a:r>
              <a:rPr lang="pt-BR" sz="2200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condição</a:t>
            </a:r>
            <a:r>
              <a:rPr 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 Por exemplo: for(i=0, j=10; i&lt;10; i++, j--){...}</a:t>
            </a:r>
          </a:p>
        </p:txBody>
      </p:sp>
      <p:sp>
        <p:nvSpPr>
          <p:cNvPr id="98310" name="Text Box 6">
            <a:extLst>
              <a:ext uri="{FF2B5EF4-FFF2-40B4-BE49-F238E27FC236}">
                <a16:creationId xmlns:a16="http://schemas.microsoft.com/office/drawing/2014/main" id="{05DB8FF8-1CC7-4E1C-972D-2F389C05E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6543675"/>
            <a:ext cx="2366963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Soma impares FOR2.cpp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1861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D24A70-F65A-4F80-B64C-6C32BF21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2BF9EE3-DE0F-41A5-B51F-1B8C5CA177E7}" type="slidenum">
              <a:rPr lang="pt-BR" altLang="pt-BR"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226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401858" name="Rectangle 2">
            <a:extLst>
              <a:ext uri="{FF2B5EF4-FFF2-40B4-BE49-F238E27FC236}">
                <a16:creationId xmlns:a16="http://schemas.microsoft.com/office/drawing/2014/main" id="{88B6C5CC-290C-4557-8D2A-7BCB0AAA2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3.2 - Estruturas de repetição: for</a:t>
            </a: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FC921A90-92EA-46BD-9616-A4FD80116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endParaRPr lang="pt-BR" altLang="pt-BR" sz="2200">
              <a:effectLst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endParaRPr lang="pt-BR" altLang="pt-BR" sz="2200">
              <a:effectLst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endParaRPr lang="pt-BR" altLang="pt-BR" sz="2200">
              <a:effectLst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endParaRPr lang="pt-BR" altLang="pt-BR" sz="2200">
              <a:effectLst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200">
                <a:effectLst/>
              </a:rPr>
              <a:t>int main (){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200">
                <a:effectLst/>
              </a:rPr>
              <a:t>int i=10;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200">
                <a:effectLst/>
              </a:rPr>
              <a:t>float x,y=10.0;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endParaRPr lang="pt-BR" altLang="pt-BR" sz="2200">
              <a:effectLst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200">
                <a:effectLst/>
              </a:rPr>
              <a:t>do {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200">
                <a:effectLst/>
              </a:rPr>
              <a:t>    y=y+3;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200">
                <a:effectLst/>
              </a:rPr>
              <a:t>    printf("\n O i= %d  y= %.2f",i,y);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200">
                <a:effectLst/>
              </a:rPr>
              <a:t>    i--; 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200">
                <a:effectLst/>
              </a:rPr>
              <a:t>	}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200">
                <a:effectLst/>
              </a:rPr>
              <a:t>while (i);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200">
                <a:effectLst/>
              </a:rPr>
              <a:t>}</a:t>
            </a:r>
          </a:p>
        </p:txBody>
      </p:sp>
      <p:sp>
        <p:nvSpPr>
          <p:cNvPr id="1401861" name="Text Box 5">
            <a:extLst>
              <a:ext uri="{FF2B5EF4-FFF2-40B4-BE49-F238E27FC236}">
                <a16:creationId xmlns:a16="http://schemas.microsoft.com/office/drawing/2014/main" id="{9EA9FB66-65D9-4327-8036-7C40F5AFF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53162"/>
            <a:ext cx="9170988" cy="1446550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sz="2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Podem existir mais de uma expressão de </a:t>
            </a:r>
            <a:r>
              <a:rPr lang="pt-BR" sz="22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inicialização</a:t>
            </a:r>
            <a:r>
              <a:rPr lang="pt-BR" sz="2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e de </a:t>
            </a:r>
            <a:r>
              <a:rPr lang="pt-BR" sz="22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incremento</a:t>
            </a:r>
            <a:r>
              <a:rPr lang="pt-BR" sz="2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na estrutura for. Estas expressões devem ser separadas por vírgula (,). Mas </a:t>
            </a:r>
            <a:r>
              <a:rPr lang="pt-BR" sz="2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não pode </a:t>
            </a:r>
            <a:r>
              <a:rPr lang="pt-BR" sz="2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haver mais de uma expressão de </a:t>
            </a:r>
            <a:r>
              <a:rPr lang="pt-BR" sz="22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condição</a:t>
            </a:r>
            <a:r>
              <a:rPr lang="pt-BR" sz="2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 Por exemplo: for(i=0, j=10; </a:t>
            </a:r>
            <a:r>
              <a:rPr lang="pt-BR" sz="22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C0C0C0"/>
                </a:highlight>
              </a:rPr>
              <a:t>i&lt;10</a:t>
            </a:r>
            <a:r>
              <a:rPr lang="pt-BR" sz="2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 i++, j--){...}</a:t>
            </a:r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id="{68BB2F94-6299-45E2-AC59-71346C999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6543675"/>
            <a:ext cx="2366963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Soma impares FOR2.cpp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678D3-609F-4521-A7D9-594C5B3D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F031F2-612B-40CC-9BC3-06F50D318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7188" algn="just">
              <a:defRPr/>
            </a:pPr>
            <a:r>
              <a:rPr lang="pt-BR" dirty="0"/>
              <a:t>Utilize o laço de repetição </a:t>
            </a:r>
            <a:r>
              <a:rPr lang="pt-BR" dirty="0" err="1"/>
              <a:t>while</a:t>
            </a:r>
            <a:r>
              <a:rPr lang="pt-BR" dirty="0"/>
              <a:t> ou do...</a:t>
            </a:r>
            <a:r>
              <a:rPr lang="pt-BR" dirty="0" err="1"/>
              <a:t>while</a:t>
            </a:r>
            <a:r>
              <a:rPr lang="pt-BR" dirty="0"/>
              <a:t> para alterar o programa Calculadora com a finalidade de perguntar ao usuário se deseja continuar. Enquanto ele responder “sim” o software volta ao início para perguntar qual operação deseja fazer.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6897AB-2A8C-4B88-8A15-B5B48B56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F3BE8E6-F191-45F9-AC85-429035C80A5B}" type="slidenum">
              <a:rPr lang="pt-BR" altLang="pt-BR">
                <a:solidFill>
                  <a:srgbClr val="000000"/>
                </a:solidFill>
                <a:latin typeface="Arial" panose="020B0604020202020204" pitchFamily="34" charset="0"/>
              </a:rPr>
              <a:pPr/>
              <a:t>227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398202-D183-40FE-B7EC-3672BACA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811CCA-9E40-4DD3-815C-AA1D22F8BFD8}" type="slidenum">
              <a:rPr lang="pt-BR" altLang="pt-BR">
                <a:solidFill>
                  <a:srgbClr val="000000"/>
                </a:solidFill>
                <a:latin typeface="Arial" panose="020B0604020202020204" pitchFamily="34" charset="0"/>
              </a:rPr>
              <a:pPr/>
              <a:t>228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427" name="Retângulo 4">
            <a:extLst>
              <a:ext uri="{FF2B5EF4-FFF2-40B4-BE49-F238E27FC236}">
                <a16:creationId xmlns:a16="http://schemas.microsoft.com/office/drawing/2014/main" id="{8FF5FD28-B902-47F9-A465-8F27F2B60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974725"/>
            <a:ext cx="87947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int main()     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float num_1, num_2, operacao;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char op;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printf("\n Entre com a operacao desejada: (+), (-) \n");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scanf("%s",&amp;op);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printf("Entre com o 1o. : ");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scanf("%f",&amp;num_1);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printf("Entre com o 2o. Numero: \n");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scanf("%f",&amp;num_2);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switch(op){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	case '+' :operacao = num_1+num_2;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	printf("\nA soma destes numeros e' %.2f", operacao);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	break;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	case '-' :operacao = num_1-num_2;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	printf("\nA subtracao destes numeros e' %.2f", operacao);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	break;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	default  : printf("Operador desconhecido\n");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	}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/>
              <a:t>}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ED617-AEFB-4AA0-B2D3-1E1F82B5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4C3F48-EC4A-4476-9CC5-35331EF94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7188" algn="just">
              <a:defRPr/>
            </a:pPr>
            <a:r>
              <a:rPr lang="pt-BR" dirty="0">
                <a:effectLst/>
              </a:rPr>
              <a:t>Escreva um programa em C que utilize a estrutura </a:t>
            </a:r>
            <a:r>
              <a:rPr lang="pt-BR" b="1" dirty="0">
                <a:effectLst/>
              </a:rPr>
              <a:t>FOR</a:t>
            </a:r>
            <a:r>
              <a:rPr lang="pt-BR" dirty="0">
                <a:effectLst/>
              </a:rPr>
              <a:t> para converter temperaturas de 0 a 100 graus Celsius para Fahrenheit e de 0 a 100 Graus Fahrenheit para graus Celsius. Utilize a estrutura  </a:t>
            </a:r>
            <a:r>
              <a:rPr lang="pt-BR" b="1" dirty="0" err="1">
                <a:effectLst/>
              </a:rPr>
              <a:t>if</a:t>
            </a:r>
            <a:r>
              <a:rPr lang="pt-BR" b="1" dirty="0">
                <a:effectLst/>
              </a:rPr>
              <a:t>...</a:t>
            </a:r>
            <a:r>
              <a:rPr lang="pt-BR" b="1" dirty="0" err="1">
                <a:effectLst/>
              </a:rPr>
              <a:t>else</a:t>
            </a:r>
            <a:r>
              <a:rPr lang="pt-BR" dirty="0">
                <a:effectLst/>
              </a:rPr>
              <a:t> para escolher qual conversão se deseja fazer.</a:t>
            </a:r>
          </a:p>
          <a:p>
            <a:pPr marL="0" indent="357188" algn="just">
              <a:defRPr/>
            </a:pPr>
            <a:r>
              <a:rPr lang="pt-BR" dirty="0">
                <a:effectLst/>
              </a:rPr>
              <a:t> Fórmulas: </a:t>
            </a:r>
            <a:r>
              <a:rPr lang="pt-BR" dirty="0" err="1">
                <a:effectLst/>
              </a:rPr>
              <a:t>Fahr</a:t>
            </a:r>
            <a:r>
              <a:rPr lang="pt-BR" dirty="0">
                <a:effectLst/>
              </a:rPr>
              <a:t> = (9.0/5.0) * Celsius+32; 	</a:t>
            </a:r>
          </a:p>
          <a:p>
            <a:pPr marL="0" indent="357188" algn="just">
              <a:defRPr/>
            </a:pPr>
            <a:r>
              <a:rPr lang="pt-BR" dirty="0">
                <a:effectLst/>
              </a:rPr>
              <a:t> Celsius = (5.0/9.0)*(Fahr-32).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CB66F2-B440-45E5-8193-DC98234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4398FA-593E-4BF4-8DE5-BFC68443663A}" type="slidenum">
              <a:rPr lang="pt-BR" altLang="pt-BR">
                <a:solidFill>
                  <a:srgbClr val="000000"/>
                </a:solidFill>
                <a:latin typeface="Arial" panose="020B0604020202020204" pitchFamily="34" charset="0"/>
              </a:rPr>
              <a:pPr/>
              <a:t>229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>
            <a:extLst>
              <a:ext uri="{FF2B5EF4-FFF2-40B4-BE49-F238E27FC236}">
                <a16:creationId xmlns:a16="http://schemas.microsoft.com/office/drawing/2014/main" id="{07769E3D-2706-4B77-BFF2-CA17E5C0D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0"/>
              <a:t>FORMAS DE TRADUÇÃO DE PROGRAMA FONTE PARA PROGRAMA OBJETO</a:t>
            </a:r>
          </a:p>
        </p:txBody>
      </p:sp>
      <p:sp>
        <p:nvSpPr>
          <p:cNvPr id="879619" name="Rectangle 3">
            <a:extLst>
              <a:ext uri="{FF2B5EF4-FFF2-40B4-BE49-F238E27FC236}">
                <a16:creationId xmlns:a16="http://schemas.microsoft.com/office/drawing/2014/main" id="{BDBA804A-7C55-4B46-BA6C-9031356981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114800"/>
          </a:xfrm>
        </p:spPr>
        <p:txBody>
          <a:bodyPr/>
          <a:lstStyle/>
          <a:p>
            <a:pPr algn="just">
              <a:defRPr/>
            </a:pPr>
            <a:endParaRPr lang="pt-BR" altLang="pt-BR" b="1">
              <a:effectLst/>
            </a:endParaRPr>
          </a:p>
          <a:p>
            <a:pPr algn="just">
              <a:defRPr/>
            </a:pPr>
            <a:r>
              <a:rPr lang="pt-BR" altLang="pt-BR" sz="2200" b="1">
                <a:effectLst/>
              </a:rPr>
              <a:t>Interpretação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sz="2200">
                <a:effectLst/>
              </a:rPr>
              <a:t>  Nas linguagens compiladas, a conversão é realizada duas etapas (compilação e linkedição), gerando programas diferentes (módulo objeto e módulo de carga). Na interpretação, o </a:t>
            </a:r>
            <a:r>
              <a:rPr lang="pt-BR" altLang="pt-BR" sz="2200" b="1">
                <a:effectLst/>
              </a:rPr>
              <a:t> programa interpretador</a:t>
            </a:r>
            <a:r>
              <a:rPr lang="pt-BR" altLang="pt-BR" sz="2200">
                <a:effectLst/>
              </a:rPr>
              <a:t> realiza diretamente as tarefas de compilação e linkedição de cada comando , individualmente, sem distinção das etapas.</a:t>
            </a:r>
            <a:endParaRPr lang="pt-BR" altLang="pt-BR" sz="220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10357A4-19EB-4FB7-8F6D-BEE2E1F9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F363B-FE52-45C1-A196-BFFF5C90A0D2}" type="slidenum">
              <a:rPr lang="pt-BR" altLang="pt-BR"/>
              <a:pPr>
                <a:defRPr/>
              </a:pPr>
              <a:t>23</a:t>
            </a:fld>
            <a:endParaRPr lang="pt-BR" altLang="pt-BR"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CFBC3-D485-4353-9564-7C6933F0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6EA5AF-76BB-4E49-902D-066D6E8B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7188" algn="just">
              <a:defRPr/>
            </a:pPr>
            <a:r>
              <a:rPr lang="pt-PT" dirty="0">
                <a:effectLst/>
              </a:rPr>
              <a:t>Escreva um programa utilizando a estrutura de repetição </a:t>
            </a:r>
            <a:r>
              <a:rPr lang="pt-PT" b="1" dirty="0">
                <a:effectLst/>
              </a:rPr>
              <a:t>for</a:t>
            </a:r>
            <a:r>
              <a:rPr lang="pt-PT" dirty="0">
                <a:effectLst/>
              </a:rPr>
              <a:t>  para calcular a raiz quadrada dos 50 primeiros </a:t>
            </a:r>
            <a:r>
              <a:rPr lang="pt-PT" b="1" dirty="0">
                <a:effectLst/>
              </a:rPr>
              <a:t>números inteiros</a:t>
            </a:r>
            <a:r>
              <a:rPr lang="pt-PT" dirty="0">
                <a:effectLst/>
              </a:rPr>
              <a:t>.  </a:t>
            </a:r>
            <a:endParaRPr lang="pt-BR" dirty="0">
              <a:effectLst/>
            </a:endParaRPr>
          </a:p>
          <a:p>
            <a:pPr marL="0" indent="357188" algn="just">
              <a:defRPr/>
            </a:pPr>
            <a:r>
              <a:rPr lang="pt-PT" dirty="0">
                <a:effectLst/>
              </a:rPr>
              <a:t>Escreva um programa utilizando a estrutura de repetição </a:t>
            </a:r>
            <a:r>
              <a:rPr lang="pt-PT" b="1" dirty="0">
                <a:effectLst/>
              </a:rPr>
              <a:t>do...while</a:t>
            </a:r>
            <a:r>
              <a:rPr lang="pt-PT" dirty="0">
                <a:effectLst/>
              </a:rPr>
              <a:t>  para calcular a raiz quadrada dos 50 primeiros </a:t>
            </a:r>
            <a:r>
              <a:rPr lang="pt-PT" b="1" dirty="0">
                <a:effectLst/>
              </a:rPr>
              <a:t>números inteiros pares</a:t>
            </a:r>
            <a:r>
              <a:rPr lang="pt-PT" dirty="0">
                <a:effectLst/>
              </a:rPr>
              <a:t>. </a:t>
            </a:r>
            <a:endParaRPr lang="pt-BR" dirty="0">
              <a:effectLst/>
            </a:endParaRPr>
          </a:p>
          <a:p>
            <a:pPr marL="0" indent="357188" algn="just">
              <a:defRPr/>
            </a:pPr>
            <a:r>
              <a:rPr lang="pt-PT" dirty="0">
                <a:effectLst/>
              </a:rPr>
              <a:t>Construa um programa utilizando a estrutura </a:t>
            </a:r>
            <a:r>
              <a:rPr lang="pt-PT" b="1" dirty="0">
                <a:effectLst/>
              </a:rPr>
              <a:t>for</a:t>
            </a:r>
            <a:r>
              <a:rPr lang="pt-PT" dirty="0">
                <a:effectLst/>
              </a:rPr>
              <a:t> que determine a soma dos dez primeiros termos da seguinte série: 5, 11, 17, 23.</a:t>
            </a:r>
            <a:endParaRPr lang="pt-BR" dirty="0">
              <a:effectLst/>
            </a:endParaRPr>
          </a:p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7F6343-F827-48E4-9E2E-E8F450C8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6AF9170-4164-48CC-B651-7111F351EC9B}" type="slidenum">
              <a:rPr lang="pt-BR" altLang="pt-BR">
                <a:solidFill>
                  <a:srgbClr val="000000"/>
                </a:solidFill>
                <a:latin typeface="Arial" panose="020B0604020202020204" pitchFamily="34" charset="0"/>
              </a:rPr>
              <a:pPr/>
              <a:t>230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D86F2-1FFC-49E4-ACFE-CB203222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Módulo 3 exercício 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F3B92-7FF5-448B-A832-CFA412FD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75A095-8694-4876-955A-D6AA91DE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4EC14EA-17D6-43B3-844A-9828A87D577B}" type="slidenum">
              <a:rPr lang="pt-BR" altLang="pt-BR">
                <a:solidFill>
                  <a:srgbClr val="000000"/>
                </a:solidFill>
                <a:latin typeface="Arial" panose="020B0604020202020204" pitchFamily="34" charset="0"/>
              </a:rPr>
              <a:pPr/>
              <a:t>231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1" name="Rectangle 1">
            <a:extLst>
              <a:ext uri="{FF2B5EF4-FFF2-40B4-BE49-F238E27FC236}">
                <a16:creationId xmlns:a16="http://schemas.microsoft.com/office/drawing/2014/main" id="{879DE937-DA83-460F-B20E-AAEEBB075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455738"/>
            <a:ext cx="736441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No que se refere a forma de declaração de um laço for, é correto afirmar:</a:t>
            </a:r>
            <a:endParaRPr lang="en-US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for (i=1 ; i&lt;5 ; i++)     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printf("O valor é %d ", i+4); 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B 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for(i=1 , i&lt;5 , i++)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printf(“O valor é: %d ”, i+4)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C 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for(i=1; i&lt;5 , i ++)    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        printf(“O valor é %d ” ; i+4);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D 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for(i=1 ,  i&lt;5 ,  i++);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        printf(“O valor é %d”, i+4);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E 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for(i=1 ; i&lt;5 ; i++);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        printf(“O valor é %d”, i+4);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10525A-9694-4E75-9985-44A9FB923D96}"/>
              </a:ext>
            </a:extLst>
          </p:cNvPr>
          <p:cNvSpPr/>
          <p:nvPr/>
        </p:nvSpPr>
        <p:spPr bwMode="auto">
          <a:xfrm>
            <a:off x="457200" y="1752600"/>
            <a:ext cx="3609975" cy="955675"/>
          </a:xfrm>
          <a:prstGeom prst="rect">
            <a:avLst/>
          </a:prstGeom>
          <a:solidFill>
            <a:srgbClr val="009999">
              <a:alpha val="4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6A8938E-C980-48C9-8F44-5BBD33114AB5}"/>
              </a:ext>
            </a:extLst>
          </p:cNvPr>
          <p:cNvSpPr/>
          <p:nvPr/>
        </p:nvSpPr>
        <p:spPr bwMode="auto">
          <a:xfrm>
            <a:off x="1187450" y="2784475"/>
            <a:ext cx="184150" cy="500063"/>
          </a:xfrm>
          <a:prstGeom prst="rect">
            <a:avLst/>
          </a:prstGeom>
          <a:solidFill>
            <a:srgbClr val="FF0000">
              <a:alpha val="4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0EC69B4-5E53-4618-948F-56A17F5DB562}"/>
              </a:ext>
            </a:extLst>
          </p:cNvPr>
          <p:cNvSpPr/>
          <p:nvPr/>
        </p:nvSpPr>
        <p:spPr bwMode="auto">
          <a:xfrm>
            <a:off x="1695450" y="2798763"/>
            <a:ext cx="184150" cy="498475"/>
          </a:xfrm>
          <a:prstGeom prst="rect">
            <a:avLst/>
          </a:prstGeom>
          <a:solidFill>
            <a:srgbClr val="FF0000">
              <a:alpha val="4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261EA9-2C46-4D9E-B829-41FF686CCDCE}"/>
              </a:ext>
            </a:extLst>
          </p:cNvPr>
          <p:cNvSpPr/>
          <p:nvPr/>
        </p:nvSpPr>
        <p:spPr bwMode="auto">
          <a:xfrm>
            <a:off x="1616075" y="3549650"/>
            <a:ext cx="184150" cy="498475"/>
          </a:xfrm>
          <a:prstGeom prst="rect">
            <a:avLst/>
          </a:prstGeom>
          <a:solidFill>
            <a:srgbClr val="FF0000">
              <a:alpha val="4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9FE1A39-A4B7-4431-8052-7FACFCBA3F2D}"/>
              </a:ext>
            </a:extLst>
          </p:cNvPr>
          <p:cNvSpPr/>
          <p:nvPr/>
        </p:nvSpPr>
        <p:spPr bwMode="auto">
          <a:xfrm>
            <a:off x="1270000" y="4419600"/>
            <a:ext cx="184150" cy="498475"/>
          </a:xfrm>
          <a:prstGeom prst="rect">
            <a:avLst/>
          </a:prstGeom>
          <a:solidFill>
            <a:srgbClr val="FF0000">
              <a:alpha val="4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AB98699-DD1E-49BA-A6F3-1617C3B66978}"/>
              </a:ext>
            </a:extLst>
          </p:cNvPr>
          <p:cNvSpPr/>
          <p:nvPr/>
        </p:nvSpPr>
        <p:spPr bwMode="auto">
          <a:xfrm>
            <a:off x="1784350" y="4427538"/>
            <a:ext cx="182563" cy="500062"/>
          </a:xfrm>
          <a:prstGeom prst="rect">
            <a:avLst/>
          </a:prstGeom>
          <a:solidFill>
            <a:srgbClr val="FF0000">
              <a:alpha val="4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8296E9F-827F-4C9C-A053-E0824AF0790C}"/>
              </a:ext>
            </a:extLst>
          </p:cNvPr>
          <p:cNvSpPr/>
          <p:nvPr/>
        </p:nvSpPr>
        <p:spPr bwMode="auto">
          <a:xfrm>
            <a:off x="2292350" y="4419600"/>
            <a:ext cx="182563" cy="498475"/>
          </a:xfrm>
          <a:prstGeom prst="rect">
            <a:avLst/>
          </a:prstGeom>
          <a:solidFill>
            <a:srgbClr val="FF0000">
              <a:alpha val="4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0C298E3-4F8E-441D-87D9-799ED99DE2E3}"/>
              </a:ext>
            </a:extLst>
          </p:cNvPr>
          <p:cNvSpPr/>
          <p:nvPr/>
        </p:nvSpPr>
        <p:spPr bwMode="auto">
          <a:xfrm>
            <a:off x="2270125" y="5199063"/>
            <a:ext cx="184150" cy="498475"/>
          </a:xfrm>
          <a:prstGeom prst="rect">
            <a:avLst/>
          </a:prstGeom>
          <a:solidFill>
            <a:srgbClr val="FF0000">
              <a:alpha val="4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1213279-FF50-4611-A774-D6AF22E0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17F89E-EB18-4A37-81FE-D2D65DC97396}" type="slidenum">
              <a:rPr lang="pt-BR" altLang="pt-BR">
                <a:solidFill>
                  <a:srgbClr val="000000"/>
                </a:solidFill>
                <a:latin typeface="Arial" panose="020B0604020202020204" pitchFamily="34" charset="0"/>
              </a:rPr>
              <a:pPr/>
              <a:t>232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7523" name="Retângulo 2">
            <a:extLst>
              <a:ext uri="{FF2B5EF4-FFF2-40B4-BE49-F238E27FC236}">
                <a16:creationId xmlns:a16="http://schemas.microsoft.com/office/drawing/2014/main" id="{6E3637B3-B8F9-41F0-8A62-8F1E2419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11288"/>
            <a:ext cx="675005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latin typeface="Times New Roman" panose="02020603050405020304" pitchFamily="18" charset="0"/>
              </a:rPr>
              <a:t>Qual saída produzida pela execução do laço seguinte?</a:t>
            </a:r>
            <a:endParaRPr lang="pt-BR" altLang="pt-BR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 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#include&lt;stdio.h&gt;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#include&lt;stdlib.h&gt;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#include&lt;string.h&gt;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#include&lt;conio.h&gt;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 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void main()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    int conta=0;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    int total=0;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  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    while (conta&lt;10) 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          total+=conta;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          printf("conta = %d, total= %d \n", conta++, total);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          }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    getche();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0DD4581-8380-457C-9D80-B6796D813F1B}"/>
              </a:ext>
            </a:extLst>
          </p:cNvPr>
          <p:cNvSpPr txBox="1">
            <a:spLocks/>
          </p:cNvSpPr>
          <p:nvPr/>
        </p:nvSpPr>
        <p:spPr>
          <a:xfrm>
            <a:off x="457200" y="725488"/>
            <a:ext cx="8229600" cy="1371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defRPr/>
            </a:pPr>
            <a:r>
              <a:rPr lang="pt-BR" kern="0" dirty="0"/>
              <a:t>Módulo 3 exercício 10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C9C41AE-C9FC-47D1-9C4F-88EED760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DCE691C-96F2-44BD-99CC-9C52944DD2FA}" type="slidenum">
              <a:rPr lang="pt-BR" altLang="pt-BR">
                <a:solidFill>
                  <a:srgbClr val="000000"/>
                </a:solidFill>
                <a:latin typeface="Arial" panose="020B0604020202020204" pitchFamily="34" charset="0"/>
              </a:rPr>
              <a:pPr/>
              <a:t>233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3328824-E9E7-4B88-8B59-C06C92A6E740}"/>
              </a:ext>
            </a:extLst>
          </p:cNvPr>
          <p:cNvSpPr txBox="1">
            <a:spLocks/>
          </p:cNvSpPr>
          <p:nvPr/>
        </p:nvSpPr>
        <p:spPr>
          <a:xfrm>
            <a:off x="457200" y="725488"/>
            <a:ext cx="8229600" cy="1371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defRPr/>
            </a:pPr>
            <a:r>
              <a:rPr lang="pt-BR" kern="0" dirty="0"/>
              <a:t>Módulo 3 </a:t>
            </a:r>
            <a:r>
              <a:rPr lang="pt-BR" kern="0"/>
              <a:t>exercício 10</a:t>
            </a:r>
            <a:endParaRPr lang="pt-BR" kern="0" dirty="0"/>
          </a:p>
        </p:txBody>
      </p:sp>
      <p:sp>
        <p:nvSpPr>
          <p:cNvPr id="108548" name="Rectangle 1">
            <a:extLst>
              <a:ext uri="{FF2B5EF4-FFF2-40B4-BE49-F238E27FC236}">
                <a16:creationId xmlns:a16="http://schemas.microsoft.com/office/drawing/2014/main" id="{34FE2B6A-7046-4711-A005-FB0A70E83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" y="725488"/>
            <a:ext cx="2808288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/>
              <a:t>A 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/>
              <a:t>conta = 1, total= 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/>
              <a:t>conta = 2, total= 3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/>
              <a:t>conta = 3, total= 6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/>
              <a:t>conta = 4, total= 10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/>
              <a:t>conta = 5, total= 15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/>
              <a:t>conta = 6, total= 21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/>
              <a:t>conta = 7, total= 28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conta = 8, total= 36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conta = 9, total= 45</a:t>
            </a:r>
          </a:p>
        </p:txBody>
      </p:sp>
      <p:sp>
        <p:nvSpPr>
          <p:cNvPr id="108549" name="Retângulo 5">
            <a:extLst>
              <a:ext uri="{FF2B5EF4-FFF2-40B4-BE49-F238E27FC236}">
                <a16:creationId xmlns:a16="http://schemas.microsoft.com/office/drawing/2014/main" id="{BB3CFBBF-A639-4CE9-8F2F-3C50B8FE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1031875"/>
            <a:ext cx="25019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B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0, total= 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2, total= 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3, total= 3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4, total= 6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5, total= 10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6, total= 15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7, total= 21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8, total= 28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9, total= 36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10, total= 45</a:t>
            </a:r>
          </a:p>
        </p:txBody>
      </p:sp>
      <p:sp>
        <p:nvSpPr>
          <p:cNvPr id="108550" name="Retângulo 6">
            <a:extLst>
              <a:ext uri="{FF2B5EF4-FFF2-40B4-BE49-F238E27FC236}">
                <a16:creationId xmlns:a16="http://schemas.microsoft.com/office/drawing/2014/main" id="{43BB6398-213A-42A1-AAB3-330AED7B1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3" y="714375"/>
            <a:ext cx="228123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0, total= 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1, total= 2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2, total= 3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3, total= 6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4, total= 10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5, total= 15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6, total= 21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7, total= 28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8, total= 36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9, total= 45</a:t>
            </a:r>
          </a:p>
        </p:txBody>
      </p:sp>
      <p:sp>
        <p:nvSpPr>
          <p:cNvPr id="108551" name="Retângulo 7">
            <a:extLst>
              <a:ext uri="{FF2B5EF4-FFF2-40B4-BE49-F238E27FC236}">
                <a16:creationId xmlns:a16="http://schemas.microsoft.com/office/drawing/2014/main" id="{C9603E88-EBC9-4598-AAD9-951334EBD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3721100"/>
            <a:ext cx="2154238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D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0, total= 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1, total= 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2, total= 3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3, total= 6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4, total= 10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5, total= 15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6, total= 20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7, total= 20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8, total= 30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9, total= 40</a:t>
            </a:r>
          </a:p>
        </p:txBody>
      </p:sp>
      <p:sp>
        <p:nvSpPr>
          <p:cNvPr id="108552" name="Retângulo 8">
            <a:extLst>
              <a:ext uri="{FF2B5EF4-FFF2-40B4-BE49-F238E27FC236}">
                <a16:creationId xmlns:a16="http://schemas.microsoft.com/office/drawing/2014/main" id="{2D6E4F90-1638-4970-B65A-3F35C8201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3714750"/>
            <a:ext cx="26177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E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0, total= 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1, total= 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2, total= 3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3, total= 6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4, total= 10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5, total= 15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6, total= 21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7, total= 28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8, total= 36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conta = 9, total= 45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C0044E-3DC7-499D-806F-D4C07C283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3292475"/>
            <a:ext cx="41624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>
            <a:extLst>
              <a:ext uri="{FF2B5EF4-FFF2-40B4-BE49-F238E27FC236}">
                <a16:creationId xmlns:a16="http://schemas.microsoft.com/office/drawing/2014/main" id="{89D86C6F-822E-454B-8206-BA659EA26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0"/>
              <a:t>FORMAS DE TRADUÇÃO DE PROGRAMA FONTE PARA PROGRAMA OBJETO</a:t>
            </a:r>
          </a:p>
        </p:txBody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9CF55FB5-78E9-4C6F-B01B-80FE3AE64D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endParaRPr lang="pt-BR" altLang="pt-BR" sz="1600" b="1" dirty="0">
              <a:effectLst/>
            </a:endParaRPr>
          </a:p>
          <a:p>
            <a:pPr algn="just">
              <a:lnSpc>
                <a:spcPct val="90000"/>
              </a:lnSpc>
              <a:defRPr/>
            </a:pPr>
            <a:r>
              <a:rPr lang="pt-BR" altLang="pt-BR" sz="2000" b="1" dirty="0">
                <a:effectLst/>
              </a:rPr>
              <a:t>Interpretação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000" dirty="0">
                <a:effectLst/>
              </a:rPr>
              <a:t>  Neste processo, </a:t>
            </a:r>
            <a:r>
              <a:rPr lang="pt-BR" altLang="pt-BR" sz="2000" b="1" dirty="0">
                <a:effectLst/>
              </a:rPr>
              <a:t>o programa fonte não é convertido para nenhum produto intermediário</a:t>
            </a:r>
            <a:r>
              <a:rPr lang="pt-BR" altLang="pt-BR" sz="2000" dirty="0">
                <a:effectLst/>
              </a:rPr>
              <a:t>, como na compilação. </a:t>
            </a:r>
            <a:r>
              <a:rPr lang="pt-BR" altLang="pt-BR" sz="2000" b="1" dirty="0">
                <a:effectLst/>
              </a:rPr>
              <a:t>Cada comando é convertido para código de máquina e passado imediatamente para a execução</a:t>
            </a:r>
            <a:r>
              <a:rPr lang="pt-BR" altLang="pt-BR" sz="2000" dirty="0">
                <a:effectLst/>
              </a:rPr>
              <a:t>. Desta forma, após a interpretação do ultimo comando, o programa estará completamente executado.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000" dirty="0">
                <a:effectLst/>
              </a:rPr>
              <a:t>  Quando o interpretador encontra um erro no programa fonte, suspende a execução do programa e emite uma mensagem de erro. Após a correção, o programa tem que ser interpretado a partir do seu início.</a:t>
            </a:r>
            <a:endParaRPr lang="pt-BR" altLang="pt-BR" sz="2000" dirty="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CD405ABC-0BF2-47B6-9832-1471669F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24ADB-E464-4F94-8AB0-1966CB702E14}" type="slidenum">
              <a:rPr lang="pt-BR" altLang="pt-BR"/>
              <a:pPr>
                <a:defRPr/>
              </a:pPr>
              <a:t>24</a:t>
            </a:fld>
            <a:endParaRPr lang="pt-BR" alt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5333D2E-DFA7-4346-AC1F-EF6BB912E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b="0">
                <a:effectLst/>
              </a:rPr>
              <a:t>Interpretação</a:t>
            </a:r>
          </a:p>
        </p:txBody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FC55DDAD-D668-4EDC-A6A1-B7F65311BE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AFA456BA-8BF6-481C-BDA4-1EDCDE69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DB797-7384-4A88-BC91-D8918E1C3404}" type="slidenum">
              <a:rPr lang="pt-BR" altLang="pt-BR"/>
              <a:pPr>
                <a:defRPr/>
              </a:pPr>
              <a:t>25</a:t>
            </a:fld>
            <a:endParaRPr lang="pt-BR" altLang="pt-BR"/>
          </a:p>
        </p:txBody>
      </p:sp>
      <p:grpSp>
        <p:nvGrpSpPr>
          <p:cNvPr id="55301" name="Group 4">
            <a:extLst>
              <a:ext uri="{FF2B5EF4-FFF2-40B4-BE49-F238E27FC236}">
                <a16:creationId xmlns:a16="http://schemas.microsoft.com/office/drawing/2014/main" id="{4D628E10-A2C1-4C2A-8879-A3B33D36E272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484313"/>
            <a:ext cx="4897438" cy="3865562"/>
            <a:chOff x="0" y="0"/>
            <a:chExt cx="19999" cy="20002"/>
          </a:xfrm>
        </p:grpSpPr>
        <p:sp>
          <p:nvSpPr>
            <p:cNvPr id="55303" name="Rectangle 5">
              <a:extLst>
                <a:ext uri="{FF2B5EF4-FFF2-40B4-BE49-F238E27FC236}">
                  <a16:creationId xmlns:a16="http://schemas.microsoft.com/office/drawing/2014/main" id="{AA7933DD-2FF2-4F72-ABF3-20995EF3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0"/>
              <a:ext cx="6845" cy="3129"/>
            </a:xfrm>
            <a:prstGeom prst="rect">
              <a:avLst/>
            </a:prstGeom>
            <a:solidFill>
              <a:srgbClr val="BDD2E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600"/>
                <a:t>Edição do Programa Fonte</a:t>
              </a:r>
            </a:p>
          </p:txBody>
        </p:sp>
        <p:sp>
          <p:nvSpPr>
            <p:cNvPr id="55304" name="Rectangle 6">
              <a:extLst>
                <a:ext uri="{FF2B5EF4-FFF2-40B4-BE49-F238E27FC236}">
                  <a16:creationId xmlns:a16="http://schemas.microsoft.com/office/drawing/2014/main" id="{D0E9279B-CAED-4264-8813-CE3190CD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4" y="6565"/>
              <a:ext cx="6845" cy="3129"/>
            </a:xfrm>
            <a:prstGeom prst="rect">
              <a:avLst/>
            </a:prstGeom>
            <a:solidFill>
              <a:srgbClr val="BDD2E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600"/>
                <a:t>Corrigir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600"/>
                <a:t>o erro</a:t>
              </a:r>
            </a:p>
          </p:txBody>
        </p:sp>
        <p:sp>
          <p:nvSpPr>
            <p:cNvPr id="55305" name="Oval 7">
              <a:extLst>
                <a:ext uri="{FF2B5EF4-FFF2-40B4-BE49-F238E27FC236}">
                  <a16:creationId xmlns:a16="http://schemas.microsoft.com/office/drawing/2014/main" id="{845715DF-D3B1-4BBC-83C3-CB858E8FA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5316"/>
              <a:ext cx="7371" cy="3441"/>
            </a:xfrm>
            <a:prstGeom prst="ellipse">
              <a:avLst/>
            </a:prstGeom>
            <a:solidFill>
              <a:srgbClr val="BDD2E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>
                <a:solidFill>
                  <a:schemeClr val="tx1"/>
                </a:solidFill>
              </a:endParaRPr>
            </a:p>
          </p:txBody>
        </p:sp>
        <p:sp>
          <p:nvSpPr>
            <p:cNvPr id="55306" name="Oval 8">
              <a:extLst>
                <a:ext uri="{FF2B5EF4-FFF2-40B4-BE49-F238E27FC236}">
                  <a16:creationId xmlns:a16="http://schemas.microsoft.com/office/drawing/2014/main" id="{716C8799-3DD7-4D18-BBC5-FF84A328C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560"/>
              <a:ext cx="7371" cy="3442"/>
            </a:xfrm>
            <a:prstGeom prst="ellipse">
              <a:avLst/>
            </a:prstGeom>
            <a:solidFill>
              <a:srgbClr val="BDD2E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1600"/>
            </a:p>
          </p:txBody>
        </p:sp>
        <p:grpSp>
          <p:nvGrpSpPr>
            <p:cNvPr id="55307" name="Group 9">
              <a:extLst>
                <a:ext uri="{FF2B5EF4-FFF2-40B4-BE49-F238E27FC236}">
                  <a16:creationId xmlns:a16="http://schemas.microsoft.com/office/drawing/2014/main" id="{DF30929E-00C8-423E-93CB-03B2E61CF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0938"/>
              <a:ext cx="7371" cy="3754"/>
              <a:chOff x="0" y="0"/>
              <a:chExt cx="20000" cy="20000"/>
            </a:xfrm>
          </p:grpSpPr>
          <p:sp>
            <p:nvSpPr>
              <p:cNvPr id="55320" name="Line 10">
                <a:extLst>
                  <a:ext uri="{FF2B5EF4-FFF2-40B4-BE49-F238E27FC236}">
                    <a16:creationId xmlns:a16="http://schemas.microsoft.com/office/drawing/2014/main" id="{44A57894-0FAA-451C-88F9-10B9A9D22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313"/>
                <a:ext cx="10007" cy="106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321" name="Line 11">
                <a:extLst>
                  <a:ext uri="{FF2B5EF4-FFF2-40B4-BE49-F238E27FC236}">
                    <a16:creationId xmlns:a16="http://schemas.microsoft.com/office/drawing/2014/main" id="{13115BB5-BF02-49A8-94BF-7A8479DDF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93" y="0"/>
                <a:ext cx="10007" cy="93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322" name="Line 12">
                <a:extLst>
                  <a:ext uri="{FF2B5EF4-FFF2-40B4-BE49-F238E27FC236}">
                    <a16:creationId xmlns:a16="http://schemas.microsoft.com/office/drawing/2014/main" id="{1F8A144F-52DE-443C-8E81-9E813A0C5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0007" cy="93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323" name="Line 13">
                <a:extLst>
                  <a:ext uri="{FF2B5EF4-FFF2-40B4-BE49-F238E27FC236}">
                    <a16:creationId xmlns:a16="http://schemas.microsoft.com/office/drawing/2014/main" id="{097B1D6B-B735-4D12-BB2E-FC45017B3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93" y="9313"/>
                <a:ext cx="10007" cy="106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5308" name="Rectangle 14">
              <a:extLst>
                <a:ext uri="{FF2B5EF4-FFF2-40B4-BE49-F238E27FC236}">
                  <a16:creationId xmlns:a16="http://schemas.microsoft.com/office/drawing/2014/main" id="{05BFACC9-161D-480E-9722-7AA9B4F6D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6253"/>
              <a:ext cx="5530" cy="1874"/>
            </a:xfrm>
            <a:prstGeom prst="rect">
              <a:avLst/>
            </a:prstGeom>
            <a:solidFill>
              <a:srgbClr val="BDD2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600"/>
                <a:t>Interpretação</a:t>
              </a:r>
            </a:p>
          </p:txBody>
        </p:sp>
        <p:sp>
          <p:nvSpPr>
            <p:cNvPr id="55309" name="Rectangle 15">
              <a:extLst>
                <a:ext uri="{FF2B5EF4-FFF2-40B4-BE49-F238E27FC236}">
                  <a16:creationId xmlns:a16="http://schemas.microsoft.com/office/drawing/2014/main" id="{56690D62-C8BF-4D1E-BCCF-61CFBE448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6" y="11250"/>
              <a:ext cx="2109" cy="1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400"/>
                <a:t>Sim</a:t>
              </a:r>
            </a:p>
          </p:txBody>
        </p:sp>
        <p:sp>
          <p:nvSpPr>
            <p:cNvPr id="55310" name="Rectangle 16">
              <a:extLst>
                <a:ext uri="{FF2B5EF4-FFF2-40B4-BE49-F238E27FC236}">
                  <a16:creationId xmlns:a16="http://schemas.microsoft.com/office/drawing/2014/main" id="{6DF56024-2379-420E-A19C-85A56E58D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12182"/>
              <a:ext cx="3688" cy="12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400"/>
                <a:t>Erro ?</a:t>
              </a:r>
            </a:p>
          </p:txBody>
        </p:sp>
        <p:sp>
          <p:nvSpPr>
            <p:cNvPr id="55311" name="Rectangle 17">
              <a:extLst>
                <a:ext uri="{FF2B5EF4-FFF2-40B4-BE49-F238E27FC236}">
                  <a16:creationId xmlns:a16="http://schemas.microsoft.com/office/drawing/2014/main" id="{0337E75B-54F8-400B-AB53-3AA9043A3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14993"/>
              <a:ext cx="2110" cy="1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400"/>
                <a:t>Não</a:t>
              </a:r>
            </a:p>
          </p:txBody>
        </p:sp>
        <p:sp>
          <p:nvSpPr>
            <p:cNvPr id="55312" name="Rectangle 18">
              <a:extLst>
                <a:ext uri="{FF2B5EF4-FFF2-40B4-BE49-F238E27FC236}">
                  <a16:creationId xmlns:a16="http://schemas.microsoft.com/office/drawing/2014/main" id="{05FB477D-59DA-4A2F-B51A-633A14AFF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7498"/>
              <a:ext cx="3687" cy="1249"/>
            </a:xfrm>
            <a:prstGeom prst="rect">
              <a:avLst/>
            </a:prstGeom>
            <a:solidFill>
              <a:srgbClr val="BDD2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600"/>
                <a:t>Execução</a:t>
              </a:r>
            </a:p>
          </p:txBody>
        </p:sp>
        <p:sp>
          <p:nvSpPr>
            <p:cNvPr id="55313" name="Line 19">
              <a:extLst>
                <a:ext uri="{FF2B5EF4-FFF2-40B4-BE49-F238E27FC236}">
                  <a16:creationId xmlns:a16="http://schemas.microsoft.com/office/drawing/2014/main" id="{9608F739-BE89-424F-9952-2F822040B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6" y="12812"/>
              <a:ext cx="9213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4" name="Line 20">
              <a:extLst>
                <a:ext uri="{FF2B5EF4-FFF2-40B4-BE49-F238E27FC236}">
                  <a16:creationId xmlns:a16="http://schemas.microsoft.com/office/drawing/2014/main" id="{7A1C9F0D-9A80-4F21-9DC6-919C3AA2A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74" y="9371"/>
              <a:ext cx="5" cy="34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5" name="Line 21">
              <a:extLst>
                <a:ext uri="{FF2B5EF4-FFF2-40B4-BE49-F238E27FC236}">
                  <a16:creationId xmlns:a16="http://schemas.microsoft.com/office/drawing/2014/main" id="{A4FF7A40-FC81-4D5A-8964-DB7227711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74" y="1255"/>
              <a:ext cx="5" cy="53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6" name="Line 22">
              <a:extLst>
                <a:ext uri="{FF2B5EF4-FFF2-40B4-BE49-F238E27FC236}">
                  <a16:creationId xmlns:a16="http://schemas.microsoft.com/office/drawing/2014/main" id="{43D58946-666B-4B57-B5DB-57F1A42B6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29" y="1255"/>
              <a:ext cx="8950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7" name="Line 23">
              <a:extLst>
                <a:ext uri="{FF2B5EF4-FFF2-40B4-BE49-F238E27FC236}">
                  <a16:creationId xmlns:a16="http://schemas.microsoft.com/office/drawing/2014/main" id="{1D3AC586-2700-4064-A0EC-3FEEB20CB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3129"/>
              <a:ext cx="5" cy="2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8" name="Line 24">
              <a:extLst>
                <a:ext uri="{FF2B5EF4-FFF2-40B4-BE49-F238E27FC236}">
                  <a16:creationId xmlns:a16="http://schemas.microsoft.com/office/drawing/2014/main" id="{D600CE63-0FD7-41C6-9FEA-A1E1D75AB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8746"/>
              <a:ext cx="5" cy="2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9" name="Line 25">
              <a:extLst>
                <a:ext uri="{FF2B5EF4-FFF2-40B4-BE49-F238E27FC236}">
                  <a16:creationId xmlns:a16="http://schemas.microsoft.com/office/drawing/2014/main" id="{7D4631D8-2270-4213-A13B-F9F2E1DDC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14686"/>
              <a:ext cx="5" cy="1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5302" name="Rectangle 26">
            <a:extLst>
              <a:ext uri="{FF2B5EF4-FFF2-40B4-BE49-F238E27FC236}">
                <a16:creationId xmlns:a16="http://schemas.microsoft.com/office/drawing/2014/main" id="{C5478D86-B592-49C1-8CBF-01BEDA56E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445125"/>
            <a:ext cx="83534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2200"/>
              <a:t>  Como no processo de interpretação não é gerado código executável  , é necessário </a:t>
            </a:r>
            <a:r>
              <a:rPr lang="en-US" altLang="pt-BR" sz="2200" b="1"/>
              <a:t>manter armazenado o código fonte</a:t>
            </a:r>
            <a:r>
              <a:rPr lang="en-US" altLang="pt-BR" sz="2200"/>
              <a:t> e o programa interpretador.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>
            <a:extLst>
              <a:ext uri="{FF2B5EF4-FFF2-40B4-BE49-F238E27FC236}">
                <a16:creationId xmlns:a16="http://schemas.microsoft.com/office/drawing/2014/main" id="{3A6DE181-1CB6-4AB6-97B0-1FE7CF825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0"/>
              <a:t>FORMAS DE TRADUÇÃO DE PROGRAMA FONTE PARA PROGRAMA OBJETO</a:t>
            </a:r>
          </a:p>
        </p:txBody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2D964589-76E2-4A77-83DB-DC6CA4F47A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endParaRPr lang="pt-BR" altLang="pt-BR" sz="1600" b="1">
              <a:effectLst/>
            </a:endParaRPr>
          </a:p>
          <a:p>
            <a:pPr algn="just">
              <a:lnSpc>
                <a:spcPct val="90000"/>
              </a:lnSpc>
              <a:defRPr/>
            </a:pPr>
            <a:r>
              <a:rPr lang="pt-BR" altLang="pt-BR" sz="2000" b="1">
                <a:effectLst/>
              </a:rPr>
              <a:t>Interpretadores</a:t>
            </a:r>
            <a:r>
              <a:rPr lang="pt-BR" altLang="pt-BR" sz="2000">
                <a:effectLst/>
              </a:rPr>
              <a:t>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Os interpretadores </a:t>
            </a:r>
            <a:r>
              <a:rPr lang="pt-BR" altLang="pt-BR" sz="2000" b="1">
                <a:effectLst/>
              </a:rPr>
              <a:t>são programas que não geram um novo arquivo</a:t>
            </a:r>
            <a:r>
              <a:rPr lang="pt-BR" altLang="pt-BR" sz="2000">
                <a:effectLst/>
              </a:rPr>
              <a:t> de forma que o computador possa entender as instruções. </a:t>
            </a:r>
            <a:r>
              <a:rPr lang="pt-BR" altLang="pt-BR" sz="2000" b="1">
                <a:effectLst/>
              </a:rPr>
              <a:t>Eles lêem, interpretam e executam</a:t>
            </a:r>
            <a:r>
              <a:rPr lang="pt-BR" altLang="pt-BR" sz="2000">
                <a:effectLst/>
              </a:rPr>
              <a:t> </a:t>
            </a:r>
            <a:r>
              <a:rPr lang="pt-BR" altLang="pt-BR" sz="2000" b="1">
                <a:effectLst/>
              </a:rPr>
              <a:t>as instruções contidas no programa, comando por comando,</a:t>
            </a:r>
            <a:r>
              <a:rPr lang="pt-BR" altLang="pt-BR" sz="2000">
                <a:effectLst/>
              </a:rPr>
              <a:t> o que os torna mais lentos do que os compiladores, uma vez que neste últimos não existe a necessidade de interpretação, pois as instruções já estão codificadas.</a:t>
            </a:r>
            <a:r>
              <a:rPr lang="pt-BR" altLang="pt-BR" sz="1600">
                <a:effectLst/>
              </a:rPr>
              <a:t> 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No processo de interpretação existe apenas um único passo: a execução do programa original na linguagem-fonte para a linguagem objeto.</a:t>
            </a:r>
            <a:endParaRPr lang="pt-BR" altLang="pt-BR" sz="1600">
              <a:effectLst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pt-BR" altLang="pt-BR" sz="160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36A2156-DAB6-45C7-9A1A-146C7183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8DA90-470F-43D6-A97A-C713FC1726EE}" type="slidenum">
              <a:rPr lang="pt-BR" altLang="pt-BR"/>
              <a:pPr>
                <a:defRPr/>
              </a:pPr>
              <a:t>26</a:t>
            </a:fld>
            <a:endParaRPr lang="pt-BR" alt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CF420C4D-FD22-4B70-9F9B-2FCE4DE3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6FF5A-4BEE-438B-BB84-7A08D05F8A98}" type="slidenum">
              <a:rPr lang="pt-BR" altLang="pt-BR"/>
              <a:pPr>
                <a:defRPr/>
              </a:pPr>
              <a:t>27</a:t>
            </a:fld>
            <a:endParaRPr lang="pt-BR" altLang="pt-BR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D2FB5F1-CCE0-473A-8A86-DBB9442E4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59396" name="Text Box 3">
            <a:extLst>
              <a:ext uri="{FF2B5EF4-FFF2-40B4-BE49-F238E27FC236}">
                <a16:creationId xmlns:a16="http://schemas.microsoft.com/office/drawing/2014/main" id="{AC9C53EE-715E-497D-A3CD-FB0534147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Algoritmos</a:t>
            </a:r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C28D9F3D-C6DC-42E6-99B2-11BD5F031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34917" name="Rectangle 5">
            <a:extLst>
              <a:ext uri="{FF2B5EF4-FFF2-40B4-BE49-F238E27FC236}">
                <a16:creationId xmlns:a16="http://schemas.microsoft.com/office/drawing/2014/main" id="{F77CFC87-2ECC-4C2F-BA56-665E7A85D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685800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219200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84338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168525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625725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082925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540125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997325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sz="2000" b="1">
              <a:effectLst/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sz="2000" b="1">
              <a:effectLst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b="1"/>
              <a:t>   Um algoritmo é formalmente uma </a:t>
            </a:r>
            <a:r>
              <a:rPr lang="pt-BR" altLang="pt-BR" b="1" u="sng"/>
              <a:t>seqüência finita de passos</a:t>
            </a:r>
            <a:r>
              <a:rPr lang="pt-BR" altLang="pt-BR" b="1"/>
              <a:t> que levam a execução de uma tarefa.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b="1"/>
              <a:t>Podemos pensar em algoritmo como uma receita, uma </a:t>
            </a:r>
            <a:r>
              <a:rPr lang="pt-BR" altLang="pt-BR" b="1" u="sng"/>
              <a:t>seqüência de instruções</a:t>
            </a:r>
            <a:r>
              <a:rPr lang="pt-BR" altLang="pt-BR" b="1"/>
              <a:t> que tem a função de atingir uma meta específica. Estas tarefas não podem ser redundantes nem subjetivas na sua definição, </a:t>
            </a:r>
            <a:r>
              <a:rPr lang="pt-BR" altLang="pt-BR" b="1" u="sng"/>
              <a:t>devem ser claras e precisas</a:t>
            </a:r>
            <a:r>
              <a:rPr lang="pt-BR" altLang="pt-BR" b="1"/>
              <a:t>.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b="1"/>
              <a:t>   Como exemplos de algoritmos podemos citar os algoritmos das operações básicas de uma calculadora (adição, multiplicação, divisão e subtração de números reais decimais).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46B1DE8D-2516-4072-A434-02D4AB0D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50796-57AE-4BA6-98A0-4A89D62091A3}" type="slidenum">
              <a:rPr lang="pt-BR" altLang="pt-BR"/>
              <a:pPr>
                <a:defRPr/>
              </a:pPr>
              <a:t>28</a:t>
            </a:fld>
            <a:endParaRPr lang="pt-BR" altLang="pt-BR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64166A3-4E90-427B-9B3A-D92C94ABD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61444" name="Text Box 3">
            <a:extLst>
              <a:ext uri="{FF2B5EF4-FFF2-40B4-BE49-F238E27FC236}">
                <a16:creationId xmlns:a16="http://schemas.microsoft.com/office/drawing/2014/main" id="{54E0FC5C-1D50-4AFA-8A01-2C4A07B47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Desenvolvendo</a:t>
            </a:r>
            <a:r>
              <a:rPr lang="pt-BR" altLang="pt-BR" b="1">
                <a:solidFill>
                  <a:schemeClr val="bg2"/>
                </a:solidFill>
              </a:rPr>
              <a:t> </a:t>
            </a:r>
            <a:r>
              <a:rPr lang="pt-BR" altLang="pt-BR" b="1"/>
              <a:t>Algoritmos</a:t>
            </a:r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56410511-EE4A-4438-9CBF-6EB7F01CB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61446" name="Rectangle 5">
            <a:extLst>
              <a:ext uri="{FF2B5EF4-FFF2-40B4-BE49-F238E27FC236}">
                <a16:creationId xmlns:a16="http://schemas.microsoft.com/office/drawing/2014/main" id="{9312F28B-87B8-40E2-B1B1-E47B65BEF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685800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219200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84338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168525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625725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082925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540125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997325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   O algoritmo deve ser fácil de se interpretar e fácil de se codificar.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   Ele deve ser o intermediário entre a linguagem falada e a linguagem de programação.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   São independentes das linguagens de programação e não existe um formalismo rígido de como ele deve ser escrito.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5BED144E-8600-4A99-8DFE-AD2D798F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2031A-6A55-4641-8072-5AA671FDEDF6}" type="slidenum">
              <a:rPr lang="pt-BR" altLang="pt-BR"/>
              <a:pPr>
                <a:defRPr/>
              </a:pPr>
              <a:t>29</a:t>
            </a:fld>
            <a:endParaRPr lang="pt-BR" altLang="pt-BR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10E6443C-54E0-4387-BE47-3723DE4DF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63492" name="Text Box 3">
            <a:extLst>
              <a:ext uri="{FF2B5EF4-FFF2-40B4-BE49-F238E27FC236}">
                <a16:creationId xmlns:a16="http://schemas.microsoft.com/office/drawing/2014/main" id="{8B43E775-A1FF-463D-AC2F-2938FC9C4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Regras para construção do Algoritmo</a:t>
            </a:r>
            <a:endParaRPr lang="pt-BR" altLang="pt-BR"/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</p:txBody>
      </p:sp>
      <p:sp>
        <p:nvSpPr>
          <p:cNvPr id="63493" name="Rectangle 4">
            <a:extLst>
              <a:ext uri="{FF2B5EF4-FFF2-40B4-BE49-F238E27FC236}">
                <a16:creationId xmlns:a16="http://schemas.microsoft.com/office/drawing/2014/main" id="{7A5AB3B5-C351-40B2-A99A-042C1769A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63494" name="Rectangle 5">
            <a:extLst>
              <a:ext uri="{FF2B5EF4-FFF2-40B4-BE49-F238E27FC236}">
                <a16:creationId xmlns:a16="http://schemas.microsoft.com/office/drawing/2014/main" id="{1BF04FFC-7BFF-4257-B274-B57ABED6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sz="2000"/>
              <a:t>Para escrever um algoritmo precisamos descrever a seqüência de instruções, de maneira simples e objetiva. Para isso utilizaremos algumas técnicas: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800"/>
              <a:t>Usar somente um verbo por frase;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800"/>
              <a:t>Imaginar que você está desenvolvendo um algoritmo para pessoas que não trabalham com informática ;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800"/>
              <a:t>Usar frases curtas e simples;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800"/>
              <a:t>Ser objetivo;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800"/>
              <a:t> Procurar usar palavras que não tenham sentido dúbio.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>
            <a:extLst>
              <a:ext uri="{FF2B5EF4-FFF2-40B4-BE49-F238E27FC236}">
                <a16:creationId xmlns:a16="http://schemas.microsoft.com/office/drawing/2014/main" id="{80030A79-7850-4D8C-BC91-AAA07F871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br>
              <a:rPr lang="pt-BR" altLang="pt-BR" dirty="0"/>
            </a:br>
            <a:r>
              <a:rPr lang="pt-BR" altLang="pt-BR" dirty="0"/>
              <a:t>Linguagem de Programação</a:t>
            </a:r>
            <a:br>
              <a:rPr lang="pt-BR" altLang="pt-BR" dirty="0"/>
            </a:br>
            <a:endParaRPr lang="pt-BR" altLang="pt-BR" dirty="0"/>
          </a:p>
        </p:txBody>
      </p:sp>
      <p:sp>
        <p:nvSpPr>
          <p:cNvPr id="844803" name="Rectangle 3">
            <a:extLst>
              <a:ext uri="{FF2B5EF4-FFF2-40B4-BE49-F238E27FC236}">
                <a16:creationId xmlns:a16="http://schemas.microsoft.com/office/drawing/2014/main" id="{08C98D1F-5709-423A-875B-7399CA5EEE1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91513" cy="4114800"/>
          </a:xfrm>
        </p:spPr>
        <p:txBody>
          <a:bodyPr/>
          <a:lstStyle/>
          <a:p>
            <a:pPr marL="93663" indent="263525">
              <a:defRPr/>
            </a:pPr>
            <a:endParaRPr lang="pt-BR" altLang="pt-BR" dirty="0"/>
          </a:p>
          <a:p>
            <a:pPr marL="93663" indent="263525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b="1" dirty="0">
                <a:effectLst/>
              </a:rPr>
              <a:t>É um conjunto de símbolos (comandos, identificadores, caracteres ASCII, etc.) e regras de sintaxe que permitem a construção de sentenças que descrevem de forma precisa ações compreensíveis e executáveis para o computador. </a:t>
            </a:r>
          </a:p>
        </p:txBody>
      </p:sp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1DA52D0B-F5D7-4FFB-BFCA-42D791F5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47180-CA65-43FD-A066-CD07C958EFD2}" type="slidenum">
              <a:rPr lang="pt-BR" altLang="pt-BR"/>
              <a:pPr>
                <a:defRPr/>
              </a:pPr>
              <a:t>3</a:t>
            </a:fld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051AD5EE-E6E2-4E92-A54F-496801003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4149725"/>
            <a:ext cx="7185025" cy="641350"/>
          </a:xfrm>
          <a:prstGeom prst="rect">
            <a:avLst/>
          </a:prstGeom>
          <a:solidFill>
            <a:srgbClr val="BDD2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ASCII</a:t>
            </a:r>
            <a:r>
              <a:rPr lang="en-US" altLang="pt-BR"/>
              <a:t> : American Standard Code for Information Interchange" (Código Padrão Norte-americano para Intercâmbio de Informações)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Número de Slide 3">
            <a:extLst>
              <a:ext uri="{FF2B5EF4-FFF2-40B4-BE49-F238E27FC236}">
                <a16:creationId xmlns:a16="http://schemas.microsoft.com/office/drawing/2014/main" id="{7116DBEE-A96F-4D45-9043-E7883372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FDB4A-6313-426F-AB20-39B7F7277BA6}" type="slidenum">
              <a:rPr lang="pt-BR" altLang="pt-BR"/>
              <a:pPr>
                <a:defRPr/>
              </a:pPr>
              <a:t>30</a:t>
            </a:fld>
            <a:endParaRPr lang="pt-BR" altLang="pt-BR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46BF8F2-467A-4611-8224-3852EB2B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65540" name="Text Box 3">
            <a:extLst>
              <a:ext uri="{FF2B5EF4-FFF2-40B4-BE49-F238E27FC236}">
                <a16:creationId xmlns:a16="http://schemas.microsoft.com/office/drawing/2014/main" id="{03389E4A-B6FA-47EF-AD99-B1D4CA3D2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Fases para construção do Algoritmo</a:t>
            </a:r>
            <a:endParaRPr lang="pt-BR" altLang="pt-BR"/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</p:txBody>
      </p:sp>
      <p:sp>
        <p:nvSpPr>
          <p:cNvPr id="65541" name="Rectangle 4">
            <a:extLst>
              <a:ext uri="{FF2B5EF4-FFF2-40B4-BE49-F238E27FC236}">
                <a16:creationId xmlns:a16="http://schemas.microsoft.com/office/drawing/2014/main" id="{1B404A2D-BC11-4EF8-A7E0-D00AFE28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65542" name="Rectangle 5">
            <a:extLst>
              <a:ext uri="{FF2B5EF4-FFF2-40B4-BE49-F238E27FC236}">
                <a16:creationId xmlns:a16="http://schemas.microsoft.com/office/drawing/2014/main" id="{014DBF50-0408-4EDB-810F-7B561306E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Ao montar um algoritmo, precisamos primeiro dividir o problema apresentado em três fases fundamentais.</a:t>
            </a:r>
          </a:p>
        </p:txBody>
      </p:sp>
      <p:grpSp>
        <p:nvGrpSpPr>
          <p:cNvPr id="65543" name="Group 6">
            <a:extLst>
              <a:ext uri="{FF2B5EF4-FFF2-40B4-BE49-F238E27FC236}">
                <a16:creationId xmlns:a16="http://schemas.microsoft.com/office/drawing/2014/main" id="{E7D33F8B-7663-45A0-AD7B-805E7B01892B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865563"/>
            <a:ext cx="7816850" cy="1435100"/>
            <a:chOff x="405" y="2167"/>
            <a:chExt cx="4924" cy="904"/>
          </a:xfrm>
        </p:grpSpPr>
        <p:sp>
          <p:nvSpPr>
            <p:cNvPr id="941063" name="Rectangle 7">
              <a:extLst>
                <a:ext uri="{FF2B5EF4-FFF2-40B4-BE49-F238E27FC236}">
                  <a16:creationId xmlns:a16="http://schemas.microsoft.com/office/drawing/2014/main" id="{FCD56BCA-1281-443B-A557-3007EDE95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172"/>
              <a:ext cx="778" cy="2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pt-BR" altLang="pt-BR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Entrada</a:t>
              </a:r>
            </a:p>
          </p:txBody>
        </p:sp>
        <p:sp>
          <p:nvSpPr>
            <p:cNvPr id="941064" name="Rectangle 8">
              <a:extLst>
                <a:ext uri="{FF2B5EF4-FFF2-40B4-BE49-F238E27FC236}">
                  <a16:creationId xmlns:a16="http://schemas.microsoft.com/office/drawing/2014/main" id="{DCB8E81B-024F-4BE7-8994-0142CA4E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2177"/>
              <a:ext cx="1461" cy="2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pt-BR" altLang="pt-BR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Processamento </a:t>
              </a:r>
            </a:p>
          </p:txBody>
        </p:sp>
        <p:sp>
          <p:nvSpPr>
            <p:cNvPr id="941065" name="Rectangle 9">
              <a:extLst>
                <a:ext uri="{FF2B5EF4-FFF2-40B4-BE49-F238E27FC236}">
                  <a16:creationId xmlns:a16="http://schemas.microsoft.com/office/drawing/2014/main" id="{9742450B-0345-4FDE-BFA8-AB99B094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167"/>
              <a:ext cx="641" cy="2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pt-BR" altLang="pt-BR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Saída </a:t>
              </a:r>
            </a:p>
          </p:txBody>
        </p:sp>
        <p:sp>
          <p:nvSpPr>
            <p:cNvPr id="65554" name="Line 10">
              <a:extLst>
                <a:ext uri="{FF2B5EF4-FFF2-40B4-BE49-F238E27FC236}">
                  <a16:creationId xmlns:a16="http://schemas.microsoft.com/office/drawing/2014/main" id="{A05DB4B6-4E58-4B87-9F7B-1D1325265C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2336"/>
              <a:ext cx="771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65555" name="Line 11">
              <a:extLst>
                <a:ext uri="{FF2B5EF4-FFF2-40B4-BE49-F238E27FC236}">
                  <a16:creationId xmlns:a16="http://schemas.microsoft.com/office/drawing/2014/main" id="{BEAD4E14-D0E7-407B-B4CA-23F3591E3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341"/>
              <a:ext cx="6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65556" name="Rectangle 12">
              <a:extLst>
                <a:ext uri="{FF2B5EF4-FFF2-40B4-BE49-F238E27FC236}">
                  <a16:creationId xmlns:a16="http://schemas.microsoft.com/office/drawing/2014/main" id="{9BFA8887-B5A1-42A2-9755-44A94AA58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2478"/>
              <a:ext cx="1224" cy="583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/>
                <a:t>São os dados de entrada do algoritmo</a:t>
              </a:r>
            </a:p>
          </p:txBody>
        </p:sp>
        <p:sp>
          <p:nvSpPr>
            <p:cNvPr id="65557" name="Rectangle 13">
              <a:extLst>
                <a:ext uri="{FF2B5EF4-FFF2-40B4-BE49-F238E27FC236}">
                  <a16:creationId xmlns:a16="http://schemas.microsoft.com/office/drawing/2014/main" id="{C5BB8C7E-6C77-472B-ADBD-D87E16CCF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488"/>
              <a:ext cx="1542" cy="583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/>
                <a:t>São os procedimentos utilizados para chegar ao resultado final</a:t>
              </a:r>
            </a:p>
          </p:txBody>
        </p:sp>
        <p:sp>
          <p:nvSpPr>
            <p:cNvPr id="65558" name="Rectangle 14">
              <a:extLst>
                <a:ext uri="{FF2B5EF4-FFF2-40B4-BE49-F238E27FC236}">
                  <a16:creationId xmlns:a16="http://schemas.microsoft.com/office/drawing/2014/main" id="{841403BE-308C-4E0F-8929-A62637682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2478"/>
              <a:ext cx="1180" cy="41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/>
                <a:t> São os dados já processados</a:t>
              </a:r>
            </a:p>
          </p:txBody>
        </p:sp>
      </p:grpSp>
      <p:sp>
        <p:nvSpPr>
          <p:cNvPr id="65544" name="Rectangle 21">
            <a:extLst>
              <a:ext uri="{FF2B5EF4-FFF2-40B4-BE49-F238E27FC236}">
                <a16:creationId xmlns:a16="http://schemas.microsoft.com/office/drawing/2014/main" id="{FF85455C-143E-49E8-A768-DE6525A1C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484563"/>
            <a:ext cx="1943100" cy="3762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O que preciso?</a:t>
            </a:r>
          </a:p>
        </p:txBody>
      </p:sp>
      <p:sp>
        <p:nvSpPr>
          <p:cNvPr id="65545" name="Rectangle 22">
            <a:extLst>
              <a:ext uri="{FF2B5EF4-FFF2-40B4-BE49-F238E27FC236}">
                <a16:creationId xmlns:a16="http://schemas.microsoft.com/office/drawing/2014/main" id="{604DF221-9487-4F61-9620-C3F1D008B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09925"/>
            <a:ext cx="2447925" cy="6508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Como chegar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ao que quero?</a:t>
            </a:r>
          </a:p>
        </p:txBody>
      </p:sp>
      <p:sp>
        <p:nvSpPr>
          <p:cNvPr id="65546" name="Rectangle 23">
            <a:extLst>
              <a:ext uri="{FF2B5EF4-FFF2-40B4-BE49-F238E27FC236}">
                <a16:creationId xmlns:a16="http://schemas.microsoft.com/office/drawing/2014/main" id="{E8D2E51D-FCCA-45A4-BF44-25D86572A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3484563"/>
            <a:ext cx="1873250" cy="3762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O que quero?</a:t>
            </a:r>
          </a:p>
        </p:txBody>
      </p:sp>
      <p:sp>
        <p:nvSpPr>
          <p:cNvPr id="941080" name="Rectangle 24">
            <a:extLst>
              <a:ext uri="{FF2B5EF4-FFF2-40B4-BE49-F238E27FC236}">
                <a16:creationId xmlns:a16="http://schemas.microsoft.com/office/drawing/2014/main" id="{C9499996-A320-40FB-8DC2-1C4DA04DB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41575"/>
            <a:ext cx="5884862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rgbClr val="CC3300"/>
                </a:solidFill>
              </a:rPr>
              <a:t>A </a:t>
            </a:r>
            <a:r>
              <a:rPr lang="pt-BR" altLang="pt-BR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 de dados</a:t>
            </a:r>
            <a:r>
              <a:rPr lang="pt-BR" altLang="pt-BR">
                <a:solidFill>
                  <a:srgbClr val="CC3300"/>
                </a:solidFill>
              </a:rPr>
              <a:t> será feita através da instrução </a:t>
            </a:r>
            <a:r>
              <a:rPr lang="pt-BR" altLang="pt-BR" b="1">
                <a:solidFill>
                  <a:srgbClr val="CC3300"/>
                </a:solidFill>
              </a:rPr>
              <a:t>ler</a:t>
            </a:r>
          </a:p>
        </p:txBody>
      </p:sp>
      <p:sp>
        <p:nvSpPr>
          <p:cNvPr id="941081" name="Rectangle 25">
            <a:extLst>
              <a:ext uri="{FF2B5EF4-FFF2-40B4-BE49-F238E27FC236}">
                <a16:creationId xmlns:a16="http://schemas.microsoft.com/office/drawing/2014/main" id="{6863ED0D-F3C6-48B6-A3E6-C187ADE4E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942013"/>
            <a:ext cx="61595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rgbClr val="CC3300"/>
                </a:solidFill>
              </a:rPr>
              <a:t>A </a:t>
            </a:r>
            <a:r>
              <a:rPr lang="pt-BR" altLang="pt-BR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</a:t>
            </a:r>
            <a:r>
              <a:rPr lang="pt-BR" altLang="pt-BR">
                <a:solidFill>
                  <a:srgbClr val="CC3300"/>
                </a:solidFill>
              </a:rPr>
              <a:t> de dados será feita através da instrução </a:t>
            </a:r>
            <a:r>
              <a:rPr lang="pt-BR" altLang="pt-BR" b="1">
                <a:solidFill>
                  <a:srgbClr val="CC3300"/>
                </a:solidFill>
              </a:rPr>
              <a:t>escrever</a:t>
            </a:r>
          </a:p>
        </p:txBody>
      </p:sp>
      <p:sp>
        <p:nvSpPr>
          <p:cNvPr id="941082" name="Oval 26">
            <a:extLst>
              <a:ext uri="{FF2B5EF4-FFF2-40B4-BE49-F238E27FC236}">
                <a16:creationId xmlns:a16="http://schemas.microsoft.com/office/drawing/2014/main" id="{8CE14481-361B-4D1F-A338-D995AC131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2397125"/>
            <a:ext cx="488950" cy="455613"/>
          </a:xfrm>
          <a:prstGeom prst="ellips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941083" name="Oval 27">
            <a:extLst>
              <a:ext uri="{FF2B5EF4-FFF2-40B4-BE49-F238E27FC236}">
                <a16:creationId xmlns:a16="http://schemas.microsoft.com/office/drawing/2014/main" id="{A6B8F6EF-4352-4CF3-9DA8-0B940D03A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5878513"/>
            <a:ext cx="1150938" cy="503237"/>
          </a:xfrm>
          <a:prstGeom prst="ellips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4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4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4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80" grpId="0"/>
      <p:bldP spid="941081" grpId="0"/>
      <p:bldP spid="941082" grpId="0" animBg="1"/>
      <p:bldP spid="94108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F96F76F1-F1B2-4570-9811-55247B45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25926-EE4F-4FAF-8E55-D8B0DA770B6F}" type="slidenum">
              <a:rPr lang="pt-BR" altLang="pt-BR"/>
              <a:pPr>
                <a:defRPr/>
              </a:pPr>
              <a:t>31</a:t>
            </a:fld>
            <a:endParaRPr lang="pt-BR" altLang="pt-BR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AA7ACF2-8406-43D6-A206-841D4A05D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67588" name="Text Box 3">
            <a:extLst>
              <a:ext uri="{FF2B5EF4-FFF2-40B4-BE49-F238E27FC236}">
                <a16:creationId xmlns:a16="http://schemas.microsoft.com/office/drawing/2014/main" id="{EC219AF6-29C4-4E16-BFB8-C044C1600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67589" name="Rectangle 4">
            <a:extLst>
              <a:ext uri="{FF2B5EF4-FFF2-40B4-BE49-F238E27FC236}">
                <a16:creationId xmlns:a16="http://schemas.microsoft.com/office/drawing/2014/main" id="{2A40EC96-8295-401F-BA1D-5C677F1F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67590" name="Rectangle 5">
            <a:extLst>
              <a:ext uri="{FF2B5EF4-FFF2-40B4-BE49-F238E27FC236}">
                <a16:creationId xmlns:a16="http://schemas.microsoft.com/office/drawing/2014/main" id="{2FD3A381-7B46-4401-88B3-7B333490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  <p:pic>
        <p:nvPicPr>
          <p:cNvPr id="67591" name="Picture 6">
            <a:extLst>
              <a:ext uri="{FF2B5EF4-FFF2-40B4-BE49-F238E27FC236}">
                <a16:creationId xmlns:a16="http://schemas.microsoft.com/office/drawing/2014/main" id="{D6072C57-4C33-43AB-9C7D-5F86BE74B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4" t="13121" r="13818" b="45912"/>
          <a:stretch>
            <a:fillRect/>
          </a:stretch>
        </p:blipFill>
        <p:spPr bwMode="auto">
          <a:xfrm>
            <a:off x="684213" y="1700213"/>
            <a:ext cx="7777162" cy="34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2" name="Rectangle 7">
            <a:extLst>
              <a:ext uri="{FF2B5EF4-FFF2-40B4-BE49-F238E27FC236}">
                <a16:creationId xmlns:a16="http://schemas.microsoft.com/office/drawing/2014/main" id="{CA09200C-36C8-487E-8650-03C7353E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2963"/>
            <a:ext cx="5616575" cy="57626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000456" name="Text Box 8">
            <a:extLst>
              <a:ext uri="{FF2B5EF4-FFF2-40B4-BE49-F238E27FC236}">
                <a16:creationId xmlns:a16="http://schemas.microsoft.com/office/drawing/2014/main" id="{6F88D545-3F97-4AC5-A881-83886C3A4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586038"/>
            <a:ext cx="4391025" cy="11699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</a:t>
            </a:r>
          </a:p>
          <a:p>
            <a:pPr eaLnBrk="1" hangingPunct="1">
              <a:defRPr/>
            </a:pPr>
            <a:r>
              <a:rPr lang="pt-BR" alt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 </a:t>
            </a:r>
          </a:p>
          <a:p>
            <a:pPr eaLnBrk="1" hangingPunct="1">
              <a:defRPr/>
            </a:pPr>
            <a:r>
              <a:rPr lang="pt-BR" alt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Entrada </a:t>
            </a:r>
          </a:p>
          <a:p>
            <a:pPr eaLnBrk="1" hangingPunct="1">
              <a:defRPr/>
            </a:pPr>
            <a:r>
              <a:rPr lang="pt-BR" alt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Processamento </a:t>
            </a:r>
          </a:p>
          <a:p>
            <a:pPr eaLnBrk="1" hangingPunct="1">
              <a:defRPr/>
            </a:pPr>
            <a:r>
              <a:rPr lang="pt-BR" alt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   Saída</a:t>
            </a:r>
            <a:r>
              <a:rPr lang="pt-BR" altLang="pt-BR" sz="1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7594" name="Rectangle 10">
            <a:extLst>
              <a:ext uri="{FF2B5EF4-FFF2-40B4-BE49-F238E27FC236}">
                <a16:creationId xmlns:a16="http://schemas.microsoft.com/office/drawing/2014/main" id="{96D084AB-9D09-43FA-B7C9-038919E3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60800"/>
            <a:ext cx="8135938" cy="93662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77A6DF6F-41FD-4C90-91A5-CEA713AA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7393D-B667-4D8C-92D5-C69132C74928}" type="slidenum">
              <a:rPr lang="pt-BR" altLang="pt-BR"/>
              <a:pPr>
                <a:defRPr/>
              </a:pPr>
              <a:t>32</a:t>
            </a:fld>
            <a:endParaRPr lang="pt-BR" altLang="pt-BR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4DDBBB5-D1A3-484B-B928-9B3F715B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69636" name="Text Box 3">
            <a:extLst>
              <a:ext uri="{FF2B5EF4-FFF2-40B4-BE49-F238E27FC236}">
                <a16:creationId xmlns:a16="http://schemas.microsoft.com/office/drawing/2014/main" id="{89FB79B1-46F1-4CFD-8F1E-C5CB0922C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Ferramentas para construção do Algoritmo</a:t>
            </a:r>
            <a:endParaRPr lang="pt-BR" altLang="pt-BR"/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</p:txBody>
      </p:sp>
      <p:sp>
        <p:nvSpPr>
          <p:cNvPr id="69637" name="Rectangle 4">
            <a:extLst>
              <a:ext uri="{FF2B5EF4-FFF2-40B4-BE49-F238E27FC236}">
                <a16:creationId xmlns:a16="http://schemas.microsoft.com/office/drawing/2014/main" id="{635351E3-838B-438B-ABB1-39781518C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88165" name="Rectangle 5">
            <a:extLst>
              <a:ext uri="{FF2B5EF4-FFF2-40B4-BE49-F238E27FC236}">
                <a16:creationId xmlns:a16="http://schemas.microsoft.com/office/drawing/2014/main" id="{6F3DE94A-1546-4FBB-A2D5-1B1A2DEDC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sz="2000">
              <a:effectLst/>
            </a:endParaRP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Fluxogramas (diagramas de bloco ou diagrama de fluxo)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Pseudocódigo 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Diagrama de Chapin (cartas n-s)</a:t>
            </a:r>
            <a:r>
              <a:rPr lang="pt-BR" altLang="pt-BR" sz="200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1ED57446-9644-48CF-8DF6-C2D9EC45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674CA-26E8-44C4-BF52-23358A0ACF47}" type="slidenum">
              <a:rPr lang="pt-BR" altLang="pt-BR"/>
              <a:pPr>
                <a:defRPr/>
              </a:pPr>
              <a:t>33</a:t>
            </a:fld>
            <a:endParaRPr lang="pt-BR" altLang="pt-BR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E705ACC4-E55B-4788-9A78-9D1FF8D75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159171" name="Text Box 3">
            <a:extLst>
              <a:ext uri="{FF2B5EF4-FFF2-40B4-BE49-F238E27FC236}">
                <a16:creationId xmlns:a16="http://schemas.microsoft.com/office/drawing/2014/main" id="{4638E44A-A8A0-4333-BBEA-E61A2C4A2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/>
              <a:t>Estruturas básicas para construção de algoritmos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1685" name="Rectangle 4">
            <a:extLst>
              <a:ext uri="{FF2B5EF4-FFF2-40B4-BE49-F238E27FC236}">
                <a16:creationId xmlns:a16="http://schemas.microsoft.com/office/drawing/2014/main" id="{9CB26187-9AB5-4BD9-8455-6B2FC592D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159173" name="Rectangle 5">
            <a:extLst>
              <a:ext uri="{FF2B5EF4-FFF2-40B4-BE49-F238E27FC236}">
                <a16:creationId xmlns:a16="http://schemas.microsoft.com/office/drawing/2014/main" id="{F12C3A40-392F-4B40-A724-007F54D5B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1793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b="1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Nas “</a:t>
            </a:r>
            <a:r>
              <a:rPr lang="pt-BR" altLang="pt-BR" b="1">
                <a:effectLst/>
              </a:rPr>
              <a:t>Operações Lógicas</a:t>
            </a:r>
            <a:r>
              <a:rPr lang="pt-BR" altLang="pt-BR">
                <a:effectLst/>
              </a:rPr>
              <a:t>”, verificamos que na maioria das vezes necessitamos </a:t>
            </a:r>
            <a:r>
              <a:rPr lang="pt-BR" altLang="pt-BR" b="1">
                <a:effectLst/>
              </a:rPr>
              <a:t>tomar decisões</a:t>
            </a:r>
            <a:r>
              <a:rPr lang="pt-BR" altLang="pt-BR">
                <a:effectLst/>
              </a:rPr>
              <a:t> no andamento do algoritmo. Essas decisões interferem diretamente no andamento do programa. Trabalharemos com três tipos de estrutura: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A estrutura </a:t>
            </a:r>
            <a:r>
              <a:rPr lang="pt-BR" altLang="pt-BR" b="1">
                <a:effectLst/>
              </a:rPr>
              <a:t>Seqüencial ou Seqüenciação</a:t>
            </a:r>
            <a:r>
              <a:rPr lang="pt-BR" altLang="pt-BR"/>
              <a:t> </a:t>
            </a:r>
            <a:r>
              <a:rPr lang="pt-BR" altLang="pt-BR" b="1">
                <a:effectLst/>
              </a:rPr>
              <a:t>;</a:t>
            </a:r>
            <a:endParaRPr lang="pt-BR" altLang="pt-BR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 A estrutura de </a:t>
            </a:r>
            <a:r>
              <a:rPr lang="pt-BR" altLang="pt-BR" b="1">
                <a:effectLst/>
              </a:rPr>
              <a:t>Decisão ou Seleção </a:t>
            </a:r>
            <a:r>
              <a:rPr lang="pt-BR" altLang="pt-BR">
                <a:effectLst/>
              </a:rPr>
              <a:t> e,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A estrutura de </a:t>
            </a:r>
            <a:r>
              <a:rPr lang="pt-BR" altLang="pt-BR" b="1">
                <a:effectLst/>
              </a:rPr>
              <a:t>Repetição ou </a:t>
            </a:r>
            <a:r>
              <a:rPr lang="pt-BR" altLang="pt-BR"/>
              <a:t> </a:t>
            </a:r>
            <a:r>
              <a:rPr lang="pt-BR" altLang="pt-BR" b="1">
                <a:effectLst/>
              </a:rPr>
              <a:t>Iteração</a:t>
            </a:r>
            <a:r>
              <a:rPr lang="pt-BR" altLang="pt-BR"/>
              <a:t> </a:t>
            </a:r>
            <a:r>
              <a:rPr lang="pt-BR" altLang="pt-BR" b="1">
                <a:effectLst/>
              </a:rPr>
              <a:t>.</a:t>
            </a:r>
          </a:p>
        </p:txBody>
      </p:sp>
      <p:sp>
        <p:nvSpPr>
          <p:cNvPr id="71687" name="Text Box 6">
            <a:extLst>
              <a:ext uri="{FF2B5EF4-FFF2-40B4-BE49-F238E27FC236}">
                <a16:creationId xmlns:a16="http://schemas.microsoft.com/office/drawing/2014/main" id="{82EFDBB5-C713-47B3-9BB4-860AD0AA3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Estruturas básicas para construção de algoritmos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85C4520D-671C-46E2-A175-1D5677D5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6E597-DDDC-41C1-B783-DAE190E98713}" type="slidenum">
              <a:rPr lang="pt-BR" altLang="pt-BR"/>
              <a:pPr>
                <a:defRPr/>
              </a:pPr>
              <a:t>34</a:t>
            </a:fld>
            <a:endParaRPr lang="pt-BR" altLang="pt-BR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54E1693E-BA0C-414D-96AF-A2FEE5AD4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73732" name="Text Box 3">
            <a:extLst>
              <a:ext uri="{FF2B5EF4-FFF2-40B4-BE49-F238E27FC236}">
                <a16:creationId xmlns:a16="http://schemas.microsoft.com/office/drawing/2014/main" id="{7E03ECA2-7A89-473F-ACBA-C3FF5C4D5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Ferramentas para construção do Algoritmo</a:t>
            </a:r>
            <a:endParaRPr lang="pt-BR" altLang="pt-BR"/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</p:txBody>
      </p:sp>
      <p:sp>
        <p:nvSpPr>
          <p:cNvPr id="73733" name="Rectangle 4">
            <a:extLst>
              <a:ext uri="{FF2B5EF4-FFF2-40B4-BE49-F238E27FC236}">
                <a16:creationId xmlns:a16="http://schemas.microsoft.com/office/drawing/2014/main" id="{C6CD7686-59E8-4193-8481-5E3CE5EFE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20613" name="Rectangle 5">
            <a:extLst>
              <a:ext uri="{FF2B5EF4-FFF2-40B4-BE49-F238E27FC236}">
                <a16:creationId xmlns:a16="http://schemas.microsoft.com/office/drawing/2014/main" id="{41FA3B11-D8B4-406F-B150-78DEAE551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8050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b="1">
              <a:effectLst/>
            </a:endParaRP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Pseudocódigo</a:t>
            </a:r>
            <a:r>
              <a:rPr lang="pt-BR" altLang="pt-BR"/>
              <a:t> </a:t>
            </a:r>
          </a:p>
          <a:p>
            <a:pPr lvl="1" algn="just" eaLnBrk="1" hangingPunct="1">
              <a:defRPr/>
            </a:pPr>
            <a:r>
              <a:rPr lang="pt-BR" altLang="pt-BR" sz="1800">
                <a:effectLst/>
              </a:rPr>
              <a:t>É uma pseudolinguagem de programação que permite pensarmos no problema e não na máquina que vai executar o algoritmo. Além disso, não perdemos a  flexibilidade e continuamos a ter a proximidade com a linguagem humana, facilitando, portanto, a interpretação.</a:t>
            </a:r>
          </a:p>
          <a:p>
            <a:pPr lvl="1" algn="just" eaLnBrk="1" hangingPunct="1">
              <a:defRPr/>
            </a:pPr>
            <a:r>
              <a:rPr lang="pt-BR" altLang="pt-BR" sz="1800">
                <a:effectLst/>
              </a:rPr>
              <a:t>PORTUGOL=simbiose do Português com o ALGOL e PASCAL</a:t>
            </a:r>
          </a:p>
          <a:p>
            <a:pPr lvl="1" eaLnBrk="1" hangingPunct="1">
              <a:defRPr/>
            </a:pPr>
            <a:endParaRPr lang="pt-BR" altLang="pt-BR" sz="1800"/>
          </a:p>
        </p:txBody>
      </p:sp>
      <p:sp>
        <p:nvSpPr>
          <p:cNvPr id="1220614" name="Rectangle 6">
            <a:extLst>
              <a:ext uri="{FF2B5EF4-FFF2-40B4-BE49-F238E27FC236}">
                <a16:creationId xmlns:a16="http://schemas.microsoft.com/office/drawing/2014/main" id="{3F0183B6-F418-4458-97C0-C7D6BDFA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573463"/>
            <a:ext cx="3097212" cy="30210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Soma</a:t>
            </a:r>
          </a:p>
          <a:p>
            <a:pPr eaLnBrk="1" hangingPunct="1">
              <a:defRPr/>
            </a:pPr>
            <a:endParaRPr lang="pt-BR" altLang="pt-BR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Variaveis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A,B, S, : Real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(A,B)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S=A+B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(S)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</a:t>
            </a:r>
          </a:p>
        </p:txBody>
      </p:sp>
      <p:sp>
        <p:nvSpPr>
          <p:cNvPr id="1220615" name="Rectangle 7">
            <a:extLst>
              <a:ext uri="{FF2B5EF4-FFF2-40B4-BE49-F238E27FC236}">
                <a16:creationId xmlns:a16="http://schemas.microsoft.com/office/drawing/2014/main" id="{76D000DA-B388-4FCF-AF1E-B54CCD9DD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644900"/>
            <a:ext cx="45720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 dirty="0">
                <a:solidFill>
                  <a:schemeClr val="bg1"/>
                </a:solidFill>
              </a:rPr>
              <a:t>algoritmo "soma"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 dirty="0">
                <a:solidFill>
                  <a:schemeClr val="bg1"/>
                </a:solidFill>
              </a:rPr>
              <a:t>var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 dirty="0">
                <a:solidFill>
                  <a:schemeClr val="bg1"/>
                </a:solidFill>
              </a:rPr>
              <a:t>      </a:t>
            </a:r>
            <a:r>
              <a:rPr lang="pt-BR" altLang="pt-BR" sz="1600" b="1" dirty="0" err="1">
                <a:solidFill>
                  <a:schemeClr val="bg1"/>
                </a:solidFill>
              </a:rPr>
              <a:t>a,b,c</a:t>
            </a:r>
            <a:r>
              <a:rPr lang="pt-BR" altLang="pt-BR" sz="1600" b="1" dirty="0">
                <a:solidFill>
                  <a:schemeClr val="bg1"/>
                </a:solidFill>
              </a:rPr>
              <a:t>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 dirty="0">
                <a:solidFill>
                  <a:schemeClr val="bg1"/>
                </a:solidFill>
              </a:rPr>
              <a:t>inicio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 dirty="0">
                <a:solidFill>
                  <a:schemeClr val="bg1"/>
                </a:solidFill>
              </a:rPr>
              <a:t>escreva("Entre com o primeiro numero:")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 dirty="0">
                <a:solidFill>
                  <a:schemeClr val="bg1"/>
                </a:solidFill>
              </a:rPr>
              <a:t>Leia (a)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 dirty="0">
                <a:solidFill>
                  <a:schemeClr val="bg1"/>
                </a:solidFill>
              </a:rPr>
              <a:t>Escreva("Entre com o segundo numero:")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 dirty="0">
                <a:solidFill>
                  <a:schemeClr val="bg1"/>
                </a:solidFill>
              </a:rPr>
              <a:t>Leia (b)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 dirty="0">
                <a:solidFill>
                  <a:schemeClr val="bg1"/>
                </a:solidFill>
              </a:rPr>
              <a:t>c&lt;-</a:t>
            </a:r>
            <a:r>
              <a:rPr lang="pt-BR" altLang="pt-BR" sz="1600" b="1" dirty="0" err="1">
                <a:solidFill>
                  <a:schemeClr val="bg1"/>
                </a:solidFill>
              </a:rPr>
              <a:t>a+b</a:t>
            </a:r>
            <a:endParaRPr lang="pt-BR" altLang="pt-BR" sz="1600" b="1" dirty="0">
              <a:solidFill>
                <a:schemeClr val="bg1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 dirty="0" err="1">
                <a:solidFill>
                  <a:schemeClr val="bg1"/>
                </a:solidFill>
              </a:rPr>
              <a:t>Escreval</a:t>
            </a:r>
            <a:r>
              <a:rPr lang="pt-BR" altLang="pt-BR" sz="1600" b="1" dirty="0">
                <a:solidFill>
                  <a:schemeClr val="bg1"/>
                </a:solidFill>
              </a:rPr>
              <a:t>("A soma é:",c)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 dirty="0" err="1">
                <a:solidFill>
                  <a:schemeClr val="bg1"/>
                </a:solidFill>
              </a:rPr>
              <a:t>fimalgoritmo</a:t>
            </a:r>
            <a:endParaRPr lang="pt-BR" altLang="pt-BR" sz="1600" b="1" dirty="0">
              <a:solidFill>
                <a:schemeClr val="bg1"/>
              </a:solidFill>
            </a:endParaRPr>
          </a:p>
        </p:txBody>
      </p:sp>
      <p:sp>
        <p:nvSpPr>
          <p:cNvPr id="1220616" name="Text Box 8">
            <a:extLst>
              <a:ext uri="{FF2B5EF4-FFF2-40B4-BE49-F238E27FC236}">
                <a16:creationId xmlns:a16="http://schemas.microsoft.com/office/drawing/2014/main" id="{25B0B020-2EA9-47D5-A676-3BB302DEB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6497638"/>
            <a:ext cx="1012825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Soma.alg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14" grpId="0"/>
      <p:bldP spid="12206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4A4B984A-FC52-4C86-9E10-5D376D06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F30F7-AE7D-4A07-BEE6-CA57719C12BE}" type="slidenum">
              <a:rPr lang="pt-BR" altLang="pt-BR"/>
              <a:pPr>
                <a:defRPr/>
              </a:pPr>
              <a:t>35</a:t>
            </a:fld>
            <a:endParaRPr lang="pt-BR" altLang="pt-BR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ED5F1C9-429C-4971-945A-AC4F9C65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75780" name="Text Box 3">
            <a:extLst>
              <a:ext uri="{FF2B5EF4-FFF2-40B4-BE49-F238E27FC236}">
                <a16:creationId xmlns:a16="http://schemas.microsoft.com/office/drawing/2014/main" id="{A1C1E4BD-612B-4856-B489-6F198ADFB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Exemplo</a:t>
            </a:r>
          </a:p>
        </p:txBody>
      </p:sp>
      <p:sp>
        <p:nvSpPr>
          <p:cNvPr id="75781" name="Rectangle 4">
            <a:extLst>
              <a:ext uri="{FF2B5EF4-FFF2-40B4-BE49-F238E27FC236}">
                <a16:creationId xmlns:a16="http://schemas.microsoft.com/office/drawing/2014/main" id="{82319CB4-EE23-4A20-B013-3D7967C6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5782" name="Rectangle 5">
            <a:extLst>
              <a:ext uri="{FF2B5EF4-FFF2-40B4-BE49-F238E27FC236}">
                <a16:creationId xmlns:a16="http://schemas.microsoft.com/office/drawing/2014/main" id="{17FD2BA4-72CC-4C37-A4FC-12BAB544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Imagine o seguinte problema: calcular a média final dos alunos da 3ª Série. Os alunos realizarão quatro provas: P1, P2, P3 e P4, onde:</a:t>
            </a:r>
          </a:p>
          <a:p>
            <a:pPr eaLnBrk="1" hangingPunct="1">
              <a:spcAft>
                <a:spcPct val="0"/>
              </a:spcAft>
            </a:pPr>
            <a:r>
              <a:rPr lang="pt-BR" altLang="pt-BR"/>
              <a:t>Média Final =</a:t>
            </a:r>
            <a:r>
              <a:rPr lang="pt-BR" altLang="pt-BR" b="1" u="sng"/>
              <a:t>P1+P2+P3+P4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r>
              <a:rPr lang="pt-BR" altLang="pt-BR" b="1"/>
              <a:t>                    4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Para montar o algoritmo proposto, faremos três perguntas: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a)Quais são os dados de entrada?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>
                <a:solidFill>
                  <a:schemeClr val="tx1"/>
                </a:solidFill>
              </a:rPr>
              <a:t>	R: Os dados de entrada são P1, P2, P3 e P4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b) Qual será o processamento a ser utilizado?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	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endParaRPr lang="pt-BR" altLang="pt-BR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c</a:t>
            </a:r>
            <a:r>
              <a:rPr lang="pt-BR" altLang="pt-BR" b="1"/>
              <a:t>) Quais serão os dados de saída?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	</a:t>
            </a:r>
            <a:endParaRPr lang="pt-BR" altLang="pt-BR" b="1"/>
          </a:p>
        </p:txBody>
      </p:sp>
      <p:sp>
        <p:nvSpPr>
          <p:cNvPr id="1224710" name="Rectangle 6">
            <a:extLst>
              <a:ext uri="{FF2B5EF4-FFF2-40B4-BE49-F238E27FC236}">
                <a16:creationId xmlns:a16="http://schemas.microsoft.com/office/drawing/2014/main" id="{6DD3894B-88EB-471E-83BA-68D9558CB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500438"/>
            <a:ext cx="82248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	R: Os dados de entrada são P1, P2, P3 e P4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	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	R: O procedimento será somar todos os dados de entrada e dividi-los 	por 4</a:t>
            </a:r>
            <a:endParaRPr lang="pt-BR" altLang="pt-BR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	</a:t>
            </a:r>
            <a:r>
              <a:rPr lang="pt-BR" altLang="pt-BR"/>
              <a:t>R: O dado de saída será a média final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47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9A1C17DB-9963-481C-9830-F258E5C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48E35-1F3C-4ADF-8353-FCE29197445C}" type="slidenum">
              <a:rPr lang="pt-BR" altLang="pt-BR"/>
              <a:pPr>
                <a:defRPr/>
              </a:pPr>
              <a:t>36</a:t>
            </a:fld>
            <a:endParaRPr lang="pt-BR" altLang="pt-BR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C92F701C-3A63-4DC6-8693-D5C3DD0D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77828" name="Text Box 3">
            <a:extLst>
              <a:ext uri="{FF2B5EF4-FFF2-40B4-BE49-F238E27FC236}">
                <a16:creationId xmlns:a16="http://schemas.microsoft.com/office/drawing/2014/main" id="{19B4C539-C136-4370-A229-6BBC01EBE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Construindo o Algoritmo do Exemplo</a:t>
            </a:r>
          </a:p>
        </p:txBody>
      </p:sp>
      <p:sp>
        <p:nvSpPr>
          <p:cNvPr id="77829" name="Rectangle 4">
            <a:extLst>
              <a:ext uri="{FF2B5EF4-FFF2-40B4-BE49-F238E27FC236}">
                <a16:creationId xmlns:a16="http://schemas.microsoft.com/office/drawing/2014/main" id="{B2B9A33E-692A-466D-A756-B024C7C56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7830" name="Rectangle 5">
            <a:extLst>
              <a:ext uri="{FF2B5EF4-FFF2-40B4-BE49-F238E27FC236}">
                <a16:creationId xmlns:a16="http://schemas.microsoft.com/office/drawing/2014/main" id="{25A3FCB9-515E-454F-BDEA-DC9CC0748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Calcular a média final dos alunos da 3ª Série. Os alunos realizarão quatro provas: P1, P2, P3 e P4, onde:</a:t>
            </a:r>
          </a:p>
          <a:p>
            <a:pPr eaLnBrk="1" hangingPunct="1"/>
            <a:r>
              <a:rPr lang="pt-BR" altLang="pt-BR" b="1"/>
              <a:t>Algoritmo</a:t>
            </a:r>
          </a:p>
        </p:txBody>
      </p:sp>
      <p:sp>
        <p:nvSpPr>
          <p:cNvPr id="1226758" name="Rectangle 6">
            <a:extLst>
              <a:ext uri="{FF2B5EF4-FFF2-40B4-BE49-F238E27FC236}">
                <a16:creationId xmlns:a16="http://schemas.microsoft.com/office/drawing/2014/main" id="{4759C9EE-CB80-47C8-A67F-90D5BE6A9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708275"/>
            <a:ext cx="3527425" cy="32956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Media</a:t>
            </a:r>
          </a:p>
          <a:p>
            <a:pPr eaLnBrk="1" hangingPunct="1">
              <a:defRPr/>
            </a:pPr>
            <a:endParaRPr lang="pt-BR" altLang="pt-BR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Variaveis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P1,P2,P3,P4,M : Real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(P1,P2,P3,P4)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M=(P1+P2+P3+P4)/4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(M)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</a:t>
            </a:r>
          </a:p>
        </p:txBody>
      </p:sp>
      <p:sp>
        <p:nvSpPr>
          <p:cNvPr id="1226759" name="Text Box 7">
            <a:extLst>
              <a:ext uri="{FF2B5EF4-FFF2-40B4-BE49-F238E27FC236}">
                <a16:creationId xmlns:a16="http://schemas.microsoft.com/office/drawing/2014/main" id="{A40526EF-D471-4E6E-827E-7D67E262E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6497638"/>
            <a:ext cx="1054100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media.alg</a:t>
            </a:r>
          </a:p>
        </p:txBody>
      </p:sp>
      <p:sp>
        <p:nvSpPr>
          <p:cNvPr id="1226760" name="Rectangle 8">
            <a:extLst>
              <a:ext uri="{FF2B5EF4-FFF2-40B4-BE49-F238E27FC236}">
                <a16:creationId xmlns:a16="http://schemas.microsoft.com/office/drawing/2014/main" id="{574A5725-8028-45A1-9073-06D74D4F1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636838"/>
            <a:ext cx="5400675" cy="3937000"/>
          </a:xfrm>
          <a:prstGeom prst="rect">
            <a:avLst/>
          </a:prstGeom>
          <a:solidFill>
            <a:srgbClr val="A4A4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algoritmo "media"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 dirty="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var  media,nota1,nota2,nota3,nota4:real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 dirty="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inicio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 err="1"/>
              <a:t>Escreval</a:t>
            </a:r>
            <a:r>
              <a:rPr lang="pt-BR" altLang="pt-BR" b="1" dirty="0"/>
              <a:t>("Entre com as 4 notas")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Leia(Nota1)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Leia(Nota2)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Leia(Nota3)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Leia(Nota4)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Media:=(Nota1 + Nota2 + Nota3 +nota4)/4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Escreva(" A media é:",media)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 dirty="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 err="1"/>
              <a:t>fimalgoritmo</a:t>
            </a:r>
            <a:endParaRPr lang="pt-BR" alt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758" grpId="0"/>
      <p:bldP spid="12267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ACFC8AAD-066C-40F4-B97D-8A1FBB4B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F8C6C-782B-4F00-BF8A-401398044E22}" type="slidenum">
              <a:rPr lang="pt-BR" altLang="pt-BR"/>
              <a:pPr>
                <a:defRPr/>
              </a:pPr>
              <a:t>37</a:t>
            </a:fld>
            <a:endParaRPr lang="pt-BR" altLang="pt-BR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4CEC79D6-1D85-40C9-98AA-C8455ADF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79876" name="Text Box 3">
            <a:extLst>
              <a:ext uri="{FF2B5EF4-FFF2-40B4-BE49-F238E27FC236}">
                <a16:creationId xmlns:a16="http://schemas.microsoft.com/office/drawing/2014/main" id="{CBA2503B-5837-4484-945F-CDEF180A0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 de um algoritmo em Pseudocódigo:</a:t>
            </a:r>
          </a:p>
        </p:txBody>
      </p:sp>
      <p:sp>
        <p:nvSpPr>
          <p:cNvPr id="79877" name="Rectangle 4">
            <a:extLst>
              <a:ext uri="{FF2B5EF4-FFF2-40B4-BE49-F238E27FC236}">
                <a16:creationId xmlns:a16="http://schemas.microsoft.com/office/drawing/2014/main" id="{1D712191-3689-4BDB-BFBF-7293B6EAD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9878" name="Rectangle 5">
            <a:extLst>
              <a:ext uri="{FF2B5EF4-FFF2-40B4-BE49-F238E27FC236}">
                <a16:creationId xmlns:a16="http://schemas.microsoft.com/office/drawing/2014/main" id="{13076964-A61C-4EA9-88D6-F63D03DF1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/>
            <a:r>
              <a:rPr lang="pt-BR" altLang="pt-BR" b="1"/>
              <a:t>Algoritmo </a:t>
            </a:r>
            <a:r>
              <a:rPr lang="pt-BR" altLang="pt-BR"/>
              <a:t>&lt;nome_do_algoritmo&gt; </a:t>
            </a:r>
          </a:p>
          <a:p>
            <a:pPr algn="l" eaLnBrk="1" hangingPunct="1"/>
            <a:r>
              <a:rPr lang="pt-BR" altLang="pt-BR"/>
              <a:t>&lt;declaração_de_variáveis&gt; </a:t>
            </a:r>
          </a:p>
          <a:p>
            <a:pPr algn="l" eaLnBrk="1" hangingPunct="1"/>
            <a:r>
              <a:rPr lang="pt-BR" altLang="pt-BR"/>
              <a:t>&lt;subalgoritmos&gt; </a:t>
            </a:r>
          </a:p>
          <a:p>
            <a:pPr algn="l" eaLnBrk="1" hangingPunct="1"/>
            <a:r>
              <a:rPr lang="pt-BR" altLang="pt-BR" b="1"/>
              <a:t>Início </a:t>
            </a:r>
            <a:endParaRPr lang="pt-BR" altLang="pt-BR"/>
          </a:p>
          <a:p>
            <a:pPr algn="l" eaLnBrk="1" hangingPunct="1"/>
            <a:r>
              <a:rPr lang="pt-BR" altLang="pt-BR"/>
              <a:t>&lt;corpo_do_algoritmo&gt; </a:t>
            </a:r>
          </a:p>
          <a:p>
            <a:pPr algn="l" eaLnBrk="1" hangingPunct="1"/>
            <a:r>
              <a:rPr lang="pt-BR" altLang="pt-BR" b="1"/>
              <a:t>Fim. </a:t>
            </a:r>
            <a:endParaRPr lang="pt-BR" altLang="pt-BR"/>
          </a:p>
          <a:p>
            <a:pPr algn="l" eaLnBrk="1" hangingPunct="1"/>
            <a:r>
              <a:rPr lang="pt-BR" altLang="pt-BR"/>
              <a:t>onde: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endParaRPr lang="pt-BR" altLang="pt-BR" b="1"/>
          </a:p>
          <a:p>
            <a:pPr algn="l" eaLnBrk="1" hangingPunct="1"/>
            <a:endParaRPr lang="pt-BR" alt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10895A09-F97A-4AD0-9145-CED21F0C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F094B-5633-4AB4-817D-F9B0207E803B}" type="slidenum">
              <a:rPr lang="pt-BR" altLang="pt-BR"/>
              <a:pPr>
                <a:defRPr/>
              </a:pPr>
              <a:t>38</a:t>
            </a:fld>
            <a:endParaRPr lang="pt-BR" altLang="pt-BR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D7440224-0301-4A6E-ADEA-2474FA860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81924" name="Text Box 3">
            <a:extLst>
              <a:ext uri="{FF2B5EF4-FFF2-40B4-BE49-F238E27FC236}">
                <a16:creationId xmlns:a16="http://schemas.microsoft.com/office/drawing/2014/main" id="{2877A54F-3C98-4CB5-A7C2-DD3E3B58A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 de um algoritmo – Pseudocódigo (continuação):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81925" name="Rectangle 4">
            <a:extLst>
              <a:ext uri="{FF2B5EF4-FFF2-40B4-BE49-F238E27FC236}">
                <a16:creationId xmlns:a16="http://schemas.microsoft.com/office/drawing/2014/main" id="{3787D2A5-16A4-4858-96E6-EFBC14CA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81926" name="Rectangle 5">
            <a:extLst>
              <a:ext uri="{FF2B5EF4-FFF2-40B4-BE49-F238E27FC236}">
                <a16:creationId xmlns:a16="http://schemas.microsoft.com/office/drawing/2014/main" id="{83516CC0-0206-41D6-8DFC-E9FF191E1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/>
            <a:r>
              <a:rPr lang="pt-BR" altLang="pt-BR" b="1"/>
              <a:t>Algoritmo </a:t>
            </a:r>
            <a:r>
              <a:rPr lang="pt-BR" altLang="pt-BR"/>
              <a:t>é uma palavra que indica o início da definição de um algoritmo em forma de pseudocódigo. </a:t>
            </a:r>
          </a:p>
          <a:p>
            <a:pPr algn="l" eaLnBrk="1" hangingPunct="1"/>
            <a:r>
              <a:rPr lang="pt-BR" altLang="pt-BR" b="1"/>
              <a:t>&lt;nome_do_algoritmo&gt; </a:t>
            </a:r>
            <a:r>
              <a:rPr lang="pt-BR" altLang="pt-BR"/>
              <a:t>é um nome simbólico dado ao algoritmo com a finalidade de distinguí-lo dos demais. </a:t>
            </a:r>
          </a:p>
          <a:p>
            <a:pPr algn="l" eaLnBrk="1" hangingPunct="1"/>
            <a:r>
              <a:rPr lang="pt-BR" altLang="pt-BR" b="1"/>
              <a:t>&lt;declaração_de_variáveis&gt; </a:t>
            </a:r>
            <a:r>
              <a:rPr lang="pt-BR" altLang="pt-BR"/>
              <a:t>consiste em uma porção opcional onde são declaradas as variáveis globais usadas no algoritmo principal e, eventualmente, nos subalgoritmos. </a:t>
            </a:r>
          </a:p>
          <a:p>
            <a:pPr algn="l" eaLnBrk="1" hangingPunct="1"/>
            <a:r>
              <a:rPr lang="pt-BR" altLang="pt-BR" b="1"/>
              <a:t>&lt;subalgoritmos&gt; </a:t>
            </a:r>
            <a:r>
              <a:rPr lang="pt-BR" altLang="pt-BR"/>
              <a:t>consiste de uma porção opcional do pseudocódigo onde são definidos os subalgoritmos (funções e </a:t>
            </a:r>
            <a:r>
              <a:rPr lang="pt-BR" altLang="pt-BR" i="1"/>
              <a:t>procedures</a:t>
            </a:r>
            <a:r>
              <a:rPr lang="pt-BR" altLang="pt-BR"/>
              <a:t>) </a:t>
            </a:r>
          </a:p>
          <a:p>
            <a:pPr algn="l" eaLnBrk="1" hangingPunct="1"/>
            <a:r>
              <a:rPr lang="pt-BR" altLang="pt-BR" b="1"/>
              <a:t>Início e Fim </a:t>
            </a:r>
            <a:r>
              <a:rPr lang="pt-BR" altLang="pt-BR"/>
              <a:t>são respectivamente as palavras que delimitam o início e o término do conjunto de instruções do corpo do algoritmo.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8ACFA-4999-4485-8E46-5A574A74F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Algoritmo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F6B4CA-0DBE-433B-A7D6-7ED6422F8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38575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pt-BR" b="1" dirty="0"/>
              <a:t>Saída de Dados</a:t>
            </a:r>
          </a:p>
          <a:p>
            <a:pPr>
              <a:defRPr/>
            </a:pPr>
            <a:r>
              <a:rPr lang="pt-BR" b="1" dirty="0"/>
              <a:t>Escreva (“Caracteres”)</a:t>
            </a:r>
          </a:p>
          <a:p>
            <a:pPr>
              <a:defRPr/>
            </a:pPr>
            <a:r>
              <a:rPr lang="pt-BR" b="1" dirty="0" err="1"/>
              <a:t>Escreval</a:t>
            </a:r>
            <a:r>
              <a:rPr lang="pt-BR" b="1" dirty="0"/>
              <a:t>(“Caracteres”)</a:t>
            </a:r>
          </a:p>
          <a:p>
            <a:pPr>
              <a:defRPr/>
            </a:pP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C2F088-FA3C-4DD5-9BDE-D68385C0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3A13E-6BAC-4B18-9540-ECB7F85CED0F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A2298A2-3E2B-47AD-9FEF-96AFFBB3C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814388"/>
            <a:ext cx="3657600" cy="2308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Algoritmo “Estrutura"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Var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Inicio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Fimalgoritmo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A4CA1A0-9DB0-4162-A414-C19181102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330450"/>
            <a:ext cx="281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chemeClr val="tx1"/>
                </a:solidFill>
              </a:rPr>
              <a:t>Escreval(“Caracteres”)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>
            <a:extLst>
              <a:ext uri="{FF2B5EF4-FFF2-40B4-BE49-F238E27FC236}">
                <a16:creationId xmlns:a16="http://schemas.microsoft.com/office/drawing/2014/main" id="{02AE3416-A4EF-4957-92BC-5C3E4B7EF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pt-BR" altLang="pt-BR"/>
              <a:t>Linguagem de Programação</a:t>
            </a:r>
            <a:br>
              <a:rPr lang="pt-BR" altLang="pt-BR"/>
            </a:br>
            <a:r>
              <a:rPr lang="pt-BR" altLang="pt-BR"/>
              <a:t>tabela ASCII </a:t>
            </a:r>
            <a:br>
              <a:rPr lang="pt-BR" altLang="pt-BR"/>
            </a:br>
            <a:endParaRPr lang="pt-BR" altLang="pt-BR"/>
          </a:p>
        </p:txBody>
      </p:sp>
      <p:graphicFrame>
        <p:nvGraphicFramePr>
          <p:cNvPr id="845827" name="Group 3">
            <a:extLst>
              <a:ext uri="{FF2B5EF4-FFF2-40B4-BE49-F238E27FC236}">
                <a16:creationId xmlns:a16="http://schemas.microsoft.com/office/drawing/2014/main" id="{32584300-B100-4947-8522-FB593E6DA0B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11188" y="2066925"/>
          <a:ext cx="8051800" cy="359727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79222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Binário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Binário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Binário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0010 0001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0100 0001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0110 0001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0010 0010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0100 0010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0110 0010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0010 0011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0100 0011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0110 0011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0010 0100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0100 0100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0110 0100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0010 0101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0100 0101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0110 0101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0010 0110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0100 0110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0110 0110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0010 0111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0100 0111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0110 0111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0010 1000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0100 1000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0110 1000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0010 1001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0100 1001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0110 1001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8" name="Espaço Reservado para Número de Slide 5">
            <a:extLst>
              <a:ext uri="{FF2B5EF4-FFF2-40B4-BE49-F238E27FC236}">
                <a16:creationId xmlns:a16="http://schemas.microsoft.com/office/drawing/2014/main" id="{35235443-E108-4F97-BA69-1CC23C81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023CD-A94F-4AE2-814A-F2262C15ABAA}" type="slidenum">
              <a:rPr lang="pt-BR" altLang="pt-BR"/>
              <a:pPr>
                <a:defRPr/>
              </a:pPr>
              <a:t>4</a:t>
            </a:fld>
            <a:endParaRPr lang="pt-BR" alt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5F2A7-BF30-433B-81A7-278C2CF8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038F5-AEE7-4018-808C-182BE0C8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163"/>
            <a:ext cx="8229600" cy="4608512"/>
          </a:xfrm>
        </p:spPr>
        <p:txBody>
          <a:bodyPr/>
          <a:lstStyle/>
          <a:p>
            <a:pPr marL="0" indent="352425" algn="just">
              <a:defRPr/>
            </a:pPr>
            <a:r>
              <a:rPr lang="pt-BR" b="1" dirty="0"/>
              <a:t>Escreva um algoritmo em pseudocódigo para que um software a ser desenvolvido apresente na tela do computador o nome do usuário (seu nome) e o seu endereço:</a:t>
            </a:r>
          </a:p>
          <a:p>
            <a:pPr marL="0" indent="0" algn="just">
              <a:buFont typeface="Wingdings" panose="05000000000000000000" pitchFamily="2" charset="2"/>
              <a:buAutoNum type="alphaLcParenR"/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9DB36-0A2A-4474-AE4C-3101130E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  <a:p>
            <a:pPr>
              <a:defRPr/>
            </a:pPr>
            <a:fld id="{1230AC6F-B083-4700-AB93-353A1B0F0330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255EE42-6825-4DF3-B654-EDCA290B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2155825" cy="3381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Nome e </a:t>
            </a:r>
            <a:r>
              <a:rPr lang="pt-BR" altLang="pt-BR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endereço.alg</a:t>
            </a:r>
            <a:endParaRPr lang="pt-BR" altLang="pt-B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4998" name="Retângulo 5">
            <a:extLst>
              <a:ext uri="{FF2B5EF4-FFF2-40B4-BE49-F238E27FC236}">
                <a16:creationId xmlns:a16="http://schemas.microsoft.com/office/drawing/2014/main" id="{41A2F32F-61EE-42FC-BD98-0D2F22FDA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6838"/>
            <a:ext cx="9144000" cy="3692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Algoritmo "Nome e Endereço"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Var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Inicio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      </a:t>
            </a:r>
            <a:r>
              <a:rPr lang="pt-BR" altLang="pt-BR" dirty="0" err="1">
                <a:solidFill>
                  <a:schemeClr val="tx1"/>
                </a:solidFill>
              </a:rPr>
              <a:t>Escreval</a:t>
            </a:r>
            <a:r>
              <a:rPr lang="pt-BR" altLang="pt-BR" dirty="0">
                <a:solidFill>
                  <a:schemeClr val="tx1"/>
                </a:solidFill>
              </a:rPr>
              <a:t>("#########Nome e Endereço#########")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      </a:t>
            </a:r>
            <a:r>
              <a:rPr lang="pt-BR" altLang="pt-BR" dirty="0" err="1">
                <a:solidFill>
                  <a:schemeClr val="tx1"/>
                </a:solidFill>
              </a:rPr>
              <a:t>Escreval</a:t>
            </a:r>
            <a:r>
              <a:rPr lang="pt-BR" altLang="pt-BR" dirty="0">
                <a:solidFill>
                  <a:schemeClr val="tx1"/>
                </a:solidFill>
              </a:rPr>
              <a:t>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      </a:t>
            </a:r>
            <a:r>
              <a:rPr lang="pt-BR" altLang="pt-BR" dirty="0" err="1">
                <a:solidFill>
                  <a:schemeClr val="tx1"/>
                </a:solidFill>
              </a:rPr>
              <a:t>Escreval</a:t>
            </a:r>
            <a:r>
              <a:rPr lang="pt-BR" altLang="pt-BR" dirty="0">
                <a:solidFill>
                  <a:schemeClr val="tx1"/>
                </a:solidFill>
              </a:rPr>
              <a:t>(" Meu nome é:")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      </a:t>
            </a:r>
            <a:r>
              <a:rPr lang="pt-BR" altLang="pt-BR" dirty="0" err="1">
                <a:solidFill>
                  <a:schemeClr val="tx1"/>
                </a:solidFill>
              </a:rPr>
              <a:t>Escreval</a:t>
            </a:r>
            <a:r>
              <a:rPr lang="pt-BR" altLang="pt-BR" dirty="0">
                <a:solidFill>
                  <a:schemeClr val="tx1"/>
                </a:solidFill>
              </a:rPr>
              <a:t>(" Pedro Carlos da Silva Euphrásio ")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      </a:t>
            </a:r>
            <a:r>
              <a:rPr lang="pt-BR" altLang="pt-BR" dirty="0" err="1">
                <a:solidFill>
                  <a:schemeClr val="tx1"/>
                </a:solidFill>
              </a:rPr>
              <a:t>Escreval</a:t>
            </a:r>
            <a:r>
              <a:rPr lang="pt-BR" altLang="pt-BR" dirty="0">
                <a:solidFill>
                  <a:schemeClr val="tx1"/>
                </a:solidFill>
              </a:rPr>
              <a:t>("Meu endereço:")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      </a:t>
            </a:r>
            <a:r>
              <a:rPr lang="pt-BR" altLang="pt-BR" dirty="0" err="1">
                <a:solidFill>
                  <a:schemeClr val="tx1"/>
                </a:solidFill>
              </a:rPr>
              <a:t>Escreval</a:t>
            </a:r>
            <a:r>
              <a:rPr lang="pt-BR" altLang="pt-BR" dirty="0">
                <a:solidFill>
                  <a:schemeClr val="tx1"/>
                </a:solidFill>
              </a:rPr>
              <a:t>(" Rua H-30B, número 110")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>
                <a:solidFill>
                  <a:schemeClr val="tx1"/>
                </a:solidFill>
              </a:rPr>
              <a:t>Fimalgoritmo</a:t>
            </a:r>
            <a:endParaRPr lang="pt-BR" alt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963CA-18BC-4251-B174-7CC0FAB7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8A079-3739-4E66-AC91-421A5DB5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608512"/>
          </a:xfrm>
        </p:spPr>
        <p:txBody>
          <a:bodyPr/>
          <a:lstStyle/>
          <a:p>
            <a:pPr marL="0" indent="352425" algn="just">
              <a:defRPr/>
            </a:pPr>
            <a:r>
              <a:rPr lang="pt-BR" b="1" dirty="0"/>
              <a:t>Escreva um algoritmo em pseudocódigo para que um software a ser desenvolvido apresente na tela do computador uma receita de bolo. Essa receita deverá inicialmente apresentar na tela os seguintes ingredientes:</a:t>
            </a:r>
          </a:p>
          <a:p>
            <a:pPr marL="0" indent="273050" algn="l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600" dirty="0"/>
              <a:t>2 xícaras (chá) de açúcar; 3 xícaras (chá) de farinha de trigo; 4 colheres (sopa) de margarina; 3 ovos; 1 e 1/2 xícara (chá) de leite; 1 colher (sopa) bem cheia de fermento em pó</a:t>
            </a:r>
          </a:p>
          <a:p>
            <a:pPr marL="0" indent="0" algn="just">
              <a:defRPr/>
            </a:pPr>
            <a:r>
              <a:rPr lang="pt-BR" sz="1600" b="1" dirty="0"/>
              <a:t>Posteriormente o algoritmo deverá apresentar o modo de fazer o bolo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lphaLcParenR"/>
              <a:defRPr/>
            </a:pPr>
            <a:r>
              <a:rPr lang="pt-BR" sz="1600" dirty="0"/>
              <a:t>Bata as claras em neve e reserve.</a:t>
            </a:r>
          </a:p>
          <a:p>
            <a:pPr algn="just">
              <a:buClrTx/>
              <a:buSzPct val="100000"/>
              <a:buFont typeface="+mj-lt"/>
              <a:buAutoNum type="alphaLcParenR"/>
              <a:defRPr/>
            </a:pPr>
            <a:r>
              <a:rPr lang="pt-BR" sz="1600" dirty="0"/>
              <a:t>Misture as gemas, a margarina e o açúcar até obter uma massa homogênea.</a:t>
            </a:r>
          </a:p>
          <a:p>
            <a:pPr algn="just">
              <a:buClrTx/>
              <a:buSzPct val="100000"/>
              <a:buFont typeface="+mj-lt"/>
              <a:buAutoNum type="alphaLcParenR"/>
              <a:defRPr/>
            </a:pPr>
            <a:r>
              <a:rPr lang="pt-BR" sz="1600" dirty="0"/>
              <a:t>Acrescente o leite e a farinha de trigo aos poucos, sem parar de bater.</a:t>
            </a:r>
          </a:p>
          <a:p>
            <a:pPr algn="just">
              <a:buClrTx/>
              <a:buSzPct val="100000"/>
              <a:buFont typeface="+mj-lt"/>
              <a:buAutoNum type="alphaLcParenR"/>
              <a:defRPr/>
            </a:pPr>
            <a:r>
              <a:rPr lang="pt-BR" sz="1600" dirty="0"/>
              <a:t>Por último, adicione as claras em neve e o fermento.</a:t>
            </a:r>
          </a:p>
          <a:p>
            <a:pPr algn="just">
              <a:buClrTx/>
              <a:buSzPct val="100000"/>
              <a:buFont typeface="+mj-lt"/>
              <a:buAutoNum type="alphaLcParenR"/>
              <a:defRPr/>
            </a:pPr>
            <a:r>
              <a:rPr lang="pt-BR" sz="1600" dirty="0"/>
              <a:t>Despeje a massa em uma forma grande de furo central untada e enfarinhada.</a:t>
            </a:r>
          </a:p>
          <a:p>
            <a:pPr algn="just">
              <a:buClrTx/>
              <a:buSzPct val="100000"/>
              <a:buFont typeface="+mj-lt"/>
              <a:buAutoNum type="alphaLcParenR"/>
              <a:defRPr/>
            </a:pPr>
            <a:r>
              <a:rPr lang="pt-BR" sz="1600" dirty="0"/>
              <a:t>Asse em forno médio 180 °C, preaquecido, por aproximadamente 40 minutos ou ao furar o bolo com um garfo, este saia limpo.</a:t>
            </a:r>
          </a:p>
          <a:p>
            <a:pPr marL="0" indent="0" algn="just">
              <a:buFont typeface="Wingdings" panose="05000000000000000000" pitchFamily="2" charset="2"/>
              <a:buAutoNum type="alphaLcParenR"/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159E3D-D76B-4236-B8D2-598DD224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  <a:p>
            <a:pPr>
              <a:defRPr/>
            </a:pPr>
            <a:fld id="{B5ED0CFD-EC36-4809-8FEE-99406E0306C9}" type="slidenum">
              <a:rPr lang="pt-BR" smtClean="0"/>
              <a:pPr>
                <a:defRPr/>
              </a:pPr>
              <a:t>41</a:t>
            </a:fld>
            <a:endParaRPr lang="pt-BR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312F2A17-6776-4645-9A7A-9A7EF2EB8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1909763" cy="3381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Receita de </a:t>
            </a:r>
            <a:r>
              <a:rPr lang="pt-BR" altLang="pt-BR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Bolo,alg</a:t>
            </a:r>
            <a:endParaRPr lang="pt-BR" altLang="pt-B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212CC-750B-402D-9428-E8C0A6489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Algoritmo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7449-9DB2-4E1A-8969-0AC08E64B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38575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pt-BR" b="1" dirty="0"/>
              <a:t>Entrada de Dados</a:t>
            </a:r>
          </a:p>
          <a:p>
            <a:pPr>
              <a:defRPr/>
            </a:pPr>
            <a:r>
              <a:rPr lang="pt-BR" b="1" dirty="0"/>
              <a:t>Ler (Var)</a:t>
            </a:r>
          </a:p>
          <a:p>
            <a:pPr>
              <a:defRPr/>
            </a:pPr>
            <a:r>
              <a:rPr lang="pt-BR" b="1" dirty="0"/>
              <a:t>Saída de Dados</a:t>
            </a:r>
          </a:p>
          <a:p>
            <a:pPr>
              <a:defRPr/>
            </a:pPr>
            <a:r>
              <a:rPr lang="pt-BR" b="1" dirty="0" err="1"/>
              <a:t>Escreval</a:t>
            </a:r>
            <a:r>
              <a:rPr lang="pt-BR" b="1" dirty="0"/>
              <a:t>(“frase e ”, variável)</a:t>
            </a:r>
          </a:p>
          <a:p>
            <a:pPr>
              <a:defRPr/>
            </a:pP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6CB673-2507-4D9B-841F-F72540F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F4AEBF-6B29-451C-BADA-5AF8F2FE330C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0C9228-8339-4A9A-839E-47F42271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814388"/>
            <a:ext cx="3657600" cy="341632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Algoritmo “Estrutura"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Var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Nome: caractere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Inicio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>
                <a:solidFill>
                  <a:schemeClr val="tx1"/>
                </a:solidFill>
              </a:rPr>
              <a:t>Fimalgoritmo</a:t>
            </a:r>
            <a:endParaRPr lang="pt-BR" alt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BB69D7-7860-44F9-B6FC-F2193531A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3130550"/>
            <a:ext cx="1516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chemeClr val="tx1"/>
                </a:solidFill>
              </a:rPr>
              <a:t>Leia(nome)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8A86E4-3DF8-4350-84E0-A5CFA6619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2681288"/>
            <a:ext cx="3638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chemeClr val="tx1"/>
                </a:solidFill>
              </a:rPr>
              <a:t>Escreva(“Entre com o Nome”)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D7371B-F67A-4C05-A583-1D611011B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506788"/>
            <a:ext cx="3124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chemeClr val="tx1"/>
                </a:solidFill>
              </a:rPr>
              <a:t>Escreva(“Nome: ”, nome)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5CC6F-6B98-43AA-903F-343AEFA6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738CE3-DA28-4AC7-81BF-D93A5C0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163"/>
            <a:ext cx="8229600" cy="4608512"/>
          </a:xfrm>
        </p:spPr>
        <p:txBody>
          <a:bodyPr/>
          <a:lstStyle/>
          <a:p>
            <a:pPr marL="0" indent="352425" algn="just">
              <a:defRPr/>
            </a:pPr>
            <a:r>
              <a:rPr lang="pt-BR" b="1" dirty="0"/>
              <a:t>Escreva um algoritmo em pseudocódigo para que um software a ser desenvolvido </a:t>
            </a:r>
            <a:r>
              <a:rPr lang="pt-BR" b="1" dirty="0">
                <a:highlight>
                  <a:srgbClr val="FFFF00"/>
                </a:highlight>
              </a:rPr>
              <a:t>solicite</a:t>
            </a:r>
            <a:r>
              <a:rPr lang="pt-BR" b="1" dirty="0"/>
              <a:t> </a:t>
            </a:r>
            <a:r>
              <a:rPr lang="pt-BR" b="1" u="sng" dirty="0"/>
              <a:t>o nome e a rua </a:t>
            </a:r>
            <a:r>
              <a:rPr lang="pt-BR" b="1" dirty="0"/>
              <a:t>em que o usuário reside e logo após faça a </a:t>
            </a:r>
            <a:r>
              <a:rPr lang="pt-BR" b="1" dirty="0">
                <a:highlight>
                  <a:srgbClr val="FFFF00"/>
                </a:highlight>
              </a:rPr>
              <a:t>impressão</a:t>
            </a:r>
            <a:r>
              <a:rPr lang="pt-BR" b="1" dirty="0"/>
              <a:t> dessas informações na tela do computador</a:t>
            </a:r>
          </a:p>
          <a:p>
            <a:pPr marL="0" indent="0" algn="just">
              <a:buFont typeface="Wingdings" panose="05000000000000000000" pitchFamily="2" charset="2"/>
              <a:buAutoNum type="alphaLcParenR"/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AC9876-6CD4-47C1-8934-67B0399B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  <a:p>
            <a:pPr>
              <a:defRPr/>
            </a:pPr>
            <a:fld id="{8EA4CAB8-4994-4DDB-A5F7-F05AF076192F}" type="slidenum">
              <a:rPr lang="pt-BR" smtClean="0"/>
              <a:pPr>
                <a:defRPr/>
              </a:pPr>
              <a:t>43</a:t>
            </a:fld>
            <a:endParaRPr lang="pt-BR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75C7241A-430F-46EA-A9D4-AA9938B9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2220913" cy="3381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Nome e endereço2.alg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28D19-8B05-4382-92F4-5251D9F7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084F5-1606-4D4F-B0BA-1D268E54C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73A3BC-9229-4BD1-B5FF-76448B40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7FDB4-B048-46A0-BBB3-8F9CA97FE314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  <p:sp>
        <p:nvSpPr>
          <p:cNvPr id="89093" name="Retângulo 4">
            <a:extLst>
              <a:ext uri="{FF2B5EF4-FFF2-40B4-BE49-F238E27FC236}">
                <a16:creationId xmlns:a16="http://schemas.microsoft.com/office/drawing/2014/main" id="{27C5A123-89D7-4252-94DD-C9E9CB9F7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335088"/>
            <a:ext cx="7409507" cy="4801314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dirty="0"/>
              <a:t>Algoritmo "Nome e Endereço"</a:t>
            </a:r>
          </a:p>
          <a:p>
            <a:r>
              <a:rPr lang="pt-BR" altLang="pt-BR" dirty="0"/>
              <a:t>Var</a:t>
            </a:r>
          </a:p>
          <a:p>
            <a:r>
              <a:rPr lang="pt-BR" altLang="pt-BR" dirty="0"/>
              <a:t> N1, </a:t>
            </a:r>
            <a:r>
              <a:rPr lang="pt-BR" altLang="pt-BR" dirty="0" err="1"/>
              <a:t>Rua:caractere</a:t>
            </a:r>
            <a:endParaRPr lang="pt-BR" altLang="pt-BR" dirty="0"/>
          </a:p>
          <a:p>
            <a:r>
              <a:rPr lang="pt-BR" altLang="pt-BR" dirty="0"/>
              <a:t>Inicio</a:t>
            </a:r>
          </a:p>
          <a:p>
            <a:r>
              <a:rPr lang="pt-BR" altLang="pt-BR" dirty="0"/>
              <a:t>      </a:t>
            </a:r>
            <a:r>
              <a:rPr lang="pt-BR" altLang="pt-BR" dirty="0" err="1"/>
              <a:t>Escreval</a:t>
            </a:r>
            <a:r>
              <a:rPr lang="pt-BR" altLang="pt-BR" dirty="0"/>
              <a:t>("#########Nome e Endereço#########")</a:t>
            </a:r>
          </a:p>
          <a:p>
            <a:r>
              <a:rPr lang="pt-BR" altLang="pt-BR" dirty="0"/>
              <a:t>      </a:t>
            </a:r>
            <a:r>
              <a:rPr lang="pt-BR" altLang="pt-BR" dirty="0" err="1"/>
              <a:t>Escreval</a:t>
            </a:r>
            <a:r>
              <a:rPr lang="pt-BR" altLang="pt-BR" dirty="0"/>
              <a:t>()</a:t>
            </a:r>
          </a:p>
          <a:p>
            <a:r>
              <a:rPr lang="pt-BR" altLang="pt-BR" dirty="0"/>
              <a:t>      //Entrada de Dados</a:t>
            </a:r>
          </a:p>
          <a:p>
            <a:r>
              <a:rPr lang="pt-BR" altLang="pt-BR" dirty="0"/>
              <a:t>      </a:t>
            </a:r>
            <a:r>
              <a:rPr lang="pt-BR" altLang="pt-BR" dirty="0" err="1"/>
              <a:t>Escreval</a:t>
            </a:r>
            <a:r>
              <a:rPr lang="pt-BR" altLang="pt-BR" dirty="0"/>
              <a:t>(" Entre com o seu nome:")</a:t>
            </a:r>
          </a:p>
          <a:p>
            <a:r>
              <a:rPr lang="pt-BR" altLang="pt-BR" dirty="0"/>
              <a:t>      Leia( N1 )</a:t>
            </a:r>
          </a:p>
          <a:p>
            <a:r>
              <a:rPr lang="pt-BR" altLang="pt-BR" dirty="0"/>
              <a:t>      </a:t>
            </a:r>
            <a:r>
              <a:rPr lang="pt-BR" altLang="pt-BR" dirty="0" err="1"/>
              <a:t>Escreval</a:t>
            </a:r>
            <a:r>
              <a:rPr lang="pt-BR" altLang="pt-BR" dirty="0"/>
              <a:t>(" Entre com a rua em que reside:")</a:t>
            </a:r>
          </a:p>
          <a:p>
            <a:r>
              <a:rPr lang="pt-BR" altLang="pt-BR" dirty="0"/>
              <a:t>      Leia( Rua )</a:t>
            </a:r>
          </a:p>
          <a:p>
            <a:r>
              <a:rPr lang="pt-BR" altLang="pt-BR" dirty="0"/>
              <a:t>      //saída de dados</a:t>
            </a:r>
          </a:p>
          <a:p>
            <a:r>
              <a:rPr lang="pt-BR" altLang="pt-BR" dirty="0"/>
              <a:t>      Escreva(" O nome do usuário é: ")</a:t>
            </a:r>
          </a:p>
          <a:p>
            <a:r>
              <a:rPr lang="pt-BR" altLang="pt-BR" dirty="0"/>
              <a:t>      </a:t>
            </a:r>
            <a:r>
              <a:rPr lang="pt-BR" altLang="pt-BR" dirty="0" err="1"/>
              <a:t>Escreval</a:t>
            </a:r>
            <a:r>
              <a:rPr lang="pt-BR" altLang="pt-BR" dirty="0"/>
              <a:t>( N1 )</a:t>
            </a:r>
          </a:p>
          <a:p>
            <a:r>
              <a:rPr lang="pt-BR" altLang="pt-BR" dirty="0"/>
              <a:t>      Escreva(" O nome da rua em que reside é: ")</a:t>
            </a:r>
          </a:p>
          <a:p>
            <a:r>
              <a:rPr lang="pt-BR" altLang="pt-BR" dirty="0"/>
              <a:t>      Escreva(  Rua )</a:t>
            </a:r>
          </a:p>
          <a:p>
            <a:r>
              <a:rPr lang="pt-BR" altLang="pt-BR" dirty="0" err="1"/>
              <a:t>Fimalgoritmo</a:t>
            </a:r>
            <a:endParaRPr lang="pt-BR" altLang="pt-B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64181-DC49-4A8C-A6A6-FB5C1147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EF5622-A464-484B-9BB7-89716569F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163"/>
            <a:ext cx="8229600" cy="4608512"/>
          </a:xfrm>
        </p:spPr>
        <p:txBody>
          <a:bodyPr/>
          <a:lstStyle/>
          <a:p>
            <a:pPr marL="0" indent="352425" algn="just">
              <a:defRPr/>
            </a:pPr>
            <a:r>
              <a:rPr lang="pt-BR" b="1" dirty="0"/>
              <a:t>Escreva um algoritmo em pseudocódigo para que um software a ser desenvolvido </a:t>
            </a:r>
            <a:r>
              <a:rPr lang="pt-BR" b="1" dirty="0">
                <a:highlight>
                  <a:srgbClr val="FFFF00"/>
                </a:highlight>
              </a:rPr>
              <a:t>solicite</a:t>
            </a:r>
            <a:r>
              <a:rPr lang="pt-BR" b="1" dirty="0"/>
              <a:t> do usuário as seguintes informações:</a:t>
            </a:r>
            <a:r>
              <a:rPr lang="pt-BR" b="1" u="sng" dirty="0"/>
              <a:t> nome, rua, número, bairro, CEP e cidade.</a:t>
            </a:r>
          </a:p>
          <a:p>
            <a:pPr marL="0" indent="352425" algn="just">
              <a:defRPr/>
            </a:pPr>
            <a:r>
              <a:rPr lang="pt-BR" b="1" u="sng" dirty="0"/>
              <a:t>O algoritmo deverá fazer</a:t>
            </a:r>
            <a:r>
              <a:rPr lang="pt-BR" b="1" dirty="0"/>
              <a:t> a </a:t>
            </a:r>
            <a:r>
              <a:rPr lang="pt-BR" b="1" dirty="0">
                <a:highlight>
                  <a:srgbClr val="FFFF00"/>
                </a:highlight>
              </a:rPr>
              <a:t>impressão</a:t>
            </a:r>
            <a:r>
              <a:rPr lang="pt-BR" b="1" dirty="0"/>
              <a:t> de todas as informações na tela do computador</a:t>
            </a:r>
          </a:p>
          <a:p>
            <a:pPr marL="0" indent="0" algn="just">
              <a:buFont typeface="Wingdings" panose="05000000000000000000" pitchFamily="2" charset="2"/>
              <a:buAutoNum type="alphaLcParenR"/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476A58-FB8C-415F-8CC7-D8486900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  <a:p>
            <a:pPr>
              <a:defRPr/>
            </a:pPr>
            <a:fld id="{745C76F7-F327-4B84-AD11-403750F909E0}" type="slidenum">
              <a:rPr lang="pt-BR" smtClean="0"/>
              <a:pPr>
                <a:defRPr/>
              </a:pPr>
              <a:t>45</a:t>
            </a:fld>
            <a:endParaRPr lang="pt-BR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FABD6C94-76CD-4D01-9DDF-7E1B46804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2220913" cy="3381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Nome e endereço3.alg</a:t>
            </a:r>
          </a:p>
        </p:txBody>
      </p:sp>
      <p:sp>
        <p:nvSpPr>
          <p:cNvPr id="90118" name="Retângulo 5">
            <a:extLst>
              <a:ext uri="{FF2B5EF4-FFF2-40B4-BE49-F238E27FC236}">
                <a16:creationId xmlns:a16="http://schemas.microsoft.com/office/drawing/2014/main" id="{D593C47A-9F1F-4BE4-903A-F22DAA5B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865438"/>
            <a:ext cx="5316538" cy="39703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 b="1" dirty="0"/>
              <a:t>Algoritmo "Nome e Endereço"</a:t>
            </a:r>
          </a:p>
          <a:p>
            <a:r>
              <a:rPr lang="pt-BR" altLang="pt-BR" sz="1400" b="1" dirty="0"/>
              <a:t>Var</a:t>
            </a:r>
          </a:p>
          <a:p>
            <a:r>
              <a:rPr lang="pt-BR" altLang="pt-BR" sz="1400" b="1" dirty="0"/>
              <a:t> N1, </a:t>
            </a:r>
            <a:r>
              <a:rPr lang="pt-BR" altLang="pt-BR" sz="1400" b="1" dirty="0" err="1"/>
              <a:t>Rua:caractere</a:t>
            </a:r>
            <a:endParaRPr lang="pt-BR" altLang="pt-BR" sz="1400" b="1" dirty="0"/>
          </a:p>
          <a:p>
            <a:r>
              <a:rPr lang="pt-BR" altLang="pt-BR" sz="1400" b="1" dirty="0"/>
              <a:t>Inicio</a:t>
            </a:r>
          </a:p>
          <a:p>
            <a:r>
              <a:rPr lang="pt-BR" altLang="pt-BR" sz="1400" b="1" dirty="0"/>
              <a:t>      </a:t>
            </a:r>
            <a:r>
              <a:rPr lang="pt-BR" altLang="pt-BR" sz="1400" b="1" dirty="0" err="1"/>
              <a:t>Escreval</a:t>
            </a:r>
            <a:r>
              <a:rPr lang="pt-BR" altLang="pt-BR" sz="1400" b="1" dirty="0"/>
              <a:t>("#########Nome e Endereço#########")</a:t>
            </a:r>
          </a:p>
          <a:p>
            <a:r>
              <a:rPr lang="pt-BR" altLang="pt-BR" sz="1400" b="1" dirty="0"/>
              <a:t>      </a:t>
            </a:r>
            <a:r>
              <a:rPr lang="pt-BR" altLang="pt-BR" sz="1400" b="1" dirty="0" err="1"/>
              <a:t>Escreval</a:t>
            </a:r>
            <a:r>
              <a:rPr lang="pt-BR" altLang="pt-BR" sz="1400" b="1" dirty="0"/>
              <a:t>()</a:t>
            </a:r>
          </a:p>
          <a:p>
            <a:r>
              <a:rPr lang="pt-BR" altLang="pt-BR" sz="1400" b="1" dirty="0"/>
              <a:t>      //Entrada de Dados</a:t>
            </a:r>
          </a:p>
          <a:p>
            <a:r>
              <a:rPr lang="pt-BR" altLang="pt-BR" sz="1400" b="1" dirty="0"/>
              <a:t>      </a:t>
            </a:r>
            <a:r>
              <a:rPr lang="pt-BR" altLang="pt-BR" sz="1400" b="1" dirty="0" err="1"/>
              <a:t>Escreval</a:t>
            </a:r>
            <a:r>
              <a:rPr lang="pt-BR" altLang="pt-BR" sz="1400" b="1" dirty="0"/>
              <a:t>(" Entre com o seu nome:")</a:t>
            </a:r>
          </a:p>
          <a:p>
            <a:r>
              <a:rPr lang="pt-BR" altLang="pt-BR" sz="1400" b="1" dirty="0"/>
              <a:t>      Leia( N1 )</a:t>
            </a:r>
          </a:p>
          <a:p>
            <a:r>
              <a:rPr lang="pt-BR" altLang="pt-BR" sz="1400" b="1" dirty="0"/>
              <a:t>      </a:t>
            </a:r>
            <a:r>
              <a:rPr lang="pt-BR" altLang="pt-BR" sz="1400" b="1" dirty="0" err="1"/>
              <a:t>Escreval</a:t>
            </a:r>
            <a:r>
              <a:rPr lang="pt-BR" altLang="pt-BR" sz="1400" b="1" dirty="0"/>
              <a:t>(" Entre com a rua em que reside:")</a:t>
            </a:r>
          </a:p>
          <a:p>
            <a:r>
              <a:rPr lang="pt-BR" altLang="pt-BR" sz="1400" b="1" dirty="0"/>
              <a:t>      Leia( Rua )</a:t>
            </a:r>
          </a:p>
          <a:p>
            <a:r>
              <a:rPr lang="pt-BR" altLang="pt-BR" sz="1400" b="1" dirty="0"/>
              <a:t>      //saída de dados</a:t>
            </a:r>
          </a:p>
          <a:p>
            <a:r>
              <a:rPr lang="pt-BR" altLang="pt-BR" sz="1400" b="1" dirty="0"/>
              <a:t>      Escreva(" O nome do usuário é: ")</a:t>
            </a:r>
          </a:p>
          <a:p>
            <a:r>
              <a:rPr lang="pt-BR" altLang="pt-BR" sz="1400" b="1" dirty="0"/>
              <a:t>      </a:t>
            </a:r>
            <a:r>
              <a:rPr lang="pt-BR" altLang="pt-BR" sz="1400" b="1" dirty="0" err="1"/>
              <a:t>Escreval</a:t>
            </a:r>
            <a:r>
              <a:rPr lang="pt-BR" altLang="pt-BR" sz="1400" b="1" dirty="0"/>
              <a:t>( N1 )</a:t>
            </a:r>
          </a:p>
          <a:p>
            <a:r>
              <a:rPr lang="pt-BR" altLang="pt-BR" sz="1400" b="1" dirty="0"/>
              <a:t>      Escreva(" O nome da rua em que reside é: ")</a:t>
            </a:r>
          </a:p>
          <a:p>
            <a:r>
              <a:rPr lang="pt-BR" altLang="pt-BR" sz="1400" b="1" dirty="0"/>
              <a:t>      Escreva(  Rua )</a:t>
            </a:r>
          </a:p>
          <a:p>
            <a:r>
              <a:rPr lang="pt-BR" altLang="pt-BR" sz="1400" b="1" dirty="0" err="1"/>
              <a:t>Fimalgoritmo</a:t>
            </a:r>
            <a:endParaRPr lang="pt-BR" altLang="pt-BR" sz="14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EDD91E59-47B9-46B4-8E9E-739A5DDB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14331-2723-48D6-9C9C-677051E6E154}" type="slidenum">
              <a:rPr lang="pt-BR" altLang="pt-BR"/>
              <a:pPr>
                <a:defRPr/>
              </a:pPr>
              <a:t>46</a:t>
            </a:fld>
            <a:endParaRPr lang="pt-BR" altLang="pt-BR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25F076C-C311-4775-AA0B-9F015D8E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91140" name="Text Box 3">
            <a:extLst>
              <a:ext uri="{FF2B5EF4-FFF2-40B4-BE49-F238E27FC236}">
                <a16:creationId xmlns:a16="http://schemas.microsoft.com/office/drawing/2014/main" id="{EEC12ADA-A77F-4072-9983-4814ACBF5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91141" name="Rectangle 4">
            <a:extLst>
              <a:ext uri="{FF2B5EF4-FFF2-40B4-BE49-F238E27FC236}">
                <a16:creationId xmlns:a16="http://schemas.microsoft.com/office/drawing/2014/main" id="{306DCC43-95A6-437F-903D-9624A1A1C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1142" name="Rectangle 5">
            <a:extLst>
              <a:ext uri="{FF2B5EF4-FFF2-40B4-BE49-F238E27FC236}">
                <a16:creationId xmlns:a16="http://schemas.microsoft.com/office/drawing/2014/main" id="{7641280D-F800-4CE5-ABB9-6E8E4B25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  <p:sp>
        <p:nvSpPr>
          <p:cNvPr id="91143" name="Rectangle 6">
            <a:extLst>
              <a:ext uri="{FF2B5EF4-FFF2-40B4-BE49-F238E27FC236}">
                <a16:creationId xmlns:a16="http://schemas.microsoft.com/office/drawing/2014/main" id="{AC811129-004A-488A-929C-0A90190D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84963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3663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22325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230313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383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 dirty="0"/>
              <a:t>Exercício: construa um algoritmo para  determinar realizar a divisão entre dois números reais, obedecendo a fórmula ao lado”. 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 dirty="0"/>
              <a:t> X := A / B</a:t>
            </a:r>
            <a:endParaRPr lang="el-GR" altLang="pt-BR" b="1" dirty="0"/>
          </a:p>
          <a:p>
            <a:pPr lvl="1" eaLnBrk="1" hangingPunct="1">
              <a:lnSpc>
                <a:spcPct val="80000"/>
              </a:lnSpc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 sz="1800" b="1" dirty="0"/>
          </a:p>
        </p:txBody>
      </p:sp>
      <p:sp>
        <p:nvSpPr>
          <p:cNvPr id="1234951" name="Rectangle 7">
            <a:extLst>
              <a:ext uri="{FF2B5EF4-FFF2-40B4-BE49-F238E27FC236}">
                <a16:creationId xmlns:a16="http://schemas.microsoft.com/office/drawing/2014/main" id="{924B10EF-0EB0-403D-BB3B-B9B0261EA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2714625"/>
            <a:ext cx="5776912" cy="3416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"Soma"</a:t>
            </a:r>
          </a:p>
          <a:p>
            <a:pPr eaLnBrk="1" hangingPunct="1">
              <a:defRPr/>
            </a:pP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S,A,B: real</a:t>
            </a:r>
          </a:p>
          <a:p>
            <a:pPr eaLnBrk="1" hangingPunct="1">
              <a:defRPr/>
            </a:pP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Escreval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("Algoritmo soma de dois números")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Escreval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("Entre com os dois números")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(A,B)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 := A + B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("A soma dos números é:",S)</a:t>
            </a:r>
          </a:p>
          <a:p>
            <a:pPr eaLnBrk="1" hangingPunct="1">
              <a:defRPr/>
            </a:pP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Fimalgoritmo</a:t>
            </a: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4954" name="Text Box 10">
            <a:extLst>
              <a:ext uri="{FF2B5EF4-FFF2-40B4-BE49-F238E27FC236}">
                <a16:creationId xmlns:a16="http://schemas.microsoft.com/office/drawing/2014/main" id="{0D920B9D-478C-41FC-A73D-0CBDB561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692150" cy="3381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Soma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46C79BA-9283-4D91-A7D8-5132C57E1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2789238"/>
            <a:ext cx="3527425" cy="30464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“Soma”</a:t>
            </a:r>
          </a:p>
          <a:p>
            <a:pPr eaLnBrk="1" hangingPunct="1">
              <a:defRPr/>
            </a:pPr>
            <a:endParaRPr lang="pt-BR" altLang="pt-BR" sz="1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S,A,B: real</a:t>
            </a:r>
          </a:p>
          <a:p>
            <a:pPr eaLnBrk="1" hangingPunct="1">
              <a:defRPr/>
            </a:pP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(A,B)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 = A + B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Escreva (S)</a:t>
            </a:r>
          </a:p>
          <a:p>
            <a:pPr eaLnBrk="1" hangingPunct="1">
              <a:defRPr/>
            </a:pP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Fimalgoritmo</a:t>
            </a: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51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D115A07F-4762-4E55-A422-6CCA69F0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2AD35-4015-4D12-86CB-AF1762654202}" type="slidenum">
              <a:rPr lang="pt-BR" altLang="pt-BR"/>
              <a:pPr>
                <a:defRPr/>
              </a:pPr>
              <a:t>47</a:t>
            </a:fld>
            <a:endParaRPr lang="pt-BR" altLang="pt-BR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81B2C471-3E7A-4066-8BDF-C4D7E9E7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93188" name="Text Box 3">
            <a:extLst>
              <a:ext uri="{FF2B5EF4-FFF2-40B4-BE49-F238E27FC236}">
                <a16:creationId xmlns:a16="http://schemas.microsoft.com/office/drawing/2014/main" id="{07962C4E-0D92-4876-886F-00ECE104F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93189" name="Rectangle 4">
            <a:extLst>
              <a:ext uri="{FF2B5EF4-FFF2-40B4-BE49-F238E27FC236}">
                <a16:creationId xmlns:a16="http://schemas.microsoft.com/office/drawing/2014/main" id="{E920FA5C-B65C-4890-AE8F-5AFC0624D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3190" name="Rectangle 5">
            <a:extLst>
              <a:ext uri="{FF2B5EF4-FFF2-40B4-BE49-F238E27FC236}">
                <a16:creationId xmlns:a16="http://schemas.microsoft.com/office/drawing/2014/main" id="{4246695D-9F27-4054-BDAD-430CB4798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  <p:sp>
        <p:nvSpPr>
          <p:cNvPr id="1234950" name="Rectangle 6">
            <a:extLst>
              <a:ext uri="{FF2B5EF4-FFF2-40B4-BE49-F238E27FC236}">
                <a16:creationId xmlns:a16="http://schemas.microsoft.com/office/drawing/2014/main" id="{7AB64F6E-FE69-411F-AC26-EDD57E9ED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84963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93663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22325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230313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383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1800" b="1" dirty="0">
                <a:effectLst/>
              </a:rPr>
              <a:t>Exercício: construa um algoritmo para  determinar a velocidade final “</a:t>
            </a:r>
            <a:r>
              <a:rPr lang="pt-BR" altLang="pt-BR" sz="1800" b="1" u="sng" dirty="0"/>
              <a:t>V</a:t>
            </a:r>
            <a:r>
              <a:rPr lang="pt-BR" altLang="pt-BR" sz="1800" b="1" dirty="0">
                <a:effectLst/>
              </a:rPr>
              <a:t>” de um veículo sabendo-se a velocidade inicial “</a:t>
            </a:r>
            <a:r>
              <a:rPr lang="pt-BR" altLang="pt-BR" sz="1800" b="1" u="sng" dirty="0"/>
              <a:t>V</a:t>
            </a:r>
            <a:r>
              <a:rPr lang="pt-BR" altLang="pt-BR" sz="1800" b="1" u="sng" baseline="-25000" dirty="0"/>
              <a:t>0</a:t>
            </a:r>
            <a:r>
              <a:rPr lang="pt-BR" altLang="pt-BR" sz="1800" b="1" dirty="0">
                <a:effectLst/>
              </a:rPr>
              <a:t>”, a aceleração “</a:t>
            </a:r>
            <a:r>
              <a:rPr lang="pt-BR" altLang="pt-BR" sz="1800" b="1" u="sng" dirty="0"/>
              <a:t>a</a:t>
            </a:r>
            <a:r>
              <a:rPr lang="pt-BR" altLang="pt-BR" sz="1800" b="1" dirty="0">
                <a:effectLst/>
              </a:rPr>
              <a:t>”, o espaço final  “</a:t>
            </a:r>
            <a:r>
              <a:rPr lang="pt-BR" altLang="pt-BR" sz="1800" b="1" u="sng" dirty="0"/>
              <a:t>S</a:t>
            </a:r>
            <a:r>
              <a:rPr lang="pt-BR" altLang="pt-BR" sz="1800" b="1" dirty="0">
                <a:effectLst/>
              </a:rPr>
              <a:t>” e o espaço inicial “</a:t>
            </a:r>
            <a:r>
              <a:rPr lang="pt-BR" altLang="pt-BR" sz="1800" b="1" u="sng" dirty="0"/>
              <a:t>S</a:t>
            </a:r>
            <a:r>
              <a:rPr lang="pt-BR" altLang="pt-BR" sz="1800" b="1" u="sng" baseline="-25000" dirty="0"/>
              <a:t>0</a:t>
            </a:r>
            <a:r>
              <a:rPr lang="pt-BR" altLang="pt-BR" sz="1800" b="1" dirty="0">
                <a:effectLst/>
              </a:rPr>
              <a:t>”.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1800" b="1" dirty="0">
                <a:effectLst/>
              </a:rPr>
              <a:t>V := </a:t>
            </a:r>
            <a:r>
              <a:rPr lang="pt-BR" altLang="pt-BR" sz="1800" b="1" dirty="0" err="1">
                <a:effectLst/>
              </a:rPr>
              <a:t>raizq</a:t>
            </a:r>
            <a:r>
              <a:rPr lang="pt-BR" altLang="pt-BR" sz="1800" b="1" dirty="0">
                <a:effectLst/>
              </a:rPr>
              <a:t> ( Vo^2 + 2*a*(</a:t>
            </a:r>
            <a:r>
              <a:rPr lang="pt-BR" altLang="pt-BR" sz="1800" b="1" dirty="0" err="1">
                <a:effectLst/>
              </a:rPr>
              <a:t>S-So</a:t>
            </a:r>
            <a:r>
              <a:rPr lang="pt-BR" altLang="pt-BR" sz="1800" b="1" dirty="0">
                <a:effectLst/>
              </a:rPr>
              <a:t>))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endParaRPr lang="el-GR" altLang="pt-BR" sz="1800" b="1" dirty="0">
              <a:effectLst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pt-BR" altLang="pt-BR" sz="1800" b="1" dirty="0">
              <a:effectLst/>
            </a:endParaRPr>
          </a:p>
        </p:txBody>
      </p:sp>
      <p:sp>
        <p:nvSpPr>
          <p:cNvPr id="1234951" name="Rectangle 7">
            <a:extLst>
              <a:ext uri="{FF2B5EF4-FFF2-40B4-BE49-F238E27FC236}">
                <a16:creationId xmlns:a16="http://schemas.microsoft.com/office/drawing/2014/main" id="{88B81846-2B25-46F4-9009-E4CCE203D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36838"/>
            <a:ext cx="3527425" cy="35702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Veloc</a:t>
            </a:r>
          </a:p>
          <a:p>
            <a:pPr eaLnBrk="1" hangingPunct="1">
              <a:defRPr/>
            </a:pPr>
            <a:endParaRPr lang="pt-BR" altLang="pt-BR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Variaveis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V, Vo, a, DS, S, So : Real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(Vo, a,S, So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DS=S-So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V=sqrt(Vo**2 + 2*a*DS)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(V)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</a:t>
            </a:r>
          </a:p>
        </p:txBody>
      </p:sp>
      <p:graphicFrame>
        <p:nvGraphicFramePr>
          <p:cNvPr id="1234952" name="Object 8">
            <a:extLst>
              <a:ext uri="{FF2B5EF4-FFF2-40B4-BE49-F238E27FC236}">
                <a16:creationId xmlns:a16="http://schemas.microsoft.com/office/drawing/2014/main" id="{24BAB6B3-379E-49AB-BB40-EC3A9AF9B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8588" y="2708275"/>
          <a:ext cx="20177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5" name="Equation" r:id="rId4" imgW="1079032" imgH="304668" progId="Equation.3">
                  <p:embed/>
                </p:oleObj>
              </mc:Choice>
              <mc:Fallback>
                <p:oleObj name="Equation" r:id="rId4" imgW="1079032" imgH="3046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2708275"/>
                        <a:ext cx="20177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953" name="Object 9">
            <a:extLst>
              <a:ext uri="{FF2B5EF4-FFF2-40B4-BE49-F238E27FC236}">
                <a16:creationId xmlns:a16="http://schemas.microsoft.com/office/drawing/2014/main" id="{0E386DAF-C26A-4FC2-B4A2-7204B61B9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2205038"/>
          <a:ext cx="18272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6" name="Equation" r:id="rId6" imgW="977900" imgH="241300" progId="Equation.3">
                  <p:embed/>
                </p:oleObj>
              </mc:Choice>
              <mc:Fallback>
                <p:oleObj name="Equation" r:id="rId6" imgW="9779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205038"/>
                        <a:ext cx="18272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954" name="Text Box 10">
            <a:extLst>
              <a:ext uri="{FF2B5EF4-FFF2-40B4-BE49-F238E27FC236}">
                <a16:creationId xmlns:a16="http://schemas.microsoft.com/office/drawing/2014/main" id="{8A367CAB-B4CE-4563-9D95-BD621573E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1271588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Torricelli.alg</a:t>
            </a:r>
            <a:endParaRPr lang="pt-BR" altLang="pt-B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6E2FAAC9-2BF7-4EFF-91DA-0C6E8C575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6502400"/>
            <a:ext cx="1374775" cy="339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Torricelli3.alg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5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44A7969E-CF57-4A83-921C-E0406C6C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D401-32C3-4EC5-91E4-76F3A361764D}" type="slidenum">
              <a:rPr lang="pt-BR" altLang="pt-BR"/>
              <a:pPr>
                <a:defRPr/>
              </a:pPr>
              <a:t>48</a:t>
            </a:fld>
            <a:endParaRPr lang="pt-BR" altLang="pt-BR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556B4627-7E6E-4965-8234-9CA2E5E72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95236" name="Text Box 3">
            <a:extLst>
              <a:ext uri="{FF2B5EF4-FFF2-40B4-BE49-F238E27FC236}">
                <a16:creationId xmlns:a16="http://schemas.microsoft.com/office/drawing/2014/main" id="{957841D7-6BB7-4C6F-8F4C-CAF683561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95237" name="Rectangle 4">
            <a:extLst>
              <a:ext uri="{FF2B5EF4-FFF2-40B4-BE49-F238E27FC236}">
                <a16:creationId xmlns:a16="http://schemas.microsoft.com/office/drawing/2014/main" id="{DD83961A-6D9E-44C5-BAED-454A682A3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5238" name="Rectangle 5">
            <a:extLst>
              <a:ext uri="{FF2B5EF4-FFF2-40B4-BE49-F238E27FC236}">
                <a16:creationId xmlns:a16="http://schemas.microsoft.com/office/drawing/2014/main" id="{D4FE8A4A-75AF-4CB2-AEB9-EA32A7F97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Exercícios</a:t>
            </a:r>
          </a:p>
        </p:txBody>
      </p:sp>
      <p:pic>
        <p:nvPicPr>
          <p:cNvPr id="95239" name="Picture 6">
            <a:extLst>
              <a:ext uri="{FF2B5EF4-FFF2-40B4-BE49-F238E27FC236}">
                <a16:creationId xmlns:a16="http://schemas.microsoft.com/office/drawing/2014/main" id="{BC750066-F32D-4CBD-98CB-BBB1CFDD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6" t="37286" r="13818" b="52344"/>
          <a:stretch>
            <a:fillRect/>
          </a:stretch>
        </p:blipFill>
        <p:spPr bwMode="auto">
          <a:xfrm>
            <a:off x="539750" y="1844675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40" name="Rectangle 7">
            <a:extLst>
              <a:ext uri="{FF2B5EF4-FFF2-40B4-BE49-F238E27FC236}">
                <a16:creationId xmlns:a16="http://schemas.microsoft.com/office/drawing/2014/main" id="{757FCA6A-23CD-4660-86E7-C153287A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2963"/>
            <a:ext cx="5616575" cy="57626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37000" name="Rectangle 8">
            <a:extLst>
              <a:ext uri="{FF2B5EF4-FFF2-40B4-BE49-F238E27FC236}">
                <a16:creationId xmlns:a16="http://schemas.microsoft.com/office/drawing/2014/main" id="{279DA02B-21FD-4849-9A1D-0240FBCBF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068638"/>
            <a:ext cx="6842125" cy="2492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"Estoque medio"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Est_Med, Qde_Min, Qde_Max : Real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Escreval("entre com o valor da quantidade mímnima e máxima")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(Qde_Min, Qde_Max)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Est_Med := (Qde_Min + Qde_Max)/2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("O estoque médio é:",Est_Med)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Fimalgoritmo</a:t>
            </a:r>
          </a:p>
        </p:txBody>
      </p:sp>
      <p:sp>
        <p:nvSpPr>
          <p:cNvPr id="1237001" name="Text Box 9">
            <a:extLst>
              <a:ext uri="{FF2B5EF4-FFF2-40B4-BE49-F238E27FC236}">
                <a16:creationId xmlns:a16="http://schemas.microsoft.com/office/drawing/2014/main" id="{CC51C127-B6F1-436F-BF58-BFB3B5B88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838325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Estoque medio.alg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700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E34D9ACF-A002-4EEB-B224-42276D38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561C8F-A712-43E3-8D25-E6FA98A266DB}" type="slidenum">
              <a:rPr lang="pt-BR" altLang="pt-BR"/>
              <a:pPr>
                <a:defRPr/>
              </a:pPr>
              <a:t>49</a:t>
            </a:fld>
            <a:endParaRPr lang="pt-BR" altLang="pt-BR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DCCFC10-1C8C-4848-B176-5AE62A4F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97284" name="Text Box 3">
            <a:extLst>
              <a:ext uri="{FF2B5EF4-FFF2-40B4-BE49-F238E27FC236}">
                <a16:creationId xmlns:a16="http://schemas.microsoft.com/office/drawing/2014/main" id="{69AD1BB0-012D-451E-A25F-3639241D7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97285" name="Rectangle 4">
            <a:extLst>
              <a:ext uri="{FF2B5EF4-FFF2-40B4-BE49-F238E27FC236}">
                <a16:creationId xmlns:a16="http://schemas.microsoft.com/office/drawing/2014/main" id="{48BB7BA4-2236-47ED-8534-463AEF123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7286" name="Rectangle 5">
            <a:extLst>
              <a:ext uri="{FF2B5EF4-FFF2-40B4-BE49-F238E27FC236}">
                <a16:creationId xmlns:a16="http://schemas.microsoft.com/office/drawing/2014/main" id="{F8AA3AB1-C52D-4E68-908B-382BAB5A9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Exercícios</a:t>
            </a:r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Escrever um algoritmo que leia dois pontos quaisquer no plano, p1(x1,y1) e p2(x2,y2) e calcule a distância entre eles.</a:t>
            </a:r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/>
          </a:p>
          <a:p>
            <a:pPr eaLnBrk="1" hangingPunct="1"/>
            <a:endParaRPr lang="pt-BR" altLang="pt-BR"/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  <p:sp>
        <p:nvSpPr>
          <p:cNvPr id="97287" name="Rectangle 6">
            <a:extLst>
              <a:ext uri="{FF2B5EF4-FFF2-40B4-BE49-F238E27FC236}">
                <a16:creationId xmlns:a16="http://schemas.microsoft.com/office/drawing/2014/main" id="{22E8FD30-8BB8-452E-A6EE-6D452D5CC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2963"/>
            <a:ext cx="5616575" cy="57626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39047" name="Rectangle 7">
            <a:extLst>
              <a:ext uri="{FF2B5EF4-FFF2-40B4-BE49-F238E27FC236}">
                <a16:creationId xmlns:a16="http://schemas.microsoft.com/office/drawing/2014/main" id="{43BCE762-003C-4556-A217-ED487319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24175"/>
            <a:ext cx="5834062" cy="32702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distancia_dois_pontos</a:t>
            </a:r>
          </a:p>
          <a:p>
            <a:pPr eaLnBrk="1" hangingPunct="1">
              <a:defRPr/>
            </a:pPr>
            <a:endParaRPr lang="pt-BR" altLang="pt-BR" sz="16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Variáveis</a:t>
            </a: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x2,x1,y2,y1,d : Real</a:t>
            </a:r>
          </a:p>
          <a:p>
            <a:pPr eaLnBrk="1" hangingPunct="1">
              <a:defRPr/>
            </a:pPr>
            <a:endParaRPr lang="pt-BR" altLang="pt-BR" sz="16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endParaRPr lang="pt-BR" altLang="pt-BR" sz="16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(x1, y1)</a:t>
            </a: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(x2, y2)</a:t>
            </a: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d = sqrt((x2-x1)**2+(y2-y1)**2) </a:t>
            </a: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(d)</a:t>
            </a:r>
          </a:p>
          <a:p>
            <a:pPr eaLnBrk="1" hangingPunct="1">
              <a:defRPr/>
            </a:pPr>
            <a:endParaRPr lang="pt-BR" altLang="pt-BR" sz="16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</a:t>
            </a:r>
          </a:p>
        </p:txBody>
      </p:sp>
      <p:graphicFrame>
        <p:nvGraphicFramePr>
          <p:cNvPr id="97289" name="Object 8">
            <a:extLst>
              <a:ext uri="{FF2B5EF4-FFF2-40B4-BE49-F238E27FC236}">
                <a16:creationId xmlns:a16="http://schemas.microsoft.com/office/drawing/2014/main" id="{D2A58450-7B61-4990-B34A-CDEBC223F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349500"/>
          <a:ext cx="31369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5" name="Equation" r:id="rId4" imgW="1663700" imgH="292100" progId="Equation.3">
                  <p:embed/>
                </p:oleObj>
              </mc:Choice>
              <mc:Fallback>
                <p:oleObj name="Equation" r:id="rId4" imgW="16637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349500"/>
                        <a:ext cx="31369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49" name="Text Box 9">
            <a:extLst>
              <a:ext uri="{FF2B5EF4-FFF2-40B4-BE49-F238E27FC236}">
                <a16:creationId xmlns:a16="http://schemas.microsoft.com/office/drawing/2014/main" id="{F5D28F64-DF35-4381-82E9-BD6578792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2036763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Distancia2pontos.alg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671037-C161-40B7-9588-7579595A18ED}"/>
              </a:ext>
            </a:extLst>
          </p:cNvPr>
          <p:cNvSpPr txBox="1"/>
          <p:nvPr/>
        </p:nvSpPr>
        <p:spPr>
          <a:xfrm>
            <a:off x="4427984" y="3254375"/>
            <a:ext cx="4626664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dirty="0"/>
              <a:t>D := </a:t>
            </a:r>
            <a:r>
              <a:rPr lang="pt-BR" dirty="0" err="1"/>
              <a:t>RaizQ</a:t>
            </a:r>
            <a:r>
              <a:rPr lang="pt-BR" dirty="0"/>
              <a:t>( (x2 - x1)^2 + (y2 - y1)^2 )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Número de Slide 3">
            <a:extLst>
              <a:ext uri="{FF2B5EF4-FFF2-40B4-BE49-F238E27FC236}">
                <a16:creationId xmlns:a16="http://schemas.microsoft.com/office/drawing/2014/main" id="{5AE42B5E-69AD-4098-BFD5-8734DE57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D9EE0-32FC-459B-AAA3-6895C6691255}" type="slidenum">
              <a:rPr lang="pt-BR" altLang="pt-BR"/>
              <a:pPr>
                <a:defRPr/>
              </a:pPr>
              <a:t>5</a:t>
            </a:fld>
            <a:endParaRPr lang="pt-BR" altLang="pt-BR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2080FB1-59B3-4B3C-94E7-076E61359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3E2ADA92-79BB-49EA-ADF4-14917144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Conceitos básicos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011C3A48-572F-438C-A86A-E0DB86EFD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49574" name="Text Box 6">
            <a:extLst>
              <a:ext uri="{FF2B5EF4-FFF2-40B4-BE49-F238E27FC236}">
                <a16:creationId xmlns:a16="http://schemas.microsoft.com/office/drawing/2014/main" id="{C124B94A-38E0-4E5C-A8F9-8677A2844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9144000" cy="1997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93663" indent="176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CLASSIFICAÇÃO DAS LINGUAGENS DE PROGRAMAÇÃO</a:t>
            </a:r>
            <a:r>
              <a:rPr lang="pt-BR" altLang="pt-BR" sz="18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altLang="pt-BR" sz="1800" b="1">
                <a:solidFill>
                  <a:srgbClr val="000000"/>
                </a:solidFill>
                <a:latin typeface="Tahoma" panose="020B0604030504040204" pitchFamily="34" charset="0"/>
              </a:rPr>
              <a:t> Linguagem de baixo nível:</a:t>
            </a:r>
          </a:p>
          <a:p>
            <a:pPr lvl="1" eaLnBrk="1" hangingPunct="1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altLang="pt-BR" sz="1600" b="1">
                <a:solidFill>
                  <a:srgbClr val="000000"/>
                </a:solidFill>
                <a:latin typeface="Tahoma" panose="020B0604030504040204" pitchFamily="34" charset="0"/>
              </a:rPr>
              <a:t> Linguagem de máquina.</a:t>
            </a:r>
          </a:p>
          <a:p>
            <a:pPr lvl="1" eaLnBrk="1" hangingPunct="1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altLang="pt-BR" sz="1600" b="1">
                <a:solidFill>
                  <a:srgbClr val="000000"/>
                </a:solidFill>
                <a:latin typeface="Tahoma" panose="020B0604030504040204" pitchFamily="34" charset="0"/>
              </a:rPr>
              <a:t> Linguagem assembly (montagem).</a:t>
            </a:r>
          </a:p>
          <a:p>
            <a:pPr eaLnBrk="1" hangingPunct="1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altLang="pt-BR" sz="1800" b="1">
                <a:solidFill>
                  <a:srgbClr val="000000"/>
                </a:solidFill>
                <a:latin typeface="Tahoma" panose="020B0604030504040204" pitchFamily="34" charset="0"/>
              </a:rPr>
              <a:t> Linguagem de alto nível.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92C1424B-0D11-455F-9729-D3FED29F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63" y="3632200"/>
            <a:ext cx="3378200" cy="37623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linguagens de programação</a:t>
            </a:r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7EFB9798-C3F2-43C6-A776-B243D068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541838"/>
            <a:ext cx="2479675" cy="314325"/>
          </a:xfrm>
          <a:prstGeom prst="rect">
            <a:avLst/>
          </a:prstGeom>
          <a:solidFill>
            <a:srgbClr val="A5002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A50021"/>
            </a:extrusionClr>
            <a:contourClr>
              <a:srgbClr val="A5002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Linguagem de baixo nível</a:t>
            </a:r>
          </a:p>
        </p:txBody>
      </p:sp>
      <p:sp>
        <p:nvSpPr>
          <p:cNvPr id="14345" name="Rectangle 10">
            <a:extLst>
              <a:ext uri="{FF2B5EF4-FFF2-40B4-BE49-F238E27FC236}">
                <a16:creationId xmlns:a16="http://schemas.microsoft.com/office/drawing/2014/main" id="{26060772-CA84-4E03-83C6-7DD97C79C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363" y="4570413"/>
            <a:ext cx="2333625" cy="314325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  <a:contourClr>
              <a:srgbClr val="66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Linguagem de alto nível</a:t>
            </a:r>
          </a:p>
        </p:txBody>
      </p:sp>
      <p:sp>
        <p:nvSpPr>
          <p:cNvPr id="14346" name="Rectangle 11">
            <a:extLst>
              <a:ext uri="{FF2B5EF4-FFF2-40B4-BE49-F238E27FC236}">
                <a16:creationId xmlns:a16="http://schemas.microsoft.com/office/drawing/2014/main" id="{29EBBC72-F4E8-4005-937B-339E05225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969000"/>
            <a:ext cx="1223962" cy="314325"/>
          </a:xfrm>
          <a:prstGeom prst="rect">
            <a:avLst/>
          </a:prstGeom>
          <a:solidFill>
            <a:srgbClr val="CC0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0000"/>
            </a:extrusionClr>
            <a:contourClr>
              <a:srgbClr val="CC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Assembly</a:t>
            </a:r>
          </a:p>
        </p:txBody>
      </p:sp>
      <p:sp>
        <p:nvSpPr>
          <p:cNvPr id="14347" name="Rectangle 12">
            <a:extLst>
              <a:ext uri="{FF2B5EF4-FFF2-40B4-BE49-F238E27FC236}">
                <a16:creationId xmlns:a16="http://schemas.microsoft.com/office/drawing/2014/main" id="{683C927E-14BB-47DB-A513-79BFD8BF6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981700"/>
            <a:ext cx="1223963" cy="314325"/>
          </a:xfrm>
          <a:prstGeom prst="rect">
            <a:avLst/>
          </a:prstGeom>
          <a:solidFill>
            <a:srgbClr val="CC0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0000"/>
            </a:extrusionClr>
            <a:contourClr>
              <a:srgbClr val="CC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Máquina</a:t>
            </a:r>
            <a:r>
              <a:rPr lang="pt-BR" altLang="pt-BR" sz="1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348" name="Rectangle 13">
            <a:extLst>
              <a:ext uri="{FF2B5EF4-FFF2-40B4-BE49-F238E27FC236}">
                <a16:creationId xmlns:a16="http://schemas.microsoft.com/office/drawing/2014/main" id="{D78733CF-9EC5-4B97-B5A3-567BFE774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5994400"/>
            <a:ext cx="1223962" cy="314325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Fortran</a:t>
            </a:r>
            <a:r>
              <a:rPr lang="pt-BR" altLang="pt-BR" sz="1400"/>
              <a:t> </a:t>
            </a:r>
          </a:p>
        </p:txBody>
      </p:sp>
      <p:sp>
        <p:nvSpPr>
          <p:cNvPr id="14349" name="Rectangle 14">
            <a:extLst>
              <a:ext uri="{FF2B5EF4-FFF2-40B4-BE49-F238E27FC236}">
                <a16:creationId xmlns:a16="http://schemas.microsoft.com/office/drawing/2014/main" id="{97E138AF-7FAE-46A8-A96A-09C79794E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3" y="5981700"/>
            <a:ext cx="1223962" cy="314325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Pascal</a:t>
            </a:r>
            <a:r>
              <a:rPr lang="pt-BR" altLang="pt-BR" sz="1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350" name="Rectangle 15">
            <a:extLst>
              <a:ext uri="{FF2B5EF4-FFF2-40B4-BE49-F238E27FC236}">
                <a16:creationId xmlns:a16="http://schemas.microsoft.com/office/drawing/2014/main" id="{E6778A46-CEFC-48AE-ABFD-3D49DDE9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5994400"/>
            <a:ext cx="1223963" cy="314325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Cobol</a:t>
            </a:r>
          </a:p>
        </p:txBody>
      </p:sp>
      <p:cxnSp>
        <p:nvCxnSpPr>
          <p:cNvPr id="14351" name="AutoShape 16">
            <a:extLst>
              <a:ext uri="{FF2B5EF4-FFF2-40B4-BE49-F238E27FC236}">
                <a16:creationId xmlns:a16="http://schemas.microsoft.com/office/drawing/2014/main" id="{E1D2D964-E2CB-48F6-856C-C432CD1C152C}"/>
              </a:ext>
            </a:extLst>
          </p:cNvPr>
          <p:cNvCxnSpPr>
            <a:cxnSpLocks noChangeShapeType="1"/>
            <a:stCxn id="14343" idx="2"/>
            <a:endCxn id="14344" idx="0"/>
          </p:cNvCxnSpPr>
          <p:nvPr/>
        </p:nvCxnSpPr>
        <p:spPr bwMode="auto">
          <a:xfrm rot="5400000">
            <a:off x="3216276" y="3003550"/>
            <a:ext cx="533400" cy="2543175"/>
          </a:xfrm>
          <a:prstGeom prst="bentConnector3">
            <a:avLst>
              <a:gd name="adj1" fmla="val 49704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2" name="AutoShape 17">
            <a:extLst>
              <a:ext uri="{FF2B5EF4-FFF2-40B4-BE49-F238E27FC236}">
                <a16:creationId xmlns:a16="http://schemas.microsoft.com/office/drawing/2014/main" id="{FE04DEF6-CD27-4410-BD08-194AC6ACA362}"/>
              </a:ext>
            </a:extLst>
          </p:cNvPr>
          <p:cNvCxnSpPr>
            <a:cxnSpLocks noChangeShapeType="1"/>
            <a:stCxn id="14343" idx="2"/>
            <a:endCxn id="14345" idx="0"/>
          </p:cNvCxnSpPr>
          <p:nvPr/>
        </p:nvCxnSpPr>
        <p:spPr bwMode="auto">
          <a:xfrm rot="16200000" flipH="1">
            <a:off x="5526881" y="3236120"/>
            <a:ext cx="561975" cy="2106612"/>
          </a:xfrm>
          <a:prstGeom prst="bentConnector3">
            <a:avLst>
              <a:gd name="adj1" fmla="val 47736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3" name="AutoShape 19">
            <a:extLst>
              <a:ext uri="{FF2B5EF4-FFF2-40B4-BE49-F238E27FC236}">
                <a16:creationId xmlns:a16="http://schemas.microsoft.com/office/drawing/2014/main" id="{06AAF5FC-F391-42B6-AA59-DBEADF4F9574}"/>
              </a:ext>
            </a:extLst>
          </p:cNvPr>
          <p:cNvCxnSpPr>
            <a:cxnSpLocks noChangeShapeType="1"/>
            <a:stCxn id="14344" idx="2"/>
            <a:endCxn id="14346" idx="0"/>
          </p:cNvCxnSpPr>
          <p:nvPr/>
        </p:nvCxnSpPr>
        <p:spPr bwMode="auto">
          <a:xfrm rot="5400000">
            <a:off x="1053307" y="4810919"/>
            <a:ext cx="1112837" cy="1203325"/>
          </a:xfrm>
          <a:prstGeom prst="bentConnector3">
            <a:avLst>
              <a:gd name="adj1" fmla="val 49931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4" name="AutoShape 21">
            <a:extLst>
              <a:ext uri="{FF2B5EF4-FFF2-40B4-BE49-F238E27FC236}">
                <a16:creationId xmlns:a16="http://schemas.microsoft.com/office/drawing/2014/main" id="{44102563-D589-43F3-AB58-FB954F2FB6CB}"/>
              </a:ext>
            </a:extLst>
          </p:cNvPr>
          <p:cNvCxnSpPr>
            <a:cxnSpLocks noChangeShapeType="1"/>
            <a:stCxn id="14345" idx="2"/>
            <a:endCxn id="14348" idx="0"/>
          </p:cNvCxnSpPr>
          <p:nvPr/>
        </p:nvCxnSpPr>
        <p:spPr bwMode="auto">
          <a:xfrm rot="5400000">
            <a:off x="5546726" y="4679950"/>
            <a:ext cx="1109662" cy="1519237"/>
          </a:xfrm>
          <a:prstGeom prst="bentConnector3">
            <a:avLst>
              <a:gd name="adj1" fmla="val 49931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5" name="AutoShape 22">
            <a:extLst>
              <a:ext uri="{FF2B5EF4-FFF2-40B4-BE49-F238E27FC236}">
                <a16:creationId xmlns:a16="http://schemas.microsoft.com/office/drawing/2014/main" id="{1679B243-A0CD-4A57-A6F3-F74562E541ED}"/>
              </a:ext>
            </a:extLst>
          </p:cNvPr>
          <p:cNvCxnSpPr>
            <a:cxnSpLocks noChangeShapeType="1"/>
            <a:stCxn id="14345" idx="2"/>
            <a:endCxn id="14349" idx="0"/>
          </p:cNvCxnSpPr>
          <p:nvPr/>
        </p:nvCxnSpPr>
        <p:spPr bwMode="auto">
          <a:xfrm rot="5400000">
            <a:off x="6311901" y="5432425"/>
            <a:ext cx="1096962" cy="1587"/>
          </a:xfrm>
          <a:prstGeom prst="bentConnector3">
            <a:avLst>
              <a:gd name="adj1" fmla="val 49926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" name="AutoShape 23">
            <a:extLst>
              <a:ext uri="{FF2B5EF4-FFF2-40B4-BE49-F238E27FC236}">
                <a16:creationId xmlns:a16="http://schemas.microsoft.com/office/drawing/2014/main" id="{924951EB-1A67-4479-BFB6-C17342F4F1D5}"/>
              </a:ext>
            </a:extLst>
          </p:cNvPr>
          <p:cNvCxnSpPr>
            <a:cxnSpLocks noChangeShapeType="1"/>
            <a:stCxn id="14345" idx="2"/>
            <a:endCxn id="14350" idx="0"/>
          </p:cNvCxnSpPr>
          <p:nvPr/>
        </p:nvCxnSpPr>
        <p:spPr bwMode="auto">
          <a:xfrm rot="16200000" flipH="1">
            <a:off x="7052469" y="4693444"/>
            <a:ext cx="1109662" cy="1492250"/>
          </a:xfrm>
          <a:prstGeom prst="bentConnector3">
            <a:avLst>
              <a:gd name="adj1" fmla="val 49931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7" name="AutoShape 24">
            <a:extLst>
              <a:ext uri="{FF2B5EF4-FFF2-40B4-BE49-F238E27FC236}">
                <a16:creationId xmlns:a16="http://schemas.microsoft.com/office/drawing/2014/main" id="{DBA5B37C-7D98-4079-AEBE-84EB5536E020}"/>
              </a:ext>
            </a:extLst>
          </p:cNvPr>
          <p:cNvCxnSpPr>
            <a:cxnSpLocks noChangeShapeType="1"/>
            <a:stCxn id="14344" idx="2"/>
            <a:endCxn id="14347" idx="0"/>
          </p:cNvCxnSpPr>
          <p:nvPr/>
        </p:nvCxnSpPr>
        <p:spPr bwMode="auto">
          <a:xfrm rot="16200000" flipH="1">
            <a:off x="2127250" y="4940301"/>
            <a:ext cx="1125537" cy="957262"/>
          </a:xfrm>
          <a:prstGeom prst="bentConnector3">
            <a:avLst>
              <a:gd name="adj1" fmla="val 50069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70220417-B708-49A0-96B2-948F309F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E3325-A605-4E45-AC00-00485C7D5DA6}" type="slidenum">
              <a:rPr lang="pt-BR" altLang="pt-BR"/>
              <a:pPr>
                <a:defRPr/>
              </a:pPr>
              <a:t>50</a:t>
            </a:fld>
            <a:endParaRPr lang="pt-BR" altLang="pt-BR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58ECF7C8-DF9F-4E4D-959D-7D0472BC5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41091" name="Text Box 3">
            <a:extLst>
              <a:ext uri="{FF2B5EF4-FFF2-40B4-BE49-F238E27FC236}">
                <a16:creationId xmlns:a16="http://schemas.microsoft.com/office/drawing/2014/main" id="{3183FE5A-6DBA-43DA-83B1-C2726A758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/>
              <a:t>Estruturas básicas para construção de algoritmos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9333" name="Rectangle 4">
            <a:extLst>
              <a:ext uri="{FF2B5EF4-FFF2-40B4-BE49-F238E27FC236}">
                <a16:creationId xmlns:a16="http://schemas.microsoft.com/office/drawing/2014/main" id="{F1875311-6464-42CF-AF65-26CC6AF26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9334" name="Rectangle 5">
            <a:extLst>
              <a:ext uri="{FF2B5EF4-FFF2-40B4-BE49-F238E27FC236}">
                <a16:creationId xmlns:a16="http://schemas.microsoft.com/office/drawing/2014/main" id="{07DB3242-1BB6-4BF1-BA96-CE8FFDD59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1793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Identifique quais os tipos dos dados abaixo. Utilize </a:t>
            </a:r>
            <a:r>
              <a:rPr lang="pt-BR" altLang="pt-BR" b="1"/>
              <a:t>(I)</a:t>
            </a:r>
            <a:r>
              <a:rPr lang="pt-BR" altLang="pt-BR"/>
              <a:t>nteiro, </a:t>
            </a:r>
            <a:r>
              <a:rPr lang="pt-BR" altLang="pt-BR" b="1"/>
              <a:t>(R)</a:t>
            </a:r>
            <a:r>
              <a:rPr lang="pt-BR" altLang="pt-BR"/>
              <a:t>eal, </a:t>
            </a:r>
            <a:r>
              <a:rPr lang="pt-BR" altLang="pt-BR" b="1"/>
              <a:t>(C)</a:t>
            </a:r>
            <a:r>
              <a:rPr lang="pt-BR" altLang="pt-BR"/>
              <a:t>aractere e </a:t>
            </a:r>
            <a:r>
              <a:rPr lang="pt-BR" altLang="pt-BR" b="1"/>
              <a:t>(L)</a:t>
            </a:r>
            <a:r>
              <a:rPr lang="pt-BR" altLang="pt-BR"/>
              <a:t>ógico.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1000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“-900”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VERDADEIRO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-1,56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34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10,0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FALSO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“José Francisco”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“Verdadeiro”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“27,23”</a:t>
            </a:r>
            <a:endParaRPr lang="pt-BR" altLang="pt-BR" b="1"/>
          </a:p>
        </p:txBody>
      </p:sp>
      <p:sp>
        <p:nvSpPr>
          <p:cNvPr id="99335" name="Text Box 6">
            <a:extLst>
              <a:ext uri="{FF2B5EF4-FFF2-40B4-BE49-F238E27FC236}">
                <a16:creationId xmlns:a16="http://schemas.microsoft.com/office/drawing/2014/main" id="{39A9DC8C-CA91-452D-BA97-E3B33CB84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Relembrando</a:t>
            </a:r>
          </a:p>
        </p:txBody>
      </p:sp>
      <p:sp>
        <p:nvSpPr>
          <p:cNvPr id="1241095" name="Rectangle 7">
            <a:extLst>
              <a:ext uri="{FF2B5EF4-FFF2-40B4-BE49-F238E27FC236}">
                <a16:creationId xmlns:a16="http://schemas.microsoft.com/office/drawing/2014/main" id="{D5454D33-F35C-4709-A62F-4F6512E64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2220913"/>
            <a:ext cx="4572000" cy="333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I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C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L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R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I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R 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L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C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C 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C </a:t>
            </a:r>
          </a:p>
        </p:txBody>
      </p:sp>
      <p:sp>
        <p:nvSpPr>
          <p:cNvPr id="1241096" name="Rectangle 8">
            <a:extLst>
              <a:ext uri="{FF2B5EF4-FFF2-40B4-BE49-F238E27FC236}">
                <a16:creationId xmlns:a16="http://schemas.microsoft.com/office/drawing/2014/main" id="{F6E876BA-0610-4822-9A9B-78139E7A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852738"/>
            <a:ext cx="4681538" cy="2082800"/>
          </a:xfrm>
          <a:prstGeom prst="rect">
            <a:avLst/>
          </a:prstGeom>
          <a:solidFill>
            <a:srgbClr val="BDD2E9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O comando de atribuição permite fornecer um valor a uma certa variável. Os comandos de atribuição são: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/>
              <a:t>= 	</a:t>
            </a:r>
            <a:r>
              <a:rPr lang="pt-BR" altLang="pt-BR" sz="1600"/>
              <a:t>(Exemplo: X=3)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/>
              <a:t>:= 	</a:t>
            </a:r>
            <a:r>
              <a:rPr lang="pt-BR" altLang="pt-BR"/>
              <a:t>(</a:t>
            </a:r>
            <a:r>
              <a:rPr lang="pt-BR" altLang="pt-BR" sz="1600"/>
              <a:t>Exemplo: X:=3)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800">
                <a:latin typeface="Courier New" panose="02070309020205020404" pitchFamily="49" charset="0"/>
                <a:cs typeface="Courier New" panose="02070309020205020404" pitchFamily="49" charset="0"/>
              </a:rPr>
              <a:t>←	</a:t>
            </a:r>
            <a:r>
              <a:rPr lang="pt-BR" altLang="pt-BR" sz="1600"/>
              <a:t>(Exemplo: X ←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4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41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41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410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4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5" grpId="0" build="p"/>
      <p:bldP spid="124109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96E526C8-0734-4E9C-966C-06DE76E7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E7C50A-30F5-4BBC-8C4F-BA66BEAE60DA}" type="slidenum">
              <a:rPr lang="pt-BR" altLang="pt-BR"/>
              <a:pPr>
                <a:defRPr/>
              </a:pPr>
              <a:t>51</a:t>
            </a:fld>
            <a:endParaRPr lang="pt-BR" altLang="pt-BR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82A7B983-986F-4788-BA75-67773885B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43139" name="Text Box 3">
            <a:extLst>
              <a:ext uri="{FF2B5EF4-FFF2-40B4-BE49-F238E27FC236}">
                <a16:creationId xmlns:a16="http://schemas.microsoft.com/office/drawing/2014/main" id="{7C65BC49-2CD6-482F-B1DE-5F0B9BCA0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/>
              <a:t>Estruturas básicas para construção de algoritmos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01381" name="Rectangle 4">
            <a:extLst>
              <a:ext uri="{FF2B5EF4-FFF2-40B4-BE49-F238E27FC236}">
                <a16:creationId xmlns:a16="http://schemas.microsoft.com/office/drawing/2014/main" id="{B497455C-C7F4-4021-8554-C9005051D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01382" name="Rectangle 5">
            <a:extLst>
              <a:ext uri="{FF2B5EF4-FFF2-40B4-BE49-F238E27FC236}">
                <a16:creationId xmlns:a16="http://schemas.microsoft.com/office/drawing/2014/main" id="{CC83CC5A-997F-44DF-B050-8618FF005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1793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 dirty="0"/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dirty="0"/>
              <a:t> Um nome de variável deve necessariamente começar com uma letra;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dirty="0"/>
              <a:t> Um nome de variável não deve conter nenhum símbolo especial, exceto a sublinha ( _ ) e nenhum espaço em branco;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dirty="0"/>
              <a:t> Um nome de variável não poderá ser uma palavra reservada a uma instrução de programa.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dirty="0"/>
              <a:t> Exemplos de nomes de variáveis: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600" dirty="0"/>
              <a:t>	Salário 	– correto</a:t>
            </a:r>
            <a:br>
              <a:rPr lang="pt-BR" altLang="pt-BR" sz="1600" dirty="0"/>
            </a:br>
            <a:r>
              <a:rPr lang="pt-BR" altLang="pt-BR" sz="1600" dirty="0"/>
              <a:t>	1ANO	– errado (não começou uma letra)</a:t>
            </a:r>
            <a:br>
              <a:rPr lang="pt-BR" altLang="pt-BR" sz="1600" dirty="0"/>
            </a:br>
            <a:r>
              <a:rPr lang="pt-BR" altLang="pt-BR" sz="1600" dirty="0"/>
              <a:t>	ANO1	– correto</a:t>
            </a:r>
            <a:br>
              <a:rPr lang="pt-BR" altLang="pt-BR" sz="1600" dirty="0"/>
            </a:br>
            <a:r>
              <a:rPr lang="pt-BR" altLang="pt-BR" sz="1600" dirty="0"/>
              <a:t>	a  casa	– errado (contém o caractere branco)</a:t>
            </a:r>
            <a:br>
              <a:rPr lang="pt-BR" altLang="pt-BR" sz="1600" dirty="0"/>
            </a:br>
            <a:r>
              <a:rPr lang="pt-BR" altLang="pt-BR" sz="1600" dirty="0"/>
              <a:t>	SAL/HORA	– errado (contém o caractere “/”)</a:t>
            </a:r>
            <a:br>
              <a:rPr lang="pt-BR" altLang="pt-BR" sz="1600" dirty="0"/>
            </a:br>
            <a:r>
              <a:rPr lang="pt-BR" altLang="pt-BR" sz="1600" dirty="0"/>
              <a:t>	SAL_HORA	– correto</a:t>
            </a:r>
            <a:br>
              <a:rPr lang="pt-BR" altLang="pt-BR" sz="1600" dirty="0"/>
            </a:br>
            <a:r>
              <a:rPr lang="pt-BR" altLang="pt-BR" sz="1600" dirty="0"/>
              <a:t>	_DESCONTO	– correto (começou com o caractere sublinha)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600" dirty="0"/>
              <a:t>	-DESCONTO	– errado (começou com um caractere especial)</a:t>
            </a:r>
          </a:p>
        </p:txBody>
      </p:sp>
      <p:sp>
        <p:nvSpPr>
          <p:cNvPr id="101383" name="Text Box 6">
            <a:extLst>
              <a:ext uri="{FF2B5EF4-FFF2-40B4-BE49-F238E27FC236}">
                <a16:creationId xmlns:a16="http://schemas.microsoft.com/office/drawing/2014/main" id="{BA95FD4F-CFCB-4345-BC87-522F0F19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/>
              <a:t>Variáveis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C45FE597-79BA-4EB8-ACE6-2CCCA3D3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F1A02-E3D6-4CE3-8A47-61ADC8822813}" type="slidenum">
              <a:rPr lang="pt-BR" altLang="pt-BR"/>
              <a:pPr>
                <a:defRPr/>
              </a:pPr>
              <a:t>52</a:t>
            </a:fld>
            <a:endParaRPr lang="pt-BR" altLang="pt-BR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C6ED136E-AB93-4E47-8964-E8E450AAC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45187" name="Text Box 3">
            <a:extLst>
              <a:ext uri="{FF2B5EF4-FFF2-40B4-BE49-F238E27FC236}">
                <a16:creationId xmlns:a16="http://schemas.microsoft.com/office/drawing/2014/main" id="{8597841D-8F3E-4346-9BBD-6250DC1C1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/>
              <a:t>Estruturas básicas para construção de algoritmos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03429" name="Rectangle 4">
            <a:extLst>
              <a:ext uri="{FF2B5EF4-FFF2-40B4-BE49-F238E27FC236}">
                <a16:creationId xmlns:a16="http://schemas.microsoft.com/office/drawing/2014/main" id="{9E798FB9-E4AD-4243-A17B-D00C2F664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03430" name="Rectangle 5">
            <a:extLst>
              <a:ext uri="{FF2B5EF4-FFF2-40B4-BE49-F238E27FC236}">
                <a16:creationId xmlns:a16="http://schemas.microsoft.com/office/drawing/2014/main" id="{1D2A700F-1FC0-4196-84A0-B3E4A6956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1793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sz="2000"/>
              <a:t>  São palavras que possuem significado especial na construção do algoritmo ou programa. Tais palavras não podem ser utilizadas como identificadores em um algoritmo. Veja algumas palavras reservadas:</a:t>
            </a:r>
          </a:p>
        </p:txBody>
      </p:sp>
      <p:sp>
        <p:nvSpPr>
          <p:cNvPr id="103431" name="Text Box 6">
            <a:extLst>
              <a:ext uri="{FF2B5EF4-FFF2-40B4-BE49-F238E27FC236}">
                <a16:creationId xmlns:a16="http://schemas.microsoft.com/office/drawing/2014/main" id="{527D1AF5-C359-4587-9A60-D7C2335A2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sz="2000" b="1"/>
              <a:t>Palavras reservadas</a:t>
            </a:r>
          </a:p>
        </p:txBody>
      </p:sp>
      <p:graphicFrame>
        <p:nvGraphicFramePr>
          <p:cNvPr id="103432" name="Object 7">
            <a:extLst>
              <a:ext uri="{FF2B5EF4-FFF2-40B4-BE49-F238E27FC236}">
                <a16:creationId xmlns:a16="http://schemas.microsoft.com/office/drawing/2014/main" id="{12A1FA3A-EDE7-4245-98DB-275E2D566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852738"/>
          <a:ext cx="4392613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7" name="Imagem de bitmap" r:id="rId4" imgW="2685714" imgH="1600000" progId="Paint.Picture">
                  <p:embed/>
                </p:oleObj>
              </mc:Choice>
              <mc:Fallback>
                <p:oleObj name="Imagem de bitmap" r:id="rId4" imgW="2685714" imgH="160000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-66000" contrast="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852738"/>
                        <a:ext cx="4392613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ço Reservado para Número de Slide 3">
            <a:extLst>
              <a:ext uri="{FF2B5EF4-FFF2-40B4-BE49-F238E27FC236}">
                <a16:creationId xmlns:a16="http://schemas.microsoft.com/office/drawing/2014/main" id="{81853490-3EE0-46D3-8AA8-C43D3E9D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3E4725-7719-4061-81FC-FC7E1873545C}" type="slidenum">
              <a:rPr lang="pt-BR" altLang="pt-BR"/>
              <a:pPr>
                <a:defRPr/>
              </a:pPr>
              <a:t>53</a:t>
            </a:fld>
            <a:endParaRPr lang="pt-BR" altLang="pt-BR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CB10371-3487-46E7-BF51-CEA7DD19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05476" name="Text Box 3">
            <a:extLst>
              <a:ext uri="{FF2B5EF4-FFF2-40B4-BE49-F238E27FC236}">
                <a16:creationId xmlns:a16="http://schemas.microsoft.com/office/drawing/2014/main" id="{7354070D-A944-401E-8ECA-97717BA71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chemeClr val="bg2"/>
                </a:solidFill>
              </a:rPr>
              <a:t>Teste de Mesa</a:t>
            </a:r>
          </a:p>
        </p:txBody>
      </p:sp>
      <p:sp>
        <p:nvSpPr>
          <p:cNvPr id="105477" name="Rectangle 4">
            <a:extLst>
              <a:ext uri="{FF2B5EF4-FFF2-40B4-BE49-F238E27FC236}">
                <a16:creationId xmlns:a16="http://schemas.microsoft.com/office/drawing/2014/main" id="{947FD61F-74F2-4E22-BBE4-A31F7DC71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05478" name="Rectangle 5">
            <a:extLst>
              <a:ext uri="{FF2B5EF4-FFF2-40B4-BE49-F238E27FC236}">
                <a16:creationId xmlns:a16="http://schemas.microsoft.com/office/drawing/2014/main" id="{58C63E1F-FB67-485A-A817-2AE262E38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Após desenvolver um algoritmo ele deverá sempre ser testado. Este teste é chamado de TESTE DE MESA, que significa, seguir as instruções do algoritmo de maneira precisa para verificar se o procedimento utilizado está correto ou não.</a:t>
            </a:r>
          </a:p>
          <a:p>
            <a:pPr algn="l" eaLnBrk="1" hangingPunct="1"/>
            <a:r>
              <a:rPr lang="pt-BR" altLang="pt-BR"/>
              <a:t>Veja o exemplo:</a:t>
            </a:r>
          </a:p>
          <a:p>
            <a:pPr algn="l" eaLnBrk="1" hangingPunct="1"/>
            <a:r>
              <a:rPr lang="pt-BR" altLang="pt-BR"/>
              <a:t>	distância 1</a:t>
            </a:r>
          </a:p>
          <a:p>
            <a:pPr algn="l" eaLnBrk="1" hangingPunct="1"/>
            <a:r>
              <a:rPr lang="pt-BR" altLang="pt-BR"/>
              <a:t>	 distância 2</a:t>
            </a:r>
          </a:p>
          <a:p>
            <a:pPr algn="l" eaLnBrk="1" hangingPunct="1"/>
            <a:r>
              <a:rPr lang="pt-BR" altLang="pt-BR"/>
              <a:t>	 distância 3</a:t>
            </a:r>
          </a:p>
          <a:p>
            <a:pPr algn="l" eaLnBrk="1" hangingPunct="1"/>
            <a:r>
              <a:rPr lang="pt-BR" altLang="pt-BR"/>
              <a:t>	Utilize a tabela ao lado:</a:t>
            </a:r>
          </a:p>
          <a:p>
            <a:pPr algn="l" eaLnBrk="1" hangingPunct="1"/>
            <a:endParaRPr lang="pt-BR" altLang="pt-BR"/>
          </a:p>
        </p:txBody>
      </p:sp>
      <p:graphicFrame>
        <p:nvGraphicFramePr>
          <p:cNvPr id="1249286" name="Group 6">
            <a:extLst>
              <a:ext uri="{FF2B5EF4-FFF2-40B4-BE49-F238E27FC236}">
                <a16:creationId xmlns:a16="http://schemas.microsoft.com/office/drawing/2014/main" id="{9EA75282-7D3F-4943-B412-7667159BA429}"/>
              </a:ext>
            </a:extLst>
          </p:cNvPr>
          <p:cNvGraphicFramePr>
            <a:graphicFrameLocks noGrp="1"/>
          </p:cNvGraphicFramePr>
          <p:nvPr/>
        </p:nvGraphicFramePr>
        <p:xfrm>
          <a:off x="4354513" y="2924175"/>
          <a:ext cx="4044950" cy="2447927"/>
        </p:xfrm>
        <a:graphic>
          <a:graphicData uri="http://schemas.openxmlformats.org/drawingml/2006/table">
            <a:tbl>
              <a:tblPr/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Distância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(Km)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Tempo (h)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spaço Reservado para Número de Slide 3">
            <a:extLst>
              <a:ext uri="{FF2B5EF4-FFF2-40B4-BE49-F238E27FC236}">
                <a16:creationId xmlns:a16="http://schemas.microsoft.com/office/drawing/2014/main" id="{69F0906C-90D5-44BE-A05E-99AED10E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A0AE4-955B-43EB-9864-A6EA1C2EC996}" type="slidenum">
              <a:rPr lang="pt-BR" altLang="pt-BR"/>
              <a:pPr>
                <a:defRPr/>
              </a:pPr>
              <a:t>54</a:t>
            </a:fld>
            <a:endParaRPr lang="pt-BR" altLang="pt-BR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2AFE4DF2-3EF3-457E-82BA-AEC81D22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07524" name="Text Box 3">
            <a:extLst>
              <a:ext uri="{FF2B5EF4-FFF2-40B4-BE49-F238E27FC236}">
                <a16:creationId xmlns:a16="http://schemas.microsoft.com/office/drawing/2014/main" id="{FE55CDC7-262F-482A-AD26-FF6AD76CC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chemeClr val="bg2"/>
                </a:solidFill>
              </a:rPr>
              <a:t>Teste de Mesa</a:t>
            </a:r>
          </a:p>
        </p:txBody>
      </p:sp>
      <p:sp>
        <p:nvSpPr>
          <p:cNvPr id="107525" name="Rectangle 4">
            <a:extLst>
              <a:ext uri="{FF2B5EF4-FFF2-40B4-BE49-F238E27FC236}">
                <a16:creationId xmlns:a16="http://schemas.microsoft.com/office/drawing/2014/main" id="{5DCE5E85-4AE4-410B-B6F6-E0780D3F9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07526" name="Rectangle 5">
            <a:extLst>
              <a:ext uri="{FF2B5EF4-FFF2-40B4-BE49-F238E27FC236}">
                <a16:creationId xmlns:a16="http://schemas.microsoft.com/office/drawing/2014/main" id="{22219EA5-F543-491C-A5EB-1F5C894A8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Após desenvolver um algoritmo ele deverá sempre ser testado. Este teste é chamado de TESTE DE MESA, que significa, seguir as instruções do algoritmo de maneira precisa para verificar se o procedimento utilizado está correto ou não.</a:t>
            </a:r>
          </a:p>
          <a:p>
            <a:pPr algn="l" eaLnBrk="1" hangingPunct="1"/>
            <a:r>
              <a:rPr lang="pt-BR" altLang="pt-BR"/>
              <a:t>Veja o exemplo:</a:t>
            </a:r>
          </a:p>
          <a:p>
            <a:pPr algn="l" eaLnBrk="1" hangingPunct="1"/>
            <a:r>
              <a:rPr lang="pt-BR" altLang="pt-BR"/>
              <a:t>	</a:t>
            </a:r>
          </a:p>
        </p:txBody>
      </p:sp>
      <p:graphicFrame>
        <p:nvGraphicFramePr>
          <p:cNvPr id="1228806" name="Group 6">
            <a:extLst>
              <a:ext uri="{FF2B5EF4-FFF2-40B4-BE49-F238E27FC236}">
                <a16:creationId xmlns:a16="http://schemas.microsoft.com/office/drawing/2014/main" id="{F723D2B6-4A22-4275-9892-96854C55D76A}"/>
              </a:ext>
            </a:extLst>
          </p:cNvPr>
          <p:cNvGraphicFramePr>
            <a:graphicFrameLocks noGrp="1"/>
          </p:cNvGraphicFramePr>
          <p:nvPr/>
        </p:nvGraphicFramePr>
        <p:xfrm>
          <a:off x="4710113" y="3121025"/>
          <a:ext cx="4289425" cy="2828927"/>
        </p:xfrm>
        <a:graphic>
          <a:graphicData uri="http://schemas.openxmlformats.org/drawingml/2006/table">
            <a:tbl>
              <a:tblPr/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70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soma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874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874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1+5 = 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0+6+2=8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874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6+5 = 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8+11+2=21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287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2-2 =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21+11+0=32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874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0-2 = -2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32+11-2=41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874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7569" name="Text Box 48">
            <a:extLst>
              <a:ext uri="{FF2B5EF4-FFF2-40B4-BE49-F238E27FC236}">
                <a16:creationId xmlns:a16="http://schemas.microsoft.com/office/drawing/2014/main" id="{29B4F00F-8F23-496C-BFDC-C127009D7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30550"/>
            <a:ext cx="4038600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c=2, x=1, y=2, soma=0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  Enquanto (c&lt; =5) faça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        Se (c&lt;=3)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             Então  x = x + 5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	           Senão  y = y - 2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        Fim-Se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	     Soma = soma + x + y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       c = c + 1</a:t>
            </a:r>
          </a:p>
          <a:p>
            <a:pPr algn="l" eaLnBrk="1" hangingPunct="1"/>
            <a:r>
              <a:rPr lang="pt-BR" altLang="zh-CN" sz="1600">
                <a:ea typeface="SimSun" panose="02010600030101010101" pitchFamily="2" charset="-122"/>
              </a:rPr>
              <a:t>          Fim-enquanto</a:t>
            </a:r>
            <a:endParaRPr lang="pt-BR" altLang="pt-BR" sz="1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F715E644-548D-4266-8D10-F1806144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AAB0E-1825-4952-BC3F-491B6DD3E54F}" type="slidenum">
              <a:rPr lang="pt-BR" altLang="pt-BR"/>
              <a:pPr>
                <a:defRPr/>
              </a:pPr>
              <a:t>55</a:t>
            </a:fld>
            <a:endParaRPr lang="pt-BR" altLang="pt-BR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5FF38BD7-EC2E-46BF-8E4E-26606D89D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51331" name="Text Box 3">
            <a:extLst>
              <a:ext uri="{FF2B5EF4-FFF2-40B4-BE49-F238E27FC236}">
                <a16:creationId xmlns:a16="http://schemas.microsoft.com/office/drawing/2014/main" id="{CEC58580-ECD6-4F53-9B08-5D3D66D2B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/>
              <a:t>Estruturas básicas para construção de algoritmos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09573" name="Rectangle 4">
            <a:extLst>
              <a:ext uri="{FF2B5EF4-FFF2-40B4-BE49-F238E27FC236}">
                <a16:creationId xmlns:a16="http://schemas.microsoft.com/office/drawing/2014/main" id="{76B5F247-D130-4EF5-B3FC-F0E881A9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51333" name="Rectangle 5">
            <a:extLst>
              <a:ext uri="{FF2B5EF4-FFF2-40B4-BE49-F238E27FC236}">
                <a16:creationId xmlns:a16="http://schemas.microsoft.com/office/drawing/2014/main" id="{7F8C0398-EB0B-4CDC-9F8E-40BECD442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1793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b="1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Nas “</a:t>
            </a:r>
            <a:r>
              <a:rPr lang="pt-BR" altLang="pt-BR" b="1">
                <a:effectLst/>
              </a:rPr>
              <a:t>Operações Lógicas</a:t>
            </a:r>
            <a:r>
              <a:rPr lang="pt-BR" altLang="pt-BR">
                <a:effectLst/>
              </a:rPr>
              <a:t>”, verificamos que na maioria das vezes necessitamos </a:t>
            </a:r>
            <a:r>
              <a:rPr lang="pt-BR" altLang="pt-BR" b="1">
                <a:effectLst/>
              </a:rPr>
              <a:t>tomar decisões</a:t>
            </a:r>
            <a:r>
              <a:rPr lang="pt-BR" altLang="pt-BR">
                <a:effectLst/>
              </a:rPr>
              <a:t> no andamento do algoritmo. Essas decisões interferem diretamente no andamento do programa. Trabalharemos com três tipos de estrutura: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A estrutura </a:t>
            </a:r>
            <a:r>
              <a:rPr lang="pt-BR" altLang="pt-BR" b="1">
                <a:effectLst/>
              </a:rPr>
              <a:t>Seqüencial ou Seqüenciação</a:t>
            </a:r>
            <a:r>
              <a:rPr lang="pt-BR" altLang="pt-BR"/>
              <a:t> </a:t>
            </a:r>
            <a:r>
              <a:rPr lang="pt-BR" altLang="pt-BR" b="1">
                <a:effectLst/>
              </a:rPr>
              <a:t>;</a:t>
            </a:r>
            <a:endParaRPr lang="pt-BR" altLang="pt-BR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 A estrutura de </a:t>
            </a:r>
            <a:r>
              <a:rPr lang="pt-BR" altLang="pt-BR" b="1">
                <a:effectLst/>
              </a:rPr>
              <a:t>Decisão ou Seleção </a:t>
            </a:r>
            <a:r>
              <a:rPr lang="pt-BR" altLang="pt-BR">
                <a:effectLst/>
              </a:rPr>
              <a:t> e,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A estrutura de </a:t>
            </a:r>
            <a:r>
              <a:rPr lang="pt-BR" altLang="pt-BR" b="1">
                <a:effectLst/>
              </a:rPr>
              <a:t>Repetição ou </a:t>
            </a:r>
            <a:r>
              <a:rPr lang="pt-BR" altLang="pt-BR"/>
              <a:t> </a:t>
            </a:r>
            <a:r>
              <a:rPr lang="pt-BR" altLang="pt-BR" b="1">
                <a:effectLst/>
              </a:rPr>
              <a:t>Iteração</a:t>
            </a:r>
            <a:r>
              <a:rPr lang="pt-BR" altLang="pt-BR"/>
              <a:t> </a:t>
            </a:r>
            <a:r>
              <a:rPr lang="pt-BR" altLang="pt-BR" b="1">
                <a:effectLst/>
              </a:rPr>
              <a:t>.</a:t>
            </a:r>
          </a:p>
        </p:txBody>
      </p:sp>
      <p:sp>
        <p:nvSpPr>
          <p:cNvPr id="109575" name="Text Box 6">
            <a:extLst>
              <a:ext uri="{FF2B5EF4-FFF2-40B4-BE49-F238E27FC236}">
                <a16:creationId xmlns:a16="http://schemas.microsoft.com/office/drawing/2014/main" id="{65BFDBEB-7A76-4288-8266-7D4B99BB8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Estruturas básicas para construção de algoritmos</a:t>
            </a:r>
          </a:p>
        </p:txBody>
      </p: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159E9B40-0A63-4EBC-B994-C7294C97A63C}"/>
              </a:ext>
            </a:extLst>
          </p:cNvPr>
          <p:cNvSpPr/>
          <p:nvPr/>
        </p:nvSpPr>
        <p:spPr bwMode="auto">
          <a:xfrm>
            <a:off x="7020272" y="4005064"/>
            <a:ext cx="914400" cy="9144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3">
            <a:extLst>
              <a:ext uri="{FF2B5EF4-FFF2-40B4-BE49-F238E27FC236}">
                <a16:creationId xmlns:a16="http://schemas.microsoft.com/office/drawing/2014/main" id="{BA676D10-49DE-48AB-A30D-1528E647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CD38A5-BCD4-43D2-82DB-5241DED0F6B5}" type="slidenum">
              <a:rPr lang="pt-BR" altLang="pt-BR"/>
              <a:pPr>
                <a:defRPr/>
              </a:pPr>
              <a:t>56</a:t>
            </a:fld>
            <a:endParaRPr lang="pt-BR" altLang="pt-BR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665746B5-A6C9-4516-BC56-C35EE9C23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098E6E13-EB9F-4863-933C-7C8B93B32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53380" name="Rectangle 4">
            <a:extLst>
              <a:ext uri="{FF2B5EF4-FFF2-40B4-BE49-F238E27FC236}">
                <a16:creationId xmlns:a16="http://schemas.microsoft.com/office/drawing/2014/main" id="{3E8690AC-A573-4B11-93A5-FC6BA719E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b="1"/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/>
              <a:t>É representada pela conexão de dois ou mais símbolos de processamento, ligados por um símbolo indicativo do sentido do fluxo de execução. 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/>
              <a:t>Os comandos são executados numa seqüência pré-estabelecida.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/>
              <a:t>Cada comando somente é executado após o término do comando anterior.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/>
              <a:t>Todo algoritmo é uma seqüência. A seqüenciação é aplicada quando a solução do problema pode ser decomposta em passos individuais.</a:t>
            </a:r>
            <a:endParaRPr lang="pt-BR" altLang="pt-BR">
              <a:effectLst/>
            </a:endParaRP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endParaRPr lang="pt-BR" altLang="pt-BR">
              <a:effectLst/>
            </a:endParaRPr>
          </a:p>
        </p:txBody>
      </p:sp>
      <p:sp>
        <p:nvSpPr>
          <p:cNvPr id="111622" name="Text Box 5">
            <a:extLst>
              <a:ext uri="{FF2B5EF4-FFF2-40B4-BE49-F238E27FC236}">
                <a16:creationId xmlns:a16="http://schemas.microsoft.com/office/drawing/2014/main" id="{68C8529C-3C4C-4A7A-8B5A-6DB114145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 Sequencial</a:t>
            </a:r>
          </a:p>
        </p:txBody>
      </p:sp>
      <p:grpSp>
        <p:nvGrpSpPr>
          <p:cNvPr id="111623" name="Group 6">
            <a:extLst>
              <a:ext uri="{FF2B5EF4-FFF2-40B4-BE49-F238E27FC236}">
                <a16:creationId xmlns:a16="http://schemas.microsoft.com/office/drawing/2014/main" id="{7285F527-964B-45F3-9BCF-92189CEE1CB8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4005263"/>
            <a:ext cx="1871662" cy="2519362"/>
            <a:chOff x="2675" y="2115"/>
            <a:chExt cx="749" cy="748"/>
          </a:xfrm>
        </p:grpSpPr>
        <p:sp>
          <p:nvSpPr>
            <p:cNvPr id="111625" name="Line 7">
              <a:extLst>
                <a:ext uri="{FF2B5EF4-FFF2-40B4-BE49-F238E27FC236}">
                  <a16:creationId xmlns:a16="http://schemas.microsoft.com/office/drawing/2014/main" id="{6CCE0425-D9E6-4094-B83D-84D826B87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748"/>
              <a:ext cx="1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26" name="Line 8">
              <a:extLst>
                <a:ext uri="{FF2B5EF4-FFF2-40B4-BE49-F238E27FC236}">
                  <a16:creationId xmlns:a16="http://schemas.microsoft.com/office/drawing/2014/main" id="{53E3F691-407D-4C03-9E00-B551B7C17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461"/>
              <a:ext cx="1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27" name="AutoShape 9">
              <a:extLst>
                <a:ext uri="{FF2B5EF4-FFF2-40B4-BE49-F238E27FC236}">
                  <a16:creationId xmlns:a16="http://schemas.microsoft.com/office/drawing/2014/main" id="{9BC386AD-67CF-422A-B56B-63B15A15A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2576"/>
              <a:ext cx="749" cy="173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200"/>
                <a:t> </a:t>
              </a:r>
              <a:r>
                <a:rPr lang="pt-BR" altLang="pt-BR" b="1"/>
                <a:t>Comando  2</a:t>
              </a:r>
            </a:p>
          </p:txBody>
        </p:sp>
        <p:sp>
          <p:nvSpPr>
            <p:cNvPr id="1253386" name="AutoShape 10">
              <a:extLst>
                <a:ext uri="{FF2B5EF4-FFF2-40B4-BE49-F238E27FC236}">
                  <a16:creationId xmlns:a16="http://schemas.microsoft.com/office/drawing/2014/main" id="{3A07C8F8-CC1B-4D7E-A51E-215D55304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2288"/>
              <a:ext cx="749" cy="173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pt-BR" altLang="pt-BR" b="1">
                  <a:solidFill>
                    <a:srgbClr val="000000"/>
                  </a:solidFill>
                </a:rPr>
                <a:t>Comando 1</a:t>
              </a:r>
              <a:endParaRPr lang="pt-BR" altLang="pt-B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1629" name="Line 11">
              <a:extLst>
                <a:ext uri="{FF2B5EF4-FFF2-40B4-BE49-F238E27FC236}">
                  <a16:creationId xmlns:a16="http://schemas.microsoft.com/office/drawing/2014/main" id="{7B86BA89-567F-41FA-90D4-D88A7883D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115"/>
              <a:ext cx="1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3035FE6F-9C39-4F12-998B-65DB722A4F25}"/>
              </a:ext>
            </a:extLst>
          </p:cNvPr>
          <p:cNvSpPr/>
          <p:nvPr/>
        </p:nvSpPr>
        <p:spPr>
          <a:xfrm>
            <a:off x="1281113" y="5321300"/>
            <a:ext cx="1081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sldjump"/>
              </a:rPr>
              <a:t>Slide 60</a:t>
            </a:r>
            <a:endParaRPr lang="pt-B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043AD6EF-BBA1-4CF6-92C7-61CDDF3B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73ED-985E-42B6-91BB-A006B1765D27}" type="slidenum">
              <a:rPr lang="pt-BR" altLang="pt-BR"/>
              <a:pPr>
                <a:defRPr/>
              </a:pPr>
              <a:t>57</a:t>
            </a:fld>
            <a:endParaRPr lang="pt-BR" altLang="pt-BR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08AD32AE-3298-495B-8432-753BB2441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DAD1DF96-8C2A-4C85-ACF9-5DB644B6A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4E7A0C75-83FA-4396-A77C-4B1D6D9A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Os comandos de </a:t>
            </a:r>
            <a:r>
              <a:rPr lang="pt-BR" altLang="pt-BR" b="1"/>
              <a:t>decisão ou desvio</a:t>
            </a:r>
            <a:r>
              <a:rPr lang="pt-BR" altLang="pt-BR"/>
              <a:t> fazem parte das técnicas de programação que conduzem a estruturas de programas que não são totalmente seqüenciais. 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Com as instruções de SALTO ou DESVIO pode-se fazer com que o programa proceda de uma ou outra maneira, de acordo com as decisões lógicas tomadas em função dos dados ou resultados anteriores. 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As principais estruturas de decisão são: </a:t>
            </a:r>
          </a:p>
          <a:p>
            <a:pPr lvl="1" algn="just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600"/>
              <a:t>Estruturas de decisão do tipo “</a:t>
            </a:r>
            <a:r>
              <a:rPr lang="pt-BR" altLang="pt-BR" sz="1600" b="1" i="1"/>
              <a:t>Se</a:t>
            </a:r>
            <a:r>
              <a:rPr lang="pt-BR" altLang="pt-BR" sz="1600"/>
              <a:t>”:</a:t>
            </a:r>
          </a:p>
          <a:p>
            <a:pPr lvl="2" algn="just"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/>
              <a:t> </a:t>
            </a:r>
            <a:r>
              <a:rPr lang="pt-BR" altLang="pt-BR" b="1" i="1"/>
              <a:t>“Se então”</a:t>
            </a:r>
          </a:p>
          <a:p>
            <a:pPr lvl="2" algn="just"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b="1" i="1"/>
              <a:t> “Se então Senão</a:t>
            </a:r>
            <a:r>
              <a:rPr lang="pt-BR" altLang="pt-BR"/>
              <a:t>”, e</a:t>
            </a:r>
          </a:p>
          <a:p>
            <a:pPr lvl="1" algn="just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600"/>
              <a:t> Estruturas de decisão do tipo “</a:t>
            </a:r>
            <a:r>
              <a:rPr lang="pt-BR" altLang="pt-BR" sz="1600" b="1"/>
              <a:t>Escolha</a:t>
            </a:r>
            <a:r>
              <a:rPr lang="pt-BR" altLang="pt-BR" sz="1600"/>
              <a:t>” </a:t>
            </a:r>
          </a:p>
          <a:p>
            <a:pPr lvl="2" algn="just"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/>
              <a:t>“</a:t>
            </a:r>
            <a:r>
              <a:rPr lang="pt-BR" altLang="pt-BR" b="1" i="1"/>
              <a:t>Caso Selecione</a:t>
            </a:r>
            <a:r>
              <a:rPr lang="pt-BR" altLang="pt-BR"/>
              <a:t>” </a:t>
            </a:r>
          </a:p>
        </p:txBody>
      </p:sp>
      <p:sp>
        <p:nvSpPr>
          <p:cNvPr id="113670" name="Text Box 5">
            <a:extLst>
              <a:ext uri="{FF2B5EF4-FFF2-40B4-BE49-F238E27FC236}">
                <a16:creationId xmlns:a16="http://schemas.microsoft.com/office/drawing/2014/main" id="{08ECE646-7C84-481C-B038-29DEA30C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Estruturas de</a:t>
            </a:r>
            <a:r>
              <a:rPr lang="pt-BR" altLang="pt-BR" b="1" i="1"/>
              <a:t> </a:t>
            </a:r>
            <a:r>
              <a:rPr lang="pt-BR" altLang="pt-BR" b="1"/>
              <a:t>Decisão ou Seleção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004195B3-B330-4FA2-ABF6-F3EF4D6F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7ECC0-0E61-4964-9405-F146F95E0C23}" type="slidenum">
              <a:rPr lang="pt-BR" altLang="pt-BR"/>
              <a:pPr>
                <a:defRPr/>
              </a:pPr>
              <a:t>58</a:t>
            </a:fld>
            <a:endParaRPr lang="pt-BR" altLang="pt-BR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3D0DE58E-2F4D-48EE-8C84-8A81C7A87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9602ECCF-6887-49F1-B4BB-188F672A3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59524" name="Rectangle 4">
            <a:extLst>
              <a:ext uri="{FF2B5EF4-FFF2-40B4-BE49-F238E27FC236}">
                <a16:creationId xmlns:a16="http://schemas.microsoft.com/office/drawing/2014/main" id="{4FED3DB8-F8A3-42D4-9E1A-525EB329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6613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altLang="pt-BR" b="1">
                <a:effectLst/>
              </a:rPr>
              <a:t>Estruturas</a:t>
            </a:r>
            <a:r>
              <a:rPr lang="pt-BR" altLang="pt-BR">
                <a:solidFill>
                  <a:schemeClr val="tx1"/>
                </a:solidFill>
              </a:rPr>
              <a:t> </a:t>
            </a:r>
            <a:r>
              <a:rPr lang="pt-BR" altLang="pt-BR" b="1">
                <a:effectLst/>
              </a:rPr>
              <a:t>de</a:t>
            </a:r>
            <a:r>
              <a:rPr lang="pt-BR" altLang="pt-BR" b="1" i="1">
                <a:effectLst/>
              </a:rPr>
              <a:t> </a:t>
            </a:r>
            <a:r>
              <a:rPr lang="pt-BR" altLang="pt-BR" b="1">
                <a:effectLst/>
              </a:rPr>
              <a:t>Decisão </a:t>
            </a:r>
            <a:r>
              <a:rPr lang="pt-BR" altLang="pt-BR" b="1" i="1">
                <a:effectLst/>
              </a:rPr>
              <a:t>Se Então</a:t>
            </a:r>
            <a:r>
              <a:rPr lang="pt-BR" altLang="pt-BR">
                <a:effectLst/>
              </a:rPr>
              <a:t>”</a:t>
            </a:r>
            <a:r>
              <a:rPr lang="pt-BR" altLang="pt-BR"/>
              <a:t> </a:t>
            </a:r>
            <a:endParaRPr lang="pt-BR" altLang="pt-BR" b="1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Fazer um algoritmo utilizando a Pseudolinguagem para realizar a conversão da velocidade de Km/h para m/s e a conversão de m/s para Km/h.</a:t>
            </a:r>
            <a:r>
              <a:rPr lang="pt-BR" altLang="pt-BR"/>
              <a:t> </a:t>
            </a:r>
          </a:p>
        </p:txBody>
      </p:sp>
      <p:sp>
        <p:nvSpPr>
          <p:cNvPr id="1259525" name="Text Box 5">
            <a:extLst>
              <a:ext uri="{FF2B5EF4-FFF2-40B4-BE49-F238E27FC236}">
                <a16:creationId xmlns:a16="http://schemas.microsoft.com/office/drawing/2014/main" id="{68BB397A-A5EA-4808-B6F2-8871749AA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989138"/>
            <a:ext cx="2022475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Entradas:</a:t>
            </a:r>
            <a:endParaRPr lang="pt-BR" altLang="pt-BR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</a:t>
            </a:r>
            <a:endParaRPr lang="pt-BR" altLang="pt-BR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5719" name="Rectangle 6">
            <a:extLst>
              <a:ext uri="{FF2B5EF4-FFF2-40B4-BE49-F238E27FC236}">
                <a16:creationId xmlns:a16="http://schemas.microsoft.com/office/drawing/2014/main" id="{E40C63F5-2383-4D8C-B21A-19DFE73C5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graphicFrame>
        <p:nvGraphicFramePr>
          <p:cNvPr id="1259527" name="Object 7">
            <a:extLst>
              <a:ext uri="{FF2B5EF4-FFF2-40B4-BE49-F238E27FC236}">
                <a16:creationId xmlns:a16="http://schemas.microsoft.com/office/drawing/2014/main" id="{892C1A95-98A3-407F-B12C-F66C1157A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221163"/>
          <a:ext cx="6551612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1" name="Equation" r:id="rId4" imgW="4025900" imgH="762000" progId="Equation.3">
                  <p:embed/>
                </p:oleObj>
              </mc:Choice>
              <mc:Fallback>
                <p:oleObj name="Equation" r:id="rId4" imgW="4025900" imgH="762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21163"/>
                        <a:ext cx="6551612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28" name="Object 8">
            <a:extLst>
              <a:ext uri="{FF2B5EF4-FFF2-40B4-BE49-F238E27FC236}">
                <a16:creationId xmlns:a16="http://schemas.microsoft.com/office/drawing/2014/main" id="{6B51B214-8A24-43FD-A6F7-D0572DDC38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625" y="3321050"/>
          <a:ext cx="57610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2" name="Equation" r:id="rId6" imgW="2921000" imgH="419100" progId="Equation.3">
                  <p:embed/>
                </p:oleObj>
              </mc:Choice>
              <mc:Fallback>
                <p:oleObj name="Equation" r:id="rId6" imgW="29210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3321050"/>
                        <a:ext cx="57610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29" name="Text Box 9">
            <a:extLst>
              <a:ext uri="{FF2B5EF4-FFF2-40B4-BE49-F238E27FC236}">
                <a16:creationId xmlns:a16="http://schemas.microsoft.com/office/drawing/2014/main" id="{03954457-E84A-4558-AAF6-4599DECD2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989138"/>
            <a:ext cx="3649662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Entradas: </a:t>
            </a: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Opção e velocidade;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</a:t>
            </a: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Velocidade;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 </a:t>
            </a: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V=V/3,6 ou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  V=V*3,6.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5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5" grpId="0"/>
      <p:bldP spid="125952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5F7C5E80-2975-4CFB-A7E9-426D3D11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82247-1138-46AE-AB46-E2994F0B8932}" type="slidenum">
              <a:rPr lang="pt-BR" altLang="pt-BR"/>
              <a:pPr>
                <a:defRPr/>
              </a:pPr>
              <a:t>59</a:t>
            </a:fld>
            <a:endParaRPr lang="pt-BR" altLang="pt-BR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2E09E703-E613-4A3B-B347-A74A4C938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25E5F670-8B3B-4144-BD43-18D610EED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61572" name="Rectangle 4">
            <a:extLst>
              <a:ext uri="{FF2B5EF4-FFF2-40B4-BE49-F238E27FC236}">
                <a16:creationId xmlns:a16="http://schemas.microsoft.com/office/drawing/2014/main" id="{24E1B7F0-F421-45CA-9DAC-237D79217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6613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altLang="pt-BR" b="1">
                <a:effectLst/>
              </a:rPr>
              <a:t>Estruturas</a:t>
            </a:r>
            <a:r>
              <a:rPr lang="pt-BR" altLang="pt-BR">
                <a:solidFill>
                  <a:schemeClr val="tx1"/>
                </a:solidFill>
              </a:rPr>
              <a:t> </a:t>
            </a:r>
            <a:r>
              <a:rPr lang="pt-BR" altLang="pt-BR" b="1">
                <a:effectLst/>
              </a:rPr>
              <a:t>de</a:t>
            </a:r>
            <a:r>
              <a:rPr lang="pt-BR" altLang="pt-BR" b="1" i="1">
                <a:effectLst/>
              </a:rPr>
              <a:t> </a:t>
            </a:r>
            <a:r>
              <a:rPr lang="pt-BR" altLang="pt-BR" b="1">
                <a:effectLst/>
              </a:rPr>
              <a:t>Decisão </a:t>
            </a:r>
            <a:r>
              <a:rPr lang="pt-BR" altLang="pt-BR" b="1" i="1">
                <a:effectLst/>
              </a:rPr>
              <a:t>Se Então</a:t>
            </a:r>
            <a:r>
              <a:rPr lang="pt-BR" altLang="pt-BR">
                <a:effectLst/>
              </a:rPr>
              <a:t>”</a:t>
            </a:r>
            <a:r>
              <a:rPr lang="pt-BR" altLang="pt-BR"/>
              <a:t> </a:t>
            </a:r>
            <a:endParaRPr lang="pt-BR" altLang="pt-BR" b="1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Fazer um algoritmo utilizando a </a:t>
            </a:r>
            <a:r>
              <a:rPr lang="pt-BR" altLang="pt-BR" b="1" u="sng"/>
              <a:t>Pseudolinguagem</a:t>
            </a:r>
            <a:r>
              <a:rPr lang="pt-BR" altLang="pt-BR" b="1">
                <a:effectLst/>
              </a:rPr>
              <a:t> para realizar a conversão da velocidade de Km/h para m/s e a conversão de m/s para Km/h.</a:t>
            </a:r>
          </a:p>
        </p:txBody>
      </p:sp>
      <p:sp>
        <p:nvSpPr>
          <p:cNvPr id="1261573" name="Rectangle 5">
            <a:extLst>
              <a:ext uri="{FF2B5EF4-FFF2-40B4-BE49-F238E27FC236}">
                <a16:creationId xmlns:a16="http://schemas.microsoft.com/office/drawing/2014/main" id="{C65FD257-98ED-4539-B44B-29BD2B03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133600"/>
            <a:ext cx="6337300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  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	</a:t>
            </a:r>
            <a:endParaRPr lang="pt-BR" altLang="pt-BR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b="1"/>
              <a:t>   </a:t>
            </a:r>
            <a:endParaRPr lang="pt-BR" altLang="pt-BR" sz="160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	</a:t>
            </a:r>
            <a:endParaRPr lang="pt-BR" altLang="pt-BR" sz="180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</a:t>
            </a:r>
            <a:endParaRPr lang="pt-BR" altLang="pt-BR" sz="180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</a:t>
            </a:r>
            <a:endParaRPr lang="pt-BR" altLang="pt-BR" sz="1800" b="1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		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</a:t>
            </a:r>
            <a:endParaRPr lang="pt-BR" altLang="pt-BR" sz="1800" b="1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b="1"/>
              <a:t> 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    </a:t>
            </a:r>
            <a:endParaRPr lang="pt-BR" altLang="pt-BR" sz="1800" b="1"/>
          </a:p>
        </p:txBody>
      </p:sp>
      <p:sp>
        <p:nvSpPr>
          <p:cNvPr id="1261574" name="Text Box 6">
            <a:extLst>
              <a:ext uri="{FF2B5EF4-FFF2-40B4-BE49-F238E27FC236}">
                <a16:creationId xmlns:a16="http://schemas.microsoft.com/office/drawing/2014/main" id="{9293843D-923E-4C0F-98EB-0DB5CD48C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989138"/>
            <a:ext cx="3649662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Entradas: </a:t>
            </a: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Opção e velocidade;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</a:t>
            </a: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Velocidade;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 </a:t>
            </a: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V=V/3,6 ou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  V=V*3,6.</a:t>
            </a:r>
          </a:p>
        </p:txBody>
      </p:sp>
      <p:sp>
        <p:nvSpPr>
          <p:cNvPr id="117768" name="Rectangle 7">
            <a:extLst>
              <a:ext uri="{FF2B5EF4-FFF2-40B4-BE49-F238E27FC236}">
                <a16:creationId xmlns:a16="http://schemas.microsoft.com/office/drawing/2014/main" id="{B809E38A-ECCD-4A38-8C35-566A5449B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61576" name="Rectangle 8">
            <a:extLst>
              <a:ext uri="{FF2B5EF4-FFF2-40B4-BE49-F238E27FC236}">
                <a16:creationId xmlns:a16="http://schemas.microsoft.com/office/drawing/2014/main" id="{407BDDF8-BEE0-4583-A839-6210F46C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420938"/>
            <a:ext cx="69850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Algoritmo</a:t>
            </a:r>
            <a:r>
              <a:rPr lang="pt-BR" altLang="pt-BR"/>
              <a:t> "Conv_Veloc"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Var</a:t>
            </a:r>
            <a:r>
              <a:rPr lang="pt-BR" altLang="pt-BR"/>
              <a:t> V: real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	  opcao:inteiro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Inicio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</a:t>
            </a:r>
            <a:r>
              <a:rPr lang="pt-BR" altLang="pt-BR" b="1"/>
              <a:t>Escreval</a:t>
            </a:r>
            <a:r>
              <a:rPr lang="pt-BR" altLang="pt-BR"/>
              <a:t>("Escolha (1) Km/h para m/s (2) m/s para km/h")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</a:t>
            </a:r>
            <a:r>
              <a:rPr lang="pt-BR" altLang="pt-BR" b="1"/>
              <a:t>Leia</a:t>
            </a:r>
            <a:r>
              <a:rPr lang="pt-BR" altLang="pt-BR"/>
              <a:t> (opcao)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</a:t>
            </a:r>
            <a:r>
              <a:rPr lang="pt-BR" altLang="pt-BR" b="1"/>
              <a:t>Escreval</a:t>
            </a:r>
            <a:r>
              <a:rPr lang="pt-BR" altLang="pt-BR"/>
              <a:t> ("Entre com o valor da velocidade")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</a:t>
            </a:r>
            <a:r>
              <a:rPr lang="pt-BR" altLang="pt-BR" b="1"/>
              <a:t>Leia</a:t>
            </a:r>
            <a:r>
              <a:rPr lang="pt-BR" altLang="pt-BR"/>
              <a:t> (V)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  </a:t>
            </a:r>
            <a:r>
              <a:rPr lang="pt-BR" altLang="pt-BR" b="1"/>
              <a:t>Se</a:t>
            </a:r>
            <a:r>
              <a:rPr lang="pt-BR" altLang="pt-BR"/>
              <a:t> (opcao=1) </a:t>
            </a:r>
            <a:r>
              <a:rPr lang="pt-BR" altLang="pt-BR" b="1"/>
              <a:t>Entao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       V:=V/3,6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	     </a:t>
            </a:r>
            <a:r>
              <a:rPr lang="pt-BR" altLang="pt-BR" b="1"/>
              <a:t>Escreval</a:t>
            </a:r>
            <a:r>
              <a:rPr lang="pt-BR" altLang="pt-BR"/>
              <a:t>("A velocidade em m/s é", V)	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  </a:t>
            </a:r>
            <a:r>
              <a:rPr lang="pt-BR" altLang="pt-BR" b="1"/>
              <a:t>Senao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       V:=V*3,6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        </a:t>
            </a:r>
            <a:r>
              <a:rPr lang="pt-BR" altLang="pt-BR" b="1"/>
              <a:t>Escreval</a:t>
            </a:r>
            <a:r>
              <a:rPr lang="pt-BR" altLang="pt-BR"/>
              <a:t>("A velocidade em km/h é", V)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</a:t>
            </a:r>
            <a:r>
              <a:rPr lang="pt-BR" altLang="pt-BR" b="1"/>
              <a:t>Fimse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fimalgoritmo</a:t>
            </a:r>
          </a:p>
        </p:txBody>
      </p:sp>
      <p:sp>
        <p:nvSpPr>
          <p:cNvPr id="1261577" name="Text Box 9">
            <a:extLst>
              <a:ext uri="{FF2B5EF4-FFF2-40B4-BE49-F238E27FC236}">
                <a16:creationId xmlns:a16="http://schemas.microsoft.com/office/drawing/2014/main" id="{209020E6-C85D-49F7-81D6-5E3484499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6521450"/>
            <a:ext cx="1708150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Conver_veloc.alg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1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1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1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1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61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615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615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615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615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615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615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615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615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615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615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615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573" grpId="0"/>
      <p:bldP spid="1261576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3CF6820D-03BA-4C05-A288-B84461C1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2C603-6B8D-4501-9339-BEE810B88594}" type="slidenum">
              <a:rPr lang="pt-BR" altLang="pt-BR"/>
              <a:pPr>
                <a:defRPr/>
              </a:pPr>
              <a:t>6</a:t>
            </a:fld>
            <a:endParaRPr lang="pt-BR" altLang="pt-BR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48F738D-F215-40D1-95E4-DD6F774DE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9D1217C4-86CF-4560-84C9-BF8348BD4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Conceitos básicos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D02C9B37-DECF-40C7-80DE-2E1CD0A81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74149" name="Rectangle 5">
            <a:extLst>
              <a:ext uri="{FF2B5EF4-FFF2-40B4-BE49-F238E27FC236}">
                <a16:creationId xmlns:a16="http://schemas.microsoft.com/office/drawing/2014/main" id="{5A67EF0A-F94F-4EDD-93FF-FE8D3EDB0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1700213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200"/>
              <a:t>CLASSIFICAÇÃO DAS LINGUAGENS DE PROGRAMAÇÃO</a:t>
            </a:r>
            <a:endParaRPr lang="pt-BR" altLang="pt-BR" sz="2200" b="1">
              <a:effectLst/>
            </a:endParaRP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200">
                <a:effectLst/>
              </a:rPr>
              <a:t>Linguagem de Baixo Nível e,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200">
                <a:effectLst/>
              </a:rPr>
              <a:t> Linguagem de Alto Nível:</a:t>
            </a:r>
          </a:p>
          <a:p>
            <a:pPr lvl="1" eaLnBrk="1" hangingPunct="1">
              <a:defRPr/>
            </a:pPr>
            <a:r>
              <a:rPr lang="pt-BR" altLang="pt-BR" sz="2200">
                <a:effectLst/>
              </a:rPr>
              <a:t>Estas designações não indicam o grau de sofisticação dos programas, mas sim indicam o seu envolvimento com o Hardware.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endParaRPr lang="pt-BR" altLang="pt-BR" sz="2200">
              <a:effectLst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Número de Slide 3">
            <a:extLst>
              <a:ext uri="{FF2B5EF4-FFF2-40B4-BE49-F238E27FC236}">
                <a16:creationId xmlns:a16="http://schemas.microsoft.com/office/drawing/2014/main" id="{82634272-D273-41B6-AAD2-E9F29553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2438B-36EA-425A-B275-EB01A1D802DC}" type="slidenum">
              <a:rPr lang="pt-BR" altLang="pt-BR"/>
              <a:pPr>
                <a:defRPr/>
              </a:pPr>
              <a:t>60</a:t>
            </a:fld>
            <a:endParaRPr lang="pt-BR" altLang="pt-BR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AB624B3B-07DC-46A4-B86C-53D99951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E8222C69-D65D-42ED-ABB4-9277B280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19813" name="Text Box 4">
            <a:extLst>
              <a:ext uri="{FF2B5EF4-FFF2-40B4-BE49-F238E27FC236}">
                <a16:creationId xmlns:a16="http://schemas.microsoft.com/office/drawing/2014/main" id="{B12D9297-3482-4EE7-B9F9-59F225C15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Exercício:</a:t>
            </a:r>
          </a:p>
        </p:txBody>
      </p:sp>
      <p:sp>
        <p:nvSpPr>
          <p:cNvPr id="1265669" name="AutoShape 5">
            <a:extLst>
              <a:ext uri="{FF2B5EF4-FFF2-40B4-BE49-F238E27FC236}">
                <a16:creationId xmlns:a16="http://schemas.microsoft.com/office/drawing/2014/main" id="{B6AAEC5D-D58C-4A79-88C4-D27F6AA19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3817938"/>
            <a:ext cx="1076325" cy="831850"/>
          </a:xfrm>
          <a:prstGeom prst="flowChartDecision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idade&gt;=18</a:t>
            </a:r>
          </a:p>
        </p:txBody>
      </p:sp>
      <p:cxnSp>
        <p:nvCxnSpPr>
          <p:cNvPr id="119815" name="AutoShape 6">
            <a:extLst>
              <a:ext uri="{FF2B5EF4-FFF2-40B4-BE49-F238E27FC236}">
                <a16:creationId xmlns:a16="http://schemas.microsoft.com/office/drawing/2014/main" id="{65AE8983-7FF5-40EA-A484-73A672F1EF2C}"/>
              </a:ext>
            </a:extLst>
          </p:cNvPr>
          <p:cNvCxnSpPr>
            <a:cxnSpLocks noChangeShapeType="1"/>
            <a:stCxn id="1265669" idx="1"/>
            <a:endCxn id="1265679" idx="0"/>
          </p:cNvCxnSpPr>
          <p:nvPr/>
        </p:nvCxnSpPr>
        <p:spPr bwMode="auto">
          <a:xfrm rot="10800000" flipV="1">
            <a:off x="5845175" y="4233863"/>
            <a:ext cx="314325" cy="5969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16" name="AutoShape 7">
            <a:extLst>
              <a:ext uri="{FF2B5EF4-FFF2-40B4-BE49-F238E27FC236}">
                <a16:creationId xmlns:a16="http://schemas.microsoft.com/office/drawing/2014/main" id="{E0715D1C-2996-4B2A-A876-C5F9070644CD}"/>
              </a:ext>
            </a:extLst>
          </p:cNvPr>
          <p:cNvCxnSpPr>
            <a:cxnSpLocks noChangeShapeType="1"/>
            <a:stCxn id="1265669" idx="3"/>
            <a:endCxn id="1265680" idx="0"/>
          </p:cNvCxnSpPr>
          <p:nvPr/>
        </p:nvCxnSpPr>
        <p:spPr bwMode="auto">
          <a:xfrm>
            <a:off x="7235825" y="4233863"/>
            <a:ext cx="360363" cy="57785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5672" name="Text Box 8">
            <a:extLst>
              <a:ext uri="{FF2B5EF4-FFF2-40B4-BE49-F238E27FC236}">
                <a16:creationId xmlns:a16="http://schemas.microsoft.com/office/drawing/2014/main" id="{736D1B40-6196-4A4F-8E19-E6988F601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3825875"/>
            <a:ext cx="320675" cy="36671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3366"/>
                  </a:outerShdw>
                </a:effectLst>
              </a:rPr>
              <a:t>V</a:t>
            </a:r>
          </a:p>
        </p:txBody>
      </p:sp>
      <p:sp>
        <p:nvSpPr>
          <p:cNvPr id="1265673" name="Text Box 9">
            <a:extLst>
              <a:ext uri="{FF2B5EF4-FFF2-40B4-BE49-F238E27FC236}">
                <a16:creationId xmlns:a16="http://schemas.microsoft.com/office/drawing/2014/main" id="{4B0BC287-6C2B-4EEA-8D79-4668C342B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797300"/>
            <a:ext cx="303213" cy="36671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3366"/>
                  </a:outerShdw>
                </a:effectLst>
              </a:rPr>
              <a:t>F</a:t>
            </a:r>
          </a:p>
        </p:txBody>
      </p:sp>
      <p:sp>
        <p:nvSpPr>
          <p:cNvPr id="1265674" name="Rectangle 10">
            <a:extLst>
              <a:ext uri="{FF2B5EF4-FFF2-40B4-BE49-F238E27FC236}">
                <a16:creationId xmlns:a16="http://schemas.microsoft.com/office/drawing/2014/main" id="{C9DB7276-3F2A-4165-AF8A-61BF22D7D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54288"/>
            <a:ext cx="43910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</a:t>
            </a:r>
            <a:r>
              <a:rPr lang="pt-BR" altLang="pt-BR"/>
              <a:t> Verif_Maioridade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  <a:r>
              <a:rPr lang="pt-BR" altLang="pt-BR"/>
              <a:t> Idade: inteiro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   </a:t>
            </a:r>
            <a:r>
              <a:rPr lang="pt-BR" altLang="pt-BR" b="1"/>
              <a:t>Leia</a:t>
            </a:r>
            <a:r>
              <a:rPr lang="pt-BR" altLang="pt-BR"/>
              <a:t> Idade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</a:t>
            </a:r>
            <a:r>
              <a:rPr lang="pt-BR" altLang="pt-BR" sz="1800" b="1"/>
              <a:t>Se</a:t>
            </a:r>
            <a:r>
              <a:rPr lang="pt-BR" altLang="pt-BR" sz="1600"/>
              <a:t> Idade &gt;=18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</a:t>
            </a:r>
            <a:r>
              <a:rPr lang="pt-BR" altLang="pt-BR" sz="1800" b="1"/>
              <a:t>Então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    </a:t>
            </a:r>
            <a:r>
              <a:rPr lang="pt-BR" altLang="pt-BR" sz="1800" b="1"/>
              <a:t>Escreva</a:t>
            </a:r>
            <a:r>
              <a:rPr lang="pt-BR" altLang="pt-BR" sz="1600"/>
              <a:t> “Maior de idade”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</a:t>
            </a:r>
            <a:r>
              <a:rPr lang="pt-BR" altLang="pt-BR" sz="1800" b="1"/>
              <a:t>Senão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    </a:t>
            </a:r>
            <a:r>
              <a:rPr lang="pt-BR" altLang="pt-BR" sz="1800" b="1"/>
              <a:t>Escreva</a:t>
            </a:r>
            <a:r>
              <a:rPr lang="pt-BR" altLang="pt-BR" sz="1600"/>
              <a:t> “Menor de idade”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b="1"/>
              <a:t>   Fim_se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	</a:t>
            </a:r>
          </a:p>
        </p:txBody>
      </p:sp>
      <p:sp>
        <p:nvSpPr>
          <p:cNvPr id="119820" name="Rectangle 11">
            <a:extLst>
              <a:ext uri="{FF2B5EF4-FFF2-40B4-BE49-F238E27FC236}">
                <a16:creationId xmlns:a16="http://schemas.microsoft.com/office/drawing/2014/main" id="{E9026F88-147D-4C6F-9FB1-CFB931731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40288"/>
            <a:ext cx="836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Cmd 1</a:t>
            </a:r>
          </a:p>
        </p:txBody>
      </p:sp>
      <p:sp>
        <p:nvSpPr>
          <p:cNvPr id="119821" name="Rectangle 12">
            <a:extLst>
              <a:ext uri="{FF2B5EF4-FFF2-40B4-BE49-F238E27FC236}">
                <a16:creationId xmlns:a16="http://schemas.microsoft.com/office/drawing/2014/main" id="{4D14D450-3FCF-445D-B61D-6903D42BF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88" y="4811713"/>
            <a:ext cx="949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Cmd 2</a:t>
            </a:r>
          </a:p>
        </p:txBody>
      </p:sp>
      <p:sp>
        <p:nvSpPr>
          <p:cNvPr id="1265677" name="AutoShape 13">
            <a:extLst>
              <a:ext uri="{FF2B5EF4-FFF2-40B4-BE49-F238E27FC236}">
                <a16:creationId xmlns:a16="http://schemas.microsoft.com/office/drawing/2014/main" id="{92DBCB00-3AA7-4327-921F-17A30C285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75" y="2262188"/>
            <a:ext cx="665163" cy="403225"/>
          </a:xfrm>
          <a:prstGeom prst="flowChartTerminator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Inicio</a:t>
            </a:r>
          </a:p>
        </p:txBody>
      </p:sp>
      <p:sp>
        <p:nvSpPr>
          <p:cNvPr id="1265678" name="AutoShape 14">
            <a:extLst>
              <a:ext uri="{FF2B5EF4-FFF2-40B4-BE49-F238E27FC236}">
                <a16:creationId xmlns:a16="http://schemas.microsoft.com/office/drawing/2014/main" id="{EDC597CD-69AE-4374-831C-D780D68A7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3057525"/>
            <a:ext cx="644525" cy="368300"/>
          </a:xfrm>
          <a:prstGeom prst="flowChartPunchedCard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Idade</a:t>
            </a:r>
          </a:p>
        </p:txBody>
      </p:sp>
      <p:sp>
        <p:nvSpPr>
          <p:cNvPr id="1265679" name="AutoShape 15">
            <a:extLst>
              <a:ext uri="{FF2B5EF4-FFF2-40B4-BE49-F238E27FC236}">
                <a16:creationId xmlns:a16="http://schemas.microsoft.com/office/drawing/2014/main" id="{3D993A14-2DAD-4DFE-B719-ECDA91DF4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4830763"/>
            <a:ext cx="885825" cy="557212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“Maior de </a:t>
            </a:r>
          </a:p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idade”</a:t>
            </a:r>
          </a:p>
        </p:txBody>
      </p:sp>
      <p:sp>
        <p:nvSpPr>
          <p:cNvPr id="1265680" name="AutoShape 16">
            <a:extLst>
              <a:ext uri="{FF2B5EF4-FFF2-40B4-BE49-F238E27FC236}">
                <a16:creationId xmlns:a16="http://schemas.microsoft.com/office/drawing/2014/main" id="{23A3D679-D4C7-473F-B07F-D58B58DCE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288" y="4811713"/>
            <a:ext cx="938212" cy="557212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“Menor de </a:t>
            </a:r>
          </a:p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Idade”</a:t>
            </a:r>
          </a:p>
        </p:txBody>
      </p:sp>
      <p:cxnSp>
        <p:nvCxnSpPr>
          <p:cNvPr id="119826" name="AutoShape 17">
            <a:extLst>
              <a:ext uri="{FF2B5EF4-FFF2-40B4-BE49-F238E27FC236}">
                <a16:creationId xmlns:a16="http://schemas.microsoft.com/office/drawing/2014/main" id="{589B490B-784E-48CF-B482-8330D0C1642E}"/>
              </a:ext>
            </a:extLst>
          </p:cNvPr>
          <p:cNvCxnSpPr>
            <a:cxnSpLocks noChangeShapeType="1"/>
            <a:stCxn id="1265678" idx="2"/>
            <a:endCxn id="1265669" idx="0"/>
          </p:cNvCxnSpPr>
          <p:nvPr/>
        </p:nvCxnSpPr>
        <p:spPr bwMode="auto">
          <a:xfrm flipH="1">
            <a:off x="6697663" y="3425825"/>
            <a:ext cx="7937" cy="392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7" name="AutoShape 18">
            <a:extLst>
              <a:ext uri="{FF2B5EF4-FFF2-40B4-BE49-F238E27FC236}">
                <a16:creationId xmlns:a16="http://schemas.microsoft.com/office/drawing/2014/main" id="{C59C67D0-1BA1-4884-B55A-C7E1F2A6B12F}"/>
              </a:ext>
            </a:extLst>
          </p:cNvPr>
          <p:cNvCxnSpPr>
            <a:cxnSpLocks noChangeShapeType="1"/>
            <a:stCxn id="1265677" idx="2"/>
            <a:endCxn id="1265678" idx="0"/>
          </p:cNvCxnSpPr>
          <p:nvPr/>
        </p:nvCxnSpPr>
        <p:spPr bwMode="auto">
          <a:xfrm>
            <a:off x="6699250" y="2665413"/>
            <a:ext cx="6350" cy="392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5683" name="AutoShape 19">
            <a:extLst>
              <a:ext uri="{FF2B5EF4-FFF2-40B4-BE49-F238E27FC236}">
                <a16:creationId xmlns:a16="http://schemas.microsoft.com/office/drawing/2014/main" id="{48E43D27-9330-4FE3-AA0B-70164183B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6107113"/>
            <a:ext cx="595313" cy="490537"/>
          </a:xfrm>
          <a:prstGeom prst="flowChartTerminator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Fim</a:t>
            </a:r>
          </a:p>
        </p:txBody>
      </p:sp>
      <p:cxnSp>
        <p:nvCxnSpPr>
          <p:cNvPr id="119829" name="AutoShape 20">
            <a:extLst>
              <a:ext uri="{FF2B5EF4-FFF2-40B4-BE49-F238E27FC236}">
                <a16:creationId xmlns:a16="http://schemas.microsoft.com/office/drawing/2014/main" id="{CD12EA4B-9769-4A6A-A1DB-7D9E19A7F4C5}"/>
              </a:ext>
            </a:extLst>
          </p:cNvPr>
          <p:cNvCxnSpPr>
            <a:cxnSpLocks noChangeShapeType="1"/>
            <a:stCxn id="1265679" idx="2"/>
            <a:endCxn id="1265680" idx="2"/>
          </p:cNvCxnSpPr>
          <p:nvPr/>
        </p:nvCxnSpPr>
        <p:spPr bwMode="auto">
          <a:xfrm rot="5400000" flipH="1" flipV="1">
            <a:off x="6711157" y="4472781"/>
            <a:ext cx="19050" cy="1751013"/>
          </a:xfrm>
          <a:prstGeom prst="bentConnector3">
            <a:avLst>
              <a:gd name="adj1" fmla="val -135833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30" name="Line 21">
            <a:extLst>
              <a:ext uri="{FF2B5EF4-FFF2-40B4-BE49-F238E27FC236}">
                <a16:creationId xmlns:a16="http://schemas.microsoft.com/office/drawing/2014/main" id="{F3A84C49-91B0-48D3-B224-C464135DD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560387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265686" name="Rectangle 22">
            <a:extLst>
              <a:ext uri="{FF2B5EF4-FFF2-40B4-BE49-F238E27FC236}">
                <a16:creationId xmlns:a16="http://schemas.microsoft.com/office/drawing/2014/main" id="{A58EE6DB-E670-477C-AB94-68B6B5307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1196975"/>
            <a:ext cx="8875712" cy="13112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altLang="pt-BR" sz="2000">
                <a:solidFill>
                  <a:srgbClr val="000000"/>
                </a:solidFill>
              </a:rPr>
              <a:t>    Fazer um algoritmo utilizando a </a:t>
            </a:r>
            <a:r>
              <a:rPr lang="pt-BR" altLang="pt-BR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Pseudolinguagem</a:t>
            </a:r>
            <a:r>
              <a:rPr lang="pt-BR" altLang="pt-BR" sz="2000" u="sng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 realizar a leitura da idade de indivíduos, sendo que, se a idade for maior ou igual a 18 anos, escrever “Maior de idade”, se for menor que 18 anos, escrever “Menor de idade”.</a:t>
            </a:r>
            <a:endParaRPr lang="pt-BR" altLang="pt-BR" sz="2000" u="sng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7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3630DD7B-51CE-45F8-8969-F8588452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AE48A-8B82-42A8-AAFB-095B0D476663}" type="slidenum">
              <a:rPr lang="pt-BR" altLang="pt-BR"/>
              <a:pPr>
                <a:defRPr/>
              </a:pPr>
              <a:t>61</a:t>
            </a:fld>
            <a:endParaRPr lang="pt-BR" altLang="pt-BR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07F9EEFD-FDEF-4A65-9404-5BD84B89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74EC1DE0-40A5-4EF6-B376-7EF8AC83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1861" name="Text Box 4">
            <a:extLst>
              <a:ext uri="{FF2B5EF4-FFF2-40B4-BE49-F238E27FC236}">
                <a16:creationId xmlns:a16="http://schemas.microsoft.com/office/drawing/2014/main" id="{EC8CE026-4514-4A24-8DCF-1A6287FF4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Comandos de</a:t>
            </a:r>
            <a:r>
              <a:rPr lang="pt-BR" altLang="pt-BR" b="1" i="1"/>
              <a:t> </a:t>
            </a:r>
            <a:r>
              <a:rPr lang="pt-BR" altLang="pt-BR" b="1"/>
              <a:t>Decisão (Desvio condicional encadeado ou aninhado)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</p:txBody>
      </p:sp>
      <p:sp>
        <p:nvSpPr>
          <p:cNvPr id="121862" name="Rectangle 5">
            <a:extLst>
              <a:ext uri="{FF2B5EF4-FFF2-40B4-BE49-F238E27FC236}">
                <a16:creationId xmlns:a16="http://schemas.microsoft.com/office/drawing/2014/main" id="{2E4657B8-3595-420D-8422-1339FF1D4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268413"/>
            <a:ext cx="8712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1149350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633538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2117725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6019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3059113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516313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973513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430713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pt-BR" altLang="pt-BR"/>
              <a:t>    Existem casos em que é necessário se estabelecerem verificações de condições sucessivas. Quando uma ação é executada, ela poderá ainda estabelecer novas condições, isso significa condições dentro de condições. Esse tipo de estrutura poderá ter diversos níveis de condição, sendo chamados de aninhamentos ou encadeamentos. O segundo encadeamento pode ser tanto para uma condição verdadeira quanto uma condição falsa.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	</a:t>
            </a:r>
            <a:r>
              <a:rPr lang="pt-BR" altLang="pt-BR" b="1"/>
              <a:t>comandos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...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se (&lt;condição1&gt;) então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     &lt;</a:t>
            </a:r>
            <a:r>
              <a:rPr lang="pt-BR" altLang="pt-BR"/>
              <a:t>comandos para condição1 verdadeira&gt;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senão	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        se (&lt;condição2&gt;) então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	&lt;</a:t>
            </a:r>
            <a:r>
              <a:rPr lang="pt-BR" altLang="pt-BR"/>
              <a:t>comandos para condição2 verdadeira, porém condição1 Falsa&gt;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        senão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	            &lt;condição1 e condição2 falsas&gt;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        fim_se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fim_se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...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comandos</a:t>
            </a:r>
            <a:endParaRPr lang="pt-BR" altLang="pt-B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62EBD4A2-548D-4E82-A56E-E40F9BB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7163D-560E-42C6-9F2C-831FE4EE0047}" type="slidenum">
              <a:rPr lang="pt-BR" altLang="pt-BR"/>
              <a:pPr>
                <a:defRPr/>
              </a:pPr>
              <a:t>62</a:t>
            </a:fld>
            <a:endParaRPr lang="pt-BR" altLang="pt-BR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890F2271-3E63-43F1-95A4-26010813B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378EF60B-ED0C-4028-87C0-0F5C0E518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3909" name="Text Box 4">
            <a:extLst>
              <a:ext uri="{FF2B5EF4-FFF2-40B4-BE49-F238E27FC236}">
                <a16:creationId xmlns:a16="http://schemas.microsoft.com/office/drawing/2014/main" id="{A0CD7972-3534-4C69-A9C1-48A2C7909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Comandos de</a:t>
            </a:r>
            <a:r>
              <a:rPr lang="pt-BR" altLang="pt-BR" b="1" i="1"/>
              <a:t> </a:t>
            </a:r>
            <a:r>
              <a:rPr lang="pt-BR" altLang="pt-BR" b="1"/>
              <a:t>Decisão </a:t>
            </a:r>
            <a:r>
              <a:rPr lang="pt-BR" altLang="pt-BR"/>
              <a:t>“</a:t>
            </a:r>
            <a:r>
              <a:rPr lang="pt-BR" altLang="pt-BR" b="1" i="1"/>
              <a:t>Se então Senão</a:t>
            </a:r>
            <a:r>
              <a:rPr lang="pt-BR" altLang="pt-BR"/>
              <a:t>”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Exercício</a:t>
            </a:r>
          </a:p>
        </p:txBody>
      </p:sp>
      <p:sp>
        <p:nvSpPr>
          <p:cNvPr id="123910" name="Rectangle 5">
            <a:extLst>
              <a:ext uri="{FF2B5EF4-FFF2-40B4-BE49-F238E27FC236}">
                <a16:creationId xmlns:a16="http://schemas.microsoft.com/office/drawing/2014/main" id="{812B9F7B-E328-43ED-9507-9C3884A74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619250"/>
            <a:ext cx="86407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22288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1027113" indent="-30480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Escreva um algoritmo que apresenta as seguintes condições: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</a:pPr>
            <a:r>
              <a:rPr lang="pt-BR" altLang="pt-BR" b="1"/>
              <a:t>Se a média for menor que 5.0 o aluno é reprovado.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b) Se a média for maior ou igual a 5.0 e menor que 7.0, o aluno deverá fazer outra prova.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c) Se a média for maior ou igual a 7.0, o aluno está aprovado.</a:t>
            </a:r>
          </a:p>
        </p:txBody>
      </p:sp>
      <p:sp>
        <p:nvSpPr>
          <p:cNvPr id="1269766" name="Text Box 6">
            <a:extLst>
              <a:ext uri="{FF2B5EF4-FFF2-40B4-BE49-F238E27FC236}">
                <a16:creationId xmlns:a16="http://schemas.microsoft.com/office/drawing/2014/main" id="{11387979-F278-43A4-B081-B49B3E058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4379913"/>
            <a:ext cx="2163762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Media &lt; 5.0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5.0&lt;=Media&lt;7.0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Media&gt;=7.0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6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AA04F23C-FA46-4C97-9FC8-7C3D68C3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F5CC1-24E0-4586-B902-BC6A241773FB}" type="slidenum">
              <a:rPr lang="pt-BR" altLang="pt-BR"/>
              <a:pPr>
                <a:defRPr/>
              </a:pPr>
              <a:t>63</a:t>
            </a:fld>
            <a:endParaRPr lang="pt-BR" altLang="pt-BR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38CB0BCA-C8B4-4927-9082-538C70442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8F3801C8-7EAA-498B-9D18-53D86515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5957" name="Text Box 4">
            <a:extLst>
              <a:ext uri="{FF2B5EF4-FFF2-40B4-BE49-F238E27FC236}">
                <a16:creationId xmlns:a16="http://schemas.microsoft.com/office/drawing/2014/main" id="{9616F15B-1CFA-400D-825A-BF9ADDBA1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Comandos de</a:t>
            </a:r>
            <a:r>
              <a:rPr lang="pt-BR" altLang="pt-BR" b="1" i="1"/>
              <a:t> </a:t>
            </a:r>
            <a:r>
              <a:rPr lang="pt-BR" altLang="pt-BR" b="1"/>
              <a:t>Decisão </a:t>
            </a:r>
            <a:r>
              <a:rPr lang="pt-BR" altLang="pt-BR"/>
              <a:t>“</a:t>
            </a:r>
            <a:r>
              <a:rPr lang="pt-BR" altLang="pt-BR" b="1" i="1"/>
              <a:t>Se então Senão</a:t>
            </a:r>
            <a:r>
              <a:rPr lang="pt-BR" altLang="pt-BR"/>
              <a:t>”</a:t>
            </a:r>
            <a:endParaRPr lang="pt-BR" altLang="pt-BR" b="1"/>
          </a:p>
        </p:txBody>
      </p:sp>
      <p:sp>
        <p:nvSpPr>
          <p:cNvPr id="1271813" name="Rectangle 5">
            <a:extLst>
              <a:ext uri="{FF2B5EF4-FFF2-40B4-BE49-F238E27FC236}">
                <a16:creationId xmlns:a16="http://schemas.microsoft.com/office/drawing/2014/main" id="{8ECAB2DA-37EF-4255-936C-E30BC9543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474788"/>
            <a:ext cx="51117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-63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</a:t>
            </a:r>
            <a:r>
              <a:rPr lang="pt-BR" altLang="pt-BR"/>
              <a:t> Aprovação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  <a:r>
              <a:rPr lang="pt-BR" altLang="pt-BR"/>
              <a:t> Media: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   </a:t>
            </a:r>
            <a:r>
              <a:rPr lang="pt-BR" altLang="pt-BR" b="1"/>
              <a:t>Leia</a:t>
            </a:r>
            <a:r>
              <a:rPr lang="pt-BR" altLang="pt-BR"/>
              <a:t> Media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</a:t>
            </a:r>
            <a:r>
              <a:rPr lang="pt-BR" altLang="pt-BR" sz="1800" b="1"/>
              <a:t>Se</a:t>
            </a:r>
            <a:r>
              <a:rPr lang="pt-BR" altLang="pt-BR" sz="1600"/>
              <a:t> Media &gt;=5,0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 </a:t>
            </a:r>
            <a:r>
              <a:rPr lang="pt-BR" altLang="pt-BR" sz="1800" b="1"/>
              <a:t>Se</a:t>
            </a:r>
            <a:r>
              <a:rPr lang="pt-BR" altLang="pt-BR" sz="1600"/>
              <a:t> Media &gt;=7,0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     </a:t>
            </a:r>
            <a:r>
              <a:rPr lang="pt-BR" altLang="pt-BR" sz="1600" b="1"/>
              <a:t>Então</a:t>
            </a:r>
            <a:r>
              <a:rPr lang="pt-BR" altLang="pt-BR" sz="1600"/>
              <a:t> </a:t>
            </a:r>
            <a:r>
              <a:rPr lang="pt-BR" altLang="pt-BR" sz="1800" b="1"/>
              <a:t>Escreva</a:t>
            </a:r>
            <a:r>
              <a:rPr lang="pt-BR" altLang="pt-BR" sz="1600"/>
              <a:t> “ Aluno aprovado” 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</a:t>
            </a:r>
            <a:r>
              <a:rPr lang="pt-BR" altLang="pt-BR" sz="1800" b="1"/>
              <a:t>Senão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  </a:t>
            </a:r>
            <a:r>
              <a:rPr lang="pt-BR" altLang="pt-BR" sz="1800" b="1"/>
              <a:t>Escreva</a:t>
            </a:r>
            <a:r>
              <a:rPr lang="pt-BR" altLang="pt-BR" sz="1600"/>
              <a:t> “Outra avaliação”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b="1"/>
              <a:t>  Senão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</a:t>
            </a:r>
            <a:r>
              <a:rPr lang="pt-BR" altLang="pt-BR" sz="1800" b="1"/>
              <a:t>Escreva</a:t>
            </a:r>
            <a:r>
              <a:rPr lang="pt-BR" altLang="pt-BR" sz="1600"/>
              <a:t> “Aluno Reprovado”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b="1"/>
              <a:t>Fim_se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</a:p>
        </p:txBody>
      </p:sp>
      <p:graphicFrame>
        <p:nvGraphicFramePr>
          <p:cNvPr id="125959" name="Object 6">
            <a:extLst>
              <a:ext uri="{FF2B5EF4-FFF2-40B4-BE49-F238E27FC236}">
                <a16:creationId xmlns:a16="http://schemas.microsoft.com/office/drawing/2014/main" id="{BDB84834-D229-49D9-AF32-CC1FDB81B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052513"/>
          <a:ext cx="4914900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8" name="Imagem de bitmap" r:id="rId4" imgW="4915586" imgH="4086795" progId="Paint.Picture">
                  <p:embed/>
                </p:oleObj>
              </mc:Choice>
              <mc:Fallback>
                <p:oleObj name="Imagem de bitmap" r:id="rId4" imgW="4915586" imgH="408679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052513"/>
                        <a:ext cx="4914900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1815" name="AutoShape 7">
            <a:extLst>
              <a:ext uri="{FF2B5EF4-FFF2-40B4-BE49-F238E27FC236}">
                <a16:creationId xmlns:a16="http://schemas.microsoft.com/office/drawing/2014/main" id="{E8D800BC-2579-4E22-8CFE-9AF5748F220D}"/>
              </a:ext>
            </a:extLst>
          </p:cNvPr>
          <p:cNvSpPr>
            <a:spLocks/>
          </p:cNvSpPr>
          <p:nvPr/>
        </p:nvSpPr>
        <p:spPr bwMode="auto">
          <a:xfrm>
            <a:off x="827088" y="2667000"/>
            <a:ext cx="215900" cy="1554163"/>
          </a:xfrm>
          <a:prstGeom prst="leftBrace">
            <a:avLst>
              <a:gd name="adj1" fmla="val 59988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71816" name="AutoShape 8">
            <a:extLst>
              <a:ext uri="{FF2B5EF4-FFF2-40B4-BE49-F238E27FC236}">
                <a16:creationId xmlns:a16="http://schemas.microsoft.com/office/drawing/2014/main" id="{17981507-D38D-4408-95A6-C218B91F7B1D}"/>
              </a:ext>
            </a:extLst>
          </p:cNvPr>
          <p:cNvSpPr>
            <a:spLocks/>
          </p:cNvSpPr>
          <p:nvPr/>
        </p:nvSpPr>
        <p:spPr bwMode="auto">
          <a:xfrm>
            <a:off x="1235075" y="2933700"/>
            <a:ext cx="96838" cy="711200"/>
          </a:xfrm>
          <a:prstGeom prst="leftBrace">
            <a:avLst>
              <a:gd name="adj1" fmla="val 61202"/>
              <a:gd name="adj2" fmla="val 50000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71817" name="Text Box 9">
            <a:extLst>
              <a:ext uri="{FF2B5EF4-FFF2-40B4-BE49-F238E27FC236}">
                <a16:creationId xmlns:a16="http://schemas.microsoft.com/office/drawing/2014/main" id="{56625B04-83C3-4EE3-8128-81EF1AB27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8438"/>
            <a:ext cx="2444750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Media 5 7 condicional.alg</a:t>
            </a:r>
          </a:p>
        </p:txBody>
      </p:sp>
      <p:sp>
        <p:nvSpPr>
          <p:cNvPr id="1271818" name="Text Box 10">
            <a:extLst>
              <a:ext uri="{FF2B5EF4-FFF2-40B4-BE49-F238E27FC236}">
                <a16:creationId xmlns:a16="http://schemas.microsoft.com/office/drawing/2014/main" id="{1CAF799A-58D9-493A-8C6C-DCB335AA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8" y="6521450"/>
            <a:ext cx="1820862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Media 4 notas.cpp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7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7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1813" grpId="0"/>
      <p:bldP spid="1271815" grpId="0" animBg="1"/>
      <p:bldP spid="127181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E35C1AFD-9AAC-45D1-9691-C06E8989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A6DC9D-E97A-4E98-9C0C-6EB477710723}" type="slidenum">
              <a:rPr lang="pt-BR" altLang="pt-BR"/>
              <a:pPr>
                <a:defRPr/>
              </a:pPr>
              <a:t>64</a:t>
            </a:fld>
            <a:endParaRPr lang="pt-BR" altLang="pt-BR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3151EEF-C676-4C6E-87FC-0190C3DFB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73859" name="Text Box 3">
            <a:extLst>
              <a:ext uri="{FF2B5EF4-FFF2-40B4-BE49-F238E27FC236}">
                <a16:creationId xmlns:a16="http://schemas.microsoft.com/office/drawing/2014/main" id="{F45C34DE-07F8-4678-861B-84E6714F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/>
              <a:t>Estruturas básicas para construção de algoritmos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28005" name="Rectangle 4">
            <a:extLst>
              <a:ext uri="{FF2B5EF4-FFF2-40B4-BE49-F238E27FC236}">
                <a16:creationId xmlns:a16="http://schemas.microsoft.com/office/drawing/2014/main" id="{EACA93BE-58DC-4D4F-8E17-1FE5BDB65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8006" name="Rectangle 5">
            <a:extLst>
              <a:ext uri="{FF2B5EF4-FFF2-40B4-BE49-F238E27FC236}">
                <a16:creationId xmlns:a16="http://schemas.microsoft.com/office/drawing/2014/main" id="{4D52F31E-6ED5-455A-8FCD-CFAE4270D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Escreva um algoritmo utilizando pseudolinguagem e fluxograma para determinar o maior entre dois números reais dados.</a:t>
            </a:r>
            <a:endParaRPr lang="pt-BR" altLang="pt-BR"/>
          </a:p>
        </p:txBody>
      </p:sp>
      <p:sp>
        <p:nvSpPr>
          <p:cNvPr id="128007" name="Text Box 6">
            <a:extLst>
              <a:ext uri="{FF2B5EF4-FFF2-40B4-BE49-F238E27FC236}">
                <a16:creationId xmlns:a16="http://schemas.microsoft.com/office/drawing/2014/main" id="{DCA88607-C6B7-47CD-9F6B-F258A1952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Exercícios</a:t>
            </a:r>
          </a:p>
        </p:txBody>
      </p:sp>
      <p:sp>
        <p:nvSpPr>
          <p:cNvPr id="1273863" name="Rectangle 7">
            <a:extLst>
              <a:ext uri="{FF2B5EF4-FFF2-40B4-BE49-F238E27FC236}">
                <a16:creationId xmlns:a16="http://schemas.microsoft.com/office/drawing/2014/main" id="{5513ADE4-65DD-45BE-AD16-A8CA5290E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20938"/>
            <a:ext cx="662463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</a:t>
            </a:r>
            <a:r>
              <a:rPr lang="pt-BR" altLang="pt-BR"/>
              <a:t>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  <a:r>
              <a:rPr lang="pt-BR" altLang="pt-BR"/>
              <a:t>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80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	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  <a:endParaRPr lang="pt-BR" altLang="pt-BR" sz="1800" b="1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	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  <a:endParaRPr lang="pt-BR" altLang="pt-BR" sz="1800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  <a:r>
              <a:rPr lang="pt-BR" altLang="pt-BR"/>
              <a:t>.</a:t>
            </a:r>
          </a:p>
        </p:txBody>
      </p:sp>
      <p:sp>
        <p:nvSpPr>
          <p:cNvPr id="1273864" name="Rectangle 8">
            <a:extLst>
              <a:ext uri="{FF2B5EF4-FFF2-40B4-BE49-F238E27FC236}">
                <a16:creationId xmlns:a16="http://schemas.microsoft.com/office/drawing/2014/main" id="{8ADFB74E-0B3C-4E1E-A26B-894EDF51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214813"/>
            <a:ext cx="3816350" cy="2093912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45000"/>
              </a:lnSpc>
              <a:defRPr/>
            </a:pPr>
            <a:r>
              <a:rPr lang="pt-BR" altLang="pt-BR" b="1">
                <a:solidFill>
                  <a:schemeClr val="bg1"/>
                </a:solidFill>
              </a:rPr>
              <a:t>Algoritmo </a:t>
            </a:r>
            <a:r>
              <a:rPr lang="pt-BR" altLang="pt-BR">
                <a:solidFill>
                  <a:schemeClr val="bg1"/>
                </a:solidFill>
              </a:rPr>
              <a:t>&lt;nome_do_algoritmo&gt; </a:t>
            </a:r>
          </a:p>
          <a:p>
            <a:pPr eaLnBrk="1" hangingPunct="1">
              <a:lnSpc>
                <a:spcPct val="145000"/>
              </a:lnSpc>
              <a:defRPr/>
            </a:pPr>
            <a:r>
              <a:rPr lang="pt-BR" altLang="pt-BR">
                <a:solidFill>
                  <a:schemeClr val="bg1"/>
                </a:solidFill>
              </a:rPr>
              <a:t>&lt;declaração_de_variáveis&gt; </a:t>
            </a:r>
          </a:p>
          <a:p>
            <a:pPr eaLnBrk="1" hangingPunct="1">
              <a:lnSpc>
                <a:spcPct val="145000"/>
              </a:lnSpc>
              <a:defRPr/>
            </a:pPr>
            <a:r>
              <a:rPr lang="pt-BR" altLang="pt-BR" b="1">
                <a:solidFill>
                  <a:schemeClr val="bg1"/>
                </a:solidFill>
              </a:rPr>
              <a:t>Início </a:t>
            </a:r>
            <a:endParaRPr lang="pt-BR" altLang="pt-BR">
              <a:solidFill>
                <a:schemeClr val="bg1"/>
              </a:solidFill>
            </a:endParaRPr>
          </a:p>
          <a:p>
            <a:pPr eaLnBrk="1" hangingPunct="1">
              <a:lnSpc>
                <a:spcPct val="145000"/>
              </a:lnSpc>
              <a:defRPr/>
            </a:pPr>
            <a:r>
              <a:rPr lang="pt-BR" altLang="pt-BR">
                <a:solidFill>
                  <a:schemeClr val="bg1"/>
                </a:solidFill>
              </a:rPr>
              <a:t>&lt;corpo_do_algoritmo&gt; </a:t>
            </a:r>
          </a:p>
          <a:p>
            <a:pPr eaLnBrk="1" hangingPunct="1">
              <a:lnSpc>
                <a:spcPct val="145000"/>
              </a:lnSpc>
              <a:defRPr/>
            </a:pPr>
            <a:r>
              <a:rPr lang="pt-BR" altLang="pt-BR" b="1">
                <a:solidFill>
                  <a:schemeClr val="bg1"/>
                </a:solidFill>
              </a:rPr>
              <a:t>Fim. </a:t>
            </a: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73865" name="Rectangle 9">
            <a:extLst>
              <a:ext uri="{FF2B5EF4-FFF2-40B4-BE49-F238E27FC236}">
                <a16:creationId xmlns:a16="http://schemas.microsoft.com/office/drawing/2014/main" id="{972B6EDA-2450-49ED-A571-195AA9449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25700"/>
            <a:ext cx="662463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</a:t>
            </a:r>
            <a:r>
              <a:rPr lang="pt-BR" altLang="pt-BR"/>
              <a:t> Maior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  <a:r>
              <a:rPr lang="pt-BR" altLang="pt-BR"/>
              <a:t> A, B: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   </a:t>
            </a:r>
            <a:r>
              <a:rPr lang="pt-BR" altLang="pt-BR" b="1"/>
              <a:t>Escreva</a:t>
            </a:r>
            <a:r>
              <a:rPr lang="pt-BR" altLang="pt-BR"/>
              <a:t> “Algoritmo para comparar dois números”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</a:t>
            </a:r>
            <a:r>
              <a:rPr lang="pt-BR" altLang="pt-BR" sz="1800" b="1"/>
              <a:t>Escreva</a:t>
            </a:r>
            <a:r>
              <a:rPr lang="pt-BR" altLang="pt-BR" sz="1800"/>
              <a:t> “Digite o primeiro número”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Leia</a:t>
            </a:r>
            <a:r>
              <a:rPr lang="pt-BR" altLang="pt-BR" sz="1800"/>
              <a:t> A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Escreva</a:t>
            </a:r>
            <a:r>
              <a:rPr lang="pt-BR" altLang="pt-BR" sz="1800"/>
              <a:t> “Digite o segundo número”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Leia</a:t>
            </a:r>
            <a:r>
              <a:rPr lang="pt-BR" altLang="pt-BR" sz="1800"/>
              <a:t> B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Se</a:t>
            </a:r>
            <a:r>
              <a:rPr lang="pt-BR" altLang="pt-BR" sz="1800"/>
              <a:t> A&gt;B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      </a:t>
            </a:r>
            <a:r>
              <a:rPr lang="pt-BR" altLang="pt-BR" sz="1800" b="1"/>
              <a:t>então</a:t>
            </a:r>
            <a:r>
              <a:rPr lang="pt-BR" altLang="pt-BR" sz="1800"/>
              <a:t>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			</a:t>
            </a:r>
            <a:r>
              <a:rPr lang="pt-BR" altLang="pt-BR" sz="1800" b="1"/>
              <a:t>Escreva</a:t>
            </a:r>
            <a:r>
              <a:rPr lang="pt-BR" altLang="pt-BR" sz="1800"/>
              <a:t> A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      </a:t>
            </a:r>
            <a:r>
              <a:rPr lang="pt-BR" altLang="pt-BR" sz="1800" b="1"/>
              <a:t>senão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			</a:t>
            </a:r>
            <a:r>
              <a:rPr lang="pt-BR" altLang="pt-BR" sz="1800" b="1"/>
              <a:t>Escreva</a:t>
            </a:r>
            <a:r>
              <a:rPr lang="pt-BR" altLang="pt-BR" sz="1800"/>
              <a:t> B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  <a:r>
              <a:rPr lang="pt-BR" altLang="pt-BR" sz="1800" b="1"/>
              <a:t>Fim_se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  <a:r>
              <a:rPr lang="pt-BR" altLang="pt-BR"/>
              <a:t>.</a:t>
            </a:r>
          </a:p>
        </p:txBody>
      </p:sp>
      <p:sp>
        <p:nvSpPr>
          <p:cNvPr id="1273866" name="Text Box 10">
            <a:extLst>
              <a:ext uri="{FF2B5EF4-FFF2-40B4-BE49-F238E27FC236}">
                <a16:creationId xmlns:a16="http://schemas.microsoft.com/office/drawing/2014/main" id="{ACC2409D-0980-426A-94E8-353FC0F3F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2266950"/>
            <a:ext cx="2114550" cy="730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Entradas: A e B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 A&gt;B 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Maior (A e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7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7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7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73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73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73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73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73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73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738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738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738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738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738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738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738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738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63" grpId="0"/>
      <p:bldP spid="1273864" grpId="0" animBg="1"/>
      <p:bldP spid="1273865" grpId="0" build="p" bldLvl="2"/>
      <p:bldP spid="127386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ço Reservado para Número de Slide 3">
            <a:extLst>
              <a:ext uri="{FF2B5EF4-FFF2-40B4-BE49-F238E27FC236}">
                <a16:creationId xmlns:a16="http://schemas.microsoft.com/office/drawing/2014/main" id="{26C692E6-1185-4690-95CF-00C2F87F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F8823-9415-4BAD-8A62-000546A59005}" type="slidenum">
              <a:rPr lang="pt-BR" altLang="pt-BR"/>
              <a:pPr>
                <a:defRPr/>
              </a:pPr>
              <a:t>65</a:t>
            </a:fld>
            <a:endParaRPr lang="pt-BR" altLang="pt-BR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523FF6C7-FE35-4C59-94AC-F73F798AA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30052" name="Rectangle 4">
            <a:extLst>
              <a:ext uri="{FF2B5EF4-FFF2-40B4-BE49-F238E27FC236}">
                <a16:creationId xmlns:a16="http://schemas.microsoft.com/office/drawing/2014/main" id="{FFD1E46A-F7F0-48F6-BFEF-7C7BCF153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0053" name="Text Box 6">
            <a:extLst>
              <a:ext uri="{FF2B5EF4-FFF2-40B4-BE49-F238E27FC236}">
                <a16:creationId xmlns:a16="http://schemas.microsoft.com/office/drawing/2014/main" id="{EC43A034-4E29-4C74-8F02-815061934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Pseudocódigo</a:t>
            </a:r>
          </a:p>
        </p:txBody>
      </p:sp>
      <p:sp>
        <p:nvSpPr>
          <p:cNvPr id="1275911" name="Rectangle 7">
            <a:extLst>
              <a:ext uri="{FF2B5EF4-FFF2-40B4-BE49-F238E27FC236}">
                <a16:creationId xmlns:a16="http://schemas.microsoft.com/office/drawing/2014/main" id="{35EB1666-BCF8-4A1D-8F4B-0CAE83940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398588"/>
            <a:ext cx="662463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Algoritmo</a:t>
            </a:r>
            <a:r>
              <a:rPr lang="pt-BR" altLang="pt-BR" dirty="0"/>
              <a:t> Maior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Var</a:t>
            </a:r>
            <a:r>
              <a:rPr lang="pt-BR" altLang="pt-BR" dirty="0"/>
              <a:t> A, B: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      </a:t>
            </a:r>
            <a:r>
              <a:rPr lang="pt-BR" altLang="pt-BR" b="1" dirty="0"/>
              <a:t>Escreva</a:t>
            </a:r>
            <a:r>
              <a:rPr lang="pt-BR" altLang="pt-BR" dirty="0"/>
              <a:t> “Algoritmo para comparar dois números”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  </a:t>
            </a:r>
            <a:r>
              <a:rPr lang="pt-BR" altLang="pt-BR" sz="1800" b="1" dirty="0"/>
              <a:t>Escreva</a:t>
            </a:r>
            <a:r>
              <a:rPr lang="pt-BR" altLang="pt-BR" sz="1800" dirty="0"/>
              <a:t> “Digite o primeiro número”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  </a:t>
            </a:r>
            <a:r>
              <a:rPr lang="pt-BR" altLang="pt-BR" sz="1800" b="1" dirty="0"/>
              <a:t>Leia</a:t>
            </a:r>
            <a:r>
              <a:rPr lang="pt-BR" altLang="pt-BR" sz="1800" dirty="0"/>
              <a:t> A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  </a:t>
            </a:r>
            <a:r>
              <a:rPr lang="pt-BR" altLang="pt-BR" sz="1800" b="1" dirty="0"/>
              <a:t>Escreva</a:t>
            </a:r>
            <a:r>
              <a:rPr lang="pt-BR" altLang="pt-BR" sz="1800" dirty="0"/>
              <a:t> “Digite o segundo número”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  </a:t>
            </a:r>
            <a:r>
              <a:rPr lang="pt-BR" altLang="pt-BR" sz="1800" b="1" dirty="0"/>
              <a:t>Leia</a:t>
            </a:r>
            <a:r>
              <a:rPr lang="pt-BR" altLang="pt-BR" sz="1800" dirty="0"/>
              <a:t> B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   </a:t>
            </a:r>
            <a:r>
              <a:rPr lang="pt-BR" altLang="pt-BR" sz="1800" b="1" dirty="0"/>
              <a:t>Escreva</a:t>
            </a:r>
            <a:r>
              <a:rPr lang="pt-BR" altLang="pt-BR" sz="1800" dirty="0"/>
              <a:t> “O maior é:”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  </a:t>
            </a:r>
            <a:r>
              <a:rPr lang="pt-BR" altLang="pt-BR" sz="1800" b="1" dirty="0"/>
              <a:t>Se</a:t>
            </a:r>
            <a:r>
              <a:rPr lang="pt-BR" altLang="pt-BR" sz="1800" dirty="0"/>
              <a:t> A&gt;B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        </a:t>
            </a:r>
            <a:r>
              <a:rPr lang="pt-BR" altLang="pt-BR" sz="1800" b="1" dirty="0"/>
              <a:t>então</a:t>
            </a:r>
            <a:r>
              <a:rPr lang="pt-BR" altLang="pt-BR" sz="1800" dirty="0"/>
              <a:t>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			</a:t>
            </a:r>
            <a:r>
              <a:rPr lang="pt-BR" altLang="pt-BR" sz="1800" b="1" dirty="0"/>
              <a:t>Escreva</a:t>
            </a:r>
            <a:r>
              <a:rPr lang="pt-BR" altLang="pt-BR" sz="1800" dirty="0"/>
              <a:t> A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        </a:t>
            </a:r>
            <a:r>
              <a:rPr lang="pt-BR" altLang="pt-BR" sz="1800" b="1" dirty="0"/>
              <a:t>senão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			</a:t>
            </a:r>
            <a:r>
              <a:rPr lang="pt-BR" altLang="pt-BR" sz="1800" b="1" dirty="0"/>
              <a:t>Escreva</a:t>
            </a:r>
            <a:r>
              <a:rPr lang="pt-BR" altLang="pt-BR" sz="1800" dirty="0"/>
              <a:t> B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 </a:t>
            </a:r>
            <a:r>
              <a:rPr lang="pt-BR" altLang="pt-BR" sz="1800" b="1" dirty="0" err="1"/>
              <a:t>Fim_se</a:t>
            </a:r>
            <a:endParaRPr lang="pt-BR" altLang="pt-BR" sz="1800" b="1" dirty="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Fim</a:t>
            </a:r>
            <a:r>
              <a:rPr lang="pt-BR" altLang="pt-BR" dirty="0"/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7FAB16-822D-474E-8483-763FF328E251}"/>
              </a:ext>
            </a:extLst>
          </p:cNvPr>
          <p:cNvSpPr txBox="1"/>
          <p:nvPr/>
        </p:nvSpPr>
        <p:spPr>
          <a:xfrm>
            <a:off x="5158184" y="3570983"/>
            <a:ext cx="3655064" cy="23083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b="1" dirty="0" err="1"/>
              <a:t>if</a:t>
            </a:r>
            <a:r>
              <a:rPr lang="pt-BR" altLang="pt-BR" sz="1800" dirty="0"/>
              <a:t> (A&gt;B)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/>
              <a:t>{</a:t>
            </a:r>
            <a:r>
              <a:rPr lang="pt-BR" altLang="pt-BR" sz="1800" dirty="0"/>
              <a:t>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	</a:t>
            </a:r>
            <a:r>
              <a:rPr lang="pt-BR" altLang="pt-BR" dirty="0"/>
              <a:t>  </a:t>
            </a:r>
            <a:r>
              <a:rPr lang="pt-BR" altLang="pt-BR" dirty="0" err="1"/>
              <a:t>printf</a:t>
            </a:r>
            <a:r>
              <a:rPr lang="pt-BR" altLang="pt-BR" dirty="0"/>
              <a:t>( “%d”,</a:t>
            </a:r>
            <a:r>
              <a:rPr lang="pt-BR" altLang="pt-BR" sz="1800" dirty="0"/>
              <a:t>  A)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/>
              <a:t>}</a:t>
            </a:r>
            <a:endParaRPr lang="pt-BR" altLang="pt-BR" sz="1800" dirty="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 dirty="0" err="1"/>
              <a:t>e</a:t>
            </a:r>
            <a:r>
              <a:rPr lang="pt-BR" altLang="pt-BR" sz="1800" b="1" dirty="0" err="1"/>
              <a:t>lse</a:t>
            </a:r>
            <a:endParaRPr lang="pt-BR" altLang="pt-BR" sz="1800" b="1" dirty="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 dirty="0"/>
              <a:t>{</a:t>
            </a:r>
            <a:endParaRPr lang="pt-BR" altLang="pt-BR" sz="1800" b="1" dirty="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/>
              <a:t>      </a:t>
            </a:r>
            <a:r>
              <a:rPr lang="pt-BR" altLang="pt-BR" dirty="0" err="1"/>
              <a:t>printf</a:t>
            </a:r>
            <a:r>
              <a:rPr lang="pt-BR" altLang="pt-BR" dirty="0"/>
              <a:t>(“%d”,</a:t>
            </a:r>
            <a:r>
              <a:rPr lang="pt-BR" altLang="pt-BR" sz="1800" dirty="0"/>
              <a:t> B )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/>
              <a:t>}</a:t>
            </a:r>
            <a:endParaRPr lang="pt-BR" alt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7D72717D-C36E-40DE-9E55-2FF42D19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D97854-5016-410D-894B-54E928E850A7}" type="slidenum">
              <a:rPr lang="pt-BR" altLang="pt-BR"/>
              <a:pPr>
                <a:defRPr/>
              </a:pPr>
              <a:t>66</a:t>
            </a:fld>
            <a:endParaRPr lang="pt-BR" altLang="pt-BR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23E0B89D-8930-41C7-9C8C-CF89184C6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4362367B-B7BF-436B-9E5E-BD125CAB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77956" name="Rectangle 4">
            <a:extLst>
              <a:ext uri="{FF2B5EF4-FFF2-40B4-BE49-F238E27FC236}">
                <a16:creationId xmlns:a16="http://schemas.microsoft.com/office/drawing/2014/main" id="{C6D587AB-63A1-451E-8000-F68DD9922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b="1" dirty="0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b="1" dirty="0">
                <a:effectLst/>
              </a:rPr>
              <a:t> Nessa estrutura pode haver uma ou mais condições a serem testadas e um comando diferente associado a cada uma dessas condições. 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b="1" dirty="0">
                <a:effectLst/>
              </a:rPr>
              <a:t>Exemplo: escreva um algoritmo que tem como </a:t>
            </a:r>
            <a:r>
              <a:rPr lang="pt-BR" altLang="pt-BR" b="1" dirty="0">
                <a:solidFill>
                  <a:srgbClr val="CC3300"/>
                </a:solidFill>
              </a:rPr>
              <a:t>entrada</a:t>
            </a:r>
            <a:r>
              <a:rPr lang="pt-BR" altLang="pt-BR" b="1" dirty="0">
                <a:effectLst/>
              </a:rPr>
              <a:t> </a:t>
            </a:r>
            <a:r>
              <a:rPr lang="pt-BR" altLang="pt-BR" b="1" dirty="0">
                <a:solidFill>
                  <a:srgbClr val="CC3300"/>
                </a:solidFill>
              </a:rPr>
              <a:t>salário</a:t>
            </a:r>
            <a:r>
              <a:rPr lang="pt-BR" altLang="pt-BR" b="1" dirty="0">
                <a:effectLst/>
              </a:rPr>
              <a:t> e </a:t>
            </a:r>
            <a:r>
              <a:rPr lang="pt-BR" altLang="pt-BR" b="1" dirty="0">
                <a:solidFill>
                  <a:srgbClr val="CC3300"/>
                </a:solidFill>
              </a:rPr>
              <a:t>profissão</a:t>
            </a:r>
            <a:r>
              <a:rPr lang="pt-BR" altLang="pt-BR" b="1" dirty="0">
                <a:effectLst/>
              </a:rPr>
              <a:t> </a:t>
            </a:r>
            <a:r>
              <a:rPr lang="pt-BR" altLang="pt-BR" b="1" dirty="0">
                <a:solidFill>
                  <a:srgbClr val="CC3300"/>
                </a:solidFill>
              </a:rPr>
              <a:t>de funcionários</a:t>
            </a:r>
            <a:r>
              <a:rPr lang="pt-BR" altLang="pt-BR" b="1" dirty="0">
                <a:effectLst/>
              </a:rPr>
              <a:t> de uma empresa. O </a:t>
            </a:r>
            <a:r>
              <a:rPr lang="pt-BR" altLang="pt-BR" b="1" dirty="0">
                <a:solidFill>
                  <a:srgbClr val="CC3300"/>
                </a:solidFill>
              </a:rPr>
              <a:t>processamento</a:t>
            </a:r>
            <a:r>
              <a:rPr lang="pt-BR" altLang="pt-BR" b="1" dirty="0">
                <a:effectLst/>
              </a:rPr>
              <a:t> desse algoritmo deverá </a:t>
            </a:r>
            <a:r>
              <a:rPr lang="pt-BR" altLang="pt-BR" b="1" dirty="0">
                <a:solidFill>
                  <a:srgbClr val="CC3300"/>
                </a:solidFill>
              </a:rPr>
              <a:t>apresentar</a:t>
            </a:r>
            <a:r>
              <a:rPr lang="pt-BR" altLang="pt-BR" b="1" dirty="0">
                <a:effectLst/>
              </a:rPr>
              <a:t> o </a:t>
            </a:r>
            <a:r>
              <a:rPr lang="pt-BR" altLang="pt-BR" b="1" dirty="0">
                <a:solidFill>
                  <a:srgbClr val="CC3300"/>
                </a:solidFill>
              </a:rPr>
              <a:t>salário reajustado</a:t>
            </a:r>
            <a:r>
              <a:rPr lang="pt-BR" altLang="pt-BR" b="1" dirty="0">
                <a:effectLst/>
              </a:rPr>
              <a:t> dos profissionais obedecendo os critérios abaixo:</a:t>
            </a:r>
          </a:p>
          <a:p>
            <a:pPr lvl="1" algn="just" eaLnBrk="1" hangingPunct="1">
              <a:defRPr/>
            </a:pPr>
            <a:r>
              <a:rPr lang="pt-BR" altLang="pt-BR" b="1" dirty="0">
                <a:effectLst/>
              </a:rPr>
              <a:t>Salário de técnico e auxiliar deve ser reajustado em 50%;</a:t>
            </a:r>
          </a:p>
          <a:p>
            <a:pPr lvl="1" algn="just" eaLnBrk="1" hangingPunct="1">
              <a:defRPr/>
            </a:pPr>
            <a:r>
              <a:rPr lang="pt-BR" altLang="pt-BR" b="1" dirty="0">
                <a:effectLst/>
              </a:rPr>
              <a:t>Salário de gerente deve ser reajustado em 30%;</a:t>
            </a:r>
          </a:p>
          <a:p>
            <a:pPr lvl="1" algn="just" eaLnBrk="1" hangingPunct="1">
              <a:defRPr/>
            </a:pPr>
            <a:r>
              <a:rPr lang="pt-BR" altLang="pt-BR" b="1" dirty="0">
                <a:effectLst/>
              </a:rPr>
              <a:t>Demais salários devem ser reajustado em 10%.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endParaRPr lang="pt-BR" altLang="pt-BR" b="1" dirty="0">
              <a:effectLst/>
            </a:endParaRPr>
          </a:p>
        </p:txBody>
      </p:sp>
      <p:sp>
        <p:nvSpPr>
          <p:cNvPr id="1277957" name="Text Box 5">
            <a:extLst>
              <a:ext uri="{FF2B5EF4-FFF2-40B4-BE49-F238E27FC236}">
                <a16:creationId xmlns:a16="http://schemas.microsoft.com/office/drawing/2014/main" id="{838BECA8-46D6-44BA-B3FA-BD745C7A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</a:t>
            </a:r>
            <a:r>
              <a:rPr lang="pt-BR" altLang="pt-BR" b="1" i="1">
                <a:solidFill>
                  <a:srgbClr val="000000"/>
                </a:solidFill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Decisão do tipo Escolha </a:t>
            </a:r>
            <a:r>
              <a:rPr lang="pt-BR" altLang="pt-BR">
                <a:solidFill>
                  <a:srgbClr val="000000"/>
                </a:solidFill>
              </a:rPr>
              <a:t>“</a:t>
            </a:r>
            <a:r>
              <a:rPr lang="pt-BR" altLang="pt-BR" b="1" i="1">
                <a:solidFill>
                  <a:srgbClr val="000000"/>
                </a:solidFill>
              </a:rPr>
              <a:t>Caso Selecione</a:t>
            </a:r>
            <a:r>
              <a:rPr lang="pt-BR" altLang="pt-BR">
                <a:solidFill>
                  <a:srgbClr val="000000"/>
                </a:solidFill>
              </a:rPr>
              <a:t>”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pt-BR" altLang="pt-BR" b="1">
              <a:solidFill>
                <a:srgbClr val="000000"/>
              </a:solidFill>
            </a:endParaRPr>
          </a:p>
        </p:txBody>
      </p:sp>
      <p:sp>
        <p:nvSpPr>
          <p:cNvPr id="1277958" name="Text Box 6">
            <a:extLst>
              <a:ext uri="{FF2B5EF4-FFF2-40B4-BE49-F238E27FC236}">
                <a16:creationId xmlns:a16="http://schemas.microsoft.com/office/drawing/2014/main" id="{10E95AD9-3C22-44EB-82E0-14AAC1DE8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059363"/>
            <a:ext cx="4162425" cy="14652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Entradas: </a:t>
            </a: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Salário e Profissão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 </a:t>
            </a: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Sal_Reaj=Sal*1.5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            </a:t>
            </a: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Sal_Reaj=Sal*1.3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            Sal_Reaj=Sal*1.1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</a:t>
            </a: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Sal_Reaj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E63DEDDF-F87C-4C99-BD13-7BE0688C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DEE26-4CFB-4183-A156-7D0C7672A150}" type="slidenum">
              <a:rPr lang="pt-BR" altLang="pt-BR"/>
              <a:pPr>
                <a:defRPr/>
              </a:pPr>
              <a:t>67</a:t>
            </a:fld>
            <a:endParaRPr lang="pt-BR" altLang="pt-BR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68036A8A-98A5-4BD7-AB48-FC0282B38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620CA5AD-2477-45F5-89C5-0399D384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4149" name="Rectangle 4">
            <a:extLst>
              <a:ext uri="{FF2B5EF4-FFF2-40B4-BE49-F238E27FC236}">
                <a16:creationId xmlns:a16="http://schemas.microsoft.com/office/drawing/2014/main" id="{19AD2891-C152-4C19-8798-38D2BA407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algn="just" eaLnBrk="1" hangingPunct="1"/>
            <a:endParaRPr lang="pt-BR" altLang="pt-BR"/>
          </a:p>
        </p:txBody>
      </p:sp>
      <p:sp>
        <p:nvSpPr>
          <p:cNvPr id="1280005" name="Text Box 5">
            <a:extLst>
              <a:ext uri="{FF2B5EF4-FFF2-40B4-BE49-F238E27FC236}">
                <a16:creationId xmlns:a16="http://schemas.microsoft.com/office/drawing/2014/main" id="{81614416-F8F7-4DE2-8240-21E5F5674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</a:t>
            </a:r>
            <a:r>
              <a:rPr lang="pt-BR" altLang="pt-BR" b="1" i="1">
                <a:solidFill>
                  <a:srgbClr val="000000"/>
                </a:solidFill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Decisão do tipo Escolha </a:t>
            </a:r>
            <a:r>
              <a:rPr lang="pt-BR" altLang="pt-BR">
                <a:solidFill>
                  <a:srgbClr val="000000"/>
                </a:solidFill>
              </a:rPr>
              <a:t>“</a:t>
            </a:r>
            <a:r>
              <a:rPr lang="pt-BR" altLang="pt-BR" b="1" i="1">
                <a:solidFill>
                  <a:srgbClr val="000000"/>
                </a:solidFill>
              </a:rPr>
              <a:t>Caso Selecione</a:t>
            </a:r>
            <a:r>
              <a:rPr lang="pt-BR" altLang="pt-BR">
                <a:solidFill>
                  <a:srgbClr val="000000"/>
                </a:solidFill>
              </a:rPr>
              <a:t>”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pt-BR" altLang="pt-BR" b="1">
              <a:solidFill>
                <a:srgbClr val="000000"/>
              </a:solidFill>
            </a:endParaRPr>
          </a:p>
        </p:txBody>
      </p:sp>
      <p:sp>
        <p:nvSpPr>
          <p:cNvPr id="134151" name="Rectangle 6">
            <a:extLst>
              <a:ext uri="{FF2B5EF4-FFF2-40B4-BE49-F238E27FC236}">
                <a16:creationId xmlns:a16="http://schemas.microsoft.com/office/drawing/2014/main" id="{B12655F6-41B9-4A42-A13C-BE764193C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341438"/>
            <a:ext cx="7200900" cy="5256212"/>
          </a:xfrm>
          <a:prstGeom prst="rect">
            <a:avLst/>
          </a:prstGeom>
          <a:solidFill>
            <a:srgbClr val="BDD2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Algoritmo "Salarios"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Var Salario,Sal_Reaj: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Profissao : caractere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Inicio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Escreval("Entre com a profissão:  Auxiliar, Tecnico, Gerente, Outro")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Leia (Profissao)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Escreval("Entre com o salário")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Leia (Salario)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endParaRPr lang="pt-BR" altLang="pt-BR" sz="160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Escolha  Profissao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  Caso "Tecnico","Auxiliar"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		             Sal_Reaj:=1.5*Salario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  Caso "Gerente"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		             Sal_Reaj:=1.3*Salario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  outrocaso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         Sal_Reaj:=1.1*Salario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Fimescolha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Escreval ("Salario Reajustado = ", Sal_Reaj)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Fimalgoritmo</a:t>
            </a:r>
          </a:p>
        </p:txBody>
      </p:sp>
      <p:sp>
        <p:nvSpPr>
          <p:cNvPr id="1280007" name="Text Box 7">
            <a:extLst>
              <a:ext uri="{FF2B5EF4-FFF2-40B4-BE49-F238E27FC236}">
                <a16:creationId xmlns:a16="http://schemas.microsoft.com/office/drawing/2014/main" id="{9EE6CF18-B8A1-4E74-B6B2-B028A95E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4256088" cy="304800"/>
          </a:xfrm>
          <a:prstGeom prst="rect">
            <a:avLst/>
          </a:prstGeom>
          <a:solidFill>
            <a:srgbClr val="ECFB79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Intc\aula7\Salario escolha caso profissao.alg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5BD1F5-76DD-4C7E-A907-117B345C9D66}"/>
              </a:ext>
            </a:extLst>
          </p:cNvPr>
          <p:cNvSpPr txBox="1"/>
          <p:nvPr/>
        </p:nvSpPr>
        <p:spPr>
          <a:xfrm>
            <a:off x="1338539" y="1341438"/>
            <a:ext cx="7509717" cy="5047536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/>
              <a:t>Algoritmo "</a:t>
            </a:r>
            <a:r>
              <a:rPr lang="pt-BR" sz="1400" dirty="0" err="1"/>
              <a:t>Salarios</a:t>
            </a:r>
            <a:r>
              <a:rPr lang="pt-BR" sz="1400" dirty="0"/>
              <a:t>"</a:t>
            </a:r>
          </a:p>
          <a:p>
            <a:endParaRPr lang="pt-BR" sz="1400" dirty="0"/>
          </a:p>
          <a:p>
            <a:r>
              <a:rPr lang="pt-BR" sz="1400" dirty="0"/>
              <a:t>Var </a:t>
            </a:r>
            <a:r>
              <a:rPr lang="pt-BR" sz="1400" dirty="0" err="1"/>
              <a:t>Salario,Sal_Reaj</a:t>
            </a:r>
            <a:r>
              <a:rPr lang="pt-BR" sz="1400" dirty="0"/>
              <a:t>: real</a:t>
            </a:r>
          </a:p>
          <a:p>
            <a:r>
              <a:rPr lang="pt-BR" sz="1400" dirty="0"/>
              <a:t> </a:t>
            </a:r>
            <a:r>
              <a:rPr lang="pt-BR" sz="1400" dirty="0" err="1"/>
              <a:t>Prof</a:t>
            </a:r>
            <a:r>
              <a:rPr lang="pt-BR" sz="1400" dirty="0"/>
              <a:t> : caractere</a:t>
            </a:r>
          </a:p>
          <a:p>
            <a:endParaRPr lang="pt-BR" sz="1400" dirty="0"/>
          </a:p>
          <a:p>
            <a:r>
              <a:rPr lang="pt-BR" sz="1400" dirty="0"/>
              <a:t>Inicio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Escreval</a:t>
            </a:r>
            <a:r>
              <a:rPr lang="pt-BR" sz="1400" dirty="0"/>
              <a:t>("Entre com a profissão:  (1) Auxiliar ")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Escreval</a:t>
            </a:r>
            <a:r>
              <a:rPr lang="pt-BR" sz="1400" dirty="0"/>
              <a:t>("(2)</a:t>
            </a:r>
            <a:r>
              <a:rPr lang="pt-BR" sz="1400" dirty="0" err="1"/>
              <a:t>Tecnico</a:t>
            </a:r>
            <a:r>
              <a:rPr lang="pt-BR" sz="1400" dirty="0"/>
              <a:t> (3) Gerente, (4) Outro")</a:t>
            </a:r>
          </a:p>
          <a:p>
            <a:r>
              <a:rPr lang="pt-BR" sz="1400" dirty="0"/>
              <a:t>      Leia (</a:t>
            </a:r>
            <a:r>
              <a:rPr lang="pt-BR" sz="1400" dirty="0" err="1"/>
              <a:t>Prof</a:t>
            </a:r>
            <a:r>
              <a:rPr lang="pt-BR" sz="1400" dirty="0"/>
              <a:t>)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Escreval</a:t>
            </a:r>
            <a:r>
              <a:rPr lang="pt-BR" sz="1400" dirty="0"/>
              <a:t>("Entre com o salário")</a:t>
            </a:r>
          </a:p>
          <a:p>
            <a:r>
              <a:rPr lang="pt-BR" sz="1400" dirty="0"/>
              <a:t>      Leia (Salario)</a:t>
            </a:r>
          </a:p>
          <a:p>
            <a:endParaRPr lang="pt-BR" sz="1400" dirty="0"/>
          </a:p>
          <a:p>
            <a:r>
              <a:rPr lang="pt-BR" sz="1400" dirty="0"/>
              <a:t>   Escolha  </a:t>
            </a:r>
            <a:r>
              <a:rPr lang="pt-BR" sz="1400" dirty="0" err="1"/>
              <a:t>Prof</a:t>
            </a:r>
            <a:endParaRPr lang="pt-BR" sz="1400" dirty="0"/>
          </a:p>
          <a:p>
            <a:r>
              <a:rPr lang="pt-BR" sz="1400" dirty="0"/>
              <a:t>        Caso "1","2"</a:t>
            </a:r>
          </a:p>
          <a:p>
            <a:r>
              <a:rPr lang="pt-BR" sz="1400" dirty="0"/>
              <a:t>	         </a:t>
            </a:r>
            <a:r>
              <a:rPr lang="pt-BR" sz="1400" dirty="0" err="1"/>
              <a:t>Sal_Reaj</a:t>
            </a:r>
            <a:r>
              <a:rPr lang="pt-BR" sz="1400" dirty="0"/>
              <a:t>:=2.5*Salario</a:t>
            </a:r>
          </a:p>
          <a:p>
            <a:r>
              <a:rPr lang="pt-BR" sz="1400" dirty="0"/>
              <a:t>        Caso "3"</a:t>
            </a:r>
          </a:p>
          <a:p>
            <a:r>
              <a:rPr lang="pt-BR" sz="1400" dirty="0"/>
              <a:t>	         </a:t>
            </a:r>
            <a:r>
              <a:rPr lang="pt-BR" sz="1400" dirty="0" err="1"/>
              <a:t>Sal_Reaj</a:t>
            </a:r>
            <a:r>
              <a:rPr lang="pt-BR" sz="1400" dirty="0"/>
              <a:t>&lt;-1.3*Salario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outrocaso</a:t>
            </a:r>
            <a:endParaRPr lang="pt-BR" sz="1400" dirty="0"/>
          </a:p>
          <a:p>
            <a:r>
              <a:rPr lang="pt-BR" sz="1400" dirty="0"/>
              <a:t>                          </a:t>
            </a:r>
            <a:r>
              <a:rPr lang="pt-BR" sz="1400" dirty="0" err="1"/>
              <a:t>Sal_Reaj</a:t>
            </a:r>
            <a:r>
              <a:rPr lang="pt-BR" sz="1400" dirty="0"/>
              <a:t>&lt;-1.1*Salario</a:t>
            </a:r>
          </a:p>
          <a:p>
            <a:r>
              <a:rPr lang="pt-BR" sz="1400" dirty="0" err="1"/>
              <a:t>Fimescolha</a:t>
            </a:r>
            <a:endParaRPr lang="pt-BR" sz="1400" dirty="0"/>
          </a:p>
          <a:p>
            <a:r>
              <a:rPr lang="pt-BR" sz="1400" dirty="0" err="1"/>
              <a:t>Escreval</a:t>
            </a:r>
            <a:r>
              <a:rPr lang="pt-BR" sz="1400" dirty="0"/>
              <a:t> ("Salario Reajustado = ", </a:t>
            </a:r>
            <a:r>
              <a:rPr lang="pt-BR" sz="1400" dirty="0" err="1"/>
              <a:t>Sal_Reaj</a:t>
            </a:r>
            <a:r>
              <a:rPr lang="pt-BR" sz="1400" dirty="0"/>
              <a:t>)</a:t>
            </a:r>
          </a:p>
          <a:p>
            <a:endParaRPr lang="pt-BR" sz="1400" dirty="0"/>
          </a:p>
          <a:p>
            <a:r>
              <a:rPr lang="pt-BR" sz="1400" dirty="0" err="1"/>
              <a:t>Fimalgoritmo</a:t>
            </a:r>
            <a:endParaRPr lang="pt-BR" sz="1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90E327-BAE1-4433-AAF1-4DF0E7576453}"/>
              </a:ext>
            </a:extLst>
          </p:cNvPr>
          <p:cNvSpPr txBox="1"/>
          <p:nvPr/>
        </p:nvSpPr>
        <p:spPr>
          <a:xfrm>
            <a:off x="4938570" y="3386304"/>
            <a:ext cx="3909686" cy="31085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b="1" dirty="0"/>
              <a:t>Switch (</a:t>
            </a:r>
            <a:r>
              <a:rPr lang="pt-BR" altLang="pt-BR" sz="1400" b="1" dirty="0" err="1"/>
              <a:t>Prof</a:t>
            </a:r>
            <a:r>
              <a:rPr lang="pt-BR" altLang="pt-BR" sz="1400" b="1" dirty="0"/>
              <a:t>)</a:t>
            </a:r>
          </a:p>
          <a:p>
            <a:pPr marL="0"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b="1" dirty="0"/>
              <a:t>{</a:t>
            </a:r>
            <a:endParaRPr lang="pt-BR" altLang="pt-BR" sz="1400" dirty="0"/>
          </a:p>
          <a:p>
            <a:pPr lvl="1" indent="-277813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/>
              <a:t>	case “1” : case “2” :</a:t>
            </a:r>
          </a:p>
          <a:p>
            <a:pPr lvl="1" algn="just" eaLnBrk="1" hangingPunct="1">
              <a:buClr>
                <a:schemeClr val="folHlink"/>
              </a:buClr>
              <a:buSzPct val="65000"/>
            </a:pPr>
            <a:r>
              <a:rPr lang="pt-BR" altLang="pt-BR" sz="1400" dirty="0"/>
              <a:t>	</a:t>
            </a:r>
            <a:r>
              <a:rPr lang="pt-BR" sz="1400" dirty="0" err="1"/>
              <a:t>Sal_Reaj</a:t>
            </a:r>
            <a:r>
              <a:rPr lang="pt-BR" sz="1400" dirty="0"/>
              <a:t> = 2.5*Salario;</a:t>
            </a:r>
          </a:p>
          <a:p>
            <a:pPr lvl="1" algn="just" eaLnBrk="1" hangingPunct="1">
              <a:buClr>
                <a:schemeClr val="folHlink"/>
              </a:buClr>
              <a:buSzPct val="65000"/>
            </a:pPr>
            <a:r>
              <a:rPr lang="pt-BR" sz="1400" dirty="0"/>
              <a:t>	break;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/>
              <a:t>case “3” :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/>
              <a:t>	</a:t>
            </a:r>
            <a:r>
              <a:rPr lang="pt-BR" sz="1400" dirty="0" err="1"/>
              <a:t>Sal_Reaj</a:t>
            </a:r>
            <a:r>
              <a:rPr lang="pt-BR" sz="1400" dirty="0"/>
              <a:t> = 1.3*Salario;</a:t>
            </a:r>
          </a:p>
          <a:p>
            <a:pPr lvl="1" algn="just" eaLnBrk="1" hangingPunct="1">
              <a:buClr>
                <a:schemeClr val="folHlink"/>
              </a:buClr>
              <a:buSzPct val="65000"/>
            </a:pPr>
            <a:r>
              <a:rPr lang="pt-BR" sz="1400" dirty="0"/>
              <a:t>	break;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/>
              <a:t>default :</a:t>
            </a:r>
          </a:p>
          <a:p>
            <a:pPr lvl="1" algn="just" eaLnBrk="1" hangingPunct="1">
              <a:buClr>
                <a:schemeClr val="folHlink"/>
              </a:buClr>
              <a:buSzPct val="65000"/>
            </a:pPr>
            <a:r>
              <a:rPr lang="pt-BR" altLang="pt-BR" sz="1400" dirty="0"/>
              <a:t>	  </a:t>
            </a:r>
            <a:r>
              <a:rPr lang="pt-BR" sz="1400" dirty="0" err="1"/>
              <a:t>Sal_Reaj</a:t>
            </a:r>
            <a:r>
              <a:rPr lang="pt-BR" sz="1400" dirty="0"/>
              <a:t> = 1.1*Salario;</a:t>
            </a:r>
          </a:p>
          <a:p>
            <a:pPr lvl="1" indent="-368300" algn="just" eaLnBrk="1" hangingPunct="1">
              <a:buClr>
                <a:schemeClr val="folHlink"/>
              </a:buClr>
              <a:buSzPct val="65000"/>
            </a:pPr>
            <a:r>
              <a:rPr lang="pt-BR" sz="1400" dirty="0"/>
              <a:t>}</a:t>
            </a:r>
          </a:p>
          <a:p>
            <a:pPr marL="0" lvl="1" algn="just" eaLnBrk="1" hangingPunct="1">
              <a:buClr>
                <a:schemeClr val="folHlink"/>
              </a:buClr>
              <a:buSzPct val="65000"/>
            </a:pPr>
            <a:r>
              <a:rPr lang="pt-BR" sz="1400" dirty="0" err="1"/>
              <a:t>printf</a:t>
            </a:r>
            <a:r>
              <a:rPr lang="pt-BR" sz="1400" dirty="0"/>
              <a:t> ("Salario Reajustado = %f", </a:t>
            </a:r>
            <a:r>
              <a:rPr lang="pt-BR" sz="1400" dirty="0" err="1"/>
              <a:t>Sal_Reaj</a:t>
            </a:r>
            <a:r>
              <a:rPr lang="pt-BR" sz="1400" dirty="0"/>
              <a:t>);</a:t>
            </a:r>
          </a:p>
          <a:p>
            <a:pPr lvl="1" algn="just" eaLnBrk="1" hangingPunct="1">
              <a:buClr>
                <a:schemeClr val="folHlink"/>
              </a:buClr>
              <a:buSzPct val="65000"/>
            </a:pPr>
            <a:endParaRPr lang="pt-BR" sz="1400" dirty="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EA4A2-DF6B-4CEC-8ED0-2CF94C06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F1EFE-4D20-4067-A746-B0F01356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608512"/>
          </a:xfrm>
        </p:spPr>
        <p:txBody>
          <a:bodyPr/>
          <a:lstStyle/>
          <a:p>
            <a:pPr algn="l">
              <a:defRPr/>
            </a:pPr>
            <a:r>
              <a:rPr lang="pt-BR" b="1" dirty="0"/>
              <a:t>Modifique o algoritmo abaixo, trocando a estrutura se...então...senão pela estrutura escolha ...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9AF7E9-D2FF-489F-A6D4-D9AFA0E6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E6919-69D5-47A3-BC8C-9250044FDB94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218D1E5-7C01-4471-886D-9AC3B32321C4}"/>
              </a:ext>
            </a:extLst>
          </p:cNvPr>
          <p:cNvSpPr/>
          <p:nvPr/>
        </p:nvSpPr>
        <p:spPr>
          <a:xfrm>
            <a:off x="33338" y="2025650"/>
            <a:ext cx="5273675" cy="483235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Algoritmo "calculadora"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Var x, </a:t>
            </a:r>
            <a:r>
              <a:rPr lang="pt-BR" sz="1400" dirty="0" err="1">
                <a:solidFill>
                  <a:srgbClr val="000000"/>
                </a:solidFill>
              </a:rPr>
              <a:t>a,b</a:t>
            </a:r>
            <a:r>
              <a:rPr lang="pt-BR" sz="1400" dirty="0">
                <a:solidFill>
                  <a:srgbClr val="000000"/>
                </a:solidFill>
              </a:rPr>
              <a:t>: real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</a:t>
            </a:r>
            <a:r>
              <a:rPr lang="pt-BR" sz="1400" dirty="0" err="1">
                <a:solidFill>
                  <a:srgbClr val="000000"/>
                </a:solidFill>
              </a:rPr>
              <a:t>operacao</a:t>
            </a:r>
            <a:r>
              <a:rPr lang="pt-BR" sz="1400" dirty="0">
                <a:solidFill>
                  <a:srgbClr val="000000"/>
                </a:solidFill>
              </a:rPr>
              <a:t> : caractere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Inicio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</a:t>
            </a:r>
            <a:r>
              <a:rPr lang="pt-BR" sz="1400" dirty="0" err="1">
                <a:solidFill>
                  <a:srgbClr val="000000"/>
                </a:solidFill>
              </a:rPr>
              <a:t>Escreval</a:t>
            </a:r>
            <a:r>
              <a:rPr lang="pt-BR" sz="1400" dirty="0">
                <a:solidFill>
                  <a:srgbClr val="000000"/>
                </a:solidFill>
              </a:rPr>
              <a:t>("Entre com a opção:")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</a:t>
            </a:r>
            <a:r>
              <a:rPr lang="pt-BR" sz="1400" dirty="0" err="1">
                <a:solidFill>
                  <a:srgbClr val="000000"/>
                </a:solidFill>
              </a:rPr>
              <a:t>Escreval</a:t>
            </a:r>
            <a:r>
              <a:rPr lang="pt-BR" sz="1400" dirty="0">
                <a:solidFill>
                  <a:srgbClr val="000000"/>
                </a:solidFill>
              </a:rPr>
              <a:t>("(+)Soma (-) Subtração")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Leia (</a:t>
            </a:r>
            <a:r>
              <a:rPr lang="pt-BR" sz="1400" dirty="0" err="1">
                <a:solidFill>
                  <a:srgbClr val="000000"/>
                </a:solidFill>
              </a:rPr>
              <a:t>operacao</a:t>
            </a:r>
            <a:r>
              <a:rPr lang="pt-BR" sz="1400" dirty="0">
                <a:solidFill>
                  <a:srgbClr val="000000"/>
                </a:solidFill>
              </a:rPr>
              <a:t>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</a:t>
            </a:r>
            <a:r>
              <a:rPr lang="pt-BR" sz="1400" dirty="0" err="1">
                <a:solidFill>
                  <a:srgbClr val="000000"/>
                </a:solidFill>
              </a:rPr>
              <a:t>Escreval</a:t>
            </a:r>
            <a:r>
              <a:rPr lang="pt-BR" sz="1400" dirty="0">
                <a:solidFill>
                  <a:srgbClr val="000000"/>
                </a:solidFill>
              </a:rPr>
              <a:t>("Entre com o primeiro número")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Leia (a)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</a:t>
            </a:r>
            <a:r>
              <a:rPr lang="pt-BR" sz="1400" dirty="0" err="1">
                <a:solidFill>
                  <a:srgbClr val="000000"/>
                </a:solidFill>
              </a:rPr>
              <a:t>Escreval</a:t>
            </a:r>
            <a:r>
              <a:rPr lang="pt-BR" sz="1400" dirty="0">
                <a:solidFill>
                  <a:srgbClr val="000000"/>
                </a:solidFill>
              </a:rPr>
              <a:t>("Entre com o segundo número")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Leia (b)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Se  </a:t>
            </a:r>
            <a:r>
              <a:rPr lang="pt-BR" sz="1400" dirty="0" err="1">
                <a:solidFill>
                  <a:srgbClr val="000000"/>
                </a:solidFill>
              </a:rPr>
              <a:t>operacao</a:t>
            </a:r>
            <a:r>
              <a:rPr lang="pt-BR" sz="1400" dirty="0">
                <a:solidFill>
                  <a:srgbClr val="000000"/>
                </a:solidFill>
              </a:rPr>
              <a:t>="+" </a:t>
            </a:r>
            <a:r>
              <a:rPr lang="pt-BR" sz="1400" dirty="0" err="1">
                <a:solidFill>
                  <a:srgbClr val="000000"/>
                </a:solidFill>
              </a:rPr>
              <a:t>entao</a:t>
            </a:r>
            <a:endParaRPr lang="pt-BR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                 x:=a+b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</a:t>
            </a:r>
            <a:r>
              <a:rPr lang="pt-BR" sz="1400" dirty="0" err="1">
                <a:solidFill>
                  <a:srgbClr val="000000"/>
                </a:solidFill>
              </a:rPr>
              <a:t>Senao</a:t>
            </a:r>
            <a:endParaRPr lang="pt-BR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     Se  </a:t>
            </a:r>
            <a:r>
              <a:rPr lang="pt-BR" sz="1400" dirty="0" err="1">
                <a:solidFill>
                  <a:srgbClr val="000000"/>
                </a:solidFill>
              </a:rPr>
              <a:t>operacao</a:t>
            </a:r>
            <a:r>
              <a:rPr lang="pt-BR" sz="1400" dirty="0">
                <a:solidFill>
                  <a:srgbClr val="000000"/>
                </a:solidFill>
              </a:rPr>
              <a:t>="-" </a:t>
            </a:r>
            <a:r>
              <a:rPr lang="pt-BR" sz="1400" dirty="0" err="1">
                <a:solidFill>
                  <a:srgbClr val="000000"/>
                </a:solidFill>
              </a:rPr>
              <a:t>entao</a:t>
            </a:r>
            <a:endParaRPr lang="pt-BR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                      x:=a-b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     </a:t>
            </a:r>
            <a:r>
              <a:rPr lang="pt-BR" sz="1400" dirty="0" err="1">
                <a:solidFill>
                  <a:srgbClr val="000000"/>
                </a:solidFill>
              </a:rPr>
              <a:t>Senao</a:t>
            </a:r>
            <a:endParaRPr lang="pt-BR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          </a:t>
            </a:r>
            <a:r>
              <a:rPr lang="pt-BR" sz="1400" dirty="0" err="1">
                <a:solidFill>
                  <a:srgbClr val="000000"/>
                </a:solidFill>
              </a:rPr>
              <a:t>Escreval</a:t>
            </a:r>
            <a:r>
              <a:rPr lang="pt-BR" sz="1400" dirty="0">
                <a:solidFill>
                  <a:srgbClr val="000000"/>
                </a:solidFill>
              </a:rPr>
              <a:t> ("Opção inexistente")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     </a:t>
            </a:r>
            <a:r>
              <a:rPr lang="pt-BR" sz="1400" dirty="0" err="1">
                <a:solidFill>
                  <a:srgbClr val="000000"/>
                </a:solidFill>
              </a:rPr>
              <a:t>Fimse</a:t>
            </a:r>
            <a:endParaRPr lang="pt-BR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</a:t>
            </a:r>
            <a:r>
              <a:rPr lang="pt-BR" sz="1400" dirty="0" err="1">
                <a:solidFill>
                  <a:srgbClr val="000000"/>
                </a:solidFill>
              </a:rPr>
              <a:t>Fimse</a:t>
            </a:r>
            <a:endParaRPr lang="pt-BR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400" dirty="0" err="1">
                <a:solidFill>
                  <a:srgbClr val="000000"/>
                </a:solidFill>
              </a:rPr>
              <a:t>escreval</a:t>
            </a:r>
            <a:r>
              <a:rPr lang="pt-BR" sz="1400" dirty="0">
                <a:solidFill>
                  <a:srgbClr val="000000"/>
                </a:solidFill>
              </a:rPr>
              <a:t>("O valor de a",</a:t>
            </a:r>
            <a:r>
              <a:rPr lang="pt-BR" sz="1400" dirty="0" err="1">
                <a:solidFill>
                  <a:srgbClr val="000000"/>
                </a:solidFill>
              </a:rPr>
              <a:t>operacao</a:t>
            </a:r>
            <a:r>
              <a:rPr lang="pt-BR" sz="1400" dirty="0">
                <a:solidFill>
                  <a:srgbClr val="000000"/>
                </a:solidFill>
              </a:rPr>
              <a:t>,"b = ",x)</a:t>
            </a:r>
          </a:p>
          <a:p>
            <a:pPr>
              <a:defRPr/>
            </a:pPr>
            <a:r>
              <a:rPr lang="pt-BR" sz="1400" dirty="0" err="1">
                <a:solidFill>
                  <a:srgbClr val="000000"/>
                </a:solidFill>
              </a:rPr>
              <a:t>Fimalgoritmo</a:t>
            </a:r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6" name="Estrela: 5 Pontas 5">
            <a:extLst>
              <a:ext uri="{FF2B5EF4-FFF2-40B4-BE49-F238E27FC236}">
                <a16:creationId xmlns:a16="http://schemas.microsoft.com/office/drawing/2014/main" id="{0122745B-10AB-4124-AE34-72F3EC87FBAB}"/>
              </a:ext>
            </a:extLst>
          </p:cNvPr>
          <p:cNvSpPr/>
          <p:nvPr/>
        </p:nvSpPr>
        <p:spPr bwMode="auto">
          <a:xfrm>
            <a:off x="7308304" y="4437112"/>
            <a:ext cx="914400" cy="9144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1345C774-D315-4287-9E75-C6285C01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23806-344A-4C9D-9D9C-0DE7435600E0}" type="slidenum">
              <a:rPr lang="pt-BR" altLang="pt-BR"/>
              <a:pPr>
                <a:defRPr/>
              </a:pPr>
              <a:t>69</a:t>
            </a:fld>
            <a:endParaRPr lang="pt-BR" altLang="pt-BR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8A434126-6018-4CB0-B4B3-DD92B44D4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3A488848-A904-437C-B7FA-9A0FECD8E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7221" name="Rectangle 4">
            <a:extLst>
              <a:ext uri="{FF2B5EF4-FFF2-40B4-BE49-F238E27FC236}">
                <a16:creationId xmlns:a16="http://schemas.microsoft.com/office/drawing/2014/main" id="{D08CD2FD-BFED-48F4-B9BB-DE9860DB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algn="just" eaLnBrk="1" hangingPunct="1"/>
            <a:endParaRPr lang="pt-BR" altLang="pt-BR"/>
          </a:p>
        </p:txBody>
      </p:sp>
      <p:sp>
        <p:nvSpPr>
          <p:cNvPr id="1280005" name="Text Box 5">
            <a:extLst>
              <a:ext uri="{FF2B5EF4-FFF2-40B4-BE49-F238E27FC236}">
                <a16:creationId xmlns:a16="http://schemas.microsoft.com/office/drawing/2014/main" id="{E32DEFB3-3378-46BF-AEF4-714C040B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</a:t>
            </a:r>
            <a:r>
              <a:rPr lang="pt-BR" altLang="pt-BR" b="1" i="1">
                <a:solidFill>
                  <a:srgbClr val="000000"/>
                </a:solidFill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Decisão do tipo Escolha </a:t>
            </a:r>
            <a:r>
              <a:rPr lang="pt-BR" altLang="pt-BR">
                <a:solidFill>
                  <a:srgbClr val="000000"/>
                </a:solidFill>
              </a:rPr>
              <a:t>“</a:t>
            </a:r>
            <a:r>
              <a:rPr lang="pt-BR" altLang="pt-BR" b="1" i="1">
                <a:solidFill>
                  <a:srgbClr val="000000"/>
                </a:solidFill>
              </a:rPr>
              <a:t>Caso Selecione</a:t>
            </a:r>
            <a:r>
              <a:rPr lang="pt-BR" altLang="pt-BR">
                <a:solidFill>
                  <a:srgbClr val="000000"/>
                </a:solidFill>
              </a:rPr>
              <a:t>”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pt-BR" altLang="pt-BR" b="1">
              <a:solidFill>
                <a:srgbClr val="000000"/>
              </a:solidFill>
            </a:endParaRPr>
          </a:p>
        </p:txBody>
      </p:sp>
      <p:sp>
        <p:nvSpPr>
          <p:cNvPr id="137223" name="Rectangle 6">
            <a:extLst>
              <a:ext uri="{FF2B5EF4-FFF2-40B4-BE49-F238E27FC236}">
                <a16:creationId xmlns:a16="http://schemas.microsoft.com/office/drawing/2014/main" id="{9B63225E-A796-4431-AC88-75BE5B338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1196975"/>
            <a:ext cx="5264150" cy="3627438"/>
          </a:xfrm>
          <a:prstGeom prst="rect">
            <a:avLst/>
          </a:prstGeom>
          <a:solidFill>
            <a:srgbClr val="BDD2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Algoritmo "Calculadora"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endParaRPr lang="pt-BR" altLang="pt-BR" sz="140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Var x, a,b: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operacao : caractere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endParaRPr lang="pt-BR" altLang="pt-BR" sz="140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Inicio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Escreval("Entre com a opção:)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Escreval("(^)Potenciação  (*) Multiplicação 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Escreval(“(/) Divisão (+)Soma (-) Subtração")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Leia (operacao)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Escreval("Entre com o primeiro número")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Leia (a)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Escreval("Entre com o segundo número")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Leia (b)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</a:t>
            </a:r>
          </a:p>
        </p:txBody>
      </p:sp>
      <p:sp>
        <p:nvSpPr>
          <p:cNvPr id="1280007" name="Text Box 7">
            <a:extLst>
              <a:ext uri="{FF2B5EF4-FFF2-40B4-BE49-F238E27FC236}">
                <a16:creationId xmlns:a16="http://schemas.microsoft.com/office/drawing/2014/main" id="{12A950E4-7967-4F54-82E8-B2138043C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3422650" cy="369888"/>
          </a:xfrm>
          <a:prstGeom prst="rect">
            <a:avLst/>
          </a:prstGeom>
          <a:solidFill>
            <a:srgbClr val="ECFB79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Intc</a:t>
            </a:r>
            <a:r>
              <a:rPr lang="pt-BR" alt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\aula7\ </a:t>
            </a:r>
            <a:r>
              <a:rPr lang="pt-BR" alt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Calculadora.alg</a:t>
            </a:r>
            <a:endParaRPr lang="pt-BR" altLang="pt-BR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4BF555C-A835-43AE-9D57-610F946BA499}"/>
              </a:ext>
            </a:extLst>
          </p:cNvPr>
          <p:cNvSpPr/>
          <p:nvPr/>
        </p:nvSpPr>
        <p:spPr>
          <a:xfrm>
            <a:off x="4572000" y="3367088"/>
            <a:ext cx="4572000" cy="354012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Escolha  </a:t>
            </a:r>
            <a:r>
              <a:rPr lang="pt-BR" altLang="pt-BR" sz="1400" dirty="0" err="1">
                <a:solidFill>
                  <a:srgbClr val="000000"/>
                </a:solidFill>
              </a:rPr>
              <a:t>operacao</a:t>
            </a:r>
            <a:endParaRPr lang="pt-BR" altLang="pt-BR" sz="1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Caso "^"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x:=a^b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Caso "*"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 x:=a*b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Caso "/"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 x:=a/b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Caso "+"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 x:=a+b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Caso "-"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 x:=a-b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</a:t>
            </a:r>
            <a:r>
              <a:rPr lang="pt-BR" altLang="pt-BR" sz="1400" dirty="0" err="1">
                <a:solidFill>
                  <a:srgbClr val="000000"/>
                </a:solidFill>
              </a:rPr>
              <a:t>outrocaso</a:t>
            </a:r>
            <a:endParaRPr lang="pt-BR" altLang="pt-BR" sz="1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  </a:t>
            </a:r>
            <a:r>
              <a:rPr lang="pt-BR" altLang="pt-BR" sz="1400" dirty="0" err="1">
                <a:solidFill>
                  <a:srgbClr val="000000"/>
                </a:solidFill>
              </a:rPr>
              <a:t>Escreval</a:t>
            </a:r>
            <a:r>
              <a:rPr lang="pt-BR" altLang="pt-BR" sz="1400" dirty="0">
                <a:solidFill>
                  <a:srgbClr val="000000"/>
                </a:solidFill>
              </a:rPr>
              <a:t> ("Opção inexistente")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</a:t>
            </a:r>
            <a:r>
              <a:rPr lang="pt-BR" altLang="pt-BR" sz="1400" dirty="0" err="1">
                <a:solidFill>
                  <a:srgbClr val="000000"/>
                </a:solidFill>
              </a:rPr>
              <a:t>Fimescolha</a:t>
            </a:r>
            <a:endParaRPr lang="pt-BR" altLang="pt-BR" sz="1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  </a:t>
            </a:r>
            <a:r>
              <a:rPr lang="pt-BR" altLang="pt-BR" sz="1400" dirty="0" err="1">
                <a:solidFill>
                  <a:srgbClr val="000000"/>
                </a:solidFill>
              </a:rPr>
              <a:t>Escreval</a:t>
            </a:r>
            <a:r>
              <a:rPr lang="pt-BR" altLang="pt-BR" sz="1400" dirty="0">
                <a:solidFill>
                  <a:srgbClr val="000000"/>
                </a:solidFill>
              </a:rPr>
              <a:t>("O valor de a",</a:t>
            </a:r>
            <a:r>
              <a:rPr lang="pt-BR" altLang="pt-BR" sz="1400" dirty="0" err="1">
                <a:solidFill>
                  <a:srgbClr val="000000"/>
                </a:solidFill>
              </a:rPr>
              <a:t>operacao</a:t>
            </a:r>
            <a:r>
              <a:rPr lang="pt-BR" altLang="pt-BR" sz="1400" dirty="0">
                <a:solidFill>
                  <a:srgbClr val="000000"/>
                </a:solidFill>
              </a:rPr>
              <a:t>,"b é:",x)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</a:t>
            </a:r>
            <a:r>
              <a:rPr lang="pt-BR" altLang="pt-BR" sz="1400" dirty="0" err="1">
                <a:solidFill>
                  <a:srgbClr val="000000"/>
                </a:solidFill>
              </a:rPr>
              <a:t>Fimalgoritmo</a:t>
            </a:r>
            <a:endParaRPr lang="pt-BR" altLang="pt-BR" sz="1400" dirty="0">
              <a:solidFill>
                <a:srgbClr val="000000"/>
              </a:solidFill>
            </a:endParaRPr>
          </a:p>
        </p:txBody>
      </p:sp>
      <p:sp>
        <p:nvSpPr>
          <p:cNvPr id="3" name="Forma livre 2">
            <a:extLst>
              <a:ext uri="{FF2B5EF4-FFF2-40B4-BE49-F238E27FC236}">
                <a16:creationId xmlns:a16="http://schemas.microsoft.com/office/drawing/2014/main" id="{977A7C58-D85C-4013-822C-25DD12B0070C}"/>
              </a:ext>
            </a:extLst>
          </p:cNvPr>
          <p:cNvSpPr/>
          <p:nvPr/>
        </p:nvSpPr>
        <p:spPr bwMode="auto">
          <a:xfrm>
            <a:off x="1812925" y="3754438"/>
            <a:ext cx="2790825" cy="1330325"/>
          </a:xfrm>
          <a:custGeom>
            <a:avLst/>
            <a:gdLst>
              <a:gd name="connsiteX0" fmla="*/ 0 w 2791326"/>
              <a:gd name="connsiteY0" fmla="*/ 593558 h 1330366"/>
              <a:gd name="connsiteX1" fmla="*/ 978568 w 2791326"/>
              <a:gd name="connsiteY1" fmla="*/ 1315452 h 1330366"/>
              <a:gd name="connsiteX2" fmla="*/ 2791326 w 2791326"/>
              <a:gd name="connsiteY2" fmla="*/ 0 h 1330366"/>
              <a:gd name="connsiteX3" fmla="*/ 2791326 w 2791326"/>
              <a:gd name="connsiteY3" fmla="*/ 0 h 133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326" h="1330366">
                <a:moveTo>
                  <a:pt x="0" y="593558"/>
                </a:moveTo>
                <a:cubicBezTo>
                  <a:pt x="256673" y="1003968"/>
                  <a:pt x="513347" y="1414378"/>
                  <a:pt x="978568" y="1315452"/>
                </a:cubicBezTo>
                <a:cubicBezTo>
                  <a:pt x="1443789" y="1216526"/>
                  <a:pt x="2791326" y="0"/>
                  <a:pt x="2791326" y="0"/>
                </a:cubicBezTo>
                <a:lnTo>
                  <a:pt x="2791326" y="0"/>
                </a:ln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94B6FD5C-93B7-4E3A-97B3-DDAEA14F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982AB-9C1D-4CFA-A124-6B802F7DAE86}" type="slidenum">
              <a:rPr lang="pt-BR" altLang="pt-BR"/>
              <a:pPr>
                <a:defRPr/>
              </a:pPr>
              <a:t>7</a:t>
            </a:fld>
            <a:endParaRPr lang="pt-BR" altLang="pt-BR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D04F0CA-18F0-4412-95D1-5DCAA5450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882691" name="Text Box 3">
            <a:extLst>
              <a:ext uri="{FF2B5EF4-FFF2-40B4-BE49-F238E27FC236}">
                <a16:creationId xmlns:a16="http://schemas.microsoft.com/office/drawing/2014/main" id="{49831D75-F09B-45E5-9654-02BE0CD6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CLASSIFICAÇÃO DAS LINGUAGENS DE PROGRAMAÇÃO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F03DA078-ACEE-4BFD-BC94-9FC7CAE2D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741CCBE3-557B-420C-BDDB-220AFF69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1700213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sz="2000" b="1"/>
              <a:t>Linguagem de baixo nível:</a:t>
            </a:r>
            <a:r>
              <a:rPr lang="pt-BR" altLang="pt-BR" sz="2000"/>
              <a:t> 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/>
              <a:t>Utilizam mnemônicos para representar instruções elementares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/>
              <a:t>Ex: Assembly</a:t>
            </a:r>
          </a:p>
          <a:p>
            <a:pPr algn="just" eaLnBrk="1" hangingPunct="1"/>
            <a:r>
              <a:rPr lang="pt-BR" altLang="pt-BR" sz="2000" b="1"/>
              <a:t> 	   </a:t>
            </a:r>
            <a:r>
              <a:rPr lang="pt-BR" altLang="pt-BR" sz="2000"/>
              <a:t>O Assembly foi </a:t>
            </a:r>
            <a:r>
              <a:rPr lang="pt-BR" altLang="pt-BR" sz="2000" b="1"/>
              <a:t>provavelmente</a:t>
            </a:r>
            <a:r>
              <a:rPr lang="pt-BR" altLang="pt-BR" sz="2000"/>
              <a:t> a </a:t>
            </a:r>
            <a:r>
              <a:rPr lang="pt-BR" altLang="pt-BR" sz="2000" b="1"/>
              <a:t>primeira linguagem</a:t>
            </a:r>
            <a:r>
              <a:rPr lang="pt-BR" altLang="pt-BR" sz="2000"/>
              <a:t> de </a:t>
            </a:r>
            <a:r>
              <a:rPr lang="pt-BR" altLang="pt-BR" sz="2000" b="1"/>
              <a:t>programação</a:t>
            </a:r>
            <a:r>
              <a:rPr lang="pt-BR" altLang="pt-BR" sz="2000"/>
              <a:t> da história, surgida na </a:t>
            </a:r>
            <a:r>
              <a:rPr lang="pt-BR" altLang="pt-BR" sz="2000" b="1"/>
              <a:t>década de 50</a:t>
            </a:r>
            <a:r>
              <a:rPr lang="pt-BR" altLang="pt-BR" sz="2000"/>
              <a:t>, época em que os computadores ainda usavam </a:t>
            </a:r>
            <a:r>
              <a:rPr lang="pt-BR" altLang="pt-BR" sz="2000" b="1"/>
              <a:t>válvulas</a:t>
            </a:r>
            <a:r>
              <a:rPr lang="pt-BR" altLang="pt-BR" sz="2000"/>
              <a:t>. </a:t>
            </a:r>
            <a:r>
              <a:rPr lang="pt-BR" altLang="pt-BR" sz="2000" b="1"/>
              <a:t>A idéia do assembly é usar um comando em substituição a cada instrução de máquina</a:t>
            </a:r>
            <a:r>
              <a:rPr lang="pt-BR" altLang="pt-BR" sz="200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ço Reservado para Número de Slide 3">
            <a:extLst>
              <a:ext uri="{FF2B5EF4-FFF2-40B4-BE49-F238E27FC236}">
                <a16:creationId xmlns:a16="http://schemas.microsoft.com/office/drawing/2014/main" id="{E4E42CDE-2C92-4A3A-8F22-EC26C232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93222-BB3E-490B-816B-1948E6CBF572}" type="slidenum">
              <a:rPr lang="pt-BR" altLang="pt-BR"/>
              <a:pPr>
                <a:defRPr/>
              </a:pPr>
              <a:t>70</a:t>
            </a:fld>
            <a:endParaRPr lang="pt-BR" altLang="pt-BR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A320BE9E-A0EB-45C1-AA34-8A41F4A78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77AC4708-68CF-418F-8A98-21B5BB199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82053" name="Text Box 5">
            <a:extLst>
              <a:ext uri="{FF2B5EF4-FFF2-40B4-BE49-F238E27FC236}">
                <a16:creationId xmlns:a16="http://schemas.microsoft.com/office/drawing/2014/main" id="{0D34044A-0087-48AD-A392-A2F2EB401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</a:t>
            </a:r>
            <a:r>
              <a:rPr lang="pt-BR" altLang="pt-BR" b="1" i="1">
                <a:solidFill>
                  <a:srgbClr val="000000"/>
                </a:solidFill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Decisão do tipo Escolha </a:t>
            </a:r>
            <a:r>
              <a:rPr lang="pt-BR" altLang="pt-BR">
                <a:solidFill>
                  <a:srgbClr val="000000"/>
                </a:solidFill>
              </a:rPr>
              <a:t>“</a:t>
            </a:r>
            <a:r>
              <a:rPr lang="pt-BR" altLang="pt-BR" b="1" i="1">
                <a:solidFill>
                  <a:srgbClr val="000000"/>
                </a:solidFill>
              </a:rPr>
              <a:t>Caso Selecione</a:t>
            </a:r>
            <a:r>
              <a:rPr lang="pt-BR" altLang="pt-BR">
                <a:solidFill>
                  <a:srgbClr val="000000"/>
                </a:solidFill>
              </a:rPr>
              <a:t>”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pt-BR" altLang="pt-BR" b="1">
              <a:solidFill>
                <a:srgbClr val="000000"/>
              </a:solidFill>
            </a:endParaRPr>
          </a:p>
        </p:txBody>
      </p:sp>
      <p:sp>
        <p:nvSpPr>
          <p:cNvPr id="1282054" name="AutoShape 6">
            <a:extLst>
              <a:ext uri="{FF2B5EF4-FFF2-40B4-BE49-F238E27FC236}">
                <a16:creationId xmlns:a16="http://schemas.microsoft.com/office/drawing/2014/main" id="{3BB6FC30-396E-4295-98F1-558BFA75E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242" y="2693423"/>
            <a:ext cx="1764741" cy="1039356"/>
          </a:xfrm>
          <a:prstGeom prst="flowChartDecision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Prof.=</a:t>
            </a:r>
          </a:p>
          <a:p>
            <a:pPr algn="ctr" eaLnBrk="1" hangingPunct="1"/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“técnico”</a:t>
            </a:r>
          </a:p>
        </p:txBody>
      </p:sp>
      <p:sp>
        <p:nvSpPr>
          <p:cNvPr id="1282055" name="Text Box 7">
            <a:extLst>
              <a:ext uri="{FF2B5EF4-FFF2-40B4-BE49-F238E27FC236}">
                <a16:creationId xmlns:a16="http://schemas.microsoft.com/office/drawing/2014/main" id="{63E0D2DA-92E9-4C9F-8FEC-9141BEC80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513" y="2836863"/>
            <a:ext cx="4730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</a:t>
            </a:r>
          </a:p>
        </p:txBody>
      </p:sp>
      <p:sp>
        <p:nvSpPr>
          <p:cNvPr id="1282056" name="Text Box 8">
            <a:extLst>
              <a:ext uri="{FF2B5EF4-FFF2-40B4-BE49-F238E27FC236}">
                <a16:creationId xmlns:a16="http://schemas.microsoft.com/office/drawing/2014/main" id="{41DFE03A-D81B-49D3-8681-D0FC09819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3" y="4779963"/>
            <a:ext cx="5810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Não</a:t>
            </a:r>
          </a:p>
        </p:txBody>
      </p:sp>
      <p:sp>
        <p:nvSpPr>
          <p:cNvPr id="1282057" name="AutoShape 9">
            <a:extLst>
              <a:ext uri="{FF2B5EF4-FFF2-40B4-BE49-F238E27FC236}">
                <a16:creationId xmlns:a16="http://schemas.microsoft.com/office/drawing/2014/main" id="{59D62E01-E151-4C1C-9926-A84D3C593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831" y="1282205"/>
            <a:ext cx="674452" cy="432792"/>
          </a:xfrm>
          <a:prstGeom prst="flowChartTerminator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Início</a:t>
            </a:r>
          </a:p>
        </p:txBody>
      </p:sp>
      <p:sp>
        <p:nvSpPr>
          <p:cNvPr id="1282058" name="AutoShape 10">
            <a:extLst>
              <a:ext uri="{FF2B5EF4-FFF2-40B4-BE49-F238E27FC236}">
                <a16:creationId xmlns:a16="http://schemas.microsoft.com/office/drawing/2014/main" id="{B92A6546-8D0E-4643-B9BF-F3F3AB45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379" y="1892876"/>
            <a:ext cx="770404" cy="649724"/>
          </a:xfrm>
          <a:prstGeom prst="flowChartPunchedCard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Salário,</a:t>
            </a:r>
          </a:p>
          <a:p>
            <a:pPr algn="ctr" eaLnBrk="1" hangingPunct="1">
              <a:defRPr/>
            </a:pPr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Prof.</a:t>
            </a:r>
          </a:p>
        </p:txBody>
      </p:sp>
      <p:sp>
        <p:nvSpPr>
          <p:cNvPr id="1282059" name="AutoShape 11">
            <a:extLst>
              <a:ext uri="{FF2B5EF4-FFF2-40B4-BE49-F238E27FC236}">
                <a16:creationId xmlns:a16="http://schemas.microsoft.com/office/drawing/2014/main" id="{BDB5A5CF-D561-4504-BA7F-FF7AA261D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224" y="5975133"/>
            <a:ext cx="1398076" cy="649724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“Salário </a:t>
            </a:r>
            <a:r>
              <a:rPr lang="pt-BR" altLang="pt-BR" sz="1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Reaj</a:t>
            </a:r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=”</a:t>
            </a:r>
          </a:p>
          <a:p>
            <a:pPr algn="ctr" eaLnBrk="1" hangingPunct="1"/>
            <a:r>
              <a:rPr lang="pt-BR" altLang="pt-BR" sz="1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Sal_Reaj</a:t>
            </a:r>
            <a:endParaRPr lang="pt-BR" altLang="pt-BR" sz="1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139277" name="AutoShape 12">
            <a:extLst>
              <a:ext uri="{FF2B5EF4-FFF2-40B4-BE49-F238E27FC236}">
                <a16:creationId xmlns:a16="http://schemas.microsoft.com/office/drawing/2014/main" id="{638A90F1-41EF-402B-9357-8654722B54E8}"/>
              </a:ext>
            </a:extLst>
          </p:cNvPr>
          <p:cNvCxnSpPr>
            <a:cxnSpLocks noChangeShapeType="1"/>
            <a:stCxn id="1282058" idx="2"/>
            <a:endCxn id="1282054" idx="0"/>
          </p:cNvCxnSpPr>
          <p:nvPr/>
        </p:nvCxnSpPr>
        <p:spPr bwMode="auto">
          <a:xfrm flipH="1">
            <a:off x="7567613" y="2542600"/>
            <a:ext cx="3968" cy="1508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78" name="AutoShape 13">
            <a:extLst>
              <a:ext uri="{FF2B5EF4-FFF2-40B4-BE49-F238E27FC236}">
                <a16:creationId xmlns:a16="http://schemas.microsoft.com/office/drawing/2014/main" id="{FCED0F44-203C-42A1-A552-1197A0C37719}"/>
              </a:ext>
            </a:extLst>
          </p:cNvPr>
          <p:cNvCxnSpPr>
            <a:cxnSpLocks noChangeShapeType="1"/>
            <a:stCxn id="1282057" idx="2"/>
            <a:endCxn id="1282058" idx="0"/>
          </p:cNvCxnSpPr>
          <p:nvPr/>
        </p:nvCxnSpPr>
        <p:spPr bwMode="auto">
          <a:xfrm>
            <a:off x="7562057" y="1714997"/>
            <a:ext cx="9524" cy="17787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2062" name="AutoShape 14">
            <a:extLst>
              <a:ext uri="{FF2B5EF4-FFF2-40B4-BE49-F238E27FC236}">
                <a16:creationId xmlns:a16="http://schemas.microsoft.com/office/drawing/2014/main" id="{9757C942-998F-48D3-AA62-16E33A627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049963"/>
            <a:ext cx="595313" cy="490537"/>
          </a:xfrm>
          <a:prstGeom prst="flowChartTerminator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Fim</a:t>
            </a:r>
          </a:p>
        </p:txBody>
      </p:sp>
      <p:sp>
        <p:nvSpPr>
          <p:cNvPr id="1282064" name="AutoShape 16">
            <a:extLst>
              <a:ext uri="{FF2B5EF4-FFF2-40B4-BE49-F238E27FC236}">
                <a16:creationId xmlns:a16="http://schemas.microsoft.com/office/drawing/2014/main" id="{4B012DDE-1C57-4205-9F8F-07D74875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938463"/>
            <a:ext cx="1066800" cy="527050"/>
          </a:xfrm>
          <a:prstGeom prst="flowChartProcess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pt-BR" altLang="pt-BR" sz="1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Sal.Reaj</a:t>
            </a:r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←</a:t>
            </a:r>
          </a:p>
          <a:p>
            <a:pPr algn="ctr" eaLnBrk="1" hangingPunct="1"/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1.5*Salario</a:t>
            </a:r>
          </a:p>
        </p:txBody>
      </p:sp>
      <p:cxnSp>
        <p:nvCxnSpPr>
          <p:cNvPr id="139284" name="AutoShape 19">
            <a:extLst>
              <a:ext uri="{FF2B5EF4-FFF2-40B4-BE49-F238E27FC236}">
                <a16:creationId xmlns:a16="http://schemas.microsoft.com/office/drawing/2014/main" id="{8681ED11-A1DB-4182-9256-AE11C57AE325}"/>
              </a:ext>
            </a:extLst>
          </p:cNvPr>
          <p:cNvCxnSpPr>
            <a:cxnSpLocks noChangeShapeType="1"/>
            <a:stCxn id="1282054" idx="1"/>
            <a:endCxn id="1282064" idx="3"/>
          </p:cNvCxnSpPr>
          <p:nvPr/>
        </p:nvCxnSpPr>
        <p:spPr bwMode="auto">
          <a:xfrm flipH="1" flipV="1">
            <a:off x="6214822" y="3201988"/>
            <a:ext cx="470420" cy="11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85" name="AutoShape 20">
            <a:extLst>
              <a:ext uri="{FF2B5EF4-FFF2-40B4-BE49-F238E27FC236}">
                <a16:creationId xmlns:a16="http://schemas.microsoft.com/office/drawing/2014/main" id="{1A5B5201-0E6F-468D-A926-80F361C6F29E}"/>
              </a:ext>
            </a:extLst>
          </p:cNvPr>
          <p:cNvCxnSpPr>
            <a:cxnSpLocks noChangeShapeType="1"/>
            <a:stCxn id="1282063" idx="1"/>
            <a:endCxn id="1282065" idx="3"/>
          </p:cNvCxnSpPr>
          <p:nvPr/>
        </p:nvCxnSpPr>
        <p:spPr bwMode="auto">
          <a:xfrm flipH="1" flipV="1">
            <a:off x="6272213" y="4375150"/>
            <a:ext cx="367748" cy="635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86" name="AutoShape 21">
            <a:extLst>
              <a:ext uri="{FF2B5EF4-FFF2-40B4-BE49-F238E27FC236}">
                <a16:creationId xmlns:a16="http://schemas.microsoft.com/office/drawing/2014/main" id="{30D45474-9251-49F1-8BAC-18151A4430EC}"/>
              </a:ext>
            </a:extLst>
          </p:cNvPr>
          <p:cNvCxnSpPr>
            <a:cxnSpLocks noChangeShapeType="1"/>
            <a:stCxn id="1282063" idx="2"/>
            <a:endCxn id="1282066" idx="0"/>
          </p:cNvCxnSpPr>
          <p:nvPr/>
        </p:nvCxnSpPr>
        <p:spPr bwMode="auto">
          <a:xfrm flipH="1">
            <a:off x="7566026" y="4901179"/>
            <a:ext cx="1587" cy="2585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87" name="AutoShape 22">
            <a:extLst>
              <a:ext uri="{FF2B5EF4-FFF2-40B4-BE49-F238E27FC236}">
                <a16:creationId xmlns:a16="http://schemas.microsoft.com/office/drawing/2014/main" id="{A0DB8F55-76ED-45AB-82F1-B1156AE55CA9}"/>
              </a:ext>
            </a:extLst>
          </p:cNvPr>
          <p:cNvCxnSpPr>
            <a:cxnSpLocks noChangeShapeType="1"/>
            <a:stCxn id="1282054" idx="2"/>
            <a:endCxn id="1282063" idx="0"/>
          </p:cNvCxnSpPr>
          <p:nvPr/>
        </p:nvCxnSpPr>
        <p:spPr bwMode="auto">
          <a:xfrm>
            <a:off x="7567613" y="3732779"/>
            <a:ext cx="0" cy="1290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2071" name="Text Box 23">
            <a:extLst>
              <a:ext uri="{FF2B5EF4-FFF2-40B4-BE49-F238E27FC236}">
                <a16:creationId xmlns:a16="http://schemas.microsoft.com/office/drawing/2014/main" id="{718E5029-484A-46F5-9034-E10A6E03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425" y="3556000"/>
            <a:ext cx="5810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Não</a:t>
            </a:r>
          </a:p>
        </p:txBody>
      </p:sp>
      <p:sp>
        <p:nvSpPr>
          <p:cNvPr id="1282072" name="Text Box 24">
            <a:extLst>
              <a:ext uri="{FF2B5EF4-FFF2-40B4-BE49-F238E27FC236}">
                <a16:creationId xmlns:a16="http://schemas.microsoft.com/office/drawing/2014/main" id="{DDD7453D-A3BF-441C-8B94-804EA307D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060825"/>
            <a:ext cx="4730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</a:t>
            </a:r>
          </a:p>
        </p:txBody>
      </p:sp>
      <p:cxnSp>
        <p:nvCxnSpPr>
          <p:cNvPr id="139290" name="AutoShape 25">
            <a:extLst>
              <a:ext uri="{FF2B5EF4-FFF2-40B4-BE49-F238E27FC236}">
                <a16:creationId xmlns:a16="http://schemas.microsoft.com/office/drawing/2014/main" id="{F69C3B50-12AF-455A-87A5-3FFBE76F9AD5}"/>
              </a:ext>
            </a:extLst>
          </p:cNvPr>
          <p:cNvCxnSpPr>
            <a:cxnSpLocks noChangeShapeType="1"/>
            <a:stCxn id="1282066" idx="2"/>
            <a:endCxn id="1282059" idx="0"/>
          </p:cNvCxnSpPr>
          <p:nvPr/>
        </p:nvCxnSpPr>
        <p:spPr bwMode="auto">
          <a:xfrm flipH="1">
            <a:off x="7561262" y="5682923"/>
            <a:ext cx="4764" cy="29221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91" name="AutoShape 26">
            <a:extLst>
              <a:ext uri="{FF2B5EF4-FFF2-40B4-BE49-F238E27FC236}">
                <a16:creationId xmlns:a16="http://schemas.microsoft.com/office/drawing/2014/main" id="{A82461AE-FAF0-4E8B-8738-194A40D28519}"/>
              </a:ext>
            </a:extLst>
          </p:cNvPr>
          <p:cNvCxnSpPr>
            <a:cxnSpLocks noChangeShapeType="1"/>
            <a:stCxn id="1282059" idx="1"/>
            <a:endCxn id="1282062" idx="3"/>
          </p:cNvCxnSpPr>
          <p:nvPr/>
        </p:nvCxnSpPr>
        <p:spPr bwMode="auto">
          <a:xfrm flipH="1" flipV="1">
            <a:off x="6462713" y="6295232"/>
            <a:ext cx="399511" cy="47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292" name="Rectangle 27">
            <a:extLst>
              <a:ext uri="{FF2B5EF4-FFF2-40B4-BE49-F238E27FC236}">
                <a16:creationId xmlns:a16="http://schemas.microsoft.com/office/drawing/2014/main" id="{7A9AE46A-8540-4967-8F11-8AB7F37F6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412875"/>
            <a:ext cx="48958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</a:t>
            </a:r>
            <a:r>
              <a:rPr lang="pt-BR" altLang="pt-BR"/>
              <a:t> Salarios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  <a:r>
              <a:rPr lang="pt-BR" altLang="pt-BR"/>
              <a:t> Salario, Sal_Reaj: </a:t>
            </a:r>
            <a:r>
              <a:rPr lang="pt-BR" altLang="pt-BR" b="1"/>
              <a:t>real</a:t>
            </a:r>
            <a:r>
              <a:rPr lang="pt-BR" altLang="pt-BR"/>
              <a:t>;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Prof : </a:t>
            </a:r>
            <a:r>
              <a:rPr lang="pt-BR" altLang="pt-BR" b="1"/>
              <a:t>literal</a:t>
            </a:r>
            <a:r>
              <a:rPr lang="pt-BR" altLang="pt-BR"/>
              <a:t> [20]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   </a:t>
            </a:r>
            <a:r>
              <a:rPr lang="pt-BR" altLang="pt-BR" b="1"/>
              <a:t>Leia</a:t>
            </a:r>
            <a:r>
              <a:rPr lang="pt-BR" altLang="pt-BR"/>
              <a:t> Salario, Prof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</a:t>
            </a:r>
            <a:r>
              <a:rPr lang="pt-BR" altLang="pt-BR" sz="1400" b="1"/>
              <a:t>Escolha </a:t>
            </a:r>
            <a:r>
              <a:rPr lang="pt-BR" altLang="pt-BR" sz="1400"/>
              <a:t>Prof </a:t>
            </a:r>
            <a:endParaRPr lang="pt-BR" altLang="pt-BR" sz="1400" b="1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</a:t>
            </a:r>
            <a:r>
              <a:rPr lang="pt-BR" altLang="pt-BR" sz="1400" b="1"/>
              <a:t>Caso</a:t>
            </a:r>
            <a:r>
              <a:rPr lang="pt-BR" altLang="pt-BR" sz="1400"/>
              <a:t>  “Tecnico”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		             Sal_Reaj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←1.5*Salario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</a:t>
            </a:r>
            <a:r>
              <a:rPr lang="pt-BR" altLang="pt-BR" sz="1400" b="1"/>
              <a:t>Caso</a:t>
            </a:r>
            <a:r>
              <a:rPr lang="pt-BR" altLang="pt-BR" sz="1400"/>
              <a:t>  “Gerente”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		             Sal_Reaj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←1.3*Salario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</a:t>
            </a:r>
            <a:r>
              <a:rPr lang="pt-BR" altLang="pt-BR" sz="1400" b="1"/>
              <a:t>Outrocaso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       Sal_Reaj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←1.1*Salario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b="1"/>
              <a:t>Fim_escolha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b="1"/>
              <a:t>Escreva</a:t>
            </a:r>
            <a:r>
              <a:rPr lang="pt-BR" altLang="pt-BR" sz="1400"/>
              <a:t> “Salario Reajustado =”, Sal_Reaj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</a:p>
        </p:txBody>
      </p:sp>
      <p:cxnSp>
        <p:nvCxnSpPr>
          <p:cNvPr id="139293" name="AutoShape 28">
            <a:extLst>
              <a:ext uri="{FF2B5EF4-FFF2-40B4-BE49-F238E27FC236}">
                <a16:creationId xmlns:a16="http://schemas.microsoft.com/office/drawing/2014/main" id="{A3DB2A41-0422-49E9-9277-33BE9D858D47}"/>
              </a:ext>
            </a:extLst>
          </p:cNvPr>
          <p:cNvCxnSpPr>
            <a:cxnSpLocks noChangeShapeType="1"/>
            <a:stCxn id="1282064" idx="1"/>
            <a:endCxn id="1282059" idx="0"/>
          </p:cNvCxnSpPr>
          <p:nvPr/>
        </p:nvCxnSpPr>
        <p:spPr bwMode="auto">
          <a:xfrm rot="10800000" flipH="1" flipV="1">
            <a:off x="5148504" y="3201987"/>
            <a:ext cx="2412758" cy="2773145"/>
          </a:xfrm>
          <a:prstGeom prst="bentConnector4">
            <a:avLst>
              <a:gd name="adj1" fmla="val -9475"/>
              <a:gd name="adj2" fmla="val 54717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295" name="Line 30">
            <a:extLst>
              <a:ext uri="{FF2B5EF4-FFF2-40B4-BE49-F238E27FC236}">
                <a16:creationId xmlns:a16="http://schemas.microsoft.com/office/drawing/2014/main" id="{D49BC8DD-8145-4FB7-BBA0-1AF263FD57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963" y="3200400"/>
            <a:ext cx="21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39296" name="Line 31">
            <a:extLst>
              <a:ext uri="{FF2B5EF4-FFF2-40B4-BE49-F238E27FC236}">
                <a16:creationId xmlns:a16="http://schemas.microsoft.com/office/drawing/2014/main" id="{0503B2F6-967B-4331-9502-8729F869B9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0613" y="4362122"/>
            <a:ext cx="466172" cy="98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pt-BR"/>
          </a:p>
        </p:txBody>
      </p:sp>
      <p:sp>
        <p:nvSpPr>
          <p:cNvPr id="1282063" name="AutoShape 15">
            <a:extLst>
              <a:ext uri="{FF2B5EF4-FFF2-40B4-BE49-F238E27FC236}">
                <a16:creationId xmlns:a16="http://schemas.microsoft.com/office/drawing/2014/main" id="{C888BC1A-C75F-469C-9BB3-CD906243A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3965575"/>
            <a:ext cx="1584325" cy="831850"/>
          </a:xfrm>
          <a:prstGeom prst="flowChartDecision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Prof.=</a:t>
            </a:r>
          </a:p>
          <a:p>
            <a:pPr algn="ctr" eaLnBrk="1" hangingPunct="1"/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“gerente”</a:t>
            </a:r>
          </a:p>
        </p:txBody>
      </p:sp>
      <p:sp>
        <p:nvSpPr>
          <p:cNvPr id="1282066" name="AutoShape 18">
            <a:extLst>
              <a:ext uri="{FF2B5EF4-FFF2-40B4-BE49-F238E27FC236}">
                <a16:creationId xmlns:a16="http://schemas.microsoft.com/office/drawing/2014/main" id="{0CDF9C46-D8DB-489E-A8C7-BC6D7A0C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867" y="5159703"/>
            <a:ext cx="1066318" cy="523220"/>
          </a:xfrm>
          <a:prstGeom prst="flowChartProcess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pt-BR" altLang="pt-BR" sz="1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Sal.Reaj</a:t>
            </a:r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←</a:t>
            </a:r>
          </a:p>
          <a:p>
            <a:pPr algn="ctr" eaLnBrk="1" hangingPunct="1"/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1.1*Salário</a:t>
            </a:r>
          </a:p>
        </p:txBody>
      </p:sp>
      <p:sp>
        <p:nvSpPr>
          <p:cNvPr id="1282065" name="AutoShape 17">
            <a:extLst>
              <a:ext uri="{FF2B5EF4-FFF2-40B4-BE49-F238E27FC236}">
                <a16:creationId xmlns:a16="http://schemas.microsoft.com/office/drawing/2014/main" id="{7E2DD860-A519-4561-9641-A3C013B55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4111625"/>
            <a:ext cx="1066800" cy="527050"/>
          </a:xfrm>
          <a:prstGeom prst="flowChartProcess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pt-BR" altLang="pt-BR" sz="1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Sal.Reaj</a:t>
            </a:r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←</a:t>
            </a:r>
          </a:p>
          <a:p>
            <a:pPr algn="ctr" eaLnBrk="1" hangingPunct="1"/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1.3*Salario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FF79C24B-31AF-4689-A0C9-66236D3D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74E33-1531-4717-98C5-09876501BEC1}" type="slidenum">
              <a:rPr lang="pt-BR" altLang="pt-BR"/>
              <a:pPr>
                <a:defRPr/>
              </a:pPr>
              <a:t>71</a:t>
            </a:fld>
            <a:endParaRPr lang="pt-BR" altLang="pt-BR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098C5140-F428-4077-B02B-333D65F08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67A8B67E-8CFB-4775-80B6-DAE85BE8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84100" name="Rectangle 4">
            <a:extLst>
              <a:ext uri="{FF2B5EF4-FFF2-40B4-BE49-F238E27FC236}">
                <a16:creationId xmlns:a16="http://schemas.microsoft.com/office/drawing/2014/main" id="{2863F1DD-DE89-4ED6-887B-5831A7FC6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São também chamadas de Laços ou Loops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Quando uma </a:t>
            </a:r>
            <a:r>
              <a:rPr lang="pt-BR" altLang="pt-BR" b="1">
                <a:solidFill>
                  <a:srgbClr val="CC3300"/>
                </a:solidFill>
              </a:rPr>
              <a:t>seqüência de comandos</a:t>
            </a:r>
            <a:r>
              <a:rPr lang="pt-BR" altLang="pt-BR" b="1">
                <a:effectLst/>
              </a:rPr>
              <a:t> deve ser </a:t>
            </a:r>
            <a:r>
              <a:rPr lang="pt-BR" altLang="pt-BR" b="1">
                <a:solidFill>
                  <a:srgbClr val="CC3300"/>
                </a:solidFill>
              </a:rPr>
              <a:t>executada</a:t>
            </a:r>
            <a:r>
              <a:rPr lang="pt-BR" altLang="pt-BR" b="1">
                <a:effectLst/>
              </a:rPr>
              <a:t> </a:t>
            </a:r>
            <a:r>
              <a:rPr lang="pt-BR" altLang="pt-BR" b="1">
                <a:solidFill>
                  <a:srgbClr val="CC3300"/>
                </a:solidFill>
              </a:rPr>
              <a:t>repetidas vezes</a:t>
            </a:r>
            <a:r>
              <a:rPr lang="pt-BR" altLang="pt-BR" b="1">
                <a:effectLst/>
              </a:rPr>
              <a:t>, tem-se uma estrutura de repetição.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A estrutura de repetição, assim como a de decisão, </a:t>
            </a:r>
            <a:r>
              <a:rPr lang="pt-BR" altLang="pt-BR" b="1">
                <a:solidFill>
                  <a:srgbClr val="CC3300"/>
                </a:solidFill>
              </a:rPr>
              <a:t>envolve</a:t>
            </a:r>
            <a:r>
              <a:rPr lang="pt-BR" altLang="pt-BR" b="1">
                <a:effectLst/>
              </a:rPr>
              <a:t> sempre a </a:t>
            </a:r>
            <a:r>
              <a:rPr lang="pt-BR" altLang="pt-BR" b="1">
                <a:solidFill>
                  <a:srgbClr val="CC3300"/>
                </a:solidFill>
              </a:rPr>
              <a:t>avaliação de uma condição</a:t>
            </a:r>
            <a:r>
              <a:rPr lang="pt-BR" altLang="pt-BR" b="1">
                <a:effectLst/>
              </a:rPr>
              <a:t>.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A classificação das estruturas de repetição é feita de acordo com o conhecimento prévio do número de vezes que o conjunto de comandos será executado.</a:t>
            </a:r>
          </a:p>
        </p:txBody>
      </p:sp>
      <p:sp>
        <p:nvSpPr>
          <p:cNvPr id="1284101" name="Text Box 5">
            <a:extLst>
              <a:ext uri="{FF2B5EF4-FFF2-40B4-BE49-F238E27FC236}">
                <a16:creationId xmlns:a16="http://schemas.microsoft.com/office/drawing/2014/main" id="{726007B9-AD32-4ED1-9D2F-87087127E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</a:t>
            </a:r>
          </a:p>
        </p:txBody>
      </p:sp>
      <p:sp>
        <p:nvSpPr>
          <p:cNvPr id="7" name="Estrela de 5 pontas 4">
            <a:extLst>
              <a:ext uri="{FF2B5EF4-FFF2-40B4-BE49-F238E27FC236}">
                <a16:creationId xmlns:a16="http://schemas.microsoft.com/office/drawing/2014/main" id="{98A2D395-2D7D-434A-A309-44186C314529}"/>
              </a:ext>
            </a:extLst>
          </p:cNvPr>
          <p:cNvSpPr/>
          <p:nvPr/>
        </p:nvSpPr>
        <p:spPr bwMode="auto">
          <a:xfrm>
            <a:off x="6096000" y="5469619"/>
            <a:ext cx="914400" cy="9144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Número de Slide 3">
            <a:extLst>
              <a:ext uri="{FF2B5EF4-FFF2-40B4-BE49-F238E27FC236}">
                <a16:creationId xmlns:a16="http://schemas.microsoft.com/office/drawing/2014/main" id="{C7EBC608-1096-43FF-979E-85999C03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6B74EB-4CD6-466F-B682-F5E25420C5AF}" type="slidenum">
              <a:rPr lang="pt-BR" altLang="pt-BR"/>
              <a:pPr>
                <a:defRPr/>
              </a:pPr>
              <a:t>72</a:t>
            </a:fld>
            <a:endParaRPr lang="pt-BR" altLang="pt-BR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3F851F40-C86B-4227-B9D5-F75B0D9BA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7A528D73-CBBA-4F8B-8E50-F993E8BAB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43365" name="Rectangle 4">
            <a:extLst>
              <a:ext uri="{FF2B5EF4-FFF2-40B4-BE49-F238E27FC236}">
                <a16:creationId xmlns:a16="http://schemas.microsoft.com/office/drawing/2014/main" id="{B5DFAA84-A4AA-4A8D-99C4-6DF87E85D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just">
              <a:buFont typeface="Wingdings" panose="05000000000000000000" pitchFamily="2" charset="2"/>
              <a:buChar char="n"/>
            </a:pPr>
            <a:r>
              <a:rPr lang="pt-BR" altLang="pt-BR" b="1"/>
              <a:t>É uma variável de controle, inteira, que serve para controlar quantas vezes um determinado trecho de programa foi executado.</a:t>
            </a:r>
            <a:r>
              <a:rPr lang="pt-BR" altLang="pt-BR"/>
              <a:t> </a:t>
            </a:r>
          </a:p>
        </p:txBody>
      </p:sp>
      <p:sp>
        <p:nvSpPr>
          <p:cNvPr id="143366" name="Text Box 5">
            <a:extLst>
              <a:ext uri="{FF2B5EF4-FFF2-40B4-BE49-F238E27FC236}">
                <a16:creationId xmlns:a16="http://schemas.microsoft.com/office/drawing/2014/main" id="{69D815B7-1A7F-4B75-BCFF-412507B56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Contador</a:t>
            </a:r>
          </a:p>
        </p:txBody>
      </p:sp>
      <p:sp>
        <p:nvSpPr>
          <p:cNvPr id="143367" name="Rectangle 6">
            <a:extLst>
              <a:ext uri="{FF2B5EF4-FFF2-40B4-BE49-F238E27FC236}">
                <a16:creationId xmlns:a16="http://schemas.microsoft.com/office/drawing/2014/main" id="{DDE07C68-2533-4BCB-9C76-0CAC53887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35363"/>
            <a:ext cx="439102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</p:txBody>
      </p:sp>
      <p:graphicFrame>
        <p:nvGraphicFramePr>
          <p:cNvPr id="1286152" name="Group 8">
            <a:extLst>
              <a:ext uri="{FF2B5EF4-FFF2-40B4-BE49-F238E27FC236}">
                <a16:creationId xmlns:a16="http://schemas.microsoft.com/office/drawing/2014/main" id="{EB342877-58AB-4F95-9561-35B16AA956F0}"/>
              </a:ext>
            </a:extLst>
          </p:cNvPr>
          <p:cNvGraphicFramePr>
            <a:graphicFrameLocks noGrp="1"/>
          </p:cNvGraphicFramePr>
          <p:nvPr/>
        </p:nvGraphicFramePr>
        <p:xfrm>
          <a:off x="6156325" y="2911475"/>
          <a:ext cx="2459038" cy="2533652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PAR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Saída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6351ADBB-91AA-4A7A-B165-A836BF9778F3}"/>
              </a:ext>
            </a:extLst>
          </p:cNvPr>
          <p:cNvSpPr txBox="1"/>
          <p:nvPr/>
        </p:nvSpPr>
        <p:spPr>
          <a:xfrm>
            <a:off x="51738" y="2149019"/>
            <a:ext cx="3950753" cy="470898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sz="1200" dirty="0"/>
              <a:t>Algoritmo "PROGRAMA PARES"</a:t>
            </a:r>
          </a:p>
          <a:p>
            <a:r>
              <a:rPr lang="pt-BR" sz="1200" dirty="0"/>
              <a:t>Var </a:t>
            </a:r>
            <a:r>
              <a:rPr lang="pt-BR" sz="1200" dirty="0" err="1"/>
              <a:t>i,PAR</a:t>
            </a:r>
            <a:r>
              <a:rPr lang="pt-BR" sz="1200" dirty="0"/>
              <a:t>, X: INTEIRO</a:t>
            </a:r>
          </a:p>
          <a:p>
            <a:r>
              <a:rPr lang="pt-BR" sz="1200" dirty="0"/>
              <a:t>Inicio</a:t>
            </a:r>
          </a:p>
          <a:p>
            <a:r>
              <a:rPr lang="pt-BR" sz="1200" dirty="0"/>
              <a:t>  PAR:=0;</a:t>
            </a:r>
          </a:p>
          <a:p>
            <a:r>
              <a:rPr lang="pt-BR" sz="1200" dirty="0"/>
              <a:t>  x:=0</a:t>
            </a:r>
          </a:p>
          <a:p>
            <a:r>
              <a:rPr lang="pt-BR" sz="1200" b="1" dirty="0"/>
              <a:t>  i:=1</a:t>
            </a:r>
          </a:p>
          <a:p>
            <a:r>
              <a:rPr lang="pt-BR" sz="1200" dirty="0"/>
              <a:t>  ESCREVAL(</a:t>
            </a:r>
            <a:r>
              <a:rPr lang="pt-BR" sz="1200" dirty="0" err="1"/>
              <a:t>i,"o</a:t>
            </a:r>
            <a:r>
              <a:rPr lang="pt-BR" sz="1200" dirty="0"/>
              <a:t>. par =",PAR)</a:t>
            </a:r>
          </a:p>
          <a:p>
            <a:r>
              <a:rPr lang="pt-BR" sz="1200" dirty="0"/>
              <a:t>  </a:t>
            </a:r>
            <a:r>
              <a:rPr lang="pt-BR" sz="1200" b="1" dirty="0"/>
              <a:t>i:=i+1</a:t>
            </a:r>
          </a:p>
          <a:p>
            <a:r>
              <a:rPr lang="pt-BR" sz="1200" dirty="0"/>
              <a:t>  PAR := PAR+2</a:t>
            </a:r>
          </a:p>
          <a:p>
            <a:r>
              <a:rPr lang="pt-BR" sz="1200" dirty="0"/>
              <a:t>  ESCREVAL(</a:t>
            </a:r>
            <a:r>
              <a:rPr lang="pt-BR" sz="1200" dirty="0" err="1"/>
              <a:t>i,"o</a:t>
            </a:r>
            <a:r>
              <a:rPr lang="pt-BR" sz="1200" dirty="0"/>
              <a:t>. par =",PAR)</a:t>
            </a:r>
          </a:p>
          <a:p>
            <a:r>
              <a:rPr lang="pt-BR" sz="1200" b="1" dirty="0"/>
              <a:t>  i:=i+1</a:t>
            </a:r>
          </a:p>
          <a:p>
            <a:r>
              <a:rPr lang="pt-BR" sz="1200" dirty="0"/>
              <a:t>  PAR := PAR+2</a:t>
            </a:r>
          </a:p>
          <a:p>
            <a:r>
              <a:rPr lang="pt-BR" sz="1200" dirty="0"/>
              <a:t>  ESCREVAL(</a:t>
            </a:r>
            <a:r>
              <a:rPr lang="pt-BR" sz="1200" dirty="0" err="1"/>
              <a:t>i,"o</a:t>
            </a:r>
            <a:r>
              <a:rPr lang="pt-BR" sz="1200" dirty="0"/>
              <a:t>. par =",PAR)</a:t>
            </a:r>
          </a:p>
          <a:p>
            <a:r>
              <a:rPr lang="pt-BR" sz="1200" b="1" dirty="0"/>
              <a:t>  i:=i+1</a:t>
            </a:r>
          </a:p>
          <a:p>
            <a:r>
              <a:rPr lang="pt-BR" sz="1200" dirty="0"/>
              <a:t>  PAR := PAR+2</a:t>
            </a:r>
          </a:p>
          <a:p>
            <a:r>
              <a:rPr lang="pt-BR" sz="1200" dirty="0"/>
              <a:t>  ESCREVAL(</a:t>
            </a:r>
            <a:r>
              <a:rPr lang="pt-BR" sz="1200" dirty="0" err="1"/>
              <a:t>i,"o</a:t>
            </a:r>
            <a:r>
              <a:rPr lang="pt-BR" sz="1200" dirty="0"/>
              <a:t>. par =",PAR)</a:t>
            </a:r>
          </a:p>
          <a:p>
            <a:r>
              <a:rPr lang="pt-BR" sz="1200" b="1" dirty="0"/>
              <a:t>  i:=i+1</a:t>
            </a:r>
          </a:p>
          <a:p>
            <a:r>
              <a:rPr lang="pt-BR" sz="1200" dirty="0"/>
              <a:t>  PAR := PAR+2</a:t>
            </a:r>
          </a:p>
          <a:p>
            <a:r>
              <a:rPr lang="pt-BR" sz="1200" dirty="0"/>
              <a:t>  ESCREVAL(</a:t>
            </a:r>
            <a:r>
              <a:rPr lang="pt-BR" sz="1200" dirty="0" err="1"/>
              <a:t>i,"o</a:t>
            </a:r>
            <a:r>
              <a:rPr lang="pt-BR" sz="1200" dirty="0"/>
              <a:t>. par =",PAR)</a:t>
            </a:r>
          </a:p>
          <a:p>
            <a:r>
              <a:rPr lang="pt-BR" sz="1200" b="1" dirty="0"/>
              <a:t>  i:=i+1</a:t>
            </a:r>
          </a:p>
          <a:p>
            <a:r>
              <a:rPr lang="pt-BR" sz="1200" dirty="0"/>
              <a:t>  PAR := PAR+2</a:t>
            </a:r>
          </a:p>
          <a:p>
            <a:r>
              <a:rPr lang="pt-BR" sz="1200" dirty="0"/>
              <a:t>  ESCREVAL(</a:t>
            </a:r>
            <a:r>
              <a:rPr lang="pt-BR" sz="1200" dirty="0" err="1"/>
              <a:t>i,"o</a:t>
            </a:r>
            <a:r>
              <a:rPr lang="pt-BR" sz="1200" dirty="0"/>
              <a:t>. par =",PAR)</a:t>
            </a:r>
          </a:p>
          <a:p>
            <a:r>
              <a:rPr lang="pt-BR" sz="1200" b="1" dirty="0"/>
              <a:t>  i:=i+1</a:t>
            </a:r>
          </a:p>
          <a:p>
            <a:r>
              <a:rPr lang="pt-BR" sz="1200" dirty="0"/>
              <a:t>  PAR := PAR+2</a:t>
            </a:r>
          </a:p>
          <a:p>
            <a:r>
              <a:rPr lang="pt-BR" sz="1200" dirty="0" err="1"/>
              <a:t>Fimalgoritmo</a:t>
            </a:r>
            <a:endParaRPr lang="pt-BR" sz="1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CA85B86-B493-4A6A-A84D-D2F118BBE12C}"/>
              </a:ext>
            </a:extLst>
          </p:cNvPr>
          <p:cNvSpPr txBox="1"/>
          <p:nvPr/>
        </p:nvSpPr>
        <p:spPr>
          <a:xfrm>
            <a:off x="4897551" y="6577810"/>
            <a:ext cx="2517547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sz="1400" dirty="0" err="1"/>
              <a:t>numeros</a:t>
            </a:r>
            <a:r>
              <a:rPr lang="pt-BR" sz="1400" dirty="0"/>
              <a:t> pares </a:t>
            </a:r>
            <a:r>
              <a:rPr lang="pt-BR" sz="1400" dirty="0" err="1"/>
              <a:t>sequencial.alg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ço Reservado para Número de Slide 3">
            <a:extLst>
              <a:ext uri="{FF2B5EF4-FFF2-40B4-BE49-F238E27FC236}">
                <a16:creationId xmlns:a16="http://schemas.microsoft.com/office/drawing/2014/main" id="{91990CB4-F32A-4D5C-9569-CAC9342F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E3E7FB-FF77-4D9C-B008-B93B90F70D99}" type="slidenum">
              <a:rPr lang="pt-BR" altLang="pt-BR"/>
              <a:pPr>
                <a:defRPr/>
              </a:pPr>
              <a:t>73</a:t>
            </a:fld>
            <a:endParaRPr lang="pt-BR" altLang="pt-BR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82A890DC-6E42-45BB-B51C-845D04EB4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432B2888-BD6A-4FA4-BEB3-E3F2E89B6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47461" name="Rectangle 4">
            <a:extLst>
              <a:ext uri="{FF2B5EF4-FFF2-40B4-BE49-F238E27FC236}">
                <a16:creationId xmlns:a16="http://schemas.microsoft.com/office/drawing/2014/main" id="{49632BED-1A4E-4B2F-AFD4-B4619708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 dirty="0"/>
          </a:p>
          <a:p>
            <a:pPr algn="just">
              <a:buFont typeface="Wingdings" panose="05000000000000000000" pitchFamily="2" charset="2"/>
              <a:buChar char="n"/>
            </a:pPr>
            <a:r>
              <a:rPr lang="pt-BR" altLang="pt-BR" dirty="0"/>
              <a:t>É uma variável de controle que serve para acumular valores. Considere que um programa, além de ler 100 valores e mostrar a quantidade de números positivos, deva mostrar a soma dos valores positivos digitados.</a:t>
            </a:r>
          </a:p>
          <a:p>
            <a:pPr algn="just">
              <a:buFont typeface="Wingdings" panose="05000000000000000000" pitchFamily="2" charset="2"/>
              <a:buChar char="n"/>
            </a:pPr>
            <a:endParaRPr lang="pt-BR" altLang="pt-BR" dirty="0"/>
          </a:p>
        </p:txBody>
      </p:sp>
      <p:sp>
        <p:nvSpPr>
          <p:cNvPr id="147462" name="Text Box 5">
            <a:extLst>
              <a:ext uri="{FF2B5EF4-FFF2-40B4-BE49-F238E27FC236}">
                <a16:creationId xmlns:a16="http://schemas.microsoft.com/office/drawing/2014/main" id="{AA0C54E4-CD5E-419C-A3E0-EFBE53CFC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Acumulador</a:t>
            </a:r>
          </a:p>
        </p:txBody>
      </p:sp>
      <p:sp>
        <p:nvSpPr>
          <p:cNvPr id="147463" name="Rectangle 6">
            <a:extLst>
              <a:ext uri="{FF2B5EF4-FFF2-40B4-BE49-F238E27FC236}">
                <a16:creationId xmlns:a16="http://schemas.microsoft.com/office/drawing/2014/main" id="{123C856A-4B7C-4999-93DC-B84E0214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35363"/>
            <a:ext cx="439102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</p:txBody>
      </p:sp>
      <p:sp>
        <p:nvSpPr>
          <p:cNvPr id="1290247" name="Rectangle 7">
            <a:extLst>
              <a:ext uri="{FF2B5EF4-FFF2-40B4-BE49-F238E27FC236}">
                <a16:creationId xmlns:a16="http://schemas.microsoft.com/office/drawing/2014/main" id="{F484F2EF-00A8-4E84-B3E8-94D8B4A06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2924175"/>
            <a:ext cx="4718050" cy="3567113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9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ALGORITMO “SOMA_SALARIOS”;</a:t>
            </a:r>
          </a:p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VAR SOMA, SALARIO : REAL;</a:t>
            </a:r>
          </a:p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INICIO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SOMA:=O;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SALARIO:=0;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ENQUANTO SALARIO&gt;=0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INICIO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     LEIA (SALARIO);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    SOMA:=SOMA+SALARIO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FIMENQUANTO;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ESCREVAL (SOMA)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FIM.</a:t>
            </a:r>
            <a:endParaRPr lang="pt-BR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90248" name="Group 8">
            <a:extLst>
              <a:ext uri="{FF2B5EF4-FFF2-40B4-BE49-F238E27FC236}">
                <a16:creationId xmlns:a16="http://schemas.microsoft.com/office/drawing/2014/main" id="{7EEB1CE5-A3C5-48F2-A5B8-10D4D67E87E8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100388"/>
          <a:ext cx="2963862" cy="3090863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Salario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Soma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Saída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2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2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90284" name="Text Box 44">
            <a:extLst>
              <a:ext uri="{FF2B5EF4-FFF2-40B4-BE49-F238E27FC236}">
                <a16:creationId xmlns:a16="http://schemas.microsoft.com/office/drawing/2014/main" id="{56E109AF-5700-444A-A66C-BEC49598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508750"/>
            <a:ext cx="2630488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Aula7\Enquanto salario.alg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5738F5F5-9999-4E8F-805E-0986A487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740B8-BD30-4D82-B095-7AC23B519427}" type="slidenum">
              <a:rPr lang="pt-BR" altLang="pt-BR"/>
              <a:pPr>
                <a:defRPr/>
              </a:pPr>
              <a:t>74</a:t>
            </a:fld>
            <a:endParaRPr lang="pt-BR" altLang="pt-BR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AF570275-D351-42CD-AEC7-9E857D52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261B00BF-20DA-4281-9804-304819A04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88196" name="Rectangle 4">
            <a:extLst>
              <a:ext uri="{FF2B5EF4-FFF2-40B4-BE49-F238E27FC236}">
                <a16:creationId xmlns:a16="http://schemas.microsoft.com/office/drawing/2014/main" id="{C0A16077-FDCC-4FE5-9FD2-55081BB16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876935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dirty="0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 dirty="0">
                <a:effectLst/>
              </a:rPr>
              <a:t>A estrutura de repetição é representada utilizando as estruturas:</a:t>
            </a:r>
          </a:p>
          <a:p>
            <a:pPr lvl="1" algn="just">
              <a:defRPr/>
            </a:pPr>
            <a:r>
              <a:rPr lang="pt-BR" altLang="pt-BR" b="1" dirty="0">
                <a:effectLst/>
              </a:rPr>
              <a:t>Laço Contado: </a:t>
            </a:r>
          </a:p>
          <a:p>
            <a:pPr lvl="2" algn="just">
              <a:defRPr/>
            </a:pPr>
            <a:r>
              <a:rPr lang="pt-BR" altLang="pt-BR" b="1" dirty="0">
                <a:effectLst/>
              </a:rPr>
              <a:t>Quando se conhece quantas vezes o comando será executado. Também conhecido como </a:t>
            </a:r>
            <a:r>
              <a:rPr lang="pt-BR" altLang="pt-BR" b="1" u="sng" dirty="0">
                <a:effectLst/>
              </a:rPr>
              <a:t>ESTRUTURA DE REPETIÇÃO DETERMINADA.</a:t>
            </a:r>
            <a:r>
              <a:rPr lang="pt-BR" altLang="pt-BR" sz="1800" dirty="0"/>
              <a:t> </a:t>
            </a:r>
            <a:endParaRPr lang="pt-BR" altLang="pt-BR" b="1" dirty="0">
              <a:effectLst/>
            </a:endParaRPr>
          </a:p>
          <a:p>
            <a:pPr lvl="1" algn="just">
              <a:defRPr/>
            </a:pPr>
            <a:r>
              <a:rPr lang="pt-BR" altLang="pt-BR" b="1" dirty="0">
                <a:effectLst/>
              </a:rPr>
              <a:t>Laços Condicionais:</a:t>
            </a:r>
          </a:p>
          <a:p>
            <a:pPr lvl="2" algn="just">
              <a:defRPr/>
            </a:pPr>
            <a:r>
              <a:rPr lang="pt-BR" altLang="pt-BR" b="1" dirty="0">
                <a:effectLst/>
              </a:rPr>
              <a:t>Quando não se conhece quantas vezes o comando será repetido pelo fato do comando está amarrado a uma condição sujeita à modificação pelas instruções do interior do laço. Também conhecido como </a:t>
            </a:r>
            <a:r>
              <a:rPr lang="pt-BR" altLang="pt-BR" b="1" u="sng" dirty="0">
                <a:effectLst/>
              </a:rPr>
              <a:t>ESTRUTURA DE REPETIÇÃO INDETERMINADA</a:t>
            </a:r>
            <a:r>
              <a:rPr lang="pt-BR" altLang="pt-BR" sz="1800" dirty="0"/>
              <a:t> .</a:t>
            </a:r>
          </a:p>
        </p:txBody>
      </p:sp>
      <p:sp>
        <p:nvSpPr>
          <p:cNvPr id="1288197" name="Text Box 5">
            <a:extLst>
              <a:ext uri="{FF2B5EF4-FFF2-40B4-BE49-F238E27FC236}">
                <a16:creationId xmlns:a16="http://schemas.microsoft.com/office/drawing/2014/main" id="{FC4870B5-E58A-453C-9604-23DE34466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0FA8112F-C9E5-45AF-B300-FD8D40F8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94D1B-6461-4EE4-B10D-BFB29F108CEB}" type="slidenum">
              <a:rPr lang="pt-BR" altLang="pt-BR"/>
              <a:pPr>
                <a:defRPr/>
              </a:pPr>
              <a:t>75</a:t>
            </a:fld>
            <a:endParaRPr lang="pt-BR" altLang="pt-BR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E91C3225-398C-4F76-AA32-9A1FD6C1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B5A98E75-0CCE-472D-A54C-68FCDB7E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92292" name="Rectangle 4">
            <a:extLst>
              <a:ext uri="{FF2B5EF4-FFF2-40B4-BE49-F238E27FC236}">
                <a16:creationId xmlns:a16="http://schemas.microsoft.com/office/drawing/2014/main" id="{1F06141B-8357-4EEC-AB58-2FE17DAF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dirty="0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 dirty="0">
                <a:effectLst/>
              </a:rPr>
              <a:t>Na repetição determinada o algoritmo apresenta previamente a quantidade de repetições.</a:t>
            </a:r>
            <a:r>
              <a:rPr lang="pt-BR" altLang="pt-BR" dirty="0"/>
              <a:t> </a:t>
            </a:r>
          </a:p>
        </p:txBody>
      </p:sp>
      <p:sp>
        <p:nvSpPr>
          <p:cNvPr id="1292293" name="Text Box 5">
            <a:extLst>
              <a:ext uri="{FF2B5EF4-FFF2-40B4-BE49-F238E27FC236}">
                <a16:creationId xmlns:a16="http://schemas.microsoft.com/office/drawing/2014/main" id="{7716F62B-1DFE-41C7-AF62-3A510DAF2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49513" name="Rectangle 8">
            <a:extLst>
              <a:ext uri="{FF2B5EF4-FFF2-40B4-BE49-F238E27FC236}">
                <a16:creationId xmlns:a16="http://schemas.microsoft.com/office/drawing/2014/main" id="{900EBAD6-4F6B-471D-98C0-3CE54629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F928D97-BACF-4102-8BFD-3307B2BA2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916" y="2655887"/>
            <a:ext cx="3789759" cy="3122612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 "PROGRAMA PARES"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 i, Par: INTEIRO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Inicio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Par:=0;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para i:=1 ate 100 faca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ESCREVAL (Par)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Par := Par+2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Fimpara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Fimalgoritmo</a:t>
            </a:r>
            <a:endParaRPr lang="en-US" altLang="pt-BR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7677F82-F0F7-4FB7-B7B9-A3E5BC51FE5F}"/>
              </a:ext>
            </a:extLst>
          </p:cNvPr>
          <p:cNvSpPr/>
          <p:nvPr/>
        </p:nvSpPr>
        <p:spPr>
          <a:xfrm>
            <a:off x="188947" y="2236033"/>
            <a:ext cx="4572000" cy="4247317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r>
              <a:rPr lang="pt-BR" dirty="0"/>
              <a:t>Var </a:t>
            </a:r>
            <a:r>
              <a:rPr lang="pt-BR" dirty="0" err="1"/>
              <a:t>i,PAR</a:t>
            </a:r>
            <a:r>
              <a:rPr lang="pt-BR" dirty="0"/>
              <a:t>, X: INTEIRO</a:t>
            </a:r>
          </a:p>
          <a:p>
            <a:r>
              <a:rPr lang="pt-BR" dirty="0"/>
              <a:t>Inicio</a:t>
            </a:r>
          </a:p>
          <a:p>
            <a:r>
              <a:rPr lang="pt-BR" dirty="0"/>
              <a:t>  PAR:=0;</a:t>
            </a:r>
          </a:p>
          <a:p>
            <a:r>
              <a:rPr lang="pt-BR" dirty="0"/>
              <a:t>  x:=0</a:t>
            </a:r>
          </a:p>
          <a:p>
            <a:r>
              <a:rPr lang="pt-BR" dirty="0"/>
              <a:t>  i:=1</a:t>
            </a:r>
          </a:p>
          <a:p>
            <a:r>
              <a:rPr lang="pt-BR" dirty="0"/>
              <a:t>  ESCREVAL(</a:t>
            </a:r>
            <a:r>
              <a:rPr lang="pt-BR" dirty="0" err="1"/>
              <a:t>i,"o</a:t>
            </a:r>
            <a:r>
              <a:rPr lang="pt-BR" dirty="0"/>
              <a:t>. par =",PAR)</a:t>
            </a:r>
          </a:p>
          <a:p>
            <a:r>
              <a:rPr lang="pt-BR" dirty="0"/>
              <a:t>  i:=i+1</a:t>
            </a:r>
          </a:p>
          <a:p>
            <a:r>
              <a:rPr lang="pt-BR" dirty="0"/>
              <a:t>  PAR := PAR+2</a:t>
            </a:r>
          </a:p>
          <a:p>
            <a:r>
              <a:rPr lang="pt-BR" dirty="0"/>
              <a:t>  ESCREVAL(</a:t>
            </a:r>
            <a:r>
              <a:rPr lang="pt-BR" dirty="0" err="1"/>
              <a:t>i,"o</a:t>
            </a:r>
            <a:r>
              <a:rPr lang="pt-BR" dirty="0"/>
              <a:t>. par =",PAR)</a:t>
            </a:r>
          </a:p>
          <a:p>
            <a:r>
              <a:rPr lang="pt-BR" dirty="0"/>
              <a:t>  i:=i+1</a:t>
            </a:r>
          </a:p>
          <a:p>
            <a:r>
              <a:rPr lang="pt-BR" dirty="0"/>
              <a:t>  PAR := PAR+2</a:t>
            </a:r>
          </a:p>
          <a:p>
            <a:r>
              <a:rPr lang="pt-BR" dirty="0"/>
              <a:t>  ESCREVAL(</a:t>
            </a:r>
            <a:r>
              <a:rPr lang="pt-BR" dirty="0" err="1"/>
              <a:t>i,"o</a:t>
            </a:r>
            <a:r>
              <a:rPr lang="pt-BR" dirty="0"/>
              <a:t>. par =",PAR)</a:t>
            </a:r>
          </a:p>
          <a:p>
            <a:r>
              <a:rPr lang="pt-BR" dirty="0"/>
              <a:t>  i:=i+1</a:t>
            </a:r>
          </a:p>
          <a:p>
            <a:r>
              <a:rPr lang="pt-BR" dirty="0"/>
              <a:t>  PAR := PAR+2</a:t>
            </a:r>
          </a:p>
          <a:p>
            <a:r>
              <a:rPr lang="pt-BR" dirty="0" err="1"/>
              <a:t>Fimalgoritmo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0FA8112F-C9E5-45AF-B300-FD8D40F8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94D1B-6461-4EE4-B10D-BFB29F108CEB}" type="slidenum">
              <a:rPr lang="pt-BR" altLang="pt-BR"/>
              <a:pPr>
                <a:defRPr/>
              </a:pPr>
              <a:t>76</a:t>
            </a:fld>
            <a:endParaRPr lang="pt-BR" altLang="pt-BR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E91C3225-398C-4F76-AA32-9A1FD6C1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B5A98E75-0CCE-472D-A54C-68FCDB7E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92292" name="Rectangle 4">
            <a:extLst>
              <a:ext uri="{FF2B5EF4-FFF2-40B4-BE49-F238E27FC236}">
                <a16:creationId xmlns:a16="http://schemas.microsoft.com/office/drawing/2014/main" id="{1F06141B-8357-4EEC-AB58-2FE17DAF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Na repetição determinada o algoritmo apresenta previamente a quantidade de repetições.</a:t>
            </a:r>
            <a:r>
              <a:rPr lang="pt-BR" altLang="pt-BR"/>
              <a:t> </a:t>
            </a:r>
          </a:p>
        </p:txBody>
      </p:sp>
      <p:sp>
        <p:nvSpPr>
          <p:cNvPr id="1292293" name="Text Box 5">
            <a:extLst>
              <a:ext uri="{FF2B5EF4-FFF2-40B4-BE49-F238E27FC236}">
                <a16:creationId xmlns:a16="http://schemas.microsoft.com/office/drawing/2014/main" id="{7716F62B-1DFE-41C7-AF62-3A510DAF2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92294" name="Rectangle 6">
            <a:extLst>
              <a:ext uri="{FF2B5EF4-FFF2-40B4-BE49-F238E27FC236}">
                <a16:creationId xmlns:a16="http://schemas.microsoft.com/office/drawing/2014/main" id="{CA8BA5F6-AFFC-461B-9E11-6FF99CE4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213100"/>
            <a:ext cx="7883525" cy="25971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REPETIÇÃO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 I: INTEIRO;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</a:t>
            </a:r>
            <a:r>
              <a:rPr lang="pt-BR" altLang="pt-BR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&lt;&lt;VARIAVEL DE TIPO INTEIRO&gt;&gt;:=&lt;&lt;VALOR INICIAL&gt;&gt; </a:t>
            </a: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ATE</a:t>
            </a:r>
            <a:r>
              <a:rPr lang="pt-BR" altLang="pt-BR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&lt;&lt;VALOR FINAL&gt;&gt; </a:t>
            </a: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FAÇA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ÍNICIO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&lt;&lt;COMANDO1&gt;&gt;;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&lt;&lt;COMANDON&gt;&gt;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FIM;</a:t>
            </a:r>
          </a:p>
        </p:txBody>
      </p:sp>
      <p:sp>
        <p:nvSpPr>
          <p:cNvPr id="1292295" name="Text Box 7">
            <a:extLst>
              <a:ext uri="{FF2B5EF4-FFF2-40B4-BE49-F238E27FC236}">
                <a16:creationId xmlns:a16="http://schemas.microsoft.com/office/drawing/2014/main" id="{FF8FBAC0-F7E0-478F-812A-B887132BD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2701925"/>
            <a:ext cx="20320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Expressão Geral</a:t>
            </a:r>
          </a:p>
        </p:txBody>
      </p:sp>
      <p:sp>
        <p:nvSpPr>
          <p:cNvPr id="149513" name="Rectangle 8">
            <a:extLst>
              <a:ext uri="{FF2B5EF4-FFF2-40B4-BE49-F238E27FC236}">
                <a16:creationId xmlns:a16="http://schemas.microsoft.com/office/drawing/2014/main" id="{900EBAD6-4F6B-471D-98C0-3CE54629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2297" name="Rectangle 9">
            <a:extLst>
              <a:ext uri="{FF2B5EF4-FFF2-40B4-BE49-F238E27FC236}">
                <a16:creationId xmlns:a16="http://schemas.microsoft.com/office/drawing/2014/main" id="{6B06280E-AF56-4B1E-8849-CB1157053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440238"/>
            <a:ext cx="6229350" cy="2024062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9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ALGORITMO “REPETICAO”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 I:INTEIRO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INICIO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PARA I:=1 ATE 10 FACA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ESCREVER (“SÃO PAULO não foi Campeão”)</a:t>
            </a:r>
          </a:p>
          <a:p>
            <a:pPr algn="just"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FIMPARA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FIM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F928D97-BACF-4102-8BFD-3307B2BA2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2136775"/>
            <a:ext cx="4718050" cy="3122612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 "PROGRAMA PARES"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 i, Par: INTEIRO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Inicio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Par:=0;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para i:=1 ate 100 faca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ESCREVAL (Par)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Par := Par+2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Fimpara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Fimalgoritmo</a:t>
            </a:r>
            <a:endParaRPr lang="en-US" altLang="pt-BR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297" grpId="0" animBg="1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Número de Slide 3">
            <a:extLst>
              <a:ext uri="{FF2B5EF4-FFF2-40B4-BE49-F238E27FC236}">
                <a16:creationId xmlns:a16="http://schemas.microsoft.com/office/drawing/2014/main" id="{C7EBC608-1096-43FF-979E-85999C03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6B74EB-4CD6-466F-B682-F5E25420C5AF}" type="slidenum">
              <a:rPr lang="pt-BR" altLang="pt-BR"/>
              <a:pPr>
                <a:defRPr/>
              </a:pPr>
              <a:t>77</a:t>
            </a:fld>
            <a:endParaRPr lang="pt-BR" altLang="pt-BR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3F851F40-C86B-4227-B9D5-F75B0D9BA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7A528D73-CBBA-4F8B-8E50-F993E8BAB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43365" name="Rectangle 4">
            <a:extLst>
              <a:ext uri="{FF2B5EF4-FFF2-40B4-BE49-F238E27FC236}">
                <a16:creationId xmlns:a16="http://schemas.microsoft.com/office/drawing/2014/main" id="{B5DFAA84-A4AA-4A8D-99C4-6DF87E85D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 dirty="0"/>
          </a:p>
          <a:p>
            <a:pPr algn="just">
              <a:buFont typeface="Wingdings" panose="05000000000000000000" pitchFamily="2" charset="2"/>
              <a:buChar char="n"/>
            </a:pPr>
            <a:r>
              <a:rPr lang="pt-BR" altLang="pt-BR" b="1" dirty="0"/>
              <a:t>Veja o funcionamento do algoritmo:</a:t>
            </a:r>
            <a:endParaRPr lang="pt-BR" altLang="pt-BR" dirty="0"/>
          </a:p>
        </p:txBody>
      </p:sp>
      <p:sp>
        <p:nvSpPr>
          <p:cNvPr id="143366" name="Text Box 5">
            <a:extLst>
              <a:ext uri="{FF2B5EF4-FFF2-40B4-BE49-F238E27FC236}">
                <a16:creationId xmlns:a16="http://schemas.microsoft.com/office/drawing/2014/main" id="{69D815B7-1A7F-4B75-BCFF-412507B56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Contador “i” e a variável Acumuladora “Par” na estrutura de repetição determinada</a:t>
            </a:r>
          </a:p>
        </p:txBody>
      </p:sp>
      <p:sp>
        <p:nvSpPr>
          <p:cNvPr id="143367" name="Rectangle 6">
            <a:extLst>
              <a:ext uri="{FF2B5EF4-FFF2-40B4-BE49-F238E27FC236}">
                <a16:creationId xmlns:a16="http://schemas.microsoft.com/office/drawing/2014/main" id="{DDE07C68-2533-4BCB-9C76-0CAC53887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35363"/>
            <a:ext cx="439102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</p:txBody>
      </p:sp>
      <p:sp>
        <p:nvSpPr>
          <p:cNvPr id="1286151" name="Rectangle 7">
            <a:extLst>
              <a:ext uri="{FF2B5EF4-FFF2-40B4-BE49-F238E27FC236}">
                <a16:creationId xmlns:a16="http://schemas.microsoft.com/office/drawing/2014/main" id="{68D5826C-9AB6-43EE-8891-0F548AA27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76" y="2382575"/>
            <a:ext cx="4718050" cy="3693319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Algoritmo "PROGRAMA PARES"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 b="1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Var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i, PAR: INTEIRO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 dirty="0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Inicio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  PAR:=0;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   x:=0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  para i:=1 ate 10 faca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        ESCREVAL(</a:t>
            </a:r>
            <a:r>
              <a:rPr lang="pt-BR" altLang="pt-BR" b="1" dirty="0" err="1"/>
              <a:t>i,"o</a:t>
            </a:r>
            <a:r>
              <a:rPr lang="pt-BR" altLang="pt-BR" b="1" dirty="0"/>
              <a:t>. par =",PAR)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       PAR := PAR+2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 err="1"/>
              <a:t>Fimpara</a:t>
            </a:r>
            <a:endParaRPr lang="pt-BR" altLang="pt-BR" b="1" dirty="0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 err="1"/>
              <a:t>Fimalgoritmo</a:t>
            </a:r>
            <a:endParaRPr lang="en-US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86152" name="Group 8">
            <a:extLst>
              <a:ext uri="{FF2B5EF4-FFF2-40B4-BE49-F238E27FC236}">
                <a16:creationId xmlns:a16="http://schemas.microsoft.com/office/drawing/2014/main" id="{EB342877-58AB-4F95-9561-35B16AA956F0}"/>
              </a:ext>
            </a:extLst>
          </p:cNvPr>
          <p:cNvGraphicFramePr>
            <a:graphicFrameLocks noGrp="1"/>
          </p:cNvGraphicFramePr>
          <p:nvPr/>
        </p:nvGraphicFramePr>
        <p:xfrm>
          <a:off x="6156325" y="2911475"/>
          <a:ext cx="2459038" cy="2533652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PAR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Saída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86178" name="Text Box 34">
            <a:extLst>
              <a:ext uri="{FF2B5EF4-FFF2-40B4-BE49-F238E27FC236}">
                <a16:creationId xmlns:a16="http://schemas.microsoft.com/office/drawing/2014/main" id="{C5051DE7-1923-4A51-AF44-E607DD83F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250" y="6488698"/>
            <a:ext cx="1874616" cy="3385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LTP\Cem </a:t>
            </a:r>
            <a:r>
              <a:rPr lang="pt-BR" altLang="pt-BR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pares.alg</a:t>
            </a:r>
            <a:endParaRPr lang="pt-BR" altLang="pt-B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B7F48067-253E-42E3-AF18-09DBF624C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87" y="6519446"/>
            <a:ext cx="2208746" cy="3385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LTP\</a:t>
            </a:r>
            <a:r>
              <a:rPr lang="pt-BR" altLang="pt-BR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NumerosPares.alg</a:t>
            </a:r>
            <a:endParaRPr lang="pt-BR" altLang="pt-B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4E8C7F-248C-43A8-A55C-4E7F6A6C54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643"/>
          <a:stretch/>
        </p:blipFill>
        <p:spPr>
          <a:xfrm>
            <a:off x="5754072" y="2548071"/>
            <a:ext cx="2939219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8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5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C4289E12-EDA8-41CE-8A86-1F62256B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66F310-BE16-44E4-A339-88FA5B5E2CA6}" type="slidenum">
              <a:rPr lang="pt-BR" altLang="pt-BR"/>
              <a:pPr>
                <a:defRPr/>
              </a:pPr>
              <a:t>78</a:t>
            </a:fld>
            <a:endParaRPr lang="pt-BR" altLang="pt-BR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FA2145C2-E825-4F3C-9BA1-54E0A2A2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3D269FBF-2416-4A8A-A856-AE464C6C8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94340" name="Rectangle 4">
            <a:extLst>
              <a:ext uri="{FF2B5EF4-FFF2-40B4-BE49-F238E27FC236}">
                <a16:creationId xmlns:a16="http://schemas.microsoft.com/office/drawing/2014/main" id="{CC200F96-BB48-4692-8C93-929319027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4429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Exemplo:</a:t>
            </a:r>
          </a:p>
          <a:p>
            <a:pPr algn="l">
              <a:defRPr/>
            </a:pPr>
            <a:r>
              <a:rPr lang="pt-BR" altLang="pt-BR">
                <a:effectLst/>
              </a:rPr>
              <a:t> Um determinado restaurante faz o registro da quantidade de refrigerantes vendidas no último ano. Considerando que cada refrigerante foi vendido a R$ 1,50, deseja-se saber o total arrecadado no último ano. Obviamente que, para este problema, tem-se como </a:t>
            </a:r>
            <a:r>
              <a:rPr lang="pt-BR" altLang="pt-BR" u="sng">
                <a:effectLst/>
              </a:rPr>
              <a:t>entrada a quantidade de refrigerantes</a:t>
            </a:r>
            <a:r>
              <a:rPr lang="pt-BR" altLang="pt-BR">
                <a:effectLst/>
              </a:rPr>
              <a:t> vendidos, e como solução do problema (</a:t>
            </a:r>
            <a:r>
              <a:rPr lang="pt-BR" altLang="pt-BR" u="sng">
                <a:effectLst/>
              </a:rPr>
              <a:t>saída), o total arrecadado</a:t>
            </a:r>
            <a:r>
              <a:rPr lang="pt-BR" altLang="pt-BR">
                <a:effectLst/>
              </a:rPr>
              <a:t>. Veja, a seguir, o respectivo algoritmo (algoritmo Restaurante_1).</a:t>
            </a:r>
            <a:r>
              <a:rPr lang="pt-BR" altLang="pt-BR"/>
              <a:t> </a:t>
            </a:r>
          </a:p>
        </p:txBody>
      </p:sp>
      <p:sp>
        <p:nvSpPr>
          <p:cNvPr id="1294341" name="Text Box 5">
            <a:extLst>
              <a:ext uri="{FF2B5EF4-FFF2-40B4-BE49-F238E27FC236}">
                <a16:creationId xmlns:a16="http://schemas.microsoft.com/office/drawing/2014/main" id="{751A7696-1D18-4451-82C8-1E755761C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94342" name="Rectangle 6">
            <a:extLst>
              <a:ext uri="{FF2B5EF4-FFF2-40B4-BE49-F238E27FC236}">
                <a16:creationId xmlns:a16="http://schemas.microsoft.com/office/drawing/2014/main" id="{F648C702-48E3-4441-9295-8B4FF8BAE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3960813"/>
            <a:ext cx="5060950" cy="2563812"/>
          </a:xfrm>
          <a:prstGeom prst="rect">
            <a:avLst/>
          </a:prstGeom>
          <a:solidFill>
            <a:srgbClr val="BDD2E9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pt-BR" b="1">
                <a:solidFill>
                  <a:srgbClr val="000000"/>
                </a:solidFill>
              </a:rPr>
              <a:t>Algoritmo </a:t>
            </a:r>
            <a:r>
              <a:rPr lang="en-US" altLang="pt-BR">
                <a:solidFill>
                  <a:srgbClr val="000000"/>
                </a:solidFill>
              </a:rPr>
              <a:t>Restaurante_1</a:t>
            </a:r>
          </a:p>
          <a:p>
            <a:pPr>
              <a:defRPr/>
            </a:pPr>
            <a:r>
              <a:rPr lang="en-US" altLang="pt-BR" b="1">
                <a:solidFill>
                  <a:srgbClr val="000000"/>
                </a:solidFill>
              </a:rPr>
              <a:t>Variáveis</a:t>
            </a:r>
            <a:endParaRPr lang="en-US" altLang="pt-B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pt-BR">
                <a:solidFill>
                  <a:srgbClr val="000000"/>
                </a:solidFill>
              </a:rPr>
              <a:t>  Qtidade_Vendida       : Inteiro</a:t>
            </a:r>
          </a:p>
          <a:p>
            <a:pPr>
              <a:defRPr/>
            </a:pPr>
            <a:r>
              <a:rPr lang="en-US" altLang="pt-BR">
                <a:solidFill>
                  <a:srgbClr val="000000"/>
                </a:solidFill>
              </a:rPr>
              <a:t>  Valor_Arrecadado     : Real</a:t>
            </a:r>
          </a:p>
          <a:p>
            <a:pPr>
              <a:defRPr/>
            </a:pPr>
            <a:r>
              <a:rPr lang="en-US" altLang="pt-BR" b="1">
                <a:solidFill>
                  <a:srgbClr val="000000"/>
                </a:solidFill>
              </a:rPr>
              <a:t>Início</a:t>
            </a:r>
            <a:endParaRPr lang="en-US" altLang="pt-B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pt-BR" b="1">
                <a:solidFill>
                  <a:srgbClr val="000000"/>
                </a:solidFill>
              </a:rPr>
              <a:t>   Leia </a:t>
            </a:r>
            <a:r>
              <a:rPr lang="en-US" altLang="pt-BR">
                <a:solidFill>
                  <a:srgbClr val="000000"/>
                </a:solidFill>
              </a:rPr>
              <a:t> Qtidade_Vendida</a:t>
            </a:r>
          </a:p>
          <a:p>
            <a:pPr>
              <a:defRPr/>
            </a:pPr>
            <a:r>
              <a:rPr lang="en-US" altLang="pt-BR">
                <a:solidFill>
                  <a:srgbClr val="000000"/>
                </a:solidFill>
              </a:rPr>
              <a:t>   Valor_Arrecadado  </a:t>
            </a:r>
            <a:r>
              <a:rPr lang="en-US" altLang="pt-BR">
                <a:solidFill>
                  <a:srgbClr val="000000"/>
                </a:solidFill>
                <a:sym typeface="Wingdings" panose="05000000000000000000" pitchFamily="2" charset="2"/>
              </a:rPr>
              <a:t></a:t>
            </a:r>
            <a:r>
              <a:rPr lang="en-US" altLang="pt-BR">
                <a:solidFill>
                  <a:srgbClr val="000000"/>
                </a:solidFill>
              </a:rPr>
              <a:t> Qtidade_Vendida * 1.50</a:t>
            </a:r>
            <a:endParaRPr lang="en-US" altLang="pt-BR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pt-BR">
                <a:solidFill>
                  <a:srgbClr val="000000"/>
                </a:solidFill>
                <a:sym typeface="Wingdings" panose="05000000000000000000" pitchFamily="2" charset="2"/>
              </a:rPr>
              <a:t>   </a:t>
            </a:r>
            <a:r>
              <a:rPr lang="en-US" altLang="pt-BR" b="1">
                <a:solidFill>
                  <a:srgbClr val="000000"/>
                </a:solidFill>
                <a:sym typeface="Wingdings" panose="05000000000000000000" pitchFamily="2" charset="2"/>
              </a:rPr>
              <a:t>Escreva </a:t>
            </a:r>
            <a:r>
              <a:rPr lang="en-US" altLang="pt-BR">
                <a:solidFill>
                  <a:srgbClr val="000000"/>
                </a:solidFill>
                <a:sym typeface="Wingdings" panose="05000000000000000000" pitchFamily="2" charset="2"/>
              </a:rPr>
              <a:t>Valor Arrecadado</a:t>
            </a:r>
            <a:endParaRPr lang="pt-BR" altLang="pt-BR" b="1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pt-BR" altLang="pt-BR" b="1">
                <a:solidFill>
                  <a:srgbClr val="000000"/>
                </a:solidFill>
                <a:sym typeface="Wingdings" panose="05000000000000000000" pitchFamily="2" charset="2"/>
              </a:rPr>
              <a:t>Fim</a:t>
            </a:r>
            <a:r>
              <a:rPr lang="en-US" altLang="pt-B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44372694-2D32-4EA5-92D8-755DC66F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C1A584-8622-4583-829E-F6CA7D973EBB}" type="slidenum">
              <a:rPr lang="pt-BR" altLang="pt-BR"/>
              <a:pPr>
                <a:defRPr/>
              </a:pPr>
              <a:t>79</a:t>
            </a:fld>
            <a:endParaRPr lang="pt-BR" altLang="pt-BR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B405F140-D8A0-40E3-BA8B-353969938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C4C55C44-A9F5-4B9B-9BC7-1A9DA02AA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96388" name="Rectangle 4">
            <a:extLst>
              <a:ext uri="{FF2B5EF4-FFF2-40B4-BE49-F238E27FC236}">
                <a16:creationId xmlns:a16="http://schemas.microsoft.com/office/drawing/2014/main" id="{CA9598DD-364C-4600-A879-FC61843FC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Exemplo:</a:t>
            </a:r>
          </a:p>
          <a:p>
            <a:pPr lvl="1" algn="just">
              <a:defRPr/>
            </a:pPr>
            <a:r>
              <a:rPr lang="pt-BR" altLang="pt-BR" sz="1800" b="1">
                <a:effectLst/>
              </a:rPr>
              <a:t> Se desejarmos determinar o total arrecadado, em cada um dos últimos três anos, o algoritmo poderia ser escrito conforme a seguir:</a:t>
            </a:r>
            <a:endParaRPr lang="pt-BR" altLang="pt-BR" sz="1800"/>
          </a:p>
        </p:txBody>
      </p:sp>
      <p:sp>
        <p:nvSpPr>
          <p:cNvPr id="1296389" name="Text Box 5">
            <a:extLst>
              <a:ext uri="{FF2B5EF4-FFF2-40B4-BE49-F238E27FC236}">
                <a16:creationId xmlns:a16="http://schemas.microsoft.com/office/drawing/2014/main" id="{F841F3F0-AE9B-4998-AD4C-D6CD0C510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AD3ABE26-0078-4BFD-8EB8-7DA06335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736" y="2751157"/>
            <a:ext cx="4868064" cy="3970318"/>
          </a:xfrm>
          <a:prstGeom prst="rect">
            <a:avLst/>
          </a:prstGeom>
          <a:solidFill>
            <a:srgbClr val="BDD2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Algoritmo </a:t>
            </a:r>
            <a:r>
              <a:rPr lang="pt-BR" altLang="pt-BR" sz="1400"/>
              <a:t>Restaurante_2</a:t>
            </a:r>
            <a:endParaRPr lang="pt-BR" altLang="pt-BR" sz="1400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Variáveis</a:t>
            </a:r>
            <a:endParaRPr lang="pt-BR" altLang="pt-BR" sz="1400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  Qtidade_Vendida       : Inteiro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  Valor_Arrecadado     : Real</a:t>
            </a:r>
            <a:endParaRPr lang="pt-BR" altLang="pt-BR" sz="1400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Início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// </a:t>
            </a:r>
            <a:r>
              <a:rPr lang="pt-BR" altLang="pt-BR" sz="1400"/>
              <a:t>Determinação do total arrecadado no último ano</a:t>
            </a:r>
            <a:r>
              <a:rPr lang="pt-BR" altLang="pt-BR" sz="1400" b="1"/>
              <a:t>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   Leia </a:t>
            </a:r>
            <a:r>
              <a:rPr lang="pt-BR" altLang="pt-BR" sz="1400"/>
              <a:t> Qtidade_Vendida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   Valor_Arrecadado  </a:t>
            </a:r>
            <a:r>
              <a:rPr lang="pt-BR" altLang="pt-BR" sz="1400">
                <a:sym typeface="Wingdings" panose="05000000000000000000" pitchFamily="2" charset="2"/>
              </a:rPr>
              <a:t></a:t>
            </a:r>
            <a:r>
              <a:rPr lang="pt-BR" altLang="pt-BR" sz="1400"/>
              <a:t> Qtidade_Vendida * 1.50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   </a:t>
            </a:r>
            <a:r>
              <a:rPr lang="pt-BR" altLang="pt-BR" sz="1400" b="1"/>
              <a:t>Escreva </a:t>
            </a:r>
            <a:r>
              <a:rPr lang="pt-BR" altLang="pt-BR" sz="1400"/>
              <a:t>Valor Arrecadado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// Determinação do total arrecadado no penúltimo ano</a:t>
            </a:r>
            <a:endParaRPr lang="pt-BR" altLang="pt-BR" sz="1400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   Leia </a:t>
            </a:r>
            <a:r>
              <a:rPr lang="pt-BR" altLang="pt-BR" sz="1400"/>
              <a:t> Qtidade_Vendida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   Valor_Arrecadado  </a:t>
            </a:r>
            <a:r>
              <a:rPr lang="pt-BR" altLang="pt-BR" sz="1400">
                <a:sym typeface="Wingdings" panose="05000000000000000000" pitchFamily="2" charset="2"/>
              </a:rPr>
              <a:t></a:t>
            </a:r>
            <a:r>
              <a:rPr lang="pt-BR" altLang="pt-BR" sz="1400"/>
              <a:t> Qtidade_Vendida * 1.50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   </a:t>
            </a:r>
            <a:r>
              <a:rPr lang="pt-BR" altLang="pt-BR" sz="1400" b="1"/>
              <a:t>Escreva </a:t>
            </a:r>
            <a:r>
              <a:rPr lang="pt-BR" altLang="pt-BR" sz="1400"/>
              <a:t>Valor Arrecadado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// Determinação do total arrecadado no antepenúltimo ano</a:t>
            </a:r>
            <a:endParaRPr lang="pt-BR" altLang="pt-BR" sz="1400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   Leia </a:t>
            </a:r>
            <a:r>
              <a:rPr lang="pt-BR" altLang="pt-BR" sz="1400"/>
              <a:t> Qtidade_Vendida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   Valor_Arrecadado  </a:t>
            </a:r>
            <a:r>
              <a:rPr lang="pt-BR" altLang="pt-BR" sz="1400">
                <a:sym typeface="Wingdings" panose="05000000000000000000" pitchFamily="2" charset="2"/>
              </a:rPr>
              <a:t></a:t>
            </a:r>
            <a:r>
              <a:rPr lang="pt-BR" altLang="pt-BR" sz="1400"/>
              <a:t> Qtidade_Vendida * 1.50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   </a:t>
            </a:r>
            <a:r>
              <a:rPr lang="pt-BR" altLang="pt-BR" sz="1400" b="1"/>
              <a:t>Escreva </a:t>
            </a:r>
            <a:r>
              <a:rPr lang="pt-BR" altLang="pt-BR" sz="1400"/>
              <a:t>Valor Arrecadado</a:t>
            </a:r>
            <a:endParaRPr lang="pt-BR" altLang="pt-BR" sz="1400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Fim</a:t>
            </a:r>
            <a:endParaRPr lang="en-US" altLang="pt-BR" sz="1400" b="1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23C2E7B9-5998-4946-8D3C-C338611A9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2392363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quantidade vendida1.alg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>
            <a:extLst>
              <a:ext uri="{FF2B5EF4-FFF2-40B4-BE49-F238E27FC236}">
                <a16:creationId xmlns:a16="http://schemas.microsoft.com/office/drawing/2014/main" id="{010DF534-9DDB-40BF-8D9A-646B1276C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Linguagem de Programação</a:t>
            </a:r>
          </a:p>
        </p:txBody>
      </p:sp>
      <p:sp>
        <p:nvSpPr>
          <p:cNvPr id="868355" name="Rectangle 3">
            <a:extLst>
              <a:ext uri="{FF2B5EF4-FFF2-40B4-BE49-F238E27FC236}">
                <a16:creationId xmlns:a16="http://schemas.microsoft.com/office/drawing/2014/main" id="{2B9E6FF5-755C-4B56-9875-4D1CEBB343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358775" algn="just">
              <a:tabLst>
                <a:tab pos="179388" algn="l"/>
              </a:tabLst>
              <a:defRPr/>
            </a:pPr>
            <a:r>
              <a:rPr lang="pt-BR" altLang="pt-BR">
                <a:effectLst/>
              </a:rPr>
              <a:t> </a:t>
            </a:r>
            <a:r>
              <a:rPr lang="pt-BR" altLang="pt-BR" sz="2200">
                <a:effectLst/>
              </a:rPr>
              <a:t>Assembly é chamado de linguagem de baixo nível, por nele utilizarmos diretamente as instruções e endereços do processador e memória,</a:t>
            </a:r>
          </a:p>
          <a:p>
            <a:pPr marL="0" indent="358775">
              <a:tabLst>
                <a:tab pos="179388" algn="l"/>
              </a:tabLst>
              <a:defRPr/>
            </a:pPr>
            <a:endParaRPr lang="pt-BR" alt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7A1F3E8-F4AD-4A68-B5CE-1C7A9F8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8B96C-5373-4628-9F53-E3B9D0860BD8}" type="slidenum">
              <a:rPr lang="pt-BR" altLang="pt-BR"/>
              <a:pPr>
                <a:defRPr/>
              </a:pPr>
              <a:t>8</a:t>
            </a:fld>
            <a:endParaRPr lang="pt-BR" altLang="pt-BR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E41562CF-171E-442B-A79D-CED0D00D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99748-43FA-4358-A02A-67E1E68A96AF}" type="slidenum">
              <a:rPr lang="pt-BR" altLang="pt-BR"/>
              <a:pPr>
                <a:defRPr/>
              </a:pPr>
              <a:t>80</a:t>
            </a:fld>
            <a:endParaRPr lang="pt-BR" altLang="pt-BR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825B47F8-4FCD-474C-ABB7-031E827B8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6DBBD880-57AD-42E4-8116-9BF54CDD5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00484" name="Rectangle 4">
            <a:extLst>
              <a:ext uri="{FF2B5EF4-FFF2-40B4-BE49-F238E27FC236}">
                <a16:creationId xmlns:a16="http://schemas.microsoft.com/office/drawing/2014/main" id="{662E9B33-C1B7-46EF-ADD5-8F3B8C443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01763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175" indent="-317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   </a:t>
            </a:r>
            <a:r>
              <a:rPr lang="pt-BR" altLang="pt-BR" sz="2000">
                <a:effectLst/>
              </a:rPr>
              <a:t>O processo de repetição de um grupo de comandos é </a:t>
            </a:r>
            <a:r>
              <a:rPr lang="pt-BR" altLang="pt-BR" sz="2000" b="1">
                <a:effectLst/>
              </a:rPr>
              <a:t>controlado</a:t>
            </a:r>
            <a:r>
              <a:rPr lang="pt-BR" altLang="pt-BR" sz="2000">
                <a:effectLst/>
              </a:rPr>
              <a:t> por algum tipo de </a:t>
            </a:r>
            <a:r>
              <a:rPr lang="pt-BR" altLang="pt-BR" sz="2000" b="1">
                <a:effectLst/>
              </a:rPr>
              <a:t>contador</a:t>
            </a:r>
            <a:r>
              <a:rPr lang="pt-BR" altLang="pt-BR" sz="2000">
                <a:effectLst/>
              </a:rPr>
              <a:t>. Uma variável, que funciona como um contador, vai assumindo os valores 1, 2, 3 e assim por diante, até que atinja determinado valor, quando então, a repetição deve ser encerrada.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   Assim, considerando esses casos, </a:t>
            </a:r>
            <a:r>
              <a:rPr lang="pt-BR" altLang="pt-BR" sz="2000" b="1">
                <a:effectLst/>
              </a:rPr>
              <a:t>podemos definir um comando de repetição mais simples</a:t>
            </a:r>
            <a:r>
              <a:rPr lang="pt-BR" altLang="pt-BR" sz="2000">
                <a:effectLst/>
              </a:rPr>
              <a:t>, que faça com que uma determinada variável vá assumindo automaticamente valores seqüenciais, e que quando atingir determinado valor, o processo de repetição seja encerrado.</a:t>
            </a:r>
            <a:r>
              <a:rPr lang="pt-BR" altLang="pt-BR" sz="2000"/>
              <a:t> </a:t>
            </a:r>
          </a:p>
        </p:txBody>
      </p:sp>
      <p:sp>
        <p:nvSpPr>
          <p:cNvPr id="1300485" name="Text Box 5">
            <a:extLst>
              <a:ext uri="{FF2B5EF4-FFF2-40B4-BE49-F238E27FC236}">
                <a16:creationId xmlns:a16="http://schemas.microsoft.com/office/drawing/2014/main" id="{24979FBF-F544-4B66-8E8A-7F3989A9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ço Reservado para Número de Slide 3">
            <a:extLst>
              <a:ext uri="{FF2B5EF4-FFF2-40B4-BE49-F238E27FC236}">
                <a16:creationId xmlns:a16="http://schemas.microsoft.com/office/drawing/2014/main" id="{B8C4F9CC-0373-484F-8FCA-8D567936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3F809-FC8A-4B84-A3B5-4F026FB27046}" type="slidenum">
              <a:rPr lang="pt-BR" altLang="pt-BR"/>
              <a:pPr>
                <a:defRPr/>
              </a:pPr>
              <a:t>81</a:t>
            </a:fld>
            <a:endParaRPr lang="pt-BR" altLang="pt-BR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CA41E9EA-6133-4745-8ECE-2F730A698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42AF285B-1EB0-4062-9F4D-304062B0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02532" name="Rectangle 4">
            <a:extLst>
              <a:ext uri="{FF2B5EF4-FFF2-40B4-BE49-F238E27FC236}">
                <a16:creationId xmlns:a16="http://schemas.microsoft.com/office/drawing/2014/main" id="{DB57A026-E4B6-498D-AD61-EAE0C3787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175" indent="-317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just">
              <a:defRPr/>
            </a:pPr>
            <a:r>
              <a:rPr lang="pt-BR" altLang="pt-BR">
                <a:effectLst/>
              </a:rPr>
              <a:t>	</a:t>
            </a:r>
            <a:endParaRPr lang="pt-BR" altLang="pt-BR"/>
          </a:p>
        </p:txBody>
      </p:sp>
      <p:sp>
        <p:nvSpPr>
          <p:cNvPr id="1302533" name="Text Box 5">
            <a:extLst>
              <a:ext uri="{FF2B5EF4-FFF2-40B4-BE49-F238E27FC236}">
                <a16:creationId xmlns:a16="http://schemas.microsoft.com/office/drawing/2014/main" id="{E26B0045-4C14-4F02-A2F2-EB3155F8F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59751" name="Rectangle 6">
            <a:extLst>
              <a:ext uri="{FF2B5EF4-FFF2-40B4-BE49-F238E27FC236}">
                <a16:creationId xmlns:a16="http://schemas.microsoft.com/office/drawing/2014/main" id="{045CC853-DB6E-40B9-8E03-EA618938A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7338"/>
            <a:ext cx="5967413" cy="4211637"/>
          </a:xfrm>
          <a:prstGeom prst="rect">
            <a:avLst/>
          </a:prstGeom>
          <a:solidFill>
            <a:srgbClr val="BDD2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 Restaurante_2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Variáveis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Qtidade_Vendida, Ano         : Inteiro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Valor_Arrecadado, Soma      : Real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Soma:=0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Para Ano de 1 até 3 Faça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 Leia  Qtidade_Vendida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 Valor_Arrecadado  </a:t>
            </a:r>
            <a:r>
              <a:rPr lang="pt-BR" altLang="pt-BR" b="1">
                <a:sym typeface="Wingdings" panose="05000000000000000000" pitchFamily="2" charset="2"/>
              </a:rPr>
              <a:t></a:t>
            </a:r>
            <a:r>
              <a:rPr lang="pt-BR" altLang="pt-BR" b="1"/>
              <a:t> Qtidade_Vendida * 1.50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 Escreva Valor Arrecadado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 Soma:=Soma + Valor_Arrecadado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 Escreva Soma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Fim Para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  <a:endParaRPr lang="en-US" altLang="pt-BR" b="1"/>
          </a:p>
        </p:txBody>
      </p:sp>
      <p:sp>
        <p:nvSpPr>
          <p:cNvPr id="1302535" name="Text Box 7">
            <a:extLst>
              <a:ext uri="{FF2B5EF4-FFF2-40B4-BE49-F238E27FC236}">
                <a16:creationId xmlns:a16="http://schemas.microsoft.com/office/drawing/2014/main" id="{9ED4F8E9-D308-4402-B78D-6CA7E18CC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2392363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quantidade vendida2.alg</a:t>
            </a:r>
          </a:p>
        </p:txBody>
      </p:sp>
      <p:graphicFrame>
        <p:nvGraphicFramePr>
          <p:cNvPr id="1302536" name="Group 8">
            <a:extLst>
              <a:ext uri="{FF2B5EF4-FFF2-40B4-BE49-F238E27FC236}">
                <a16:creationId xmlns:a16="http://schemas.microsoft.com/office/drawing/2014/main" id="{DB9C3ECF-8C0A-4E2F-83A3-B4CBB39E9BFE}"/>
              </a:ext>
            </a:extLst>
          </p:cNvPr>
          <p:cNvGraphicFramePr>
            <a:graphicFrameLocks noGrp="1"/>
          </p:cNvGraphicFramePr>
          <p:nvPr/>
        </p:nvGraphicFramePr>
        <p:xfrm>
          <a:off x="5903913" y="2276475"/>
          <a:ext cx="3238500" cy="2938465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ano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QVend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Soma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ço Reservado para Número de Slide 3">
            <a:extLst>
              <a:ext uri="{FF2B5EF4-FFF2-40B4-BE49-F238E27FC236}">
                <a16:creationId xmlns:a16="http://schemas.microsoft.com/office/drawing/2014/main" id="{9A35B10C-B8F7-40F7-AEFC-DC3D453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D0DB1-BE64-4948-B63E-9C9C0EA0F546}" type="slidenum">
              <a:rPr lang="pt-BR" altLang="pt-BR"/>
              <a:pPr>
                <a:defRPr/>
              </a:pPr>
              <a:t>82</a:t>
            </a:fld>
            <a:endParaRPr lang="pt-BR" altLang="pt-BR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8432C655-C4EB-498B-B52B-956B590DA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1B84E607-8631-4962-AA68-3599DC3DC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04580" name="Rectangle 4">
            <a:extLst>
              <a:ext uri="{FF2B5EF4-FFF2-40B4-BE49-F238E27FC236}">
                <a16:creationId xmlns:a16="http://schemas.microsoft.com/office/drawing/2014/main" id="{19CB3676-A13D-4A00-AF2D-1CD98F4B4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Exercício:</a:t>
            </a: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Fazer um algoritmo para escrever os 50 primeiros números pares.</a:t>
            </a:r>
            <a:endParaRPr lang="pt-BR" altLang="pt-BR"/>
          </a:p>
        </p:txBody>
      </p:sp>
      <p:sp>
        <p:nvSpPr>
          <p:cNvPr id="1304581" name="Text Box 5">
            <a:extLst>
              <a:ext uri="{FF2B5EF4-FFF2-40B4-BE49-F238E27FC236}">
                <a16:creationId xmlns:a16="http://schemas.microsoft.com/office/drawing/2014/main" id="{CF2C0913-D34A-45B5-AA1B-BDC7D82CA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04582" name="Rectangle 6">
            <a:extLst>
              <a:ext uri="{FF2B5EF4-FFF2-40B4-BE49-F238E27FC236}">
                <a16:creationId xmlns:a16="http://schemas.microsoft.com/office/drawing/2014/main" id="{07974D3B-F167-4DE2-9D6C-AFF5A940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213100"/>
            <a:ext cx="4572000" cy="24415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REPETIÇÃO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 I: INTEIRO;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 &lt;&lt;VARIAVEL DE TIPO INTEIRO&gt;&gt;:=&lt;&lt;VALOR INICIAL&gt;&gt; ATE &lt;&lt;VALOR FINAL&gt;&gt; FAÇA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ÍNICIO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&lt;&lt;COMANDO1&gt;&gt;;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&lt;&lt;COMANDON&gt;&gt;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FIM;</a:t>
            </a:r>
          </a:p>
        </p:txBody>
      </p:sp>
      <p:sp>
        <p:nvSpPr>
          <p:cNvPr id="1304583" name="Text Box 7">
            <a:extLst>
              <a:ext uri="{FF2B5EF4-FFF2-40B4-BE49-F238E27FC236}">
                <a16:creationId xmlns:a16="http://schemas.microsoft.com/office/drawing/2014/main" id="{B8B4D1F4-9DB0-4610-867F-8BCDFEEC9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852738"/>
            <a:ext cx="2032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Expressão Geral</a:t>
            </a:r>
          </a:p>
        </p:txBody>
      </p:sp>
      <p:sp>
        <p:nvSpPr>
          <p:cNvPr id="161801" name="Rectangle 8">
            <a:extLst>
              <a:ext uri="{FF2B5EF4-FFF2-40B4-BE49-F238E27FC236}">
                <a16:creationId xmlns:a16="http://schemas.microsoft.com/office/drawing/2014/main" id="{A38AB342-2106-4E5F-A193-2E867F2B1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4585" name="Rectangle 9">
            <a:extLst>
              <a:ext uri="{FF2B5EF4-FFF2-40B4-BE49-F238E27FC236}">
                <a16:creationId xmlns:a16="http://schemas.microsoft.com/office/drawing/2014/main" id="{479CD645-A940-48DD-B443-AB309D859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70" y="3275011"/>
            <a:ext cx="4718050" cy="2847975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9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Algoritmo “</a:t>
            </a:r>
            <a:r>
              <a:rPr lang="pt-BR" altLang="pt-BR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numeros_pares</a:t>
            </a: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"</a:t>
            </a:r>
          </a:p>
          <a:p>
            <a:pPr>
              <a:defRPr/>
            </a:pP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Var </a:t>
            </a:r>
            <a:r>
              <a:rPr lang="pt-BR" altLang="pt-BR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i,par</a:t>
            </a: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: inteiro</a:t>
            </a:r>
          </a:p>
          <a:p>
            <a:pPr>
              <a:defRPr/>
            </a:pP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Inicio</a:t>
            </a:r>
          </a:p>
          <a:p>
            <a:pPr>
              <a:defRPr/>
            </a:pP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     par&lt;-0</a:t>
            </a:r>
          </a:p>
          <a:p>
            <a:pPr>
              <a:defRPr/>
            </a:pP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     para i de 1 ate 50 faca</a:t>
            </a:r>
          </a:p>
          <a:p>
            <a:pPr>
              <a:defRPr/>
            </a:pP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           </a:t>
            </a:r>
            <a:r>
              <a:rPr lang="pt-BR" altLang="pt-BR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escreval</a:t>
            </a: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(par)</a:t>
            </a:r>
          </a:p>
          <a:p>
            <a:pPr>
              <a:defRPr/>
            </a:pP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     par&lt;- par+2</a:t>
            </a:r>
          </a:p>
          <a:p>
            <a:pPr>
              <a:defRPr/>
            </a:pP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     </a:t>
            </a:r>
            <a:r>
              <a:rPr lang="pt-BR" altLang="pt-BR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fimpara</a:t>
            </a:r>
            <a:endParaRPr lang="pt-BR" altLang="pt-BR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endParaRPr lang="pt-BR" altLang="pt-BR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fimalgoritmo</a:t>
            </a:r>
            <a:endParaRPr lang="en-US" altLang="pt-BR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304586" name="Text Box 10">
            <a:extLst>
              <a:ext uri="{FF2B5EF4-FFF2-40B4-BE49-F238E27FC236}">
                <a16:creationId xmlns:a16="http://schemas.microsoft.com/office/drawing/2014/main" id="{16AE1287-C476-4E48-BEDE-7F7F3838B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25513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Par1.alg</a:t>
            </a:r>
          </a:p>
        </p:txBody>
      </p:sp>
      <p:sp>
        <p:nvSpPr>
          <p:cNvPr id="1304587" name="Text Box 11">
            <a:extLst>
              <a:ext uri="{FF2B5EF4-FFF2-40B4-BE49-F238E27FC236}">
                <a16:creationId xmlns:a16="http://schemas.microsoft.com/office/drawing/2014/main" id="{CB7AA765-710D-4D06-81C3-86D655B3D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788" y="2565400"/>
            <a:ext cx="2801937" cy="9159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Entrada: 0-50</a:t>
            </a:r>
          </a:p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 par+2</a:t>
            </a:r>
          </a:p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números pares</a:t>
            </a:r>
          </a:p>
        </p:txBody>
      </p:sp>
      <p:graphicFrame>
        <p:nvGraphicFramePr>
          <p:cNvPr id="1304588" name="Group 12">
            <a:extLst>
              <a:ext uri="{FF2B5EF4-FFF2-40B4-BE49-F238E27FC236}">
                <a16:creationId xmlns:a16="http://schemas.microsoft.com/office/drawing/2014/main" id="{B633370E-F3E2-48CA-8CEE-96CD42D11851}"/>
              </a:ext>
            </a:extLst>
          </p:cNvPr>
          <p:cNvGraphicFramePr>
            <a:graphicFrameLocks noGrp="1"/>
          </p:cNvGraphicFramePr>
          <p:nvPr/>
        </p:nvGraphicFramePr>
        <p:xfrm>
          <a:off x="6011863" y="3632200"/>
          <a:ext cx="2459037" cy="2533652"/>
        </p:xfrm>
        <a:graphic>
          <a:graphicData uri="http://schemas.openxmlformats.org/drawingml/2006/table">
            <a:tbl>
              <a:tblPr/>
              <a:tblGrid>
                <a:gridCol w="69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PAR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Saída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Escrever</a:t>
                      </a: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9">
            <a:extLst>
              <a:ext uri="{FF2B5EF4-FFF2-40B4-BE49-F238E27FC236}">
                <a16:creationId xmlns:a16="http://schemas.microsoft.com/office/drawing/2014/main" id="{DC9684D9-15B6-433B-A082-5031A078B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405" y="4042906"/>
            <a:ext cx="3583945" cy="1754326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9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pt-BR" altLang="pt-BR" sz="1800" dirty="0">
                <a:latin typeface="Tahoma" panose="020B0604030504040204" pitchFamily="34" charset="0"/>
              </a:rPr>
              <a:t>par = 0; </a:t>
            </a:r>
          </a:p>
          <a:p>
            <a:pPr>
              <a:defRPr/>
            </a:pPr>
            <a:r>
              <a:rPr lang="pt-BR" altLang="pt-BR" sz="1800" dirty="0">
                <a:latin typeface="Tahoma" panose="020B0604030504040204" pitchFamily="34" charset="0"/>
              </a:rPr>
              <a:t>      for (i=0; i&lt;=50; i++)</a:t>
            </a:r>
          </a:p>
          <a:p>
            <a:pPr>
              <a:defRPr/>
            </a:pPr>
            <a:r>
              <a:rPr lang="pt-BR" altLang="pt-BR" sz="1800" dirty="0">
                <a:latin typeface="Tahoma" panose="020B0604030504040204" pitchFamily="34" charset="0"/>
              </a:rPr>
              <a:t>	{</a:t>
            </a:r>
          </a:p>
          <a:p>
            <a:pPr>
              <a:defRPr/>
            </a:pPr>
            <a:r>
              <a:rPr lang="pt-BR" altLang="pt-BR" sz="1800" dirty="0">
                <a:latin typeface="Tahoma" panose="020B0604030504040204" pitchFamily="34" charset="0"/>
              </a:rPr>
              <a:t>            </a:t>
            </a:r>
            <a:r>
              <a:rPr lang="pt-BR" altLang="pt-BR" sz="1800" dirty="0" err="1">
                <a:latin typeface="Tahoma" panose="020B0604030504040204" pitchFamily="34" charset="0"/>
              </a:rPr>
              <a:t>printf</a:t>
            </a:r>
            <a:r>
              <a:rPr lang="pt-BR" altLang="pt-BR" sz="1800" dirty="0">
                <a:latin typeface="Tahoma" panose="020B0604030504040204" pitchFamily="34" charset="0"/>
              </a:rPr>
              <a:t> (“\n %d”, par);</a:t>
            </a:r>
          </a:p>
          <a:p>
            <a:pPr>
              <a:defRPr/>
            </a:pPr>
            <a:r>
              <a:rPr lang="pt-BR" altLang="pt-BR" sz="1800" dirty="0">
                <a:latin typeface="Tahoma" panose="020B0604030504040204" pitchFamily="34" charset="0"/>
              </a:rPr>
              <a:t>             par = par+2;</a:t>
            </a:r>
          </a:p>
          <a:p>
            <a:pPr>
              <a:defRPr/>
            </a:pPr>
            <a:r>
              <a:rPr lang="pt-BR" altLang="pt-BR" sz="1800" dirty="0">
                <a:latin typeface="Tahoma" panose="020B0604030504040204" pitchFamily="34" charset="0"/>
              </a:rPr>
              <a:t>      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0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0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4585" grpId="0" animBg="1"/>
      <p:bldP spid="1304586" grpId="0" animBg="1"/>
      <p:bldP spid="1304587" grpId="0"/>
      <p:bldP spid="1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E25360E9-FE87-4F4D-84C7-C1E76DAB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51C451-49F3-4460-A7EB-55E78E71B17E}" type="slidenum">
              <a:rPr lang="pt-BR" altLang="pt-BR"/>
              <a:pPr>
                <a:defRPr/>
              </a:pPr>
              <a:t>83</a:t>
            </a:fld>
            <a:endParaRPr lang="pt-BR" altLang="pt-BR"/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3AD741D5-1DA2-4D47-B6C1-CB1390AFD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2DB30BA2-DC23-41AF-99C1-B53EAF7E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06628" name="Rectangle 4">
            <a:extLst>
              <a:ext uri="{FF2B5EF4-FFF2-40B4-BE49-F238E27FC236}">
                <a16:creationId xmlns:a16="http://schemas.microsoft.com/office/drawing/2014/main" id="{A94513EB-F516-4374-A015-6D29FF5D5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Estrutura de repetição indeterminada com validação inicial</a:t>
            </a:r>
            <a:r>
              <a:rPr lang="pt-BR" altLang="pt-BR"/>
              <a:t> </a:t>
            </a:r>
            <a:endParaRPr lang="pt-BR" altLang="pt-BR" b="1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Estrutura de repetição indeterminada com validação final</a:t>
            </a:r>
            <a:r>
              <a:rPr lang="pt-BR" altLang="pt-BR"/>
              <a:t> </a:t>
            </a:r>
          </a:p>
        </p:txBody>
      </p:sp>
      <p:sp>
        <p:nvSpPr>
          <p:cNvPr id="1306629" name="Text Box 5">
            <a:extLst>
              <a:ext uri="{FF2B5EF4-FFF2-40B4-BE49-F238E27FC236}">
                <a16:creationId xmlns:a16="http://schemas.microsoft.com/office/drawing/2014/main" id="{DEAA4C6E-5D9E-48C2-AA8A-39EE99A98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Indeterminada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63847" name="Rectangle 6">
            <a:extLst>
              <a:ext uri="{FF2B5EF4-FFF2-40B4-BE49-F238E27FC236}">
                <a16:creationId xmlns:a16="http://schemas.microsoft.com/office/drawing/2014/main" id="{2E94FDDA-89E7-4C52-8785-E3DFF550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40259701-7039-4969-ADE8-8641781E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1A0706-8E6B-45E4-B184-E30C54D332D4}" type="slidenum">
              <a:rPr lang="pt-BR" altLang="pt-BR"/>
              <a:pPr>
                <a:defRPr/>
              </a:pPr>
              <a:t>84</a:t>
            </a:fld>
            <a:endParaRPr lang="pt-BR" altLang="pt-BR"/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77197C08-8B77-4CDD-96FD-147857AE4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CAED9938-AF87-4A4E-B22E-B7B55B6AA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08676" name="Rectangle 4">
            <a:extLst>
              <a:ext uri="{FF2B5EF4-FFF2-40B4-BE49-F238E27FC236}">
                <a16:creationId xmlns:a16="http://schemas.microsoft.com/office/drawing/2014/main" id="{44E388B1-FCC6-499B-AB9F-892B4D44C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Estrutura de repetição indeterminada com </a:t>
            </a:r>
            <a:r>
              <a:rPr lang="pt-BR" altLang="pt-BR" b="1" u="sng">
                <a:effectLst/>
              </a:rPr>
              <a:t>validação inicial</a:t>
            </a:r>
            <a:r>
              <a:rPr lang="pt-BR" altLang="pt-BR"/>
              <a:t> </a:t>
            </a:r>
          </a:p>
          <a:p>
            <a:pPr lvl="1">
              <a:defRPr/>
            </a:pPr>
            <a:r>
              <a:rPr lang="pt-BR" altLang="pt-BR" sz="1800"/>
              <a:t>É usada para repetir N vezes uma ou mais instruções. Tendo como vantagem o fato de não ser necessário o conhecimento prévio do número de repetições.</a:t>
            </a:r>
          </a:p>
        </p:txBody>
      </p:sp>
      <p:sp>
        <p:nvSpPr>
          <p:cNvPr id="1308677" name="Text Box 5">
            <a:extLst>
              <a:ext uri="{FF2B5EF4-FFF2-40B4-BE49-F238E27FC236}">
                <a16:creationId xmlns:a16="http://schemas.microsoft.com/office/drawing/2014/main" id="{5F343EE1-3529-4D5C-B1FC-1BA69182F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Indeterminada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08678" name="Rectangle 6">
            <a:extLst>
              <a:ext uri="{FF2B5EF4-FFF2-40B4-BE49-F238E27FC236}">
                <a16:creationId xmlns:a16="http://schemas.microsoft.com/office/drawing/2014/main" id="{CA263CD4-3073-4775-9628-089DF598B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8" y="3644900"/>
            <a:ext cx="4572000" cy="25749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REPETIÇÃO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 I: INTEIRO;</a:t>
            </a:r>
          </a:p>
          <a:p>
            <a:pPr>
              <a:spcBef>
                <a:spcPct val="50000"/>
              </a:spcBef>
              <a:defRPr/>
            </a:pPr>
            <a:endParaRPr lang="pt-BR" altLang="pt-BR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pt-BR" altLang="pt-BR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ENQUANTO &lt;&lt;CONDIÇÃO&gt;&gt; FACA</a:t>
            </a: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ÍNICIO</a:t>
            </a: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 &lt;&lt;COMANDO1&gt;&gt;;</a:t>
            </a: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&lt;&lt;COMANDON&gt;&gt;</a:t>
            </a: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FIM;</a:t>
            </a:r>
          </a:p>
        </p:txBody>
      </p:sp>
      <p:sp>
        <p:nvSpPr>
          <p:cNvPr id="1308679" name="Text Box 7">
            <a:extLst>
              <a:ext uri="{FF2B5EF4-FFF2-40B4-BE49-F238E27FC236}">
                <a16:creationId xmlns:a16="http://schemas.microsoft.com/office/drawing/2014/main" id="{DAFA4A02-956B-49E0-88CD-FE12F5B79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700" y="3133725"/>
            <a:ext cx="20320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Expressão Geral</a:t>
            </a:r>
          </a:p>
        </p:txBody>
      </p:sp>
      <p:sp>
        <p:nvSpPr>
          <p:cNvPr id="165897" name="Rectangle 8">
            <a:extLst>
              <a:ext uri="{FF2B5EF4-FFF2-40B4-BE49-F238E27FC236}">
                <a16:creationId xmlns:a16="http://schemas.microsoft.com/office/drawing/2014/main" id="{0151B466-C780-46FA-BF3D-F7F786C52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01FFD05-DE7E-4EE9-AA41-B52795E9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EFA36-8669-4F90-953E-48BFE11A3CEC}" type="slidenum">
              <a:rPr lang="pt-BR" altLang="pt-BR"/>
              <a:pPr>
                <a:defRPr/>
              </a:pPr>
              <a:t>85</a:t>
            </a:fld>
            <a:endParaRPr lang="pt-BR" altLang="pt-BR"/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8C2B7FA0-8B7E-4D27-AA23-76E95F6E8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BA80ACF5-96A6-4FDA-B91A-2B9799631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10724" name="Rectangle 4">
            <a:extLst>
              <a:ext uri="{FF2B5EF4-FFF2-40B4-BE49-F238E27FC236}">
                <a16:creationId xmlns:a16="http://schemas.microsoft.com/office/drawing/2014/main" id="{76AB0506-ACE6-48B6-9395-1042C5B1E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Exemplo</a:t>
            </a:r>
            <a:r>
              <a:rPr lang="pt-BR" altLang="pt-BR"/>
              <a:t> </a:t>
            </a:r>
          </a:p>
          <a:p>
            <a:pPr lvl="1">
              <a:defRPr/>
            </a:pPr>
            <a:r>
              <a:rPr lang="pt-BR" altLang="pt-BR" sz="1800"/>
              <a:t>Faça um algoritmo que calcule a soma dos salários dos funcionários de uma empresa. O programa termina quando o usuário digitar um salário menor que 0. </a:t>
            </a:r>
          </a:p>
        </p:txBody>
      </p:sp>
      <p:sp>
        <p:nvSpPr>
          <p:cNvPr id="167942" name="Text Box 5">
            <a:extLst>
              <a:ext uri="{FF2B5EF4-FFF2-40B4-BE49-F238E27FC236}">
                <a16:creationId xmlns:a16="http://schemas.microsoft.com/office/drawing/2014/main" id="{CD847DAE-7AA1-4C06-AEA9-3C9702F3A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Estruturas de Repetição </a:t>
            </a:r>
            <a:r>
              <a:rPr lang="pt-BR" altLang="pt-BR" b="1" u="sng"/>
              <a:t>Indeterminada</a:t>
            </a:r>
            <a:r>
              <a:rPr lang="pt-BR" altLang="pt-BR" b="1"/>
              <a:t> com Validação </a:t>
            </a:r>
            <a:r>
              <a:rPr lang="pt-BR" altLang="pt-BR" b="1" u="sng"/>
              <a:t>Inicial</a:t>
            </a:r>
            <a:r>
              <a:rPr lang="pt-BR" altLang="pt-BR" b="1"/>
              <a:t> </a:t>
            </a:r>
          </a:p>
        </p:txBody>
      </p:sp>
      <p:sp>
        <p:nvSpPr>
          <p:cNvPr id="167943" name="Rectangle 6">
            <a:extLst>
              <a:ext uri="{FF2B5EF4-FFF2-40B4-BE49-F238E27FC236}">
                <a16:creationId xmlns:a16="http://schemas.microsoft.com/office/drawing/2014/main" id="{B338C3A1-43FB-42DA-9E44-D343D8C87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27" name="Text Box 7">
            <a:extLst>
              <a:ext uri="{FF2B5EF4-FFF2-40B4-BE49-F238E27FC236}">
                <a16:creationId xmlns:a16="http://schemas.microsoft.com/office/drawing/2014/main" id="{0A32608D-8E74-46CA-AB49-38CA68145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2774950"/>
            <a:ext cx="18415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pt-BR" altLang="pt-B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10728" name="Rectangle 8">
            <a:extLst>
              <a:ext uri="{FF2B5EF4-FFF2-40B4-BE49-F238E27FC236}">
                <a16:creationId xmlns:a16="http://schemas.microsoft.com/office/drawing/2014/main" id="{D5A2933F-5D35-4232-98F1-9E80FCD5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Exemplo</a:t>
            </a:r>
            <a:r>
              <a:rPr lang="pt-BR" altLang="pt-BR"/>
              <a:t> </a:t>
            </a:r>
          </a:p>
          <a:p>
            <a:pPr lvl="1">
              <a:defRPr/>
            </a:pPr>
            <a:r>
              <a:rPr lang="pt-BR" altLang="pt-BR" sz="1800"/>
              <a:t>Faça um algoritmo que </a:t>
            </a:r>
            <a:r>
              <a:rPr lang="pt-BR" altLang="pt-BR" sz="1800">
                <a:solidFill>
                  <a:srgbClr val="CC3300"/>
                </a:solidFill>
              </a:rPr>
              <a:t>calcule a soma dos salários</a:t>
            </a:r>
            <a:r>
              <a:rPr lang="pt-BR" altLang="pt-BR" sz="1800"/>
              <a:t> dos funcionários de uma empresa. O </a:t>
            </a:r>
            <a:r>
              <a:rPr lang="pt-BR" altLang="pt-BR" sz="1800">
                <a:solidFill>
                  <a:srgbClr val="CC3300"/>
                </a:solidFill>
              </a:rPr>
              <a:t>programa termina</a:t>
            </a:r>
            <a:r>
              <a:rPr lang="pt-BR" altLang="pt-BR" sz="1800"/>
              <a:t> quando o usuário digitar um </a:t>
            </a:r>
            <a:r>
              <a:rPr lang="pt-BR" altLang="pt-BR" sz="1800">
                <a:solidFill>
                  <a:srgbClr val="CC3300"/>
                </a:solidFill>
              </a:rPr>
              <a:t>salário menor que 0</a:t>
            </a:r>
            <a:r>
              <a:rPr lang="pt-BR" altLang="pt-BR" sz="1800"/>
              <a:t>. </a:t>
            </a:r>
          </a:p>
        </p:txBody>
      </p:sp>
      <p:sp>
        <p:nvSpPr>
          <p:cNvPr id="1310729" name="Text Box 9">
            <a:extLst>
              <a:ext uri="{FF2B5EF4-FFF2-40B4-BE49-F238E27FC236}">
                <a16:creationId xmlns:a16="http://schemas.microsoft.com/office/drawing/2014/main" id="{93D56B71-55B4-4B86-9B1C-DE0F55FBB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160713"/>
            <a:ext cx="4040188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Entrada: salário</a:t>
            </a:r>
          </a:p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 somar salários</a:t>
            </a:r>
          </a:p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escrever soma dos salários</a:t>
            </a:r>
          </a:p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Término (condição): salário &lt;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8" grpId="0"/>
      <p:bldP spid="131072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Número de Slide 3">
            <a:extLst>
              <a:ext uri="{FF2B5EF4-FFF2-40B4-BE49-F238E27FC236}">
                <a16:creationId xmlns:a16="http://schemas.microsoft.com/office/drawing/2014/main" id="{00336130-E6A3-453B-BD80-218B94E0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2F9ED-9B25-4247-91B6-A403AE544A78}" type="slidenum">
              <a:rPr lang="pt-BR" altLang="pt-BR"/>
              <a:pPr>
                <a:defRPr/>
              </a:pPr>
              <a:t>86</a:t>
            </a:fld>
            <a:endParaRPr lang="pt-BR" altLang="pt-BR"/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B48E9FBB-2868-4A47-9616-6068CEF60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2E1EBCBB-2CC3-488A-9915-072F0BAE9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69989" name="Rectangle 4">
            <a:extLst>
              <a:ext uri="{FF2B5EF4-FFF2-40B4-BE49-F238E27FC236}">
                <a16:creationId xmlns:a16="http://schemas.microsoft.com/office/drawing/2014/main" id="{B527D7FB-6DE0-49C1-A7CD-7FC658FF0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</p:txBody>
      </p:sp>
      <p:sp>
        <p:nvSpPr>
          <p:cNvPr id="169990" name="Text Box 5">
            <a:extLst>
              <a:ext uri="{FF2B5EF4-FFF2-40B4-BE49-F238E27FC236}">
                <a16:creationId xmlns:a16="http://schemas.microsoft.com/office/drawing/2014/main" id="{733799DB-1421-4E19-BCFA-3E1F93AB4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Estruturas de Repetição </a:t>
            </a:r>
            <a:r>
              <a:rPr lang="pt-BR" altLang="pt-BR" b="1" u="sng"/>
              <a:t>Indeterminada</a:t>
            </a:r>
            <a:r>
              <a:rPr lang="pt-BR" altLang="pt-BR" b="1"/>
              <a:t> com Validação </a:t>
            </a:r>
            <a:r>
              <a:rPr lang="pt-BR" altLang="pt-BR" b="1" u="sng"/>
              <a:t>Inicial</a:t>
            </a:r>
            <a:r>
              <a:rPr lang="pt-BR" altLang="pt-BR" b="1"/>
              <a:t> </a:t>
            </a:r>
          </a:p>
        </p:txBody>
      </p:sp>
      <p:sp>
        <p:nvSpPr>
          <p:cNvPr id="169991" name="Rectangle 6">
            <a:extLst>
              <a:ext uri="{FF2B5EF4-FFF2-40B4-BE49-F238E27FC236}">
                <a16:creationId xmlns:a16="http://schemas.microsoft.com/office/drawing/2014/main" id="{59479024-9C80-4C50-A33A-447BFAF38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2775" name="Rectangle 7">
            <a:extLst>
              <a:ext uri="{FF2B5EF4-FFF2-40B4-BE49-F238E27FC236}">
                <a16:creationId xmlns:a16="http://schemas.microsoft.com/office/drawing/2014/main" id="{F18FDFC5-AC98-4046-BF69-FBE933459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68638"/>
            <a:ext cx="4718050" cy="3598862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9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ALGORITMO SOMA_SALARIOS;</a:t>
            </a:r>
          </a:p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VAR SOMA, SALARIO : REAL;</a:t>
            </a:r>
          </a:p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INICIO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SALARIO:=0;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SOMA:=O;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</a:t>
            </a:r>
            <a:r>
              <a:rPr lang="pt-BR" altLang="pt-BR" sz="16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ENQUANTO SALARIO&gt;=0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INICIO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     LEIA (SALARIO);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    SOMA:=SOMA+SALARIO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FIMENQUANTO;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ESCREVAL (SOMA)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FIM.</a:t>
            </a:r>
            <a:endParaRPr lang="pt-BR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12776" name="Group 8">
            <a:extLst>
              <a:ext uri="{FF2B5EF4-FFF2-40B4-BE49-F238E27FC236}">
                <a16:creationId xmlns:a16="http://schemas.microsoft.com/office/drawing/2014/main" id="{7AF1876D-C031-4BFE-B99A-8837C4A9B8DF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3068638"/>
          <a:ext cx="3894137" cy="359569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Entrada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Proces.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Saída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Salario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Soma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Escrever (Soma)</a:t>
                      </a: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12816" name="Text Box 48">
            <a:extLst>
              <a:ext uri="{FF2B5EF4-FFF2-40B4-BE49-F238E27FC236}">
                <a16:creationId xmlns:a16="http://schemas.microsoft.com/office/drawing/2014/main" id="{320E8E08-3C8C-4395-8110-B27607F2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2774950"/>
            <a:ext cx="18415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pt-BR" altLang="pt-B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12817" name="Rectangle 49">
            <a:extLst>
              <a:ext uri="{FF2B5EF4-FFF2-40B4-BE49-F238E27FC236}">
                <a16:creationId xmlns:a16="http://schemas.microsoft.com/office/drawing/2014/main" id="{CAF50EE6-B796-41F5-B975-B6CD1A9F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Exemplo</a:t>
            </a:r>
            <a:r>
              <a:rPr lang="pt-BR" altLang="pt-BR"/>
              <a:t> </a:t>
            </a:r>
          </a:p>
          <a:p>
            <a:pPr lvl="1">
              <a:defRPr/>
            </a:pPr>
            <a:r>
              <a:rPr lang="pt-BR" altLang="pt-BR" sz="1800"/>
              <a:t>Faça um algoritmo que </a:t>
            </a:r>
            <a:r>
              <a:rPr lang="pt-BR" altLang="pt-BR" sz="1800">
                <a:solidFill>
                  <a:srgbClr val="CC3300"/>
                </a:solidFill>
              </a:rPr>
              <a:t>calcule a soma dos salários</a:t>
            </a:r>
            <a:r>
              <a:rPr lang="pt-BR" altLang="pt-BR" sz="1800"/>
              <a:t> dos funcionários de uma empresa. O </a:t>
            </a:r>
            <a:r>
              <a:rPr lang="pt-BR" altLang="pt-BR" sz="1800">
                <a:solidFill>
                  <a:srgbClr val="CC3300"/>
                </a:solidFill>
              </a:rPr>
              <a:t>programa termina</a:t>
            </a:r>
            <a:r>
              <a:rPr lang="pt-BR" altLang="pt-BR" sz="1800"/>
              <a:t> quando o usuário digitar um </a:t>
            </a:r>
            <a:r>
              <a:rPr lang="pt-BR" altLang="pt-BR" sz="1800">
                <a:solidFill>
                  <a:srgbClr val="CC3300"/>
                </a:solidFill>
              </a:rPr>
              <a:t>salário menor que 0</a:t>
            </a:r>
            <a:r>
              <a:rPr lang="pt-BR" altLang="pt-BR" sz="1800"/>
              <a:t>. </a:t>
            </a:r>
          </a:p>
        </p:txBody>
      </p:sp>
      <p:sp>
        <p:nvSpPr>
          <p:cNvPr id="1312818" name="Text Box 50">
            <a:extLst>
              <a:ext uri="{FF2B5EF4-FFF2-40B4-BE49-F238E27FC236}">
                <a16:creationId xmlns:a16="http://schemas.microsoft.com/office/drawing/2014/main" id="{B2579930-D7E2-499D-A061-B1E3CF620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524625"/>
            <a:ext cx="3038475" cy="3079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intcomp</a:t>
            </a:r>
            <a:r>
              <a:rPr lang="pt-BR" altLang="pt-BR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\ salario enquanto1.alg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7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15252542-C088-4252-B578-5E5394F8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C927A-CE42-4469-B18A-C54F252112D7}" type="slidenum">
              <a:rPr lang="pt-BR" altLang="pt-BR"/>
              <a:pPr>
                <a:defRPr/>
              </a:pPr>
              <a:t>87</a:t>
            </a:fld>
            <a:endParaRPr lang="pt-BR" altLang="pt-BR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A55A5D60-6D3A-4669-8FD9-08A14CE5B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17CBB758-3067-454C-8FA7-2704D13B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14820" name="Rectangle 4">
            <a:extLst>
              <a:ext uri="{FF2B5EF4-FFF2-40B4-BE49-F238E27FC236}">
                <a16:creationId xmlns:a16="http://schemas.microsoft.com/office/drawing/2014/main" id="{5B648B60-505D-4D77-BA29-97AA968BC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Estrutura de repetição </a:t>
            </a:r>
            <a:r>
              <a:rPr lang="pt-BR" altLang="pt-BR" b="1" u="sng">
                <a:effectLst/>
              </a:rPr>
              <a:t>indeterminada</a:t>
            </a:r>
            <a:r>
              <a:rPr lang="pt-BR" altLang="pt-BR" b="1">
                <a:effectLst/>
              </a:rPr>
              <a:t> com validação </a:t>
            </a:r>
            <a:r>
              <a:rPr lang="pt-BR" altLang="pt-BR" b="1" u="sng">
                <a:effectLst/>
              </a:rPr>
              <a:t>final</a:t>
            </a:r>
            <a:r>
              <a:rPr lang="pt-BR" altLang="pt-BR"/>
              <a:t> </a:t>
            </a:r>
          </a:p>
          <a:p>
            <a:pPr lvl="1">
              <a:defRPr/>
            </a:pPr>
            <a:r>
              <a:rPr lang="pt-BR" altLang="pt-BR" sz="1800"/>
              <a:t>Sua validação é final fazendo com que a repetição seja executada pelo menos uma vez.</a:t>
            </a:r>
          </a:p>
        </p:txBody>
      </p:sp>
      <p:sp>
        <p:nvSpPr>
          <p:cNvPr id="1314821" name="Text Box 5">
            <a:extLst>
              <a:ext uri="{FF2B5EF4-FFF2-40B4-BE49-F238E27FC236}">
                <a16:creationId xmlns:a16="http://schemas.microsoft.com/office/drawing/2014/main" id="{2FDFFFCA-7111-4772-A0A2-672C07E8F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Indeterminada </a:t>
            </a:r>
          </a:p>
        </p:txBody>
      </p:sp>
      <p:sp>
        <p:nvSpPr>
          <p:cNvPr id="1314822" name="Rectangle 6">
            <a:extLst>
              <a:ext uri="{FF2B5EF4-FFF2-40B4-BE49-F238E27FC236}">
                <a16:creationId xmlns:a16="http://schemas.microsoft.com/office/drawing/2014/main" id="{1BE13FDC-0240-4839-8667-0FB759E0D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8" y="3644900"/>
            <a:ext cx="4572000" cy="23002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REPETIÇÃO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 I: INTEIRO;</a:t>
            </a:r>
          </a:p>
          <a:p>
            <a:pPr>
              <a:spcBef>
                <a:spcPct val="50000"/>
              </a:spcBef>
              <a:defRPr/>
            </a:pPr>
            <a:endParaRPr lang="pt-BR" altLang="pt-BR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REPITA</a:t>
            </a: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&lt;&lt;COMANDO1&gt;&gt;;</a:t>
            </a: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&lt;&lt;COMANDON&gt;&gt;</a:t>
            </a:r>
          </a:p>
          <a:p>
            <a:pPr>
              <a:defRPr/>
            </a:pPr>
            <a:r>
              <a:rPr lang="pt-BR" altLang="pt-BR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ATE &lt;&lt;CONDIÇÃO&gt;&gt;</a:t>
            </a:r>
          </a:p>
        </p:txBody>
      </p:sp>
      <p:sp>
        <p:nvSpPr>
          <p:cNvPr id="1314823" name="Text Box 7">
            <a:extLst>
              <a:ext uri="{FF2B5EF4-FFF2-40B4-BE49-F238E27FC236}">
                <a16:creationId xmlns:a16="http://schemas.microsoft.com/office/drawing/2014/main" id="{414C733D-99DD-4E98-BFF7-5E1FB1A3D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700" y="3062288"/>
            <a:ext cx="2032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Expressão Geral</a:t>
            </a:r>
          </a:p>
        </p:txBody>
      </p:sp>
      <p:sp>
        <p:nvSpPr>
          <p:cNvPr id="172041" name="Rectangle 8">
            <a:extLst>
              <a:ext uri="{FF2B5EF4-FFF2-40B4-BE49-F238E27FC236}">
                <a16:creationId xmlns:a16="http://schemas.microsoft.com/office/drawing/2014/main" id="{CB5BFE44-E8EE-4832-82BA-C86A536E6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696D57E6-4D79-460E-9A97-1EAB4745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A59A0-1AD7-4AB5-84E5-083DC9BCDE07}" type="slidenum">
              <a:rPr lang="pt-BR" altLang="pt-BR"/>
              <a:pPr>
                <a:defRPr/>
              </a:pPr>
              <a:t>88</a:t>
            </a:fld>
            <a:endParaRPr lang="pt-BR" altLang="pt-BR"/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01FCF005-F4BC-4F40-9C26-72986380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50577995-1CA3-4361-A098-64DCE917C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16868" name="Rectangle 4">
            <a:extLst>
              <a:ext uri="{FF2B5EF4-FFF2-40B4-BE49-F238E27FC236}">
                <a16:creationId xmlns:a16="http://schemas.microsoft.com/office/drawing/2014/main" id="{548E5F99-4C68-4B01-A6D1-5DFFCEC66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Exemplo</a:t>
            </a:r>
            <a:r>
              <a:rPr lang="pt-BR" altLang="pt-BR"/>
              <a:t> </a:t>
            </a:r>
          </a:p>
          <a:p>
            <a:pPr lvl="1">
              <a:defRPr/>
            </a:pPr>
            <a:r>
              <a:rPr lang="pt-BR" altLang="pt-BR" sz="1800"/>
              <a:t>Faça um algoritmo que calcule a soma dos salários dos funcionários de uma empresa. O programa termina quando o usuário digitar um salário menor que 0. </a:t>
            </a:r>
          </a:p>
        </p:txBody>
      </p:sp>
      <p:sp>
        <p:nvSpPr>
          <p:cNvPr id="1316869" name="Text Box 5">
            <a:extLst>
              <a:ext uri="{FF2B5EF4-FFF2-40B4-BE49-F238E27FC236}">
                <a16:creationId xmlns:a16="http://schemas.microsoft.com/office/drawing/2014/main" id="{B203234F-688D-4F3B-A322-6B116792E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Indeterminada</a:t>
            </a:r>
            <a:r>
              <a:rPr lang="pt-BR" altLang="pt-BR" b="1">
                <a:solidFill>
                  <a:srgbClr val="000000"/>
                </a:solidFill>
              </a:rPr>
              <a:t> com Validação </a:t>
            </a:r>
            <a:r>
              <a:rPr lang="pt-BR" altLang="pt-BR" b="1" u="sng">
                <a:solidFill>
                  <a:srgbClr val="000000"/>
                </a:solidFill>
              </a:rPr>
              <a:t>Final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74087" name="Rectangle 6">
            <a:extLst>
              <a:ext uri="{FF2B5EF4-FFF2-40B4-BE49-F238E27FC236}">
                <a16:creationId xmlns:a16="http://schemas.microsoft.com/office/drawing/2014/main" id="{B52D5305-420C-483B-99EB-BF18B82FA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6871" name="Rectangle 7">
            <a:extLst>
              <a:ext uri="{FF2B5EF4-FFF2-40B4-BE49-F238E27FC236}">
                <a16:creationId xmlns:a16="http://schemas.microsoft.com/office/drawing/2014/main" id="{C6BEF31E-FF4F-45FE-8606-2ACE30A3B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3197225"/>
            <a:ext cx="4718050" cy="2898775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9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ALGORITMO “SOMA_SALARIOS”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VAR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SOMA, SALARIO : REAL</a:t>
            </a:r>
          </a:p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INICIO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SOMA:=O;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REPITA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     	       LEIA (SALARIO);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    SOMA:=SOMA+SALARIO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</a:t>
            </a:r>
            <a:r>
              <a:rPr lang="pt-BR" altLang="pt-BR" sz="16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ATE SALARIO&lt;0</a:t>
            </a: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ESCREVAL (SOMA)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FIM.</a:t>
            </a:r>
            <a:endParaRPr lang="en-US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87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2DED4-16DD-4068-8C50-75ED51E7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387A46-D00E-4D2F-9243-0FAB6102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alterações no algoritmo abaixo para que ele utilize uma estrutura de repetição indeterminada para fornecer uma opção ao usuário de poder continuar a fazer novas operações de soma.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D3BFD4-E1A5-415D-A73B-4F64B33C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5801B-C5F4-4CE9-9972-7743B2F4CE51}" type="slidenum">
              <a:rPr lang="pt-BR" smtClean="0"/>
              <a:pPr>
                <a:defRPr/>
              </a:pPr>
              <a:t>89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7B52A0-2090-4870-8813-1110F4B690B9}"/>
              </a:ext>
            </a:extLst>
          </p:cNvPr>
          <p:cNvSpPr/>
          <p:nvPr/>
        </p:nvSpPr>
        <p:spPr>
          <a:xfrm>
            <a:off x="611560" y="2586772"/>
            <a:ext cx="5112568" cy="313932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dirty="0"/>
              <a:t>Algoritmo "Soma"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Var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   S,A,B: real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Inicio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   </a:t>
            </a:r>
            <a:r>
              <a:rPr lang="pt-BR" dirty="0" err="1"/>
              <a:t>Escreval</a:t>
            </a:r>
            <a:r>
              <a:rPr lang="pt-BR" dirty="0"/>
              <a:t>("Algoritmo soma de dois números")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   </a:t>
            </a:r>
            <a:r>
              <a:rPr lang="pt-BR" dirty="0" err="1"/>
              <a:t>Escreval</a:t>
            </a:r>
            <a:r>
              <a:rPr lang="pt-BR" dirty="0"/>
              <a:t>("Entre com os dois números")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   LEIA (A,B)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   S := A + 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   Escreva ("A soma dos números é:",S)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err="1"/>
              <a:t>Fimalgoritmo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07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85DBBA84-1AFB-4B5A-9882-0D542F98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8FAC0-8DB7-46BF-A40A-D06BD3675DE9}" type="slidenum">
              <a:rPr lang="pt-BR" altLang="pt-BR"/>
              <a:pPr>
                <a:defRPr/>
              </a:pPr>
              <a:t>9</a:t>
            </a:fld>
            <a:endParaRPr lang="pt-BR" altLang="pt-BR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516776D-1327-4F2E-9C83-0E75F35DB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FE68EBD9-AF11-47EB-A6B5-030B6FC48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Conceitos básicos</a:t>
            </a: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46B0FF60-AFD6-414D-90D5-EC36D09D5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78245" name="Rectangle 5">
            <a:extLst>
              <a:ext uri="{FF2B5EF4-FFF2-40B4-BE49-F238E27FC236}">
                <a16:creationId xmlns:a16="http://schemas.microsoft.com/office/drawing/2014/main" id="{4B51ADD7-BC84-4501-8A3A-4E95E4B9F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1700213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dirty="0"/>
              <a:t>CLASSIFICAÇÃO DAS LINGUAGENS DE PROGRAMAÇÃO</a:t>
            </a:r>
            <a:endParaRPr lang="pt-BR" altLang="pt-BR" b="1" dirty="0">
              <a:effectLst/>
            </a:endParaRP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b="1" dirty="0">
                <a:effectLst/>
              </a:rPr>
              <a:t>Linguagem de alto nível:</a:t>
            </a:r>
          </a:p>
          <a:p>
            <a:pPr lvl="1" algn="just" eaLnBrk="1" hangingPunct="1">
              <a:defRPr/>
            </a:pPr>
            <a:r>
              <a:rPr lang="pt-BR" altLang="pt-BR" sz="2000" dirty="0">
                <a:effectLst/>
              </a:rPr>
              <a:t>São linguagens procedurais, pois sua forma de descrever as ações está mais próxima da linguagem humana. Elas são , em geral , estruturadas a nível de software e por isso , na maioria dos casos , independem da máquina onde os programas serão executados.</a:t>
            </a:r>
          </a:p>
          <a:p>
            <a:pPr lvl="1" eaLnBrk="1" hangingPunct="1">
              <a:defRPr/>
            </a:pPr>
            <a:r>
              <a:rPr lang="pt-BR" altLang="pt-BR" sz="2000" dirty="0">
                <a:effectLst/>
              </a:rPr>
              <a:t>Os aplicativos, como processadores de texto, planilhas, jogos rodam sobre os programas residentes (baixo nível), não precisando acessar diretamente ao hardware, sendo por isso chamados de </a:t>
            </a:r>
            <a:r>
              <a:rPr lang="pt-BR" altLang="pt-BR" sz="2000" b="1" dirty="0">
                <a:effectLst/>
              </a:rPr>
              <a:t>softwares de alto nível</a:t>
            </a:r>
            <a:r>
              <a:rPr lang="pt-BR" altLang="pt-BR" sz="2000" dirty="0">
                <a:effectLst/>
              </a:rPr>
              <a:t>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2DED4-16DD-4068-8C50-75ED51E7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sem olhar os algoritmos já desenvolvidos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387A46-D00E-4D2F-9243-0FAB6102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alterações no algoritmo abaixo para que ele utilize uma estrutura de </a:t>
            </a:r>
            <a:r>
              <a:rPr lang="pt-BR" b="1" dirty="0"/>
              <a:t>repetição determinada </a:t>
            </a:r>
            <a:r>
              <a:rPr lang="pt-BR" dirty="0"/>
              <a:t>para realizar a soma e a raiz quadrada dos 100 primeiros números pares.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D3BFD4-E1A5-415D-A73B-4F64B33C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5801B-C5F4-4CE9-9972-7743B2F4CE51}" type="slidenum">
              <a:rPr lang="pt-BR" smtClean="0"/>
              <a:pPr>
                <a:defRPr/>
              </a:pPr>
              <a:t>90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D0FAB8C-C056-47D7-86BF-BCC623ED1702}"/>
              </a:ext>
            </a:extLst>
          </p:cNvPr>
          <p:cNvSpPr/>
          <p:nvPr/>
        </p:nvSpPr>
        <p:spPr>
          <a:xfrm>
            <a:off x="457200" y="2474158"/>
            <a:ext cx="4572000" cy="4247317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r>
              <a:rPr lang="pt-BR" dirty="0"/>
              <a:t>Var </a:t>
            </a:r>
            <a:r>
              <a:rPr lang="pt-BR" dirty="0" err="1"/>
              <a:t>i,PAR</a:t>
            </a:r>
            <a:r>
              <a:rPr lang="pt-BR" dirty="0"/>
              <a:t>, X: INTEIRO</a:t>
            </a:r>
          </a:p>
          <a:p>
            <a:r>
              <a:rPr lang="pt-BR" dirty="0"/>
              <a:t>Inicio</a:t>
            </a:r>
          </a:p>
          <a:p>
            <a:r>
              <a:rPr lang="pt-BR" dirty="0"/>
              <a:t>  PAR:=0;</a:t>
            </a:r>
          </a:p>
          <a:p>
            <a:r>
              <a:rPr lang="pt-BR" dirty="0"/>
              <a:t>  x:=0</a:t>
            </a:r>
          </a:p>
          <a:p>
            <a:r>
              <a:rPr lang="pt-BR" dirty="0"/>
              <a:t>  i:=1</a:t>
            </a:r>
          </a:p>
          <a:p>
            <a:r>
              <a:rPr lang="pt-BR" dirty="0"/>
              <a:t>  ESCREVAL(</a:t>
            </a:r>
            <a:r>
              <a:rPr lang="pt-BR" dirty="0" err="1"/>
              <a:t>i,"o</a:t>
            </a:r>
            <a:r>
              <a:rPr lang="pt-BR" dirty="0"/>
              <a:t>. par =",PAR)</a:t>
            </a:r>
          </a:p>
          <a:p>
            <a:r>
              <a:rPr lang="pt-BR" dirty="0"/>
              <a:t>  i:=i+1</a:t>
            </a:r>
          </a:p>
          <a:p>
            <a:r>
              <a:rPr lang="pt-BR" dirty="0"/>
              <a:t>  PAR := PAR+2</a:t>
            </a:r>
          </a:p>
          <a:p>
            <a:r>
              <a:rPr lang="pt-BR" dirty="0"/>
              <a:t>  ESCREVAL(</a:t>
            </a:r>
            <a:r>
              <a:rPr lang="pt-BR" dirty="0" err="1"/>
              <a:t>i,"o</a:t>
            </a:r>
            <a:r>
              <a:rPr lang="pt-BR" dirty="0"/>
              <a:t>. par =",PAR)</a:t>
            </a:r>
          </a:p>
          <a:p>
            <a:r>
              <a:rPr lang="pt-BR" dirty="0"/>
              <a:t>  i:=i+1</a:t>
            </a:r>
          </a:p>
          <a:p>
            <a:r>
              <a:rPr lang="pt-BR" dirty="0"/>
              <a:t>  PAR := PAR+2</a:t>
            </a:r>
          </a:p>
          <a:p>
            <a:r>
              <a:rPr lang="pt-BR" dirty="0"/>
              <a:t>  ESCREVAL(</a:t>
            </a:r>
            <a:r>
              <a:rPr lang="pt-BR" dirty="0" err="1"/>
              <a:t>i,"o</a:t>
            </a:r>
            <a:r>
              <a:rPr lang="pt-BR" dirty="0"/>
              <a:t>. par =",PAR)</a:t>
            </a:r>
          </a:p>
          <a:p>
            <a:r>
              <a:rPr lang="pt-BR" dirty="0"/>
              <a:t>  i:=i+1</a:t>
            </a:r>
          </a:p>
          <a:p>
            <a:r>
              <a:rPr lang="pt-BR" dirty="0"/>
              <a:t>  PAR := PAR+2</a:t>
            </a:r>
          </a:p>
          <a:p>
            <a:r>
              <a:rPr lang="pt-BR" dirty="0" err="1"/>
              <a:t>Fimalgoritmo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08774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2DED4-16DD-4068-8C50-75ED51E7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sem olhar os algoritmos já desenvolvidos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387A46-D00E-4D2F-9243-0FAB6102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9875" algn="just"/>
            <a:r>
              <a:rPr lang="pt-BR" dirty="0"/>
              <a:t>Faça alterações no algoritmo abaixo (utilize o exercício do slide anterior) para que ele utilize uma estrutura de </a:t>
            </a:r>
            <a:r>
              <a:rPr lang="pt-BR" b="1" dirty="0"/>
              <a:t>repetição determinada </a:t>
            </a:r>
            <a:r>
              <a:rPr lang="pt-BR" dirty="0"/>
              <a:t>para realizar a soma e a raiz quadrada dos 100 primeiros números pares.</a:t>
            </a:r>
          </a:p>
          <a:p>
            <a:pPr marL="0" indent="269875" algn="just"/>
            <a:r>
              <a:rPr lang="pt-BR" dirty="0"/>
              <a:t>A raiz quadrada de um número é calculada pela instrução x := </a:t>
            </a:r>
            <a:r>
              <a:rPr lang="pt-BR" dirty="0" err="1"/>
              <a:t>Raizq</a:t>
            </a:r>
            <a:r>
              <a:rPr lang="pt-BR" dirty="0"/>
              <a:t>(N), sendo N o número que se deseja extrair a raiz quadrada.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D3BFD4-E1A5-415D-A73B-4F64B33C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5801B-C5F4-4CE9-9972-7743B2F4CE51}" type="slidenum">
              <a:rPr lang="pt-BR" smtClean="0"/>
              <a:pPr>
                <a:defRPr/>
              </a:pPr>
              <a:t>91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D0FAB8C-C056-47D7-86BF-BCC623ED1702}"/>
              </a:ext>
            </a:extLst>
          </p:cNvPr>
          <p:cNvSpPr/>
          <p:nvPr/>
        </p:nvSpPr>
        <p:spPr>
          <a:xfrm>
            <a:off x="304801" y="3153013"/>
            <a:ext cx="4572000" cy="3323987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r>
              <a:rPr lang="pt-BR" sz="1400" dirty="0"/>
              <a:t>Var </a:t>
            </a:r>
            <a:r>
              <a:rPr lang="pt-BR" sz="1400" dirty="0" err="1"/>
              <a:t>i,PAR</a:t>
            </a:r>
            <a:r>
              <a:rPr lang="pt-BR" sz="1400" dirty="0"/>
              <a:t>, X: INTEIRO</a:t>
            </a:r>
          </a:p>
          <a:p>
            <a:r>
              <a:rPr lang="pt-BR" sz="1400" dirty="0"/>
              <a:t>Inicio</a:t>
            </a:r>
          </a:p>
          <a:p>
            <a:r>
              <a:rPr lang="pt-BR" sz="1400" dirty="0"/>
              <a:t>  PAR:=0;</a:t>
            </a:r>
          </a:p>
          <a:p>
            <a:r>
              <a:rPr lang="pt-BR" sz="1400" dirty="0"/>
              <a:t>  x:=0</a:t>
            </a:r>
          </a:p>
          <a:p>
            <a:r>
              <a:rPr lang="pt-BR" sz="1400" dirty="0"/>
              <a:t>  i:=1</a:t>
            </a:r>
          </a:p>
          <a:p>
            <a:r>
              <a:rPr lang="pt-BR" sz="1400" dirty="0"/>
              <a:t>  ESCREVAL(</a:t>
            </a:r>
            <a:r>
              <a:rPr lang="pt-BR" sz="1400" dirty="0" err="1"/>
              <a:t>i,"o</a:t>
            </a:r>
            <a:r>
              <a:rPr lang="pt-BR" sz="1400" dirty="0"/>
              <a:t>. par =",PAR)</a:t>
            </a:r>
          </a:p>
          <a:p>
            <a:r>
              <a:rPr lang="pt-BR" sz="1400" dirty="0"/>
              <a:t>  i:=i+1</a:t>
            </a:r>
          </a:p>
          <a:p>
            <a:r>
              <a:rPr lang="pt-BR" sz="1400" dirty="0"/>
              <a:t>  PAR := PAR+2</a:t>
            </a:r>
          </a:p>
          <a:p>
            <a:r>
              <a:rPr lang="pt-BR" sz="1400" dirty="0"/>
              <a:t>  ESCREVAL(</a:t>
            </a:r>
            <a:r>
              <a:rPr lang="pt-BR" sz="1400" dirty="0" err="1"/>
              <a:t>i,"o</a:t>
            </a:r>
            <a:r>
              <a:rPr lang="pt-BR" sz="1400" dirty="0"/>
              <a:t>. par =",PAR)</a:t>
            </a:r>
          </a:p>
          <a:p>
            <a:r>
              <a:rPr lang="pt-BR" sz="1400" dirty="0"/>
              <a:t>  i:=i+1</a:t>
            </a:r>
          </a:p>
          <a:p>
            <a:r>
              <a:rPr lang="pt-BR" sz="1400" dirty="0"/>
              <a:t>  PAR := PAR+2</a:t>
            </a:r>
          </a:p>
          <a:p>
            <a:r>
              <a:rPr lang="pt-BR" sz="1400" dirty="0"/>
              <a:t>  ESCREVAL(</a:t>
            </a:r>
            <a:r>
              <a:rPr lang="pt-BR" sz="1400" dirty="0" err="1"/>
              <a:t>i,"o</a:t>
            </a:r>
            <a:r>
              <a:rPr lang="pt-BR" sz="1400" dirty="0"/>
              <a:t>. par =",PAR)</a:t>
            </a:r>
          </a:p>
          <a:p>
            <a:r>
              <a:rPr lang="pt-BR" sz="1400" dirty="0"/>
              <a:t>  i:=i+1</a:t>
            </a:r>
          </a:p>
          <a:p>
            <a:r>
              <a:rPr lang="pt-BR" sz="1400" dirty="0"/>
              <a:t>  PAR := PAR+2</a:t>
            </a:r>
          </a:p>
          <a:p>
            <a:r>
              <a:rPr lang="pt-BR" sz="1400" dirty="0" err="1"/>
              <a:t>Fimalgoritmo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486575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7D196-121B-4528-82AF-D18440A7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Utilize o </a:t>
            </a:r>
            <a:r>
              <a:rPr lang="pt-BR" dirty="0" err="1"/>
              <a:t>VisualG</a:t>
            </a:r>
            <a:r>
              <a:rPr lang="pt-BR" dirty="0"/>
              <a:t> para responder ao exercício do próximo slide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4DE4143-487C-4F32-B9A0-F1350016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6144B-F5AC-45C6-AD42-115683CD4F04}" type="slidenum">
              <a:rPr lang="pt-BR" smtClean="0"/>
              <a:pPr>
                <a:defRPr/>
              </a:pPr>
              <a:t>92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365F07-8B25-46A6-9F0E-D378410DAFD3}"/>
              </a:ext>
            </a:extLst>
          </p:cNvPr>
          <p:cNvSpPr txBox="1"/>
          <p:nvPr/>
        </p:nvSpPr>
        <p:spPr>
          <a:xfrm>
            <a:off x="395536" y="1682036"/>
            <a:ext cx="462666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Dado o seguinte algoritmo: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Algoritmo “Programa p1”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 </a:t>
            </a:r>
            <a:r>
              <a:rPr lang="pt-BR" sz="18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i,j,k:inteiro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inicio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leia(i)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leia(j)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leia(k)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 (i&gt;j) e (i&gt;k) então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escreva(i)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senão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se j&gt;k </a:t>
            </a:r>
            <a:r>
              <a:rPr lang="pt-BR" sz="18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ntão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escreva(j)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pt-BR" sz="18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senao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escreva(k)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pt-BR" sz="18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fimse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fimse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fim.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trela: 5 Pontas 3">
            <a:extLst>
              <a:ext uri="{FF2B5EF4-FFF2-40B4-BE49-F238E27FC236}">
                <a16:creationId xmlns:a16="http://schemas.microsoft.com/office/drawing/2014/main" id="{446E24C9-B7C8-4B6C-A13F-EA2EDBB81204}"/>
              </a:ext>
            </a:extLst>
          </p:cNvPr>
          <p:cNvSpPr/>
          <p:nvPr/>
        </p:nvSpPr>
        <p:spPr bwMode="auto">
          <a:xfrm>
            <a:off x="5868144" y="3501008"/>
            <a:ext cx="914400" cy="9144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121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7D196-121B-4528-82AF-D18440A7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Utilize o </a:t>
            </a:r>
            <a:r>
              <a:rPr lang="pt-BR" dirty="0" err="1"/>
              <a:t>VisualG</a:t>
            </a:r>
            <a:r>
              <a:rPr lang="pt-BR" dirty="0"/>
              <a:t> para responder ao exercício do </a:t>
            </a:r>
            <a:r>
              <a:rPr lang="pt-BR"/>
              <a:t>próximo slide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4DE4143-487C-4F32-B9A0-F1350016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6144B-F5AC-45C6-AD42-115683CD4F04}" type="slidenum">
              <a:rPr lang="pt-BR" smtClean="0"/>
              <a:pPr>
                <a:defRPr/>
              </a:pPr>
              <a:t>93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365F07-8B25-46A6-9F0E-D378410DAFD3}"/>
              </a:ext>
            </a:extLst>
          </p:cNvPr>
          <p:cNvSpPr txBox="1"/>
          <p:nvPr/>
        </p:nvSpPr>
        <p:spPr>
          <a:xfrm>
            <a:off x="395536" y="1682036"/>
            <a:ext cx="84249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lphaLcParenR"/>
            </a:pPr>
            <a:r>
              <a:rPr lang="pt-B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Se as entradas para as variáveis i, j e k forem respectivamente 3,  1 e 2, qual será a saída?</a:t>
            </a:r>
          </a:p>
          <a:p>
            <a:pPr marL="342900" indent="-342900">
              <a:buFontTx/>
              <a:buAutoNum type="alphaLcParenR"/>
            </a:pPr>
            <a:r>
              <a:rPr lang="pt-B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Se as entradas para as variáveis i, j e k forem respectivamente 1, 3 e 2, qual será a saída?</a:t>
            </a:r>
          </a:p>
          <a:p>
            <a:pPr marL="342900" indent="-342900">
              <a:buFontTx/>
              <a:buAutoNum type="alphaLcParenR"/>
            </a:pPr>
            <a:r>
              <a:rPr lang="pt-B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Se as entradas para as variáveis i, j e k forem respectivamente 1, 2 e 3, qual será a saída?</a:t>
            </a:r>
          </a:p>
          <a:p>
            <a:pPr marL="342900" indent="-342900">
              <a:buFontTx/>
              <a:buAutoNum type="alphaLcParenR"/>
            </a:pPr>
            <a:r>
              <a:rPr lang="pt-B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Se as entradas para as variáveis i, j e k forem respectivamente 3, 2 e 1, qual será a saída?</a:t>
            </a:r>
          </a:p>
          <a:p>
            <a:pPr marL="342900" indent="-342900">
              <a:buFontTx/>
              <a:buAutoNum type="alphaLcParenR"/>
            </a:pPr>
            <a:endParaRPr lang="pt-BR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endParaRPr lang="pt-BR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342900" indent="-342900" algn="l">
              <a:buAutoNum type="alphaLcParenR"/>
            </a:pPr>
            <a:endParaRPr lang="pt-BR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342900" indent="-342900" algn="l">
              <a:buAutoNum type="alphaLcParenR"/>
            </a:pPr>
            <a:endParaRPr lang="pt-BR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2E9832-A6DC-48CD-AA48-22CB8C0A3DF5}"/>
              </a:ext>
            </a:extLst>
          </p:cNvPr>
          <p:cNvSpPr txBox="1"/>
          <p:nvPr/>
        </p:nvSpPr>
        <p:spPr>
          <a:xfrm>
            <a:off x="899592" y="4997677"/>
            <a:ext cx="778720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Esse é o 2º. exercício pertence ao Módulo dos Estudos Disciplinares</a:t>
            </a:r>
          </a:p>
        </p:txBody>
      </p:sp>
    </p:spTree>
    <p:extLst>
      <p:ext uri="{BB962C8B-B14F-4D97-AF65-F5344CB8AC3E}">
        <p14:creationId xmlns:p14="http://schemas.microsoft.com/office/powerpoint/2010/main" val="41885065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1B695-9B7E-42AB-B987-488951B0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7269"/>
            <a:ext cx="9144000" cy="1371600"/>
          </a:xfrm>
          <a:solidFill>
            <a:srgbClr val="FFC000"/>
          </a:solidFill>
        </p:spPr>
        <p:txBody>
          <a:bodyPr/>
          <a:lstStyle/>
          <a:p>
            <a:pPr algn="just"/>
            <a:r>
              <a:rPr lang="pt-BR" dirty="0"/>
              <a:t>Resposta: o algoritmo verifica qual é o maior entre os três números digitados para as variáveis i, j e k. Portanto, a resposta correta é a letra “E”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36FBB1-AAB6-4C14-92A1-FC430A21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6144B-F5AC-45C6-AD42-115683CD4F04}" type="slidenum">
              <a:rPr lang="pt-BR" smtClean="0"/>
              <a:pPr>
                <a:defRPr/>
              </a:pPr>
              <a:t>94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730DBD-9B4C-4247-BE46-993FEF8C64A1}"/>
              </a:ext>
            </a:extLst>
          </p:cNvPr>
          <p:cNvSpPr txBox="1"/>
          <p:nvPr/>
        </p:nvSpPr>
        <p:spPr>
          <a:xfrm>
            <a:off x="354360" y="2047303"/>
            <a:ext cx="843528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A) Entrada respectivamente 3 e 1 e 2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Saída: 3 2 1</a:t>
            </a:r>
          </a:p>
          <a:p>
            <a:pPr algn="l"/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B)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Entrada respectivamente 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e 3 e 2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Saída: 2 </a:t>
            </a:r>
          </a:p>
          <a:p>
            <a:pPr algn="l"/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C)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Entrada respectivamente 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e 2 e 3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Saída: 6 </a:t>
            </a:r>
          </a:p>
          <a:p>
            <a:pPr algn="l"/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D)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Entrada respectivamente 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e 2 e 1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Saída: 1 </a:t>
            </a:r>
          </a:p>
          <a:p>
            <a:pPr algn="l"/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E)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Entrada respectivamente 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e 3 e 2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Saída: 3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D4529B-5BA6-4A50-A579-6A9123F767D5}"/>
              </a:ext>
            </a:extLst>
          </p:cNvPr>
          <p:cNvSpPr/>
          <p:nvPr/>
        </p:nvSpPr>
        <p:spPr bwMode="auto">
          <a:xfrm>
            <a:off x="329275" y="5322162"/>
            <a:ext cx="4649688" cy="767515"/>
          </a:xfrm>
          <a:prstGeom prst="rect">
            <a:avLst/>
          </a:prstGeom>
          <a:solidFill>
            <a:srgbClr val="009999">
              <a:alpha val="32157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0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7D196-121B-4528-82AF-D18440A7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Utilize o </a:t>
            </a:r>
            <a:r>
              <a:rPr lang="pt-BR" dirty="0" err="1"/>
              <a:t>VisualG</a:t>
            </a:r>
            <a:r>
              <a:rPr lang="pt-BR" dirty="0"/>
              <a:t> para responder ao exercício do </a:t>
            </a:r>
            <a:r>
              <a:rPr lang="pt-BR"/>
              <a:t>próximo slide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4DE4143-487C-4F32-B9A0-F1350016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6144B-F5AC-45C6-AD42-115683CD4F04}" type="slidenum">
              <a:rPr lang="pt-BR" smtClean="0"/>
              <a:pPr>
                <a:defRPr/>
              </a:pPr>
              <a:t>95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365F07-8B25-46A6-9F0E-D378410DAFD3}"/>
              </a:ext>
            </a:extLst>
          </p:cNvPr>
          <p:cNvSpPr txBox="1"/>
          <p:nvPr/>
        </p:nvSpPr>
        <p:spPr>
          <a:xfrm>
            <a:off x="457200" y="1514185"/>
            <a:ext cx="842493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O que o algoritmo abaixo faz ?</a:t>
            </a:r>
            <a:endParaRPr lang="pt-BR" sz="12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endParaRPr lang="pt-BR" sz="12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início</a:t>
            </a:r>
            <a:br>
              <a:rPr lang="pt-BR" sz="12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NOME :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literal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CPF, RENDAANUAL, NUMDEPENDENTES, RENDALIQUIDA, ALIQUOTAFREQMIN,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VALORAPAGAR :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numérico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leia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"Digite o nome do contribuinte (ou FIM para finalizar o cadastro):", NOME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enquanto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NOME &lt;&gt; "FIM"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faça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   |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leia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"Digite o CPF:", CPF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   |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leia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"Digite a renda anual:", RENDAANUAL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   |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leia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"Digite o número de dependentes:", NUMDEPENDENTES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   | RENDALIQUIDA 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+mj-lt"/>
              </a:rPr>
              <a:t>&lt;- 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RENDAANUAL - (NUMDEPENDENTES * 110)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   |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se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RENDALIQUIDA &lt; 901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   |   |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então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ALIQUOTA 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+mj-lt"/>
              </a:rPr>
              <a:t>&lt;- 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0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   |   |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senão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se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RENDALIQUIDA &gt;= 901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e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RENDALIQUIDA &lt; 5001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   |   |            |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então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ALIQUOTA 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+mj-lt"/>
              </a:rPr>
              <a:t>&lt;- 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5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   |   |            |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senão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se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RENDALIQUIDA &gt;= 5001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e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RENDALIQUIDA &lt; 10001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  |    |            |            |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então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ALIQUOTA 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+mj-lt"/>
              </a:rPr>
              <a:t>&lt;- 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10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   |   |            |            |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senão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ALIQUOTA 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+mj-lt"/>
              </a:rPr>
              <a:t>&lt;- 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15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   |   |            |          </a:t>
            </a:r>
            <a:r>
              <a:rPr lang="pt-BR" sz="1200" b="1" i="0" u="sng" dirty="0" err="1">
                <a:solidFill>
                  <a:srgbClr val="000000"/>
                </a:solidFill>
                <a:effectLst/>
                <a:latin typeface="+mj-lt"/>
              </a:rPr>
              <a:t>fim-se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   |   |         </a:t>
            </a:r>
            <a:r>
              <a:rPr lang="pt-BR" sz="1200" b="1" i="0" u="sng" dirty="0" err="1">
                <a:solidFill>
                  <a:srgbClr val="000000"/>
                </a:solidFill>
                <a:effectLst/>
                <a:latin typeface="+mj-lt"/>
              </a:rPr>
              <a:t>fim-se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   | </a:t>
            </a:r>
            <a:r>
              <a:rPr lang="pt-BR" sz="1200" b="1" i="0" u="sng" dirty="0" err="1">
                <a:solidFill>
                  <a:srgbClr val="000000"/>
                </a:solidFill>
                <a:effectLst/>
                <a:latin typeface="+mj-lt"/>
              </a:rPr>
              <a:t>fim-se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   | VALORAPAGAR 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+mj-lt"/>
              </a:rPr>
              <a:t>&lt;- </a:t>
            </a: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RENDAANUAL * (ALIQUOTA/100)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    </a:t>
            </a:r>
            <a:endParaRPr lang="pt-BR" sz="12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  <a:t>   | </a:t>
            </a: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fim-enquanto</a:t>
            </a:r>
            <a:br>
              <a:rPr lang="pt-BR" sz="1200" b="1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pt-BR" sz="1200" b="1" i="0" u="sng" dirty="0">
                <a:solidFill>
                  <a:srgbClr val="000000"/>
                </a:solidFill>
                <a:effectLst/>
                <a:latin typeface="+mj-lt"/>
              </a:rPr>
              <a:t>fim</a:t>
            </a:r>
            <a:endParaRPr lang="pt-BR" sz="1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6251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80998-89CA-4B1E-8307-8411F9FA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04D656-4EBA-4CDA-9857-8409D069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6144B-F5AC-45C6-AD42-115683CD4F04}" type="slidenum">
              <a:rPr lang="pt-BR" smtClean="0"/>
              <a:pPr>
                <a:defRPr/>
              </a:pPr>
              <a:t>96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43990F-1FAF-48C5-B297-E7DC67AF04B1}"/>
              </a:ext>
            </a:extLst>
          </p:cNvPr>
          <p:cNvSpPr txBox="1"/>
          <p:nvPr/>
        </p:nvSpPr>
        <p:spPr>
          <a:xfrm>
            <a:off x="359024" y="1859339"/>
            <a:ext cx="878497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A)</a:t>
            </a:r>
            <a:r>
              <a:rPr lang="pt-BR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Calcula o valor do Imposto de renda a pagar de acordo com a faixa da alíquota respectiva a renda líquida ;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B)</a:t>
            </a:r>
            <a:r>
              <a:rPr lang="pt-BR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Calcula o valor da renda líquida de acordo com o acréscimos dos dependentes;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C)</a:t>
            </a:r>
            <a:r>
              <a:rPr lang="pt-BR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Calcula o valor da renda líquida menos os impostos;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D)</a:t>
            </a:r>
            <a:r>
              <a:rPr lang="pt-BR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Calcula o valor da alíquota a pagar;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E)</a:t>
            </a:r>
            <a:r>
              <a:rPr lang="pt-BR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Calcula o salário final do usuário;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br>
              <a:rPr lang="pt-BR" dirty="0"/>
            </a:b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AA7D75-B867-4189-9F56-E24FEF4DB072}"/>
              </a:ext>
            </a:extLst>
          </p:cNvPr>
          <p:cNvSpPr txBox="1"/>
          <p:nvPr/>
        </p:nvSpPr>
        <p:spPr>
          <a:xfrm>
            <a:off x="899592" y="4997677"/>
            <a:ext cx="778720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Esse é o 14º. exercício pertence ao Módulo dos Estudos Disciplinares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23BEB6A-36B0-4AA6-9B24-F1D689AAC080}"/>
              </a:ext>
            </a:extLst>
          </p:cNvPr>
          <p:cNvSpPr/>
          <p:nvPr/>
        </p:nvSpPr>
        <p:spPr bwMode="auto">
          <a:xfrm>
            <a:off x="225860" y="1818903"/>
            <a:ext cx="8460940" cy="767515"/>
          </a:xfrm>
          <a:prstGeom prst="rect">
            <a:avLst/>
          </a:prstGeom>
          <a:solidFill>
            <a:srgbClr val="009999">
              <a:alpha val="32157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19789D4-856D-4553-AC20-0AD608AA0A7D}"/>
              </a:ext>
            </a:extLst>
          </p:cNvPr>
          <p:cNvSpPr txBox="1">
            <a:spLocks/>
          </p:cNvSpPr>
          <p:nvPr/>
        </p:nvSpPr>
        <p:spPr bwMode="auto">
          <a:xfrm>
            <a:off x="0" y="767564"/>
            <a:ext cx="9144000" cy="103112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just"/>
            <a:r>
              <a:rPr lang="pt-BR" sz="1800" kern="0" dirty="0"/>
              <a:t>Resposta: a estrutura “se...então...senão” apresenta cálculos de alíquotas observando os intervalos 0 - 900; 901 – 5000; 50001 – 10000, e maior que 10001. Também é observado o desconto para os dependentes.</a:t>
            </a:r>
          </a:p>
        </p:txBody>
      </p:sp>
    </p:spTree>
    <p:extLst>
      <p:ext uri="{BB962C8B-B14F-4D97-AF65-F5344CB8AC3E}">
        <p14:creationId xmlns:p14="http://schemas.microsoft.com/office/powerpoint/2010/main" val="944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AD02D5FE-9258-4B69-945A-87F06A03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2969283F-4A39-4EE2-8984-3F669A235C00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97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00124235-D3C7-4DE4-B1DF-8B4640BCB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Linguagem de Programação C</a:t>
            </a:r>
            <a:br>
              <a:rPr lang="pt-BR" altLang="pt-BR" b="0">
                <a:effectLst/>
              </a:rPr>
            </a:br>
            <a:r>
              <a:rPr lang="pt-BR" altLang="pt-BR">
                <a:effectLst/>
              </a:rPr>
              <a:t>Histórico</a:t>
            </a:r>
          </a:p>
        </p:txBody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AF0F8A4D-8DD7-43BB-866C-68DAF40EE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90488" algn="l" eaLnBrk="1" hangingPunct="1">
              <a:spcAft>
                <a:spcPct val="5000"/>
              </a:spcAft>
            </a:pPr>
            <a:r>
              <a:rPr lang="pt-BR" altLang="pt-BR" sz="2100">
                <a:effectLst/>
              </a:rPr>
              <a:t>Unidade 2 - Noções básicas preliminares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2.1 - Estrutura/execução de um programa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2.2 - Tipos de dados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2.3 - Variáveis simples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2.4 - Declaração de variáveis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2.5 - Expressões aritméticas e lógicas; precedência de operadores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2.6 - Comando de atribuição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2.7 - Comandos de entrada e saída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2.8 - Bloco de instruções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2.9 - Arquivos de cabeçalho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B7A8B44F-F245-4D06-9856-9DA99F56B10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726C9A9C-330F-46A9-8D78-B4B92F1E73EF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98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B9163267-423C-450E-85FC-DA35301071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Linguagem de Programação C</a:t>
            </a:r>
            <a:br>
              <a:rPr lang="pt-BR" altLang="pt-BR" b="0">
                <a:effectLst/>
              </a:rPr>
            </a:br>
            <a:endParaRPr lang="pt-BR" altLang="pt-BR" b="0">
              <a:effectLst/>
            </a:endParaRPr>
          </a:p>
        </p:txBody>
      </p:sp>
      <p:sp>
        <p:nvSpPr>
          <p:cNvPr id="1267715" name="Rectangle 3">
            <a:extLst>
              <a:ext uri="{FF2B5EF4-FFF2-40B4-BE49-F238E27FC236}">
                <a16:creationId xmlns:a16="http://schemas.microsoft.com/office/drawing/2014/main" id="{4C142F32-CDEF-4B00-8238-826504947A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360363" algn="just" eaLnBrk="1" hangingPunct="1">
              <a:defRPr/>
            </a:pPr>
            <a:r>
              <a:rPr lang="pt-BR" altLang="pt-BR">
                <a:effectLst/>
              </a:rPr>
              <a:t>O C é "Case Sensitive", isto é, </a:t>
            </a:r>
            <a:r>
              <a:rPr lang="pt-BR" altLang="pt-BR" b="1">
                <a:effectLst/>
              </a:rPr>
              <a:t>maiúsculas e minúsculas fazem diferença</a:t>
            </a:r>
            <a:r>
              <a:rPr lang="pt-BR" altLang="pt-BR">
                <a:effectLst/>
              </a:rPr>
              <a:t>. Se declarar uma </a:t>
            </a:r>
            <a:r>
              <a:rPr lang="pt-BR" altLang="pt-BR" b="1">
                <a:effectLst/>
              </a:rPr>
              <a:t>variável</a:t>
            </a:r>
            <a:r>
              <a:rPr lang="pt-BR" altLang="pt-BR">
                <a:effectLst/>
              </a:rPr>
              <a:t> com o nome </a:t>
            </a:r>
            <a:r>
              <a:rPr lang="pt-BR" altLang="pt-BR" b="1">
                <a:effectLst/>
              </a:rPr>
              <a:t>soma</a:t>
            </a:r>
            <a:r>
              <a:rPr lang="pt-BR" altLang="pt-BR">
                <a:effectLst/>
              </a:rPr>
              <a:t> ela será diferente de </a:t>
            </a:r>
            <a:r>
              <a:rPr lang="pt-BR" altLang="pt-BR" b="1">
                <a:effectLst/>
              </a:rPr>
              <a:t>Soma, SOMA, SoMa ou sOmA</a:t>
            </a:r>
            <a:r>
              <a:rPr lang="pt-BR" altLang="pt-BR">
                <a:effectLst/>
              </a:rPr>
              <a:t>. Da mesma maneira, os </a:t>
            </a:r>
            <a:r>
              <a:rPr lang="pt-BR" altLang="pt-BR" b="1">
                <a:effectLst/>
              </a:rPr>
              <a:t>comandos</a:t>
            </a:r>
            <a:r>
              <a:rPr lang="pt-BR" altLang="pt-BR">
                <a:effectLst/>
              </a:rPr>
              <a:t> do C </a:t>
            </a:r>
            <a:r>
              <a:rPr lang="pt-BR" altLang="pt-BR" b="1">
                <a:effectLst/>
              </a:rPr>
              <a:t>if </a:t>
            </a:r>
            <a:r>
              <a:rPr lang="pt-BR" altLang="pt-BR">
                <a:effectLst/>
              </a:rPr>
              <a:t>e</a:t>
            </a:r>
            <a:r>
              <a:rPr lang="pt-BR" altLang="pt-BR" b="1">
                <a:effectLst/>
              </a:rPr>
              <a:t> for</a:t>
            </a:r>
            <a:r>
              <a:rPr lang="pt-BR" altLang="pt-BR">
                <a:effectLst/>
              </a:rPr>
              <a:t>, por exemplo, </a:t>
            </a:r>
            <a:r>
              <a:rPr lang="pt-BR" altLang="pt-BR" b="1">
                <a:effectLst/>
              </a:rPr>
              <a:t>só</a:t>
            </a:r>
            <a:r>
              <a:rPr lang="pt-BR" altLang="pt-BR">
                <a:effectLst/>
              </a:rPr>
              <a:t> podem ser escritos em </a:t>
            </a:r>
            <a:r>
              <a:rPr lang="pt-BR" altLang="pt-BR" b="1">
                <a:effectLst/>
              </a:rPr>
              <a:t>minúsculas</a:t>
            </a:r>
            <a:r>
              <a:rPr lang="pt-BR" altLang="pt-BR">
                <a:effectLst/>
              </a:rPr>
              <a:t> pois senão o compilador não irá interpretá-los como sendo comandos, mas sim como variáveis.</a:t>
            </a:r>
            <a:endParaRPr lang="pt-BR" altLang="pt-BR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8D68DD0E-CFF8-43D9-B560-0C6C3CACDE3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0CE0FEA8-85FF-4C3A-B8D3-320730104608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99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0227" name="Rectangle 5">
            <a:extLst>
              <a:ext uri="{FF2B5EF4-FFF2-40B4-BE49-F238E27FC236}">
                <a16:creationId xmlns:a16="http://schemas.microsoft.com/office/drawing/2014/main" id="{5EF37D49-E1FD-4E42-8025-0B26CB4C31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Linguagem de Programação C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O “C” e o “C++”</a:t>
            </a:r>
          </a:p>
        </p:txBody>
      </p:sp>
      <p:pic>
        <p:nvPicPr>
          <p:cNvPr id="180228" name="Picture 4">
            <a:extLst>
              <a:ext uri="{FF2B5EF4-FFF2-40B4-BE49-F238E27FC236}">
                <a16:creationId xmlns:a16="http://schemas.microsoft.com/office/drawing/2014/main" id="{DD3D0E68-FB46-4284-95F7-FF9F76455FD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t="15198" r="1138" b="14757"/>
          <a:stretch>
            <a:fillRect/>
          </a:stretch>
        </p:blipFill>
        <p:spPr>
          <a:xfrm>
            <a:off x="468313" y="2133600"/>
            <a:ext cx="8064500" cy="2735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1815" name="Line 7">
            <a:extLst>
              <a:ext uri="{FF2B5EF4-FFF2-40B4-BE49-F238E27FC236}">
                <a16:creationId xmlns:a16="http://schemas.microsoft.com/office/drawing/2014/main" id="{7FBEC208-3E8A-43A9-911D-900EAB5BB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9413" y="3616325"/>
            <a:ext cx="4535487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1816" name="Rectangle 8">
            <a:extLst>
              <a:ext uri="{FF2B5EF4-FFF2-40B4-BE49-F238E27FC236}">
                <a16:creationId xmlns:a16="http://schemas.microsoft.com/office/drawing/2014/main" id="{17752567-A827-47BC-9BED-080304481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437063"/>
            <a:ext cx="6264275" cy="50482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1817" name="Rectangle 9">
            <a:extLst>
              <a:ext uri="{FF2B5EF4-FFF2-40B4-BE49-F238E27FC236}">
                <a16:creationId xmlns:a16="http://schemas.microsoft.com/office/drawing/2014/main" id="{5FF1ABF7-9C33-4EEF-ADA2-DC6AFCD26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913313"/>
            <a:ext cx="3097213" cy="50482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1818" name="Line 10">
            <a:extLst>
              <a:ext uri="{FF2B5EF4-FFF2-40B4-BE49-F238E27FC236}">
                <a16:creationId xmlns:a16="http://schemas.microsoft.com/office/drawing/2014/main" id="{DE283060-6D9E-4A40-B85B-1B33BB06F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2838450"/>
            <a:ext cx="7345362" cy="14288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1819" name="Line 11">
            <a:extLst>
              <a:ext uri="{FF2B5EF4-FFF2-40B4-BE49-F238E27FC236}">
                <a16:creationId xmlns:a16="http://schemas.microsoft.com/office/drawing/2014/main" id="{0B8B0B96-9FF4-4298-AB8E-8222F91B6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600" y="3213100"/>
            <a:ext cx="4535488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xturizado">
  <a:themeElements>
    <a:clrScheme name="Texturizado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izad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Texturizado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izado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28411</TotalTime>
  <Words>23357</Words>
  <Application>Microsoft Office PowerPoint</Application>
  <PresentationFormat>Apresentação na tela (4:3)</PresentationFormat>
  <Paragraphs>3746</Paragraphs>
  <Slides>233</Slides>
  <Notes>187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233</vt:i4>
      </vt:variant>
    </vt:vector>
  </HeadingPairs>
  <TitlesOfParts>
    <vt:vector size="246" baseType="lpstr">
      <vt:lpstr>Arial</vt:lpstr>
      <vt:lpstr>Arial</vt:lpstr>
      <vt:lpstr>Arial Unicode MS</vt:lpstr>
      <vt:lpstr>Courier New</vt:lpstr>
      <vt:lpstr>Courier New</vt:lpstr>
      <vt:lpstr>Tahoma</vt:lpstr>
      <vt:lpstr>Times New Roman</vt:lpstr>
      <vt:lpstr>Verdana</vt:lpstr>
      <vt:lpstr>Wingdings</vt:lpstr>
      <vt:lpstr>1_Texturizado</vt:lpstr>
      <vt:lpstr>Equation</vt:lpstr>
      <vt:lpstr>Imagem de bitmap</vt:lpstr>
      <vt:lpstr>Figura</vt:lpstr>
      <vt:lpstr>Apresentação do PowerPoint</vt:lpstr>
      <vt:lpstr>Apresentação do PowerPoint</vt:lpstr>
      <vt:lpstr> Linguagem de Programação </vt:lpstr>
      <vt:lpstr>Linguagem de Programação tabela ASCII  </vt:lpstr>
      <vt:lpstr>Apresentação do PowerPoint</vt:lpstr>
      <vt:lpstr>Apresentação do PowerPoint</vt:lpstr>
      <vt:lpstr>Apresentação do PowerPoint</vt:lpstr>
      <vt:lpstr>Linguagem de Programação</vt:lpstr>
      <vt:lpstr>Apresentação do PowerPoint</vt:lpstr>
      <vt:lpstr>Apresentação do PowerPoint</vt:lpstr>
      <vt:lpstr>Linguagem de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FORMAS DE TRADUÇÃO DE PROGRAMA FONTE PARA PROGRAMA OBJETO</vt:lpstr>
      <vt:lpstr>FORMAS DE TRADUÇÃO DE PROGRAMA FONTE PARA PROGRAMA OBJETO</vt:lpstr>
      <vt:lpstr>FORMAS DE TRADUÇÃO DE PROGRAMA FONTE PARA PROGRAMA OBJETO</vt:lpstr>
      <vt:lpstr>Apresentação do PowerPoint</vt:lpstr>
      <vt:lpstr>Apresentação do PowerPoint</vt:lpstr>
      <vt:lpstr>FORMAS DE TRADUÇÃO DE PROGRAMA FONTE PARA PROGRAMA OBJETO </vt:lpstr>
      <vt:lpstr>FORMAS DE TRADUÇÃO DE PROGRAMA FONTE PARA PROGRAMA OBJETO</vt:lpstr>
      <vt:lpstr>FORMAS DE TRADUÇÃO DE PROGRAMA FONTE PARA PROGRAMA OBJETO</vt:lpstr>
      <vt:lpstr>Interpretação</vt:lpstr>
      <vt:lpstr>FORMAS DE TRADUÇÃO DE PROGRAMA FONTE PARA PROGRAMA OBJETO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Algoritmo</vt:lpstr>
      <vt:lpstr>Exercício</vt:lpstr>
      <vt:lpstr>Exercício</vt:lpstr>
      <vt:lpstr>Algoritmo</vt:lpstr>
      <vt:lpstr>Exercício</vt:lpstr>
      <vt:lpstr>Apresentação do PowerPoint</vt:lpstr>
      <vt:lpstr>Exercício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Exercício sem olhar os algoritmos já desenvolvidos</vt:lpstr>
      <vt:lpstr>Exercício sem olhar os algoritmos já desenvolvidos</vt:lpstr>
      <vt:lpstr>Utilize o VisualG para responder ao exercício do próximo slide</vt:lpstr>
      <vt:lpstr>Utilize o VisualG para responder ao exercício do próximo slide</vt:lpstr>
      <vt:lpstr>Resposta: o algoritmo verifica qual é o maior entre os três números digitados para as variáveis i, j e k. Portanto, a resposta correta é a letra “E”</vt:lpstr>
      <vt:lpstr>Utilize o VisualG para responder ao exercício do próximo slide</vt:lpstr>
      <vt:lpstr>Apresentação do PowerPoint</vt:lpstr>
      <vt:lpstr>Linguagem de Programação C Histórico</vt:lpstr>
      <vt:lpstr>Linguagem de Programação C </vt:lpstr>
      <vt:lpstr> Linguagem de Programação C O “C” e o “C++”</vt:lpstr>
      <vt:lpstr>Linguagem de Programação C Palavras Chaves</vt:lpstr>
      <vt:lpstr>2.1 - Estrutura/execução de um programa</vt:lpstr>
      <vt:lpstr>2.1 - Estrutura/execução de um programa</vt:lpstr>
      <vt:lpstr>2.1 - Estrutura/execução de um programa</vt:lpstr>
      <vt:lpstr>2.1 - Estrutura/execução de um programa</vt:lpstr>
      <vt:lpstr> Linguagem de Programação C Linkeditor </vt:lpstr>
      <vt:lpstr>  2.1 - Estrutura/execução de um programa  Linkeditor  </vt:lpstr>
      <vt:lpstr>2.1 - Estrutura/execução de um programa</vt:lpstr>
      <vt:lpstr>2.1 - Estrutura/execução de um programa</vt:lpstr>
      <vt:lpstr>2.1 - Estrutura/execução de um programa</vt:lpstr>
      <vt:lpstr>2.1 - Estrutura/execução de um programa  Primeiro Programa</vt:lpstr>
      <vt:lpstr>2.1 - Estrutura/execução de um programa   Argumentos</vt:lpstr>
      <vt:lpstr>2.1 - Estrutura/execução de um programa  Primeiro Programa</vt:lpstr>
      <vt:lpstr>2.1 - Estrutura/execução de um programa Primeiro Programa</vt:lpstr>
      <vt:lpstr> 2.2 - Tipos de dados</vt:lpstr>
      <vt:lpstr> 2.7 - Comandos de entrada e saída Entrada</vt:lpstr>
      <vt:lpstr> 2.7 - Comandos de entrada e saída Entrada</vt:lpstr>
      <vt:lpstr> 2.7 - Comandos de entrada e saída Entrada</vt:lpstr>
      <vt:lpstr> 2.7 - Comandos de entrada e saída Entrada</vt:lpstr>
      <vt:lpstr> 2.7 - Comandos de entrada e saída Entrada</vt:lpstr>
      <vt:lpstr> 2.7 - Comandos de entrada e saída  Função printf() </vt:lpstr>
      <vt:lpstr> 2.2 - Tipos de dados  Caracteres</vt:lpstr>
      <vt:lpstr> 2.2 - Tipos de dados  Caracteres</vt:lpstr>
      <vt:lpstr> 2.2 - Tipos de dados  Caracteres</vt:lpstr>
      <vt:lpstr> 2.2 - Tipos de dados  Strings</vt:lpstr>
      <vt:lpstr> 2.2 - Tipos de dados  Strings</vt:lpstr>
      <vt:lpstr> 2.2 - Tipos de dados  Strings</vt:lpstr>
      <vt:lpstr>Particularidade do scanf</vt:lpstr>
      <vt:lpstr> 2.2 - Tipos de dados  Strings</vt:lpstr>
      <vt:lpstr> 2.2 - Tipos de dados  Inteiro</vt:lpstr>
      <vt:lpstr> 2.2 - Tipos de dados  Float (ponto flutuante)</vt:lpstr>
      <vt:lpstr>LABORATÓRIO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2.2 - Tipos de dados</vt:lpstr>
      <vt:lpstr>2.3 – Variáveis simples</vt:lpstr>
      <vt:lpstr>2.3 – Variáveis simples</vt:lpstr>
      <vt:lpstr>2.4 - Declaração de variáveis</vt:lpstr>
      <vt:lpstr>2.4 - Declaração de variáveis  Inicialização de variáveis</vt:lpstr>
      <vt:lpstr>2.4 - Declaração de variáveis  Constantes</vt:lpstr>
      <vt:lpstr>2.4 - Declaração de variáveis  Constantes Simbólicas </vt:lpstr>
      <vt:lpstr>2.4 - Declaração de variáveis  Constantes pré-definidas </vt:lpstr>
      <vt:lpstr>2.4 - Declaração de variáveis  Constantes</vt:lpstr>
      <vt:lpstr> 2.5 - Expressões aritméticas e lógicas;  Operadores Aritméticos</vt:lpstr>
      <vt:lpstr> 2.5 - Expressões aritméticas e lógicas;  Operadores Aritméticos</vt:lpstr>
      <vt:lpstr> 2.5 - Precedência de Operadores</vt:lpstr>
      <vt:lpstr>Apresentação do PowerPoint</vt:lpstr>
      <vt:lpstr> 2.5 - Expressões aritméticas e lógicas;  Operadores de Atribuição Aritmética </vt:lpstr>
      <vt:lpstr> 2.5 - Expressões aritméticas e lógicas;  Operadores Incrementais </vt:lpstr>
      <vt:lpstr> 2.5 - Expressões aritméticas e lógicas Operadores Incrementais </vt:lpstr>
      <vt:lpstr>Apresentação do PowerPoint</vt:lpstr>
      <vt:lpstr>Apresentação do PowerPoint</vt:lpstr>
      <vt:lpstr> 2.5 - Expressões aritméticas e lógicas  Operadores relacionais </vt:lpstr>
      <vt:lpstr> 2.5 - Expressões aritméticas e lógicas  Operadores lógicos</vt:lpstr>
      <vt:lpstr> 2.5 - Expressões aritméticas e lógicas  Operadores lógicos</vt:lpstr>
      <vt:lpstr>Aplicação</vt:lpstr>
      <vt:lpstr>2.6 - Comando de atribuição  </vt:lpstr>
      <vt:lpstr>2.6 - Comando de atribuição  </vt:lpstr>
      <vt:lpstr>2.6 - Comando de atribuição Atribuição múltipla</vt:lpstr>
      <vt:lpstr> 2.7 - Comandos de entrada e saída Entrada</vt:lpstr>
      <vt:lpstr> 2.7 - Comandos de entrada e saída Entrada</vt:lpstr>
      <vt:lpstr> 2.7 - Comandos de entrada e saída Entrada - gets</vt:lpstr>
      <vt:lpstr> 2.7 - Comandos de entrada e saída Função  getch() e getche()</vt:lpstr>
      <vt:lpstr> 2.7 - Comandos de entrada e saída  Função printf() </vt:lpstr>
      <vt:lpstr> Linguagem de Programação C Estrutura de Controle - Seqüenciação</vt:lpstr>
      <vt:lpstr> 2.8 - Bloco de instruções</vt:lpstr>
      <vt:lpstr> 2.8 - Bloco de instruções</vt:lpstr>
      <vt:lpstr> 2.9 - Arquivos de cabeçalho</vt:lpstr>
      <vt:lpstr>Exemplo</vt:lpstr>
      <vt:lpstr>Exercícios</vt:lpstr>
      <vt:lpstr>Exercícios</vt:lpstr>
      <vt:lpstr>Exercícios</vt:lpstr>
      <vt:lpstr>Observações</vt:lpstr>
      <vt:lpstr>Linguagem de Programação C</vt:lpstr>
      <vt:lpstr>Unidade 3 - Estruturas condicionais e de repetição </vt:lpstr>
      <vt:lpstr>3.1 - Estruturas condicionais   if...else </vt:lpstr>
      <vt:lpstr>3.1 - Estruturas condicionais   if...else</vt:lpstr>
      <vt:lpstr>3.1 - Estruturas condicionais   if...else</vt:lpstr>
      <vt:lpstr>3.1 - Estruturas condicionais   if...else</vt:lpstr>
      <vt:lpstr>3.1 - Estruturas condicionais: if...else</vt:lpstr>
      <vt:lpstr>3.1 - Estruturas condicionais: if...else</vt:lpstr>
      <vt:lpstr>3.1 - Estruturas condicionais: if...else</vt:lpstr>
      <vt:lpstr>3.1 - Estruturas condicionais: if...else</vt:lpstr>
      <vt:lpstr>3.1 - Estruturas condicionais: if...else</vt:lpstr>
      <vt:lpstr>3.1 - Estruturas condicionais: if...else</vt:lpstr>
      <vt:lpstr>Exercícios</vt:lpstr>
      <vt:lpstr>3.1 - Estruturas condicionais: if...else</vt:lpstr>
      <vt:lpstr>3.1 - Estruturas condicionais: if...else Exercícios</vt:lpstr>
      <vt:lpstr>3.1 - Estruturas condicionais: if...else Exercícios</vt:lpstr>
      <vt:lpstr>3.1 - Estruturas condicionais: if...else Exercícios</vt:lpstr>
      <vt:lpstr>3.1 - Estruturas condicionais: if...else Exercícios</vt:lpstr>
      <vt:lpstr>3.1 - Estruturas condicionais: if...else Exercícios</vt:lpstr>
      <vt:lpstr>Apresentação do PowerPoint</vt:lpstr>
      <vt:lpstr>3.1 - Estruturas condicionais: switch...case </vt:lpstr>
      <vt:lpstr>3.1 - Estruturas condicionais: switch...case </vt:lpstr>
      <vt:lpstr>3.1 - Estruturas condicionais: switch...case </vt:lpstr>
      <vt:lpstr>3.1 - Estruturas condicionais: switch...case </vt:lpstr>
      <vt:lpstr>3.1 - Estruturas condicionais: switch...case </vt:lpstr>
      <vt:lpstr>Operadores Incrementais</vt:lpstr>
      <vt:lpstr>Relembrando (slide Unidade 2)</vt:lpstr>
      <vt:lpstr>Apresentação do PowerPoint</vt:lpstr>
      <vt:lpstr>3.2 - Estruturas de repetição (for, while, do...while):  Condição de controle </vt:lpstr>
      <vt:lpstr>3.2 - Estruturas de repetição (for, while, do...while):  Condição de controle </vt:lpstr>
      <vt:lpstr>3.2 - Estruturas de repetição (for, while, do...while): Condição de controle</vt:lpstr>
      <vt:lpstr>3.2 - Estruturas de repetição: do...while</vt:lpstr>
      <vt:lpstr>3.2 - Estruturas de repetição: do...while</vt:lpstr>
      <vt:lpstr>3.2 - Estruturas de repetição: do...while</vt:lpstr>
      <vt:lpstr>3.2 - Estruturas de repetição: do...while</vt:lpstr>
      <vt:lpstr>3.2 - Estruturas de repetição: do...while</vt:lpstr>
      <vt:lpstr>3.2 - Estruturas de repetição: do...while</vt:lpstr>
      <vt:lpstr>3.2 - Estruturas de repetição: do...while</vt:lpstr>
      <vt:lpstr>3.2 - Estruturas de repetição: do...while</vt:lpstr>
      <vt:lpstr>3.2 - Estruturas de repetição: while</vt:lpstr>
      <vt:lpstr>3.2 - Estruturas de repetição: while</vt:lpstr>
      <vt:lpstr>3.2 - Estruturas de repetição: while</vt:lpstr>
      <vt:lpstr>3.2 - Estruturas de repetição: while</vt:lpstr>
      <vt:lpstr>3.2 - Estruturas de repetição: for </vt:lpstr>
      <vt:lpstr>3.2 - Estruturas de repetição: for</vt:lpstr>
      <vt:lpstr>3.2 - Estruturas de repetição: for</vt:lpstr>
      <vt:lpstr>3.2 - Estruturas de repetição: for</vt:lpstr>
      <vt:lpstr>3.2 - Estruturas de repetição: for</vt:lpstr>
      <vt:lpstr>3.2 - Estruturas de repetição: for</vt:lpstr>
      <vt:lpstr>3.2 - Estruturas de repetição: for</vt:lpstr>
      <vt:lpstr>Apresentação do PowerPoint</vt:lpstr>
      <vt:lpstr>Apresentação do PowerPoint</vt:lpstr>
      <vt:lpstr>Apresentação do PowerPoint</vt:lpstr>
      <vt:lpstr>Apresentação do PowerPoint</vt:lpstr>
      <vt:lpstr>Módulo 3 exercício 9</vt:lpstr>
      <vt:lpstr>Apresentação do PowerPoint</vt:lpstr>
      <vt:lpstr>Apresentação do PowerPoint</vt:lpstr>
    </vt:vector>
  </TitlesOfParts>
  <Company>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INSTITUTO TECNOLOGICO DE AERO</dc:creator>
  <cp:lastModifiedBy>PEDRO EUPHRASIO</cp:lastModifiedBy>
  <cp:revision>651</cp:revision>
  <dcterms:created xsi:type="dcterms:W3CDTF">2003-07-17T00:20:49Z</dcterms:created>
  <dcterms:modified xsi:type="dcterms:W3CDTF">2020-09-24T21:15:14Z</dcterms:modified>
</cp:coreProperties>
</file>