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91" autoAdjust="0"/>
  </p:normalViewPr>
  <p:slideViewPr>
    <p:cSldViewPr snapToGrid="0">
      <p:cViewPr varScale="1">
        <p:scale>
          <a:sx n="51" d="100"/>
          <a:sy n="51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5" y="1908135"/>
            <a:ext cx="10188867" cy="78694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PIVOT e AGRUPAMENTO DE CONJUNTOS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Criando consultas com PIVOT e UNPIVOT</a:t>
            </a:r>
          </a:p>
          <a:p>
            <a:r>
              <a:rPr lang="pt-BR" dirty="0"/>
              <a:t>Criando agrupamentos de conjuntos (GROUPING SETS)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pivot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PIVOT é rotacionar os dados transformando-os de linhas para colunas;</a:t>
            </a:r>
          </a:p>
          <a:p>
            <a:r>
              <a:rPr lang="pt-BR" dirty="0"/>
              <a:t>Valores diferentes de uma única coluna são projetados através do cabeçalho de outras colunas – podem incluir agregação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50AA8CE-FE15-48C8-AA6D-987A1AAE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182" y="2878608"/>
            <a:ext cx="23812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66973A2-2197-4812-BC2C-10DF4E6A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119" y="2878608"/>
            <a:ext cx="27146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-Up Arrow 6">
            <a:extLst>
              <a:ext uri="{FF2B5EF4-FFF2-40B4-BE49-F238E27FC236}">
                <a16:creationId xmlns:a16="http://schemas.microsoft.com/office/drawing/2014/main" id="{5A749353-75A5-4DC9-A236-6482FB7F56EB}"/>
              </a:ext>
            </a:extLst>
          </p:cNvPr>
          <p:cNvSpPr/>
          <p:nvPr/>
        </p:nvSpPr>
        <p:spPr bwMode="auto">
          <a:xfrm>
            <a:off x="7246143" y="5493222"/>
            <a:ext cx="2428875" cy="400050"/>
          </a:xfrm>
          <a:prstGeom prst="bentUp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</a:t>
            </a:r>
            <a:r>
              <a:rPr lang="pt-BR" dirty="0" err="1"/>
              <a:t>pivot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PIVOT inclui três fases: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Elemento Agrupador (</a:t>
            </a:r>
            <a:r>
              <a:rPr lang="pt-BR" dirty="0" err="1"/>
              <a:t>Grouping</a:t>
            </a:r>
            <a:r>
              <a:rPr lang="pt-BR" dirty="0"/>
              <a:t>) no qual obtém as linhas do conjunto;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Elemento Distribuído (</a:t>
            </a:r>
            <a:r>
              <a:rPr lang="pt-BR" dirty="0" err="1"/>
              <a:t>Spreading</a:t>
            </a:r>
            <a:r>
              <a:rPr lang="pt-BR" dirty="0"/>
              <a:t>), no qual é transformado em colunas;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Elemento Agregado (</a:t>
            </a:r>
            <a:r>
              <a:rPr lang="pt-BR" dirty="0" err="1"/>
              <a:t>Aggregation</a:t>
            </a:r>
            <a:r>
              <a:rPr lang="pt-BR" dirty="0"/>
              <a:t>), performa uma função de agregação (Como SUM)</a:t>
            </a:r>
          </a:p>
        </p:txBody>
      </p:sp>
    </p:spTree>
    <p:extLst>
      <p:ext uri="{BB962C8B-B14F-4D97-AF65-F5344CB8AC3E}">
        <p14:creationId xmlns:p14="http://schemas.microsoft.com/office/powerpoint/2010/main" val="64421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DC9A49CB-5052-4759-82D1-362A2D9B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58" y="778413"/>
            <a:ext cx="6256338" cy="2014002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[2006]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[2007]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[2008]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 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CategoryQtyYear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 </a:t>
            </a:r>
          </a:p>
          <a:p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PIVOT(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 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[2006]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[2007]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[2008]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pvt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8F58736-A7CD-48CA-A01D-FAD9AD7F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258" y="3106537"/>
            <a:ext cx="6256338" cy="2973050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b="0" dirty="0">
                <a:latin typeface="Lucida Sans Typewriter" pitchFamily="49" charset="0"/>
                <a:cs typeface="+mn-cs"/>
              </a:rPr>
              <a:t>Category       2006 2007 2008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-------------- ---- ---- ----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Beverages      1842 3996 3694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Condiments     962  2895 1441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Confections    1357 4137 2412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Dairy Products 2086 4374 2689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Grains/Cereals 549  2636 1377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Meat/Poultry   950  2189 1060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Produce        549  1583 858</a:t>
            </a:r>
          </a:p>
          <a:p>
            <a:r>
              <a:rPr lang="en-US" b="0" dirty="0">
                <a:latin typeface="Lucida Sans Typewriter" pitchFamily="49" charset="0"/>
                <a:cs typeface="+mn-cs"/>
              </a:rPr>
              <a:t>Seafood        1286 3679 2716</a:t>
            </a:r>
          </a:p>
        </p:txBody>
      </p:sp>
    </p:spTree>
    <p:extLst>
      <p:ext uri="{BB962C8B-B14F-4D97-AF65-F5344CB8AC3E}">
        <p14:creationId xmlns:p14="http://schemas.microsoft.com/office/powerpoint/2010/main" val="291164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consultas com </a:t>
            </a:r>
            <a:r>
              <a:rPr lang="pt-BR" dirty="0" err="1"/>
              <a:t>unpivot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UNPIVOT é rotacionar os dados transformando-os de colunas para linhas;</a:t>
            </a:r>
          </a:p>
          <a:p>
            <a:r>
              <a:rPr lang="pt-BR" dirty="0"/>
              <a:t>UNPIVOT inclui três elementos:</a:t>
            </a:r>
          </a:p>
          <a:p>
            <a:pPr lvl="1"/>
            <a:r>
              <a:rPr lang="pt-BR" dirty="0"/>
              <a:t>As colunas de origem  que serão transformadas em linhas</a:t>
            </a:r>
          </a:p>
          <a:p>
            <a:pPr lvl="1"/>
            <a:r>
              <a:rPr lang="pt-BR" dirty="0"/>
              <a:t>Nomes que será atribuído para os novos valores da colunas</a:t>
            </a:r>
          </a:p>
          <a:p>
            <a:pPr lvl="1"/>
            <a:r>
              <a:rPr lang="pt-BR" dirty="0"/>
              <a:t>Nome que será atribuído para as colunas</a:t>
            </a:r>
          </a:p>
        </p:txBody>
      </p:sp>
    </p:spTree>
    <p:extLst>
      <p:ext uri="{BB962C8B-B14F-4D97-AF65-F5344CB8AC3E}">
        <p14:creationId xmlns:p14="http://schemas.microsoft.com/office/powerpoint/2010/main" val="61134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8" y="922096"/>
            <a:ext cx="11345332" cy="906704"/>
          </a:xfrm>
        </p:spPr>
        <p:txBody>
          <a:bodyPr>
            <a:normAutofit fontScale="90000"/>
          </a:bodyPr>
          <a:lstStyle/>
          <a:p>
            <a:r>
              <a:rPr lang="pt-BR" dirty="0"/>
              <a:t>Escrevendo consultas com GRUPOS DE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subcláusula</a:t>
            </a:r>
            <a:r>
              <a:rPr lang="pt-BR" dirty="0"/>
              <a:t> GROUPING SETS é utilizada com o GROUP BY</a:t>
            </a:r>
          </a:p>
          <a:p>
            <a:r>
              <a:rPr lang="pt-BR" dirty="0"/>
              <a:t>Permite múltiplos agrupamentos que podem ser definidos na mesma consulta</a:t>
            </a:r>
          </a:p>
          <a:p>
            <a:r>
              <a:rPr lang="pt-BR" dirty="0"/>
              <a:t>Alternativa para o uso de UNION ALL para combinar múltiplas saídas (cada uma com um diferente GROUP BY)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8CB3C9B-280E-4AAA-8642-846AC03F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237" y="3577960"/>
            <a:ext cx="8504594" cy="2653367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list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aggregate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)&gt;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&lt;source&gt;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/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GROUPING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endParaRPr lang="en-US" sz="2000" b="0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&gt;),</a:t>
            </a:r>
            <a:r>
              <a:rPr lang="en-US" sz="2000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--one or more columns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(&lt;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column_name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&gt;),</a:t>
            </a:r>
            <a:r>
              <a:rPr lang="en-US" sz="2000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--one or more columns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empty parentheses if aggregating all rows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66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8" y="922096"/>
            <a:ext cx="11345332" cy="906704"/>
          </a:xfrm>
        </p:spPr>
        <p:txBody>
          <a:bodyPr>
            <a:normAutofit/>
          </a:bodyPr>
          <a:lstStyle/>
          <a:p>
            <a:r>
              <a:rPr lang="pt-BR" dirty="0"/>
              <a:t>Cube e </a:t>
            </a:r>
            <a:r>
              <a:rPr lang="pt-BR" dirty="0" err="1"/>
              <a:t>rollup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CUBE realiza todas as combinações possíveis de um conjunto agrupado que foi criado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ROLLUP realiza as combinações de agrupamento a partir das colunas que são passadas como parâmetro, de forma hierárquica.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A06D1E77-075C-4E1E-8656-5474A84D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1" y="2054364"/>
            <a:ext cx="7779224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TotalQty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CategorySales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CUBE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253B80BB-C073-407A-A92F-A4AFF72B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1" y="4559726"/>
            <a:ext cx="7779224" cy="137463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Qty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TotalQty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CategorySales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ROLLUP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386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8" y="922096"/>
            <a:ext cx="11345332" cy="906704"/>
          </a:xfrm>
        </p:spPr>
        <p:txBody>
          <a:bodyPr>
            <a:normAutofit/>
          </a:bodyPr>
          <a:lstStyle/>
          <a:p>
            <a:r>
              <a:rPr lang="pt-BR" dirty="0" err="1"/>
              <a:t>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O Departamento de vendas solicitou para a equipe de TI, um relatório no qual seja mostrado o total agrupado por Cidade, Região e País de forma hierárquica;</a:t>
            </a:r>
          </a:p>
          <a:p>
            <a:endParaRPr lang="pt-BR" dirty="0"/>
          </a:p>
          <a:p>
            <a:r>
              <a:rPr lang="pt-BR" dirty="0"/>
              <a:t>O Departamento de Estoque e Logística solicitou que fosse criada uma visão para eles, na qual mostrasse a quantidade de produtos vendidas por ano. Os anos devem ser mostrados em colunas, e nas linhas os nomes dos produtos e o valor de contagem dos produtos. </a:t>
            </a:r>
          </a:p>
        </p:txBody>
      </p:sp>
    </p:spTree>
    <p:extLst>
      <p:ext uri="{BB962C8B-B14F-4D97-AF65-F5344CB8AC3E}">
        <p14:creationId xmlns:p14="http://schemas.microsoft.com/office/powerpoint/2010/main" val="32263320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515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Lucida Sans Typewriter</vt:lpstr>
      <vt:lpstr>Lucida Sans Unicode</vt:lpstr>
      <vt:lpstr>Univers Condensed</vt:lpstr>
      <vt:lpstr>ChronicleVTI</vt:lpstr>
      <vt:lpstr>Módulo 14</vt:lpstr>
      <vt:lpstr>Overview do módulo</vt:lpstr>
      <vt:lpstr>O que é pivot?</vt:lpstr>
      <vt:lpstr>Elementos de pivot</vt:lpstr>
      <vt:lpstr>Apresentação do PowerPoint</vt:lpstr>
      <vt:lpstr>Escrevendo consultas com unpivot</vt:lpstr>
      <vt:lpstr>Escrevendo consultas com GRUPOS DE CONJUNTOS</vt:lpstr>
      <vt:lpstr>Cube e rollup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133</cp:revision>
  <dcterms:created xsi:type="dcterms:W3CDTF">2020-11-19T21:18:59Z</dcterms:created>
  <dcterms:modified xsi:type="dcterms:W3CDTF">2020-12-07T20:39:58Z</dcterms:modified>
</cp:coreProperties>
</file>