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9032" autoAdjust="0"/>
  </p:normalViewPr>
  <p:slideViewPr>
    <p:cSldViewPr snapToGrid="0">
      <p:cViewPr varScale="1">
        <p:scale>
          <a:sx n="58" d="100"/>
          <a:sy n="58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9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5" y="1908135"/>
            <a:ext cx="10188867" cy="78694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Implementando Transações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 err="1"/>
              <a:t>Rollback</a:t>
            </a:r>
            <a:r>
              <a:rPr lang="pt-BR" sz="3600" dirty="0"/>
              <a:t> </a:t>
            </a:r>
            <a:r>
              <a:rPr lang="pt-BR" sz="3600" dirty="0" err="1"/>
              <a:t>transaction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ROLLBACK desfaz todas as modificações feitas na transação. Reverte os dados para o estado em que estava no inicio da transação. </a:t>
            </a:r>
          </a:p>
          <a:p>
            <a:r>
              <a:rPr lang="pt-BR" dirty="0"/>
              <a:t>ROLLBACK libera recursos, como </a:t>
            </a:r>
            <a:r>
              <a:rPr lang="pt-BR" dirty="0" err="1"/>
              <a:t>locks</a:t>
            </a:r>
            <a:r>
              <a:rPr lang="pt-BR" dirty="0"/>
              <a:t> usados pela transação. </a:t>
            </a:r>
          </a:p>
          <a:p>
            <a:r>
              <a:rPr lang="pt-BR" dirty="0"/>
              <a:t>Antes de desfazer, é possível testar o estado da transação com a função XACT_STATE. </a:t>
            </a:r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4B24D1B-4B8C-42ED-AF04-54216D6B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618" y="3870410"/>
            <a:ext cx="7584141" cy="124676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ERROR_NUMBER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--sample error handling</a:t>
            </a: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ROLLBACK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USANDO XACT_ABORT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SQL Server não desfaz automaticamente transação quando ocorrem erros. </a:t>
            </a:r>
          </a:p>
          <a:p>
            <a:r>
              <a:rPr lang="pt-BR" dirty="0"/>
              <a:t>Para desfazer, use  ROLLBACK na sua lógica de tratamento de erros ou habilite o XACT_ABORT</a:t>
            </a:r>
          </a:p>
          <a:p>
            <a:r>
              <a:rPr lang="pt-BR" dirty="0"/>
              <a:t>XACT_ABORT especifica quando o SQL Server deve desfazer automaticamente a transação quando ocorrer erro:</a:t>
            </a:r>
          </a:p>
          <a:p>
            <a:pPr lvl="1"/>
            <a:r>
              <a:rPr lang="pt-BR" dirty="0"/>
              <a:t>Quando SET XACT_ABORT está ON, a transação inteira é terminada e desfeita no erro. A menos que esteja ocorrendo dentro de bloco TRY</a:t>
            </a:r>
          </a:p>
          <a:p>
            <a:pPr lvl="1"/>
            <a:r>
              <a:rPr lang="pt-BR" dirty="0"/>
              <a:t>SET XACT_ABORT OFF é a configuração padrão</a:t>
            </a:r>
          </a:p>
          <a:p>
            <a:r>
              <a:rPr lang="pt-BR" dirty="0"/>
              <a:t>Alteramos o valor de XACT_ABORT utilizando o comando SET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0293312F-B878-4124-95D4-399E88A8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980" y="5631767"/>
            <a:ext cx="7581418" cy="415588"/>
          </a:xfrm>
          <a:prstGeom prst="roundRect">
            <a:avLst>
              <a:gd name="adj" fmla="val 7093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XACT_ABORT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Adicionado ao Script do </a:t>
            </a:r>
            <a:r>
              <a:rPr lang="pt-BR" dirty="0" err="1"/>
              <a:t>Github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7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Transações e o Database Engine</a:t>
            </a:r>
          </a:p>
          <a:p>
            <a:r>
              <a:rPr lang="pt-BR" dirty="0"/>
              <a:t>Controlando Transações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transações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8D3CA8-2F14-4D37-B1B8-789BEA065F09}"/>
              </a:ext>
            </a:extLst>
          </p:cNvPr>
          <p:cNvSpPr txBox="1"/>
          <p:nvPr/>
        </p:nvSpPr>
        <p:spPr>
          <a:xfrm>
            <a:off x="700635" y="1607611"/>
            <a:ext cx="10492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transação é um grupo de tarefas que são executadas como uma unidade.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tarefas dentro da unidade devem ser completadas juntas com sucesso ou falhar juntas. Não é permitido transação parcial.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Modificações de dados individuais são tratadas como transações individuais.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Transações são gerenciadas no T-SQL com os comandos: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BEGIN/COMMIT/ROLLBACK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usa o mecanismo de </a:t>
            </a:r>
            <a:r>
              <a:rPr lang="pt-BR" dirty="0" err="1"/>
              <a:t>lock</a:t>
            </a:r>
            <a:r>
              <a:rPr lang="pt-BR" dirty="0"/>
              <a:t> e log transações para suportar transações.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565A88E-55AE-45C5-8E6B-CD014AD3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174" y="2901523"/>
            <a:ext cx="6531920" cy="105495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--Two tasks that make up a unit of work 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INSERT</a:t>
            </a:r>
            <a:r>
              <a:rPr lang="en-US" sz="2000" b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INTO</a:t>
            </a:r>
            <a:r>
              <a:rPr lang="en-US" sz="2000" b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Orders </a:t>
            </a:r>
            <a:r>
              <a:rPr lang="en-US" sz="2000" b="0" dirty="0">
                <a:solidFill>
                  <a:srgbClr val="8080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INSERT</a:t>
            </a:r>
            <a:r>
              <a:rPr lang="en-US" sz="2000" b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INTO</a:t>
            </a:r>
            <a:r>
              <a:rPr lang="en-US" sz="2000" b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OrderDetails </a:t>
            </a:r>
            <a:r>
              <a:rPr lang="en-US" sz="2000" b="0" dirty="0">
                <a:solidFill>
                  <a:srgbClr val="8080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sz="2000" b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 descr="The slide illustrates the atomic nature of transactions. By grouping related operations into a single transaction, you ensure that that group succeeds or fails as a single unit.">
            <a:extLst>
              <a:ext uri="{FF2B5EF4-FFF2-40B4-BE49-F238E27FC236}">
                <a16:creationId xmlns:a16="http://schemas.microsoft.com/office/drawing/2014/main" id="{108BB094-7036-4E35-AE4F-0E43255DBE8A}"/>
              </a:ext>
            </a:extLst>
          </p:cNvPr>
          <p:cNvGrpSpPr/>
          <p:nvPr/>
        </p:nvGrpSpPr>
        <p:grpSpPr>
          <a:xfrm>
            <a:off x="1938911" y="949546"/>
            <a:ext cx="8178628" cy="5577712"/>
            <a:chOff x="470074" y="1082550"/>
            <a:chExt cx="8178628" cy="5577712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575EE7F-0853-4034-A09E-4FE58F283547}"/>
                </a:ext>
              </a:extLst>
            </p:cNvPr>
            <p:cNvSpPr/>
            <p:nvPr/>
          </p:nvSpPr>
          <p:spPr bwMode="auto">
            <a:xfrm>
              <a:off x="607635" y="5133332"/>
              <a:ext cx="1645488" cy="848684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INSERT</a:t>
              </a: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 INTO</a:t>
              </a:r>
              <a:b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Orders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63AC7EC1-C3C3-416C-A659-B553CCDE6355}"/>
                </a:ext>
              </a:extLst>
            </p:cNvPr>
            <p:cNvGrpSpPr/>
            <p:nvPr/>
          </p:nvGrpSpPr>
          <p:grpSpPr>
            <a:xfrm>
              <a:off x="866499" y="1897261"/>
              <a:ext cx="1544320" cy="1741441"/>
              <a:chOff x="863817" y="1295454"/>
              <a:chExt cx="1544320" cy="1741441"/>
            </a:xfrm>
          </p:grpSpPr>
          <p:pic>
            <p:nvPicPr>
              <p:cNvPr id="31" name="Picture 25">
                <a:extLst>
                  <a:ext uri="{FF2B5EF4-FFF2-40B4-BE49-F238E27FC236}">
                    <a16:creationId xmlns:a16="http://schemas.microsoft.com/office/drawing/2014/main" id="{04FF31E7-9152-4F7C-A8B7-F750CE345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3817" y="1295454"/>
                <a:ext cx="822744" cy="1548693"/>
              </a:xfrm>
              <a:prstGeom prst="rect">
                <a:avLst/>
              </a:prstGeom>
            </p:spPr>
          </p:pic>
          <p:sp>
            <p:nvSpPr>
              <p:cNvPr id="32" name="Flowchart: Magnetic Disk 26">
                <a:extLst>
                  <a:ext uri="{FF2B5EF4-FFF2-40B4-BE49-F238E27FC236}">
                    <a16:creationId xmlns:a16="http://schemas.microsoft.com/office/drawing/2014/main" id="{EB0021FF-0414-4F2E-B0D2-643562901B3B}"/>
                  </a:ext>
                </a:extLst>
              </p:cNvPr>
              <p:cNvSpPr/>
              <p:nvPr/>
            </p:nvSpPr>
            <p:spPr bwMode="auto">
              <a:xfrm>
                <a:off x="1412458" y="2285055"/>
                <a:ext cx="995679" cy="751840"/>
              </a:xfrm>
              <a:prstGeom prst="flowChartMagneticDisk">
                <a:avLst/>
              </a:prstGeom>
              <a:solidFill>
                <a:srgbClr val="008A00"/>
              </a:solidFill>
              <a:ln w="9525" cap="flat" cmpd="sng" algn="ctr">
                <a:solidFill>
                  <a:srgbClr val="BBD90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387BDE3A-B2B3-4A39-9816-3BC41208FAA7}"/>
                </a:ext>
              </a:extLst>
            </p:cNvPr>
            <p:cNvSpPr/>
            <p:nvPr/>
          </p:nvSpPr>
          <p:spPr bwMode="auto">
            <a:xfrm>
              <a:off x="2426058" y="5133332"/>
              <a:ext cx="1645488" cy="848684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INSERT</a:t>
              </a: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 ITO</a:t>
              </a:r>
              <a:b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Payments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4" name="Straight Arrow Connector 8">
              <a:extLst>
                <a:ext uri="{FF2B5EF4-FFF2-40B4-BE49-F238E27FC236}">
                  <a16:creationId xmlns:a16="http://schemas.microsoft.com/office/drawing/2014/main" id="{1447905D-17BC-4B3A-9C65-90D5A97DA2DF}"/>
                </a:ext>
              </a:extLst>
            </p:cNvPr>
            <p:cNvCxnSpPr>
              <a:cxnSpLocks/>
              <a:stCxn id="13" idx="0"/>
            </p:cNvCxnSpPr>
            <p:nvPr/>
          </p:nvCxnSpPr>
          <p:spPr bwMode="auto">
            <a:xfrm flipH="1" flipV="1">
              <a:off x="2121259" y="3863487"/>
              <a:ext cx="1127543" cy="1269845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19050" cap="flat" cmpd="sng" algn="ctr">
              <a:solidFill>
                <a:srgbClr val="D6122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9">
              <a:extLst>
                <a:ext uri="{FF2B5EF4-FFF2-40B4-BE49-F238E27FC236}">
                  <a16:creationId xmlns:a16="http://schemas.microsoft.com/office/drawing/2014/main" id="{FF36BE34-907B-4EEE-A41B-1B96C548F8BA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H="1" flipV="1">
              <a:off x="1415140" y="3863487"/>
              <a:ext cx="15239" cy="1269845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19050" cap="flat" cmpd="sng" algn="ctr">
              <a:solidFill>
                <a:srgbClr val="D6122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Explosion 2 10">
              <a:extLst>
                <a:ext uri="{FF2B5EF4-FFF2-40B4-BE49-F238E27FC236}">
                  <a16:creationId xmlns:a16="http://schemas.microsoft.com/office/drawing/2014/main" id="{989FE813-BE56-4278-883B-CD556195BA6D}"/>
                </a:ext>
              </a:extLst>
            </p:cNvPr>
            <p:cNvSpPr/>
            <p:nvPr/>
          </p:nvSpPr>
          <p:spPr bwMode="auto">
            <a:xfrm>
              <a:off x="2253123" y="3963250"/>
              <a:ext cx="2006058" cy="972766"/>
            </a:xfrm>
            <a:prstGeom prst="irregularSeal2">
              <a:avLst/>
            </a:prstGeom>
            <a:solidFill>
              <a:srgbClr val="FF8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Error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C89CA963-746D-41B8-8083-56975459F7F6}"/>
                </a:ext>
              </a:extLst>
            </p:cNvPr>
            <p:cNvSpPr txBox="1"/>
            <p:nvPr/>
          </p:nvSpPr>
          <p:spPr>
            <a:xfrm>
              <a:off x="589714" y="1082550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Sem </a:t>
              </a:r>
              <a:r>
                <a:rPr lang="en-GB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transações</a:t>
              </a:r>
              <a:r>
                <a:rPr lang="en-GB" sz="2400" b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35086DED-AFF9-4FE6-B81B-07CD2F10D10A}"/>
                </a:ext>
              </a:extLst>
            </p:cNvPr>
            <p:cNvSpPr txBox="1"/>
            <p:nvPr/>
          </p:nvSpPr>
          <p:spPr>
            <a:xfrm>
              <a:off x="470074" y="6223284"/>
              <a:ext cx="272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Pedido</a:t>
              </a:r>
              <a:r>
                <a:rPr lang="en-GB" sz="2000" b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2000" b="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sem</a:t>
              </a:r>
              <a:r>
                <a:rPr lang="en-GB" sz="2000" b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2000" b="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Pagamento</a:t>
              </a:r>
              <a:endParaRPr lang="en-GB" sz="2000" b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86B26E83-A4B7-460C-A188-757646FD50FB}"/>
                </a:ext>
              </a:extLst>
            </p:cNvPr>
            <p:cNvSpPr/>
            <p:nvPr/>
          </p:nvSpPr>
          <p:spPr bwMode="auto">
            <a:xfrm>
              <a:off x="4946590" y="5133332"/>
              <a:ext cx="1645488" cy="848684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INSERT</a:t>
              </a: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 INTO</a:t>
              </a:r>
              <a:b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Orders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F91B4C2D-FD3D-460E-959C-0A6BA53A53BB}"/>
                </a:ext>
              </a:extLst>
            </p:cNvPr>
            <p:cNvGrpSpPr/>
            <p:nvPr/>
          </p:nvGrpSpPr>
          <p:grpSpPr>
            <a:xfrm>
              <a:off x="5205454" y="1897261"/>
              <a:ext cx="1544320" cy="1741441"/>
              <a:chOff x="863817" y="1295454"/>
              <a:chExt cx="1544320" cy="1741441"/>
            </a:xfrm>
          </p:grpSpPr>
          <p:pic>
            <p:nvPicPr>
              <p:cNvPr id="29" name="Picture 23">
                <a:extLst>
                  <a:ext uri="{FF2B5EF4-FFF2-40B4-BE49-F238E27FC236}">
                    <a16:creationId xmlns:a16="http://schemas.microsoft.com/office/drawing/2014/main" id="{1CCCC885-9BB0-4882-85D1-C09EAE2C2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3817" y="1295454"/>
                <a:ext cx="822744" cy="1548693"/>
              </a:xfrm>
              <a:prstGeom prst="rect">
                <a:avLst/>
              </a:prstGeom>
            </p:spPr>
          </p:pic>
          <p:sp>
            <p:nvSpPr>
              <p:cNvPr id="30" name="Flowchart: Magnetic Disk 24">
                <a:extLst>
                  <a:ext uri="{FF2B5EF4-FFF2-40B4-BE49-F238E27FC236}">
                    <a16:creationId xmlns:a16="http://schemas.microsoft.com/office/drawing/2014/main" id="{6F4F8C4A-0973-46B3-B0FD-6B8256AD8D8E}"/>
                  </a:ext>
                </a:extLst>
              </p:cNvPr>
              <p:cNvSpPr/>
              <p:nvPr/>
            </p:nvSpPr>
            <p:spPr bwMode="auto">
              <a:xfrm>
                <a:off x="1412458" y="2285055"/>
                <a:ext cx="995679" cy="751840"/>
              </a:xfrm>
              <a:prstGeom prst="flowChartMagneticDisk">
                <a:avLst/>
              </a:prstGeom>
              <a:solidFill>
                <a:srgbClr val="008A00"/>
              </a:solidFill>
              <a:ln w="9525" cap="flat" cmpd="sng" algn="ctr">
                <a:solidFill>
                  <a:srgbClr val="BBD90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45720" rIns="1828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3BF190B6-D062-44A4-A6AD-54C09E8128FE}"/>
                </a:ext>
              </a:extLst>
            </p:cNvPr>
            <p:cNvSpPr/>
            <p:nvPr/>
          </p:nvSpPr>
          <p:spPr bwMode="auto">
            <a:xfrm>
              <a:off x="6765013" y="5133332"/>
              <a:ext cx="1645488" cy="848684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INSERT</a:t>
              </a: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 INTO</a:t>
              </a:r>
              <a:b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Payments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9BC217CF-A689-4803-9984-479BDD4E7A03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H="1" flipV="1">
              <a:off x="6460214" y="3863487"/>
              <a:ext cx="1127543" cy="1269845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19050" cap="flat" cmpd="sng" algn="ctr">
              <a:solidFill>
                <a:srgbClr val="D6122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traight Arrow Connector 17">
              <a:extLst>
                <a:ext uri="{FF2B5EF4-FFF2-40B4-BE49-F238E27FC236}">
                  <a16:creationId xmlns:a16="http://schemas.microsoft.com/office/drawing/2014/main" id="{E6ECADE8-D742-4195-83B5-360AC2EE2AE8}"/>
                </a:ext>
              </a:extLst>
            </p:cNvPr>
            <p:cNvCxnSpPr>
              <a:cxnSpLocks/>
              <a:stCxn id="19" idx="0"/>
            </p:cNvCxnSpPr>
            <p:nvPr/>
          </p:nvCxnSpPr>
          <p:spPr bwMode="auto">
            <a:xfrm flipH="1" flipV="1">
              <a:off x="5754095" y="3863487"/>
              <a:ext cx="15239" cy="1269845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19050" cap="flat" cmpd="sng" algn="ctr">
              <a:solidFill>
                <a:srgbClr val="D6122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DAA2727C-FB98-4C10-BFC6-5316082A854B}"/>
                </a:ext>
              </a:extLst>
            </p:cNvPr>
            <p:cNvSpPr txBox="1"/>
            <p:nvPr/>
          </p:nvSpPr>
          <p:spPr>
            <a:xfrm>
              <a:off x="4928669" y="1082550"/>
              <a:ext cx="2323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 </a:t>
              </a:r>
              <a:r>
                <a:rPr lang="en-GB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transações</a:t>
              </a:r>
              <a:r>
                <a:rPr lang="en-GB" sz="2400" b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: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06724C39-AB0F-493C-8864-22D59795A9AC}"/>
                </a:ext>
              </a:extLst>
            </p:cNvPr>
            <p:cNvSpPr txBox="1"/>
            <p:nvPr/>
          </p:nvSpPr>
          <p:spPr>
            <a:xfrm>
              <a:off x="4876936" y="6260152"/>
              <a:ext cx="3504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Sem </a:t>
              </a:r>
              <a:r>
                <a:rPr lang="en-GB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pedido</a:t>
              </a:r>
              <a:r>
                <a: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</a:t>
              </a:r>
              <a:r>
                <a:rPr lang="en-GB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sem</a:t>
              </a:r>
              <a:r>
                <a: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pagamento</a:t>
              </a:r>
              <a:endParaRPr lang="en-GB" sz="2000" b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2313A1AB-3E57-49A5-B85E-CFF3D4D97085}"/>
                </a:ext>
              </a:extLst>
            </p:cNvPr>
            <p:cNvSpPr/>
            <p:nvPr/>
          </p:nvSpPr>
          <p:spPr bwMode="auto">
            <a:xfrm>
              <a:off x="4697391" y="4052681"/>
              <a:ext cx="3951311" cy="2126651"/>
            </a:xfrm>
            <a:prstGeom prst="rect">
              <a:avLst/>
            </a:prstGeom>
            <a:noFill/>
            <a:ln w="19050" cap="flat" cmpd="sng" algn="ctr">
              <a:solidFill>
                <a:srgbClr val="6DC2E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Explosion 2 21">
              <a:extLst>
                <a:ext uri="{FF2B5EF4-FFF2-40B4-BE49-F238E27FC236}">
                  <a16:creationId xmlns:a16="http://schemas.microsoft.com/office/drawing/2014/main" id="{E7C7A78E-5146-46D7-BE8C-75508A7A98E0}"/>
                </a:ext>
              </a:extLst>
            </p:cNvPr>
            <p:cNvSpPr/>
            <p:nvPr/>
          </p:nvSpPr>
          <p:spPr bwMode="auto">
            <a:xfrm>
              <a:off x="6419408" y="4059587"/>
              <a:ext cx="2006058" cy="972766"/>
            </a:xfrm>
            <a:prstGeom prst="irregularSeal2">
              <a:avLst/>
            </a:prstGeom>
            <a:solidFill>
              <a:srgbClr val="FF8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Error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E4733938-0637-40AA-A681-CAE49EC283B0}"/>
                </a:ext>
              </a:extLst>
            </p:cNvPr>
            <p:cNvSpPr txBox="1"/>
            <p:nvPr/>
          </p:nvSpPr>
          <p:spPr>
            <a:xfrm>
              <a:off x="7332760" y="3612161"/>
              <a:ext cx="12425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Transação</a:t>
              </a:r>
              <a:endParaRPr lang="en-GB" sz="2000" b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1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 de transações: BLOCOS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6EE322E-33A2-4B15-A3BE-129D9C94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9" y="1997839"/>
            <a:ext cx="8323916" cy="2862322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--Batch without transaction management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succeeds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fails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--Inserted rows still exist in Sales.Orders Table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ERROR_NUMBER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CATCH;</a:t>
            </a:r>
          </a:p>
        </p:txBody>
      </p:sp>
    </p:spTree>
    <p:extLst>
      <p:ext uri="{BB962C8B-B14F-4D97-AF65-F5344CB8AC3E}">
        <p14:creationId xmlns:p14="http://schemas.microsoft.com/office/powerpoint/2010/main" val="12286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e blocos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Comandos de transação identificam blocos de código que devem ser completados ou desfeitos juntos e provê pontos onde o Database Engine pode retornar ou desfazer as operações: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0D8DE8A-8743-4AF6-BC70-71266AA8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997" y="2519584"/>
            <a:ext cx="7581418" cy="341632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en-US" b="0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succeeds</a:t>
            </a: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fails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COMMIT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If no errors, transaction	-- completes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</a:p>
          <a:p>
            <a:pPr lvl="1"/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--Inserted rows still exist in Sales.Orders Table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ERROR_NUMBER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ROLLBACK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--Any transaction work undone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CATCH;</a:t>
            </a:r>
          </a:p>
        </p:txBody>
      </p:sp>
    </p:spTree>
    <p:extLst>
      <p:ext uri="{BB962C8B-B14F-4D97-AF65-F5344CB8AC3E}">
        <p14:creationId xmlns:p14="http://schemas.microsoft.com/office/powerpoint/2010/main" val="11423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BEGIN TRANSACTION</a:t>
            </a:r>
          </a:p>
          <a:p>
            <a:r>
              <a:rPr lang="pt-BR" dirty="0"/>
              <a:t>COMMIT TRANSACTION</a:t>
            </a:r>
          </a:p>
          <a:p>
            <a:r>
              <a:rPr lang="pt-BR" dirty="0"/>
              <a:t>SAVEPOINTS</a:t>
            </a:r>
          </a:p>
          <a:p>
            <a:r>
              <a:rPr lang="pt-BR" dirty="0"/>
              <a:t>ROLLBACK TRANSACTION</a:t>
            </a:r>
          </a:p>
          <a:p>
            <a:r>
              <a:rPr lang="pt-BR" dirty="0"/>
              <a:t>XACT_ABORT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4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/>
              <a:t>Begin </a:t>
            </a:r>
            <a:r>
              <a:rPr lang="pt-BR" sz="3600" dirty="0" err="1"/>
              <a:t>transaction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BEGIN TRANSACTION marca explicitamente o ponto de início de uma transação;</a:t>
            </a:r>
          </a:p>
          <a:p>
            <a:r>
              <a:rPr lang="pt-BR" dirty="0"/>
              <a:t>As transações duram até uma instrução de COMMIT, um ROLLBACK ou quando a conexão é perdida e então o sistema executa um ROLLBACK</a:t>
            </a:r>
          </a:p>
          <a:p>
            <a:r>
              <a:rPr lang="pt-BR" dirty="0"/>
              <a:t>Transações são locais para uma conexão e não podem ser compartilhadas com outras conexões.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0B52751-9AAE-48E1-9123-70915103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780" y="3870410"/>
            <a:ext cx="7971818" cy="1477328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marks beginning of work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–-transacted work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–-transacted work</a:t>
            </a:r>
          </a:p>
          <a:p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651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22096"/>
            <a:ext cx="11498179" cy="1371030"/>
          </a:xfrm>
        </p:spPr>
        <p:txBody>
          <a:bodyPr>
            <a:normAutofit/>
          </a:bodyPr>
          <a:lstStyle/>
          <a:p>
            <a:r>
              <a:rPr lang="pt-BR" sz="3600" dirty="0" err="1"/>
              <a:t>Commit</a:t>
            </a:r>
            <a:r>
              <a:rPr lang="pt-BR" sz="3600" dirty="0"/>
              <a:t> </a:t>
            </a:r>
            <a:r>
              <a:rPr lang="pt-BR" sz="3600" dirty="0" err="1"/>
              <a:t>transaction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COMMIT garante que todas as modificações feitas em uma transação sejam permanentes no banco de dados;</a:t>
            </a:r>
          </a:p>
          <a:p>
            <a:r>
              <a:rPr lang="pt-BR" dirty="0"/>
              <a:t>COMMIT libera recursos, como </a:t>
            </a:r>
            <a:r>
              <a:rPr lang="pt-BR" dirty="0" err="1"/>
              <a:t>locks</a:t>
            </a:r>
            <a:r>
              <a:rPr lang="pt-BR" dirty="0"/>
              <a:t> que são usados por transações. </a:t>
            </a:r>
          </a:p>
          <a:p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AC910EB-C320-4888-A3AB-F5AA1FAF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618" y="3300400"/>
            <a:ext cx="7584141" cy="1822192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/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marks beginning of work</a:t>
            </a:r>
          </a:p>
          <a:p>
            <a:pPr lvl="0"/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COMMIT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mark the work as complete</a:t>
            </a:r>
          </a:p>
          <a:p>
            <a:pPr lvl="0"/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  <a:endParaRPr lang="en-US" b="0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94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650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Lucida Sans Unicode</vt:lpstr>
      <vt:lpstr>Segoe UI Light</vt:lpstr>
      <vt:lpstr>Univers Condensed</vt:lpstr>
      <vt:lpstr>Verdana</vt:lpstr>
      <vt:lpstr>ChronicleVTI</vt:lpstr>
      <vt:lpstr>Módulo 18</vt:lpstr>
      <vt:lpstr>Overview do módulo</vt:lpstr>
      <vt:lpstr>Definindo transações</vt:lpstr>
      <vt:lpstr>Apresentação do PowerPoint</vt:lpstr>
      <vt:lpstr>Necessidade de transações: BLOCOS</vt:lpstr>
      <vt:lpstr>Transações e blocos</vt:lpstr>
      <vt:lpstr>Controlando transações</vt:lpstr>
      <vt:lpstr>Begin transaction</vt:lpstr>
      <vt:lpstr>Commit transaction</vt:lpstr>
      <vt:lpstr>Rollback transaction</vt:lpstr>
      <vt:lpstr>USANDO XACT_ABORT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175</cp:revision>
  <dcterms:created xsi:type="dcterms:W3CDTF">2020-11-19T21:18:59Z</dcterms:created>
  <dcterms:modified xsi:type="dcterms:W3CDTF">2020-12-18T14:37:22Z</dcterms:modified>
</cp:coreProperties>
</file>