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691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16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5" y="1908135"/>
            <a:ext cx="10188867" cy="786940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PROGRAMANDO COM T-SQL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 -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Possuem atributos;</a:t>
            </a:r>
          </a:p>
          <a:p>
            <a:r>
              <a:rPr lang="pt-BR" dirty="0"/>
              <a:t>Atributos que possuem seu próprio nome e seus valores estão entre aspas, conhecido como “</a:t>
            </a:r>
            <a:r>
              <a:rPr lang="pt-BR" dirty="0" err="1"/>
              <a:t>attribute-centric</a:t>
            </a:r>
            <a:r>
              <a:rPr lang="pt-BR" dirty="0"/>
              <a:t>”: &lt;Clientes nome=“</a:t>
            </a:r>
            <a:r>
              <a:rPr lang="pt-BR" dirty="0" err="1"/>
              <a:t>allan</a:t>
            </a:r>
            <a:r>
              <a:rPr lang="pt-BR" dirty="0"/>
              <a:t>”/&gt;. Ou podem ser conhecidos como “</a:t>
            </a:r>
            <a:r>
              <a:rPr lang="pt-BR" dirty="0" err="1"/>
              <a:t>element-centric</a:t>
            </a:r>
            <a:r>
              <a:rPr lang="pt-BR" dirty="0"/>
              <a:t>”: &lt;Clientes&gt;&lt;nome&gt;</a:t>
            </a:r>
            <a:r>
              <a:rPr lang="pt-BR" dirty="0" err="1"/>
              <a:t>allan</a:t>
            </a:r>
            <a:r>
              <a:rPr lang="pt-BR" dirty="0"/>
              <a:t>&lt;/nome&gt;&lt;/Clientes&gt;.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42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Produzindo e gerando </a:t>
            </a:r>
            <a:r>
              <a:rPr lang="pt-BR" dirty="0" err="1"/>
              <a:t>xml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Cláusula FOR XML</a:t>
            </a:r>
          </a:p>
          <a:p>
            <a:pPr lvl="1"/>
            <a:r>
              <a:rPr lang="pt-BR" dirty="0"/>
              <a:t>FOR XML RAW</a:t>
            </a:r>
          </a:p>
          <a:p>
            <a:pPr lvl="2"/>
            <a:r>
              <a:rPr lang="pt-BR" dirty="0"/>
              <a:t>Cada linha retornada no conjunto é convertida para um elemento único e colunas são transformadas em atributos.</a:t>
            </a:r>
          </a:p>
          <a:p>
            <a:pPr lvl="2"/>
            <a:r>
              <a:rPr lang="pt-BR" dirty="0"/>
              <a:t>Resultado é um fragmento de XML e não um documento</a:t>
            </a:r>
          </a:p>
          <a:p>
            <a:pPr lvl="1"/>
            <a:r>
              <a:rPr lang="pt-BR" dirty="0"/>
              <a:t>FOR XML AUTO</a:t>
            </a:r>
          </a:p>
          <a:p>
            <a:pPr lvl="2"/>
            <a:r>
              <a:rPr lang="pt-BR" dirty="0"/>
              <a:t>Podemos gerar documentos XML, com elementos aninhados</a:t>
            </a:r>
          </a:p>
          <a:p>
            <a:pPr lvl="1"/>
            <a:r>
              <a:rPr lang="pt-BR" dirty="0"/>
              <a:t>FOR XML PATH</a:t>
            </a:r>
          </a:p>
          <a:p>
            <a:pPr lvl="2"/>
            <a:r>
              <a:rPr lang="pt-BR" dirty="0"/>
              <a:t>Permite uma maior manipulação na geração do XML;</a:t>
            </a:r>
          </a:p>
          <a:p>
            <a:pPr lvl="2"/>
            <a:r>
              <a:rPr lang="pt-BR" dirty="0"/>
              <a:t>Pode gerar tanto documentos quanto fragmentos de XML</a:t>
            </a:r>
          </a:p>
        </p:txBody>
      </p:sp>
    </p:spTree>
    <p:extLst>
      <p:ext uri="{BB962C8B-B14F-4D97-AF65-F5344CB8AC3E}">
        <p14:creationId xmlns:p14="http://schemas.microsoft.com/office/powerpoint/2010/main" val="316606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Convertendo </a:t>
            </a:r>
            <a:r>
              <a:rPr lang="pt-BR" dirty="0" err="1"/>
              <a:t>xml</a:t>
            </a:r>
            <a:r>
              <a:rPr lang="pt-BR" dirty="0"/>
              <a:t>  em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OPENXML</a:t>
            </a:r>
          </a:p>
          <a:p>
            <a:pPr lvl="1"/>
            <a:r>
              <a:rPr lang="pt-BR" dirty="0"/>
              <a:t>Provê uma tabela virtual com documentos XML usando o 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(DOM). </a:t>
            </a:r>
          </a:p>
          <a:p>
            <a:pPr lvl="1"/>
            <a:r>
              <a:rPr lang="pt-BR" dirty="0"/>
              <a:t>Necessário preparar o DOM para o uso, utilizando a procedure de sistema </a:t>
            </a:r>
            <a:r>
              <a:rPr lang="pt-BR" b="1" dirty="0" err="1"/>
              <a:t>sys.sp_xml_preparedocument</a:t>
            </a:r>
            <a:endParaRPr lang="pt-BR" b="1" dirty="0"/>
          </a:p>
          <a:p>
            <a:pPr lvl="1"/>
            <a:r>
              <a:rPr lang="pt-BR" dirty="0"/>
              <a:t>Após o uso é necessário remover o documento com procedure </a:t>
            </a:r>
            <a:r>
              <a:rPr lang="pt-BR" b="1" dirty="0" err="1"/>
              <a:t>sys.sp_xml_removedocument</a:t>
            </a:r>
            <a:endParaRPr lang="pt-BR" b="1" dirty="0"/>
          </a:p>
          <a:p>
            <a:pPr lvl="2"/>
            <a:r>
              <a:rPr lang="pt-BR" dirty="0"/>
              <a:t>OPENXML usa o seguintes parâmetros: </a:t>
            </a:r>
          </a:p>
          <a:p>
            <a:pPr lvl="3"/>
            <a:r>
              <a:rPr lang="pt-BR" dirty="0"/>
              <a:t>Um documento XML DOM, retornado pela </a:t>
            </a:r>
            <a:r>
              <a:rPr lang="pt-BR" dirty="0" err="1"/>
              <a:t>sp_xml_preparedocument</a:t>
            </a:r>
            <a:endParaRPr lang="pt-BR" dirty="0"/>
          </a:p>
          <a:p>
            <a:pPr lvl="3"/>
            <a:r>
              <a:rPr lang="pt-BR" dirty="0"/>
              <a:t>Um expressão </a:t>
            </a:r>
            <a:r>
              <a:rPr lang="pt-BR" dirty="0" err="1"/>
              <a:t>xPath</a:t>
            </a:r>
            <a:r>
              <a:rPr lang="pt-BR" dirty="0"/>
              <a:t> para encontrar os nós que você deseja mapear para linhas</a:t>
            </a:r>
          </a:p>
          <a:p>
            <a:pPr lvl="3"/>
            <a:r>
              <a:rPr lang="pt-BR" dirty="0"/>
              <a:t>Uma descrição para as linhas retornadas</a:t>
            </a:r>
          </a:p>
          <a:p>
            <a:pPr lvl="3"/>
            <a:r>
              <a:rPr lang="pt-BR" dirty="0"/>
              <a:t>Mapeamento entre os nós XML e as colunas</a:t>
            </a:r>
          </a:p>
        </p:txBody>
      </p:sp>
    </p:spTree>
    <p:extLst>
      <p:ext uri="{BB962C8B-B14F-4D97-AF65-F5344CB8AC3E}">
        <p14:creationId xmlns:p14="http://schemas.microsoft.com/office/powerpoint/2010/main" val="384252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FLWOR</a:t>
            </a:r>
          </a:p>
          <a:p>
            <a:pPr lvl="1"/>
            <a:r>
              <a:rPr lang="pt-BR" b="1" dirty="0"/>
              <a:t>FOR</a:t>
            </a:r>
            <a:r>
              <a:rPr lang="pt-BR" dirty="0"/>
              <a:t>: Com a cláusula FOR, podemos iterar em uma sequencia de entrada. Uma sequência de entrada pode ser nós ou valores atômicos. </a:t>
            </a:r>
          </a:p>
          <a:p>
            <a:pPr lvl="1"/>
            <a:r>
              <a:rPr lang="pt-BR" b="1" dirty="0"/>
              <a:t>LET</a:t>
            </a:r>
            <a:r>
              <a:rPr lang="pt-BR" dirty="0"/>
              <a:t>:  Com a cláusula opcional LET, podemos atribuir um valor para uma variável para uma iteração específica. A expressão usada na atribuição pode retornar uma sequencia de nós ou uma sequencia de valores atômicos. </a:t>
            </a:r>
          </a:p>
          <a:p>
            <a:pPr lvl="1"/>
            <a:r>
              <a:rPr lang="pt-BR" b="1" dirty="0"/>
              <a:t>WHERE</a:t>
            </a:r>
            <a:r>
              <a:rPr lang="pt-BR" dirty="0"/>
              <a:t>: Com a cláusula opcional WHERE, podemos filtrar a iteração. </a:t>
            </a:r>
          </a:p>
          <a:p>
            <a:pPr lvl="1"/>
            <a:r>
              <a:rPr lang="pt-BR" b="1" dirty="0"/>
              <a:t>ORDER BY</a:t>
            </a:r>
            <a:r>
              <a:rPr lang="pt-BR" dirty="0"/>
              <a:t>: Usando a cláusula ORDER BY podemos controlar a ordem na qual a entrada dos elementos de sequencia são processados. Podemos controlar a ordem baseados em valores atômicos</a:t>
            </a:r>
          </a:p>
          <a:p>
            <a:pPr lvl="1"/>
            <a:r>
              <a:rPr lang="pt-BR" b="1" dirty="0"/>
              <a:t>RETURN</a:t>
            </a:r>
            <a:r>
              <a:rPr lang="pt-BR" dirty="0"/>
              <a:t>: A cláusula RETURN é avaliada uma vez por iteração, e os resultados são retornados ao cliente na ordem definida. Com essa cláusula formatamos o XML resultante.</a:t>
            </a:r>
          </a:p>
        </p:txBody>
      </p:sp>
    </p:spTree>
    <p:extLst>
      <p:ext uri="{BB962C8B-B14F-4D97-AF65-F5344CB8AC3E}">
        <p14:creationId xmlns:p14="http://schemas.microsoft.com/office/powerpoint/2010/main" val="299583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Construa a consulta que resulte no XML abaixo, com todos </a:t>
            </a:r>
            <a:r>
              <a:rPr lang="pt-BR"/>
              <a:t>os produtos: 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ProdutoCategoria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&lt;Produto </a:t>
            </a:r>
            <a:r>
              <a:rPr lang="pt-BR" dirty="0" err="1"/>
              <a:t>CodigoProduto</a:t>
            </a:r>
            <a:r>
              <a:rPr lang="pt-BR" dirty="0"/>
              <a:t>="1" </a:t>
            </a:r>
            <a:r>
              <a:rPr lang="pt-BR" dirty="0" err="1"/>
              <a:t>NomeProduto</a:t>
            </a:r>
            <a:r>
              <a:rPr lang="pt-BR" dirty="0"/>
              <a:t>="</a:t>
            </a:r>
            <a:r>
              <a:rPr lang="pt-BR" dirty="0" err="1"/>
              <a:t>Product</a:t>
            </a:r>
            <a:r>
              <a:rPr lang="pt-BR" dirty="0"/>
              <a:t> HHYDP"&gt;</a:t>
            </a:r>
          </a:p>
          <a:p>
            <a:pPr marL="0" indent="0">
              <a:buNone/>
            </a:pPr>
            <a:r>
              <a:rPr lang="pt-BR" dirty="0"/>
              <a:t>		     &lt;Categoria&gt;</a:t>
            </a:r>
            <a:r>
              <a:rPr lang="pt-BR" dirty="0" err="1"/>
              <a:t>Beverages</a:t>
            </a:r>
            <a:r>
              <a:rPr lang="pt-BR" dirty="0"/>
              <a:t>&lt;/Categoria&gt;</a:t>
            </a:r>
          </a:p>
          <a:p>
            <a:pPr marL="0" indent="0">
              <a:buNone/>
            </a:pPr>
            <a:r>
              <a:rPr lang="pt-BR" dirty="0"/>
              <a:t>	                   &lt;Descrição&gt;Soft drinks, </a:t>
            </a:r>
            <a:r>
              <a:rPr lang="pt-BR" dirty="0" err="1"/>
              <a:t>coffees</a:t>
            </a:r>
            <a:r>
              <a:rPr lang="pt-BR" dirty="0"/>
              <a:t>, </a:t>
            </a:r>
            <a:r>
              <a:rPr lang="pt-BR" dirty="0" err="1"/>
              <a:t>teas</a:t>
            </a:r>
            <a:r>
              <a:rPr lang="pt-BR" dirty="0"/>
              <a:t>, </a:t>
            </a:r>
            <a:r>
              <a:rPr lang="pt-BR" dirty="0" err="1"/>
              <a:t>beers</a:t>
            </a:r>
            <a:r>
              <a:rPr lang="pt-BR" dirty="0"/>
              <a:t>, and ales&lt;/Descrição&gt;</a:t>
            </a:r>
          </a:p>
          <a:p>
            <a:pPr marL="0" indent="0">
              <a:buNone/>
            </a:pPr>
            <a:r>
              <a:rPr lang="pt-BR" dirty="0"/>
              <a:t>	   &lt;/Produto&gt;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ProdutoCategoria</a:t>
            </a:r>
            <a:r>
              <a:rPr lang="pt-BR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38426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Elementos de programação do T-SQL</a:t>
            </a:r>
          </a:p>
          <a:p>
            <a:r>
              <a:rPr lang="pt-BR" dirty="0"/>
              <a:t>Fluxo de Controle do Programa</a:t>
            </a:r>
          </a:p>
          <a:p>
            <a:r>
              <a:rPr lang="pt-BR" dirty="0"/>
              <a:t>CLR</a:t>
            </a:r>
          </a:p>
          <a:p>
            <a:r>
              <a:rPr lang="pt-BR" dirty="0"/>
              <a:t>JSON</a:t>
            </a:r>
          </a:p>
          <a:p>
            <a:r>
              <a:rPr lang="pt-BR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Sinônimos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0691265" cy="4518911"/>
          </a:xfrm>
        </p:spPr>
        <p:txBody>
          <a:bodyPr>
            <a:normAutofit/>
          </a:bodyPr>
          <a:lstStyle/>
          <a:p>
            <a:r>
              <a:rPr lang="pt-BR" dirty="0"/>
              <a:t>Um sinônimo é um apelido ou link para um objeto armazenado na mesma instancia do SQL Server ou um LINKED SERVER</a:t>
            </a:r>
          </a:p>
          <a:p>
            <a:pPr lvl="1"/>
            <a:r>
              <a:rPr lang="pt-BR" dirty="0"/>
              <a:t>Podem apontar para tabelas, </a:t>
            </a:r>
            <a:r>
              <a:rPr lang="pt-BR" dirty="0" err="1"/>
              <a:t>views</a:t>
            </a:r>
            <a:r>
              <a:rPr lang="pt-BR" dirty="0"/>
              <a:t>, procedures e funções </a:t>
            </a:r>
          </a:p>
          <a:p>
            <a:r>
              <a:rPr lang="pt-BR" dirty="0"/>
              <a:t>Sinônimos podem ser usados para referenciar objetos remotos como se eles estivessem localizados localmente ou ser uma alternativa para nomes de objetos locais. </a:t>
            </a:r>
          </a:p>
          <a:p>
            <a:r>
              <a:rPr lang="pt-BR" dirty="0"/>
              <a:t>Gerenciamos os sinônimos utilizando CREATE e DROP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DA30327D-8A05-4B17-9A89-118D0C35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043" y="4328481"/>
            <a:ext cx="7749914" cy="2333685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tempdb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SYNONYM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ProdsByCategory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FOR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TSQL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Production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ProdsByCategory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ProdsByCategory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@numrows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3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@catid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2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887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fluxo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SQL Server entrega elementos adicionais na linguagem para que seja realizado o controle de fluxo</a:t>
            </a:r>
          </a:p>
          <a:p>
            <a:pPr lvl="1"/>
            <a:r>
              <a:rPr lang="pt-BR" dirty="0"/>
              <a:t>Usados em blocos, procedures e funções de várias instruções</a:t>
            </a:r>
          </a:p>
          <a:p>
            <a:r>
              <a:rPr lang="pt-BR" dirty="0"/>
              <a:t>Elementos de controle de fluxo permitem instruções sejam executadas em uma ordem especificas ou não sejam executadas</a:t>
            </a:r>
          </a:p>
          <a:p>
            <a:pPr lvl="1"/>
            <a:r>
              <a:rPr lang="pt-BR" dirty="0"/>
              <a:t>O Padrão para uma instrução é ser executada sequencialmente </a:t>
            </a:r>
          </a:p>
          <a:p>
            <a:r>
              <a:rPr lang="pt-BR" dirty="0"/>
              <a:t>Inclui IF...ELSE, BEGIN...END, WHILE, RETURN e outros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B9D40176-E8E5-4624-BBC4-3BD1BD16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749" y="4564875"/>
            <a:ext cx="7749914" cy="1054953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IF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OBJECT_ID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'dbo.t1'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</a:t>
            </a:r>
          </a:p>
          <a:p>
            <a:pPr lvl="0"/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DROP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dbo.t1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/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  <a:endParaRPr lang="en-US" sz="2000" b="0" dirty="0">
              <a:solidFill>
                <a:srgbClr val="80808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5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...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IF...ELSE usa um predicado para determinar o fluxo do código</a:t>
            </a:r>
          </a:p>
          <a:p>
            <a:pPr lvl="1"/>
            <a:r>
              <a:rPr lang="pt-BR" dirty="0"/>
              <a:t>O código no bloco IF é executado se o predicado retornar VERDADEIRO</a:t>
            </a:r>
          </a:p>
          <a:p>
            <a:pPr lvl="1"/>
            <a:r>
              <a:rPr lang="pt-BR" dirty="0"/>
              <a:t>O código no bloco ELSE é executado se o predicado retornar FALSO ou DESCONHECIDO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977E15E-3D03-47DE-9483-67F667D6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152" y="3461941"/>
            <a:ext cx="7270229" cy="1785104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IF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0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OBJECT_ID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200" b="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'dbo.t1'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IS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</a:t>
            </a:r>
          </a:p>
          <a:p>
            <a:pPr lvl="0"/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PRINT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'Object does not exist'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200" b="0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/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ELSE</a:t>
            </a:r>
          </a:p>
          <a:p>
            <a:pPr lvl="0"/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DROP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</a:t>
            </a:r>
            <a:r>
              <a:rPr lang="en-US" sz="22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dbo.t1</a:t>
            </a:r>
            <a:r>
              <a:rPr lang="en-US" sz="22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/>
            <a:r>
              <a:rPr lang="en-US" sz="22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22865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Habilita o código para executar em um loop</a:t>
            </a:r>
          </a:p>
          <a:p>
            <a:r>
              <a:rPr lang="pt-BR" dirty="0"/>
              <a:t>Instruções no bloco WHILE são repetidas enquanto o predicado retornar VERDADEIRO</a:t>
            </a:r>
          </a:p>
          <a:p>
            <a:r>
              <a:rPr lang="pt-BR" dirty="0"/>
              <a:t>O loop encerra quando o predicado retorna FALSO ou DESCONHECIDO</a:t>
            </a:r>
          </a:p>
          <a:p>
            <a:r>
              <a:rPr lang="pt-BR" dirty="0"/>
              <a:t>Execução pode ser alterada utilizando BREAK ou CONTINUE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095C373-03B2-4871-AA4E-82B5E8B1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815" y="3710227"/>
            <a:ext cx="7959781" cy="2653367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DECLARE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@empid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 = 1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@lname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NVARCHAR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20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WHILE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@empid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</a:t>
            </a:r>
          </a:p>
          <a:p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</a:p>
          <a:p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@lname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lastname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</a:t>
            </a:r>
          </a:p>
          <a:p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@empid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PRINT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@lname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@empid 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+=</a:t>
            </a:r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r>
              <a:rPr lang="en-US" sz="2000" b="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r>
              <a:rPr lang="en-US" sz="2000" b="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sz="2000" b="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0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2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CLR – COMMON LANGUAGE RUNTIME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dirty="0"/>
              <a:t>Permite que você implemente funcionalidade usando linguagens .NET através da integração do CLR com o SQL Server;</a:t>
            </a:r>
          </a:p>
          <a:p>
            <a:r>
              <a:rPr lang="pt-BR" dirty="0"/>
              <a:t>Permite que você desenvolva PROCEDURES, TRIGGERS, TIPOS, FUNÇÕES (ESCALARES E TABELA) e FUNÇÕES DE AGREGAÇÃO usando qualquer linguagem do .NET Framework;</a:t>
            </a:r>
          </a:p>
          <a:p>
            <a:pPr lvl="1"/>
            <a:r>
              <a:rPr lang="pt-BR" dirty="0"/>
              <a:t>Visual Basic .NET, C#</a:t>
            </a:r>
          </a:p>
          <a:p>
            <a:r>
              <a:rPr lang="pt-BR" dirty="0"/>
              <a:t>SQL Server inclui o .NET Framework 4 pré-instalado;</a:t>
            </a:r>
          </a:p>
          <a:p>
            <a:r>
              <a:rPr lang="pt-BR" b="1" dirty="0"/>
              <a:t>Vantagens: </a:t>
            </a:r>
          </a:p>
          <a:p>
            <a:pPr lvl="1"/>
            <a:r>
              <a:rPr lang="pt-BR" b="1" dirty="0"/>
              <a:t>Melhor modelo de programação: </a:t>
            </a:r>
            <a:r>
              <a:rPr lang="pt-BR" dirty="0"/>
              <a:t>.NET Framework é mais rico do que o T-SQL, provê um vasto conjunto de classes que podem ser usadas rapidamente para resolver determinadas situações;</a:t>
            </a:r>
          </a:p>
          <a:p>
            <a:pPr lvl="1"/>
            <a:r>
              <a:rPr lang="pt-BR" b="1" dirty="0"/>
              <a:t>Definir tipos e agregações: </a:t>
            </a:r>
            <a:r>
              <a:rPr lang="pt-BR" dirty="0"/>
              <a:t>É possível criar tipos é funções de agregação nos quais expandem a capacidade do SQL Server nas consultas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6118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CLR – COMMON LANGUAGE RUNTIME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/>
          </a:bodyPr>
          <a:lstStyle/>
          <a:p>
            <a:r>
              <a:rPr lang="pt-BR" b="1" dirty="0"/>
              <a:t>Vantagens: </a:t>
            </a:r>
          </a:p>
          <a:p>
            <a:pPr lvl="1"/>
            <a:r>
              <a:rPr lang="pt-BR" b="1" dirty="0"/>
              <a:t>Potencial para melhoria de performance e escalabilidade: </a:t>
            </a:r>
            <a:r>
              <a:rPr lang="pt-BR" dirty="0"/>
              <a:t>Em muitas situações, a compilação e execução do .NET Framework entrega um performance melhor quando comparado ao T-SQL:</a:t>
            </a:r>
          </a:p>
          <a:p>
            <a:r>
              <a:rPr lang="pt-BR" dirty="0"/>
              <a:t>Os componentes básicos para desenvolver objetos básico com CLR são instalados com o </a:t>
            </a:r>
            <a:r>
              <a:rPr lang="pt-BR"/>
              <a:t>SQL Server;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24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5"/>
            <a:ext cx="11026145" cy="451891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Largamente usado para troca de dados, webservices, arquivos de configuração etc. </a:t>
            </a:r>
          </a:p>
          <a:p>
            <a:r>
              <a:rPr lang="pt-BR" dirty="0"/>
              <a:t>Utiliza </a:t>
            </a:r>
            <a:r>
              <a:rPr lang="pt-BR" dirty="0" err="1"/>
              <a:t>tags</a:t>
            </a:r>
            <a:r>
              <a:rPr lang="pt-BR" dirty="0"/>
              <a:t> para nomear partes de um Documento XML, essas partes são conhecidas como elementos. </a:t>
            </a:r>
          </a:p>
          <a:p>
            <a:r>
              <a:rPr lang="pt-BR" dirty="0"/>
              <a:t>Cada </a:t>
            </a:r>
            <a:r>
              <a:rPr lang="pt-BR" dirty="0" err="1"/>
              <a:t>tag</a:t>
            </a:r>
            <a:r>
              <a:rPr lang="pt-BR" dirty="0"/>
              <a:t> aberta deve possuir a sua </a:t>
            </a:r>
            <a:r>
              <a:rPr lang="pt-BR" dirty="0" err="1"/>
              <a:t>tag</a:t>
            </a:r>
            <a:r>
              <a:rPr lang="pt-BR" dirty="0"/>
              <a:t> correspondente de fechamento.  Exemplo: &lt;Cliente&gt; &lt;/Cliente&gt;</a:t>
            </a:r>
          </a:p>
          <a:p>
            <a:r>
              <a:rPr lang="pt-BR" dirty="0"/>
              <a:t>Se um elemento não possuir elementos aninhados a </a:t>
            </a:r>
            <a:r>
              <a:rPr lang="pt-BR" dirty="0" err="1"/>
              <a:t>tag</a:t>
            </a:r>
            <a:r>
              <a:rPr lang="pt-BR" dirty="0"/>
              <a:t> pode ser abreviada. Exemplo &lt;Cliente /&gt;</a:t>
            </a:r>
          </a:p>
          <a:p>
            <a:r>
              <a:rPr lang="pt-BR" dirty="0"/>
              <a:t>Se cada </a:t>
            </a:r>
            <a:r>
              <a:rPr lang="pt-BR" dirty="0" err="1"/>
              <a:t>tag</a:t>
            </a:r>
            <a:r>
              <a:rPr lang="pt-BR" dirty="0"/>
              <a:t> inicial possuir a sua </a:t>
            </a:r>
            <a:r>
              <a:rPr lang="pt-BR" dirty="0" err="1"/>
              <a:t>tag</a:t>
            </a:r>
            <a:r>
              <a:rPr lang="pt-BR" dirty="0"/>
              <a:t> correspondente de fechamento, e as são aninhadas de forma apropriada, o documento XML está “bem-formatado”</a:t>
            </a:r>
          </a:p>
          <a:p>
            <a:r>
              <a:rPr lang="pt-BR" dirty="0"/>
              <a:t>XML é ordenado, não pelo valor. Mas pelos elementos;</a:t>
            </a:r>
          </a:p>
          <a:p>
            <a:r>
              <a:rPr lang="pt-BR" dirty="0"/>
              <a:t>É case-</a:t>
            </a:r>
            <a:r>
              <a:rPr lang="pt-BR" dirty="0" err="1"/>
              <a:t>sensitive</a:t>
            </a:r>
            <a:endParaRPr lang="pt-BR" dirty="0"/>
          </a:p>
          <a:p>
            <a:r>
              <a:rPr lang="pt-BR" dirty="0"/>
              <a:t>XML CDATA: </a:t>
            </a:r>
          </a:p>
          <a:p>
            <a:pPr lvl="1"/>
            <a:r>
              <a:rPr lang="pt-BR" dirty="0"/>
              <a:t>Utilizado para caracteres não sejam interpretados como marcadores </a:t>
            </a:r>
          </a:p>
          <a:p>
            <a:r>
              <a:rPr lang="pt-BR" dirty="0"/>
              <a:t>É possível informar no início do documento a versão do XML e o </a:t>
            </a:r>
            <a:r>
              <a:rPr lang="pt-BR" dirty="0" err="1"/>
              <a:t>Encoding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</a:t>
            </a:r>
            <a:r>
              <a:rPr lang="pt-BR" dirty="0"/>
              <a:t>=“1.0” </a:t>
            </a:r>
            <a:r>
              <a:rPr lang="pt-BR" dirty="0" err="1"/>
              <a:t>encoding</a:t>
            </a:r>
            <a:r>
              <a:rPr lang="pt-BR" dirty="0"/>
              <a:t>=“ISO-8859-15”?&gt;</a:t>
            </a:r>
          </a:p>
          <a:p>
            <a:r>
              <a:rPr lang="pt-BR" dirty="0"/>
              <a:t>Fragmento de XML x DOCUMENTO</a:t>
            </a:r>
          </a:p>
          <a:p>
            <a:pPr lvl="1"/>
            <a:r>
              <a:rPr lang="pt-BR" dirty="0"/>
              <a:t>Documentos XML possuem apenas um nó raiz.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05373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1131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Lucida Sans Unicode</vt:lpstr>
      <vt:lpstr>Univers Condensed</vt:lpstr>
      <vt:lpstr>ChronicleVTI</vt:lpstr>
      <vt:lpstr>Módulo 16</vt:lpstr>
      <vt:lpstr>Overview do módulo</vt:lpstr>
      <vt:lpstr>Sinônimos </vt:lpstr>
      <vt:lpstr>Controle de fluxo</vt:lpstr>
      <vt:lpstr>if...else</vt:lpstr>
      <vt:lpstr>while</vt:lpstr>
      <vt:lpstr>CLR – COMMON LANGUAGE RUNTIME</vt:lpstr>
      <vt:lpstr>CLR – COMMON LANGUAGE RUNTIME</vt:lpstr>
      <vt:lpstr>XML</vt:lpstr>
      <vt:lpstr>XML - ELEMENTOS</vt:lpstr>
      <vt:lpstr>Produzindo e gerando xml</vt:lpstr>
      <vt:lpstr>Convertendo xml  em tabela</vt:lpstr>
      <vt:lpstr>xquery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156</cp:revision>
  <dcterms:created xsi:type="dcterms:W3CDTF">2020-11-19T21:18:59Z</dcterms:created>
  <dcterms:modified xsi:type="dcterms:W3CDTF">2020-12-12T03:21:06Z</dcterms:modified>
</cp:coreProperties>
</file>