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9032" autoAdjust="0"/>
  </p:normalViewPr>
  <p:slideViewPr>
    <p:cSldViewPr snapToGrid="0">
      <p:cViewPr varScale="1">
        <p:scale>
          <a:sx n="67" d="100"/>
          <a:sy n="67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0-9: </a:t>
            </a:r>
            <a:r>
              <a:rPr lang="en-US" dirty="0" err="1"/>
              <a:t>Informações</a:t>
            </a:r>
            <a:r>
              <a:rPr lang="en-US" dirty="0"/>
              <a:t>, </a:t>
            </a:r>
            <a:r>
              <a:rPr lang="en-US" dirty="0" err="1"/>
              <a:t>alertas</a:t>
            </a:r>
            <a:r>
              <a:rPr lang="en-US" dirty="0"/>
              <a:t>. A Engine do 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dispara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severidade</a:t>
            </a:r>
            <a:endParaRPr lang="en-US" dirty="0"/>
          </a:p>
          <a:p>
            <a:r>
              <a:rPr lang="en-US" dirty="0"/>
              <a:t>11-16: </a:t>
            </a:r>
            <a:r>
              <a:rPr lang="en-US" dirty="0" err="1"/>
              <a:t>Erros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resolvidos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usuários</a:t>
            </a:r>
            <a:endParaRPr lang="en-US" dirty="0"/>
          </a:p>
          <a:p>
            <a:r>
              <a:rPr lang="en-US" dirty="0"/>
              <a:t>11: Indica que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endParaRPr lang="en-US" dirty="0"/>
          </a:p>
          <a:p>
            <a:r>
              <a:rPr lang="en-US" dirty="0"/>
              <a:t>15: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sintaxe</a:t>
            </a:r>
            <a:r>
              <a:rPr lang="en-US" dirty="0"/>
              <a:t> no </a:t>
            </a:r>
            <a:r>
              <a:rPr lang="en-US" dirty="0" err="1"/>
              <a:t>comando</a:t>
            </a:r>
            <a:r>
              <a:rPr lang="en-US" dirty="0"/>
              <a:t> T-SQL</a:t>
            </a:r>
          </a:p>
          <a:p>
            <a:r>
              <a:rPr lang="en-US" dirty="0"/>
              <a:t>&gt;20: </a:t>
            </a:r>
            <a:r>
              <a:rPr lang="en-US" dirty="0" err="1"/>
              <a:t>Problemas</a:t>
            </a:r>
            <a:r>
              <a:rPr lang="en-US" dirty="0"/>
              <a:t> de Sistema 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fatais</a:t>
            </a:r>
            <a:r>
              <a:rPr lang="en-US" dirty="0"/>
              <a:t> (SERVIDORES, DATABASE…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9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errors-events/database-engine-error-severities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5" y="1908135"/>
            <a:ext cx="10188867" cy="78694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Implementando Tratamentos de Erro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REENVIAR MENSAGENS DE ERRO COM THROW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Usamos o THROW sem parâmetros para “</a:t>
            </a:r>
            <a:r>
              <a:rPr lang="pt-BR" dirty="0" err="1"/>
              <a:t>re-enviar</a:t>
            </a:r>
            <a:r>
              <a:rPr lang="pt-BR" dirty="0"/>
              <a:t>” um erro capturado;</a:t>
            </a:r>
          </a:p>
          <a:p>
            <a:r>
              <a:rPr lang="pt-BR" dirty="0"/>
              <a:t>Deve estar dentro de um bloco CATCH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7CA4E61-2894-4B3B-8423-D95AC53924FA}"/>
              </a:ext>
            </a:extLst>
          </p:cNvPr>
          <p:cNvSpPr/>
          <p:nvPr/>
        </p:nvSpPr>
        <p:spPr bwMode="auto">
          <a:xfrm>
            <a:off x="2586586" y="2797248"/>
            <a:ext cx="7254240" cy="313865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 TRY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-- code to be executed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 TRY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 CATCH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PRINT ERROR_MESSAGE();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THROW;</a:t>
            </a:r>
          </a:p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 CATCH;</a:t>
            </a:r>
          </a:p>
        </p:txBody>
      </p:sp>
    </p:spTree>
    <p:extLst>
      <p:ext uri="{BB962C8B-B14F-4D97-AF65-F5344CB8AC3E}">
        <p14:creationId xmlns:p14="http://schemas.microsoft.com/office/powerpoint/2010/main" val="879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Erros em códigos gerenciados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Erros devem ser tratados pelo código gerenciado</a:t>
            </a:r>
          </a:p>
          <a:p>
            <a:r>
              <a:rPr lang="pt-BR" dirty="0"/>
              <a:t>Erros não tratados retornarão o erro com número 6522 para o cliente que está chamando o código T-SQL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0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Adicionado ao Script do </a:t>
            </a:r>
            <a:r>
              <a:rPr lang="pt-BR" dirty="0" err="1"/>
              <a:t>Github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7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Implementando Tratamento de Erros com T-SQL</a:t>
            </a:r>
          </a:p>
          <a:p>
            <a:r>
              <a:rPr lang="pt-BR" dirty="0"/>
              <a:t>Implementando Tratamento de Erros Estruturados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e mensagens de erro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B6FD545-6402-4275-A137-4A4A6479D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61279"/>
              </p:ext>
            </p:extLst>
          </p:nvPr>
        </p:nvGraphicFramePr>
        <p:xfrm>
          <a:off x="1812966" y="1607611"/>
          <a:ext cx="8466602" cy="30784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77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000" b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Elementos</a:t>
                      </a:r>
                      <a:r>
                        <a:rPr lang="en-GB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2000" b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r>
                        <a:rPr lang="en-GB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 Database Engine</a:t>
                      </a: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A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Error number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único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que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identifica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um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específico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Error message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Descrição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endParaRPr lang="en-GB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Severity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Indicação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numérica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sobre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severidade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endParaRPr lang="en-GB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State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Código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interno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condição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estado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engine do banco de dados</a:t>
                      </a: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Procedure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Nome da procedure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qual 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ocorreu</a:t>
                      </a:r>
                      <a:endParaRPr lang="en-GB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Line number</a:t>
                      </a:r>
                      <a:endParaRPr lang="en-GB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3992" marR="123992"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linha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em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que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ocorreu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 </a:t>
                      </a:r>
                      <a:r>
                        <a:rPr lang="en-GB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erro</a:t>
                      </a:r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 marL="123992" marR="123992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E8D3CA8-2F14-4D37-B1B8-789BEA065F09}"/>
              </a:ext>
            </a:extLst>
          </p:cNvPr>
          <p:cNvSpPr txBox="1"/>
          <p:nvPr/>
        </p:nvSpPr>
        <p:spPr>
          <a:xfrm>
            <a:off x="898902" y="4804475"/>
            <a:ext cx="104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Database Engine Error Severities - SQL Server | Microsoft Docs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a view </a:t>
            </a:r>
            <a:r>
              <a:rPr lang="pt-BR" b="1" dirty="0" err="1"/>
              <a:t>sys.messages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um erro personalizado através da procedure </a:t>
            </a:r>
            <a:r>
              <a:rPr lang="pt-BR" b="1" dirty="0" err="1"/>
              <a:t>sp_add_message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Lançando erros com </a:t>
            </a:r>
            <a:r>
              <a:rPr lang="pt-BR" dirty="0" err="1"/>
              <a:t>raiserror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Ajuda identificar problemas no código T-SQL</a:t>
            </a:r>
          </a:p>
          <a:p>
            <a:r>
              <a:rPr lang="pt-BR" dirty="0"/>
              <a:t>Checar valores de dados</a:t>
            </a:r>
          </a:p>
          <a:p>
            <a:r>
              <a:rPr lang="pt-BR" dirty="0"/>
              <a:t>Retornar textos contidos em variáveis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34CFCA20-ABE5-47DB-9515-CD0AE8596C61}"/>
              </a:ext>
            </a:extLst>
          </p:cNvPr>
          <p:cNvSpPr/>
          <p:nvPr/>
        </p:nvSpPr>
        <p:spPr bwMode="auto">
          <a:xfrm>
            <a:off x="2468880" y="3127974"/>
            <a:ext cx="7254240" cy="194466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RAISERROR (N'%s %d', -- Message text.</a:t>
            </a:r>
          </a:p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10, -- Severity,</a:t>
            </a:r>
          </a:p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1, -- State,</a:t>
            </a:r>
          </a:p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N‘Custom error message number ',</a:t>
            </a:r>
          </a:p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2);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DE64C85-71E8-4032-8FBA-B1A0080E2059}"/>
              </a:ext>
            </a:extLst>
          </p:cNvPr>
          <p:cNvSpPr/>
          <p:nvPr/>
        </p:nvSpPr>
        <p:spPr bwMode="auto">
          <a:xfrm>
            <a:off x="2446020" y="5388257"/>
            <a:ext cx="7299960" cy="106203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Returns:</a:t>
            </a:r>
          </a:p>
          <a:p>
            <a:pPr lvl="0" eaLnBrk="0" hangingPunct="0"/>
            <a:r>
              <a:rPr lang="en-GB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 error message number 2</a:t>
            </a:r>
          </a:p>
        </p:txBody>
      </p:sp>
    </p:spTree>
    <p:extLst>
      <p:ext uri="{BB962C8B-B14F-4D97-AF65-F5344CB8AC3E}">
        <p14:creationId xmlns:p14="http://schemas.microsoft.com/office/powerpoint/2010/main" val="24381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Lançando erros com </a:t>
            </a:r>
            <a:r>
              <a:rPr lang="pt-BR" dirty="0" err="1"/>
              <a:t>throw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Sucessor do RAISERROR;</a:t>
            </a:r>
          </a:p>
          <a:p>
            <a:r>
              <a:rPr lang="pt-BR" dirty="0"/>
              <a:t>Não requer a definição de erros na tabela </a:t>
            </a:r>
            <a:r>
              <a:rPr lang="pt-BR" dirty="0" err="1"/>
              <a:t>sys.messages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946D85-4278-46BB-BB1F-E5026B3B7F8F}"/>
              </a:ext>
            </a:extLst>
          </p:cNvPr>
          <p:cNvSpPr/>
          <p:nvPr/>
        </p:nvSpPr>
        <p:spPr bwMode="auto">
          <a:xfrm>
            <a:off x="2419147" y="2981985"/>
            <a:ext cx="7254240" cy="160020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GB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THROW 50001, 'An Error Occurred', 0; </a:t>
            </a:r>
          </a:p>
        </p:txBody>
      </p:sp>
    </p:spTree>
    <p:extLst>
      <p:ext uri="{BB962C8B-B14F-4D97-AF65-F5344CB8AC3E}">
        <p14:creationId xmlns:p14="http://schemas.microsoft.com/office/powerpoint/2010/main" val="12286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@@error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Retorna o último código de erro lançado</a:t>
            </a:r>
          </a:p>
          <a:p>
            <a:r>
              <a:rPr lang="pt-BR" dirty="0"/>
              <a:t>Pode ter o seu valor capturado por uma variável.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3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Try</a:t>
            </a:r>
            <a:r>
              <a:rPr lang="pt-BR" dirty="0"/>
              <a:t>/CATCH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O bloco TRY é definido por BEGIN TRY e END TRY</a:t>
            </a:r>
          </a:p>
          <a:p>
            <a:pPr lvl="1"/>
            <a:r>
              <a:rPr lang="pt-BR" dirty="0"/>
              <a:t>Devemos construir nesse bloco o nosso código que é passível de lançar um erro. </a:t>
            </a:r>
          </a:p>
          <a:p>
            <a:pPr lvl="1"/>
            <a:r>
              <a:rPr lang="pt-BR" dirty="0"/>
              <a:t>Nenhum código pode ser escrito entre END TRY e o BEGIN CATCH</a:t>
            </a:r>
          </a:p>
          <a:p>
            <a:pPr lvl="1"/>
            <a:r>
              <a:rPr lang="pt-BR" dirty="0"/>
              <a:t>Podemos aninhar blocos TRY/CATCH</a:t>
            </a:r>
          </a:p>
          <a:p>
            <a:r>
              <a:rPr lang="pt-BR" dirty="0"/>
              <a:t>O bloco CATCH é definido por BEGIN CATCH e END CATCH</a:t>
            </a:r>
          </a:p>
          <a:p>
            <a:pPr lvl="1"/>
            <a:r>
              <a:rPr lang="pt-BR" dirty="0"/>
              <a:t>A execução é enviada ao bloco CATCH quando um erro tratável ocorre dentro do bloco TRY.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4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Funções para manipulação de mensagens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As informações relativas ao erro ocorridas, só ficam disponíveis no tempo de execução do bloco CATCH. </a:t>
            </a:r>
          </a:p>
          <a:p>
            <a:pPr lvl="1"/>
            <a:r>
              <a:rPr lang="pt-BR" dirty="0"/>
              <a:t>Funções: ERROR_MESSAGE(), ERROR_NUMBER(), ERROR_LINE(), ERROR_PROCEDURE(), ERROR_SEVERITY(), ERROR_STATE()</a:t>
            </a:r>
          </a:p>
          <a:p>
            <a:r>
              <a:rPr lang="pt-BR" dirty="0"/>
              <a:t>@@ERROR é resetado quando a próxima instrução é executada.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51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ERROS QUE PODEM SER TRATADOS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TRY/CATCH somente captura erros que ocorram no mesmo bloco;</a:t>
            </a:r>
          </a:p>
          <a:p>
            <a:r>
              <a:rPr lang="pt-BR" dirty="0"/>
              <a:t>Erros que não serão capturados pelo catch: </a:t>
            </a:r>
          </a:p>
          <a:p>
            <a:pPr lvl="1"/>
            <a:r>
              <a:rPr lang="pt-BR" dirty="0"/>
              <a:t>Erros de compilação, como erros de sintaxe. </a:t>
            </a:r>
          </a:p>
          <a:p>
            <a:pPr lvl="1"/>
            <a:r>
              <a:rPr lang="pt-BR" dirty="0"/>
              <a:t>Erros com nome de objetos. </a:t>
            </a:r>
          </a:p>
          <a:p>
            <a:pPr lvl="1"/>
            <a:r>
              <a:rPr lang="pt-BR" dirty="0"/>
              <a:t>Avisos ou mensagens com informações com severidade igual a 10 ou menor;</a:t>
            </a:r>
          </a:p>
          <a:p>
            <a:pPr lvl="1"/>
            <a:r>
              <a:rPr lang="pt-BR" dirty="0"/>
              <a:t>Erros com severidade maior do que 20 (Exceto se a conexão não for perdida)</a:t>
            </a:r>
          </a:p>
          <a:p>
            <a:pPr lvl="1"/>
            <a:r>
              <a:rPr lang="pt-BR" dirty="0"/>
              <a:t>Perdas de conexão com o cliente</a:t>
            </a:r>
          </a:p>
          <a:p>
            <a:pPr lvl="1"/>
            <a:r>
              <a:rPr lang="pt-BR" dirty="0"/>
              <a:t>Quando a sessão é terminada pelo administrador de banco de dados, utilizando a instrução KILL.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94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601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Lucida Sans Unicode</vt:lpstr>
      <vt:lpstr>Segoe UI Light</vt:lpstr>
      <vt:lpstr>Univers Condensed</vt:lpstr>
      <vt:lpstr>ChronicleVTI</vt:lpstr>
      <vt:lpstr>Módulo 17</vt:lpstr>
      <vt:lpstr>Overview do módulo</vt:lpstr>
      <vt:lpstr>Erros e mensagens de erro</vt:lpstr>
      <vt:lpstr>Lançando erros com raiserror</vt:lpstr>
      <vt:lpstr>Lançando erros com throw</vt:lpstr>
      <vt:lpstr>Usando @@error</vt:lpstr>
      <vt:lpstr>Try/CATCH</vt:lpstr>
      <vt:lpstr>Funções para manipulação de mensagens de erro</vt:lpstr>
      <vt:lpstr>ERROS QUE PODEM SER TRATADOS</vt:lpstr>
      <vt:lpstr>REENVIAR MENSAGENS DE ERRO COM THROW</vt:lpstr>
      <vt:lpstr>Erros em códigos gerenciados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167</cp:revision>
  <dcterms:created xsi:type="dcterms:W3CDTF">2020-11-19T21:18:59Z</dcterms:created>
  <dcterms:modified xsi:type="dcterms:W3CDTF">2020-12-15T19:14:51Z</dcterms:modified>
</cp:coreProperties>
</file>