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1DB462-C4F8-4A0B-A1BC-766B5CB2D70E}" type="datetimeFigureOut">
              <a:rPr lang="pt-BR" smtClean="0"/>
              <a:t>07/04/2014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D96464-6D6A-4BE0-9656-C00AC17045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1DB462-C4F8-4A0B-A1BC-766B5CB2D70E}" type="datetimeFigureOut">
              <a:rPr lang="pt-BR" smtClean="0"/>
              <a:t>07/04/2014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96464-6D6A-4BE0-9656-C00AC17045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1DB462-C4F8-4A0B-A1BC-766B5CB2D70E}" type="datetimeFigureOut">
              <a:rPr lang="pt-BR" smtClean="0"/>
              <a:t>07/04/2014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96464-6D6A-4BE0-9656-C00AC17045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1DB462-C4F8-4A0B-A1BC-766B5CB2D70E}" type="datetimeFigureOut">
              <a:rPr lang="pt-BR" smtClean="0"/>
              <a:t>07/04/2014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96464-6D6A-4BE0-9656-C00AC170454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1DB462-C4F8-4A0B-A1BC-766B5CB2D70E}" type="datetimeFigureOut">
              <a:rPr lang="pt-BR" smtClean="0"/>
              <a:t>07/04/2014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96464-6D6A-4BE0-9656-C00AC170454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1DB462-C4F8-4A0B-A1BC-766B5CB2D70E}" type="datetimeFigureOut">
              <a:rPr lang="pt-BR" smtClean="0"/>
              <a:t>07/04/2014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96464-6D6A-4BE0-9656-C00AC170454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1DB462-C4F8-4A0B-A1BC-766B5CB2D70E}" type="datetimeFigureOut">
              <a:rPr lang="pt-BR" smtClean="0"/>
              <a:t>07/04/2014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96464-6D6A-4BE0-9656-C00AC170454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1DB462-C4F8-4A0B-A1BC-766B5CB2D70E}" type="datetimeFigureOut">
              <a:rPr lang="pt-BR" smtClean="0"/>
              <a:t>07/04/2014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96464-6D6A-4BE0-9656-C00AC1704547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1DB462-C4F8-4A0B-A1BC-766B5CB2D70E}" type="datetimeFigureOut">
              <a:rPr lang="pt-BR" smtClean="0"/>
              <a:t>07/04/2014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96464-6D6A-4BE0-9656-C00AC17045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E1DB462-C4F8-4A0B-A1BC-766B5CB2D70E}" type="datetimeFigureOut">
              <a:rPr lang="pt-BR" smtClean="0"/>
              <a:t>07/04/2014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96464-6D6A-4BE0-9656-C00AC170454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1DB462-C4F8-4A0B-A1BC-766B5CB2D70E}" type="datetimeFigureOut">
              <a:rPr lang="pt-BR" smtClean="0"/>
              <a:t>07/04/2014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D96464-6D6A-4BE0-9656-C00AC1704547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E1DB462-C4F8-4A0B-A1BC-766B5CB2D70E}" type="datetimeFigureOut">
              <a:rPr lang="pt-BR" smtClean="0"/>
              <a:t>07/04/2014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DD96464-6D6A-4BE0-9656-C00AC170454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Colégio</a:t>
            </a:r>
            <a:r>
              <a:rPr lang="en-US" dirty="0" smtClean="0"/>
              <a:t> Santa Cruz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Air </a:t>
            </a:r>
            <a:r>
              <a:rPr lang="en-US" dirty="0" err="1" smtClean="0"/>
              <a:t>Soluções</a:t>
            </a:r>
            <a:r>
              <a:rPr lang="en-US" dirty="0" smtClean="0"/>
              <a:t> </a:t>
            </a:r>
            <a:r>
              <a:rPr lang="en-US" dirty="0" err="1" smtClean="0"/>
              <a:t>Inteligentes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98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robô precisa fazer uma viagem passando pelas seguintes cidades: Porto Alegre, Campo Grande, Boa Vista, Teresina, João Pessoa, Aracajú, Salvador e de volta a Porto Alegre. Se o robô viajar por essas cidades nessa ordem, qual figura geométrica ele formará aproximadamente no mapa do Brasil</a:t>
            </a:r>
            <a:r>
              <a:rPr lang="pt-BR" dirty="0" smtClean="0"/>
              <a:t>?</a:t>
            </a:r>
          </a:p>
          <a:p>
            <a:pPr lvl="1"/>
            <a:r>
              <a:rPr lang="x-none" sz="2400"/>
              <a:t>(</a:t>
            </a:r>
            <a:r>
              <a:rPr lang="pt-BR" sz="2400" dirty="0"/>
              <a:t>  </a:t>
            </a:r>
            <a:r>
              <a:rPr lang="x-none" sz="2400"/>
              <a:t> ) </a:t>
            </a:r>
            <a:r>
              <a:rPr lang="pt-BR" sz="2400" dirty="0"/>
              <a:t>Círculo</a:t>
            </a:r>
          </a:p>
          <a:p>
            <a:pPr lvl="1"/>
            <a:r>
              <a:rPr lang="x-none" sz="2400"/>
              <a:t>(</a:t>
            </a:r>
            <a:r>
              <a:rPr lang="pt-BR" sz="2400" dirty="0"/>
              <a:t>  </a:t>
            </a:r>
            <a:r>
              <a:rPr lang="x-none" sz="2400"/>
              <a:t> ) </a:t>
            </a:r>
            <a:r>
              <a:rPr lang="pt-BR" sz="2400" dirty="0"/>
              <a:t>Triângulo</a:t>
            </a:r>
          </a:p>
          <a:p>
            <a:pPr lvl="1"/>
            <a:r>
              <a:rPr lang="x-none" sz="2400"/>
              <a:t>(</a:t>
            </a:r>
            <a:r>
              <a:rPr lang="pt-BR" sz="2400" dirty="0"/>
              <a:t>  </a:t>
            </a:r>
            <a:r>
              <a:rPr lang="x-none" sz="2400"/>
              <a:t> ) </a:t>
            </a:r>
            <a:r>
              <a:rPr lang="pt-BR" sz="2400" dirty="0"/>
              <a:t>Quadrado</a:t>
            </a:r>
          </a:p>
          <a:p>
            <a:pPr lvl="1"/>
            <a:r>
              <a:rPr lang="x-none" sz="2400"/>
              <a:t>(</a:t>
            </a:r>
            <a:r>
              <a:rPr lang="pt-BR" sz="2400" dirty="0"/>
              <a:t>  </a:t>
            </a:r>
            <a:r>
              <a:rPr lang="x-none" sz="2400"/>
              <a:t> ) </a:t>
            </a:r>
            <a:r>
              <a:rPr lang="pt-BR" sz="2400" dirty="0"/>
              <a:t>Pentágono</a:t>
            </a:r>
          </a:p>
          <a:p>
            <a:pPr lvl="1"/>
            <a:r>
              <a:rPr lang="x-none" sz="2400"/>
              <a:t>(</a:t>
            </a:r>
            <a:r>
              <a:rPr lang="pt-BR" sz="2400" dirty="0"/>
              <a:t>  </a:t>
            </a:r>
            <a:r>
              <a:rPr lang="x-none" sz="2400"/>
              <a:t> ) </a:t>
            </a:r>
            <a:r>
              <a:rPr lang="pt-BR" sz="2400" dirty="0"/>
              <a:t>Nenhuma das anteriores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7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08912" cy="5184576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 flipH="1" flipV="1">
            <a:off x="3059832" y="4509120"/>
            <a:ext cx="432048" cy="12961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2195736" y="1556792"/>
            <a:ext cx="864096" cy="29821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 flipV="1">
            <a:off x="2195736" y="1556792"/>
            <a:ext cx="2520280" cy="10081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 flipV="1">
            <a:off x="4679302" y="2543829"/>
            <a:ext cx="972818" cy="3811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5300465" y="2924944"/>
            <a:ext cx="325623" cy="5040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5165711" y="3405586"/>
            <a:ext cx="152400" cy="1850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>
            <a:off x="3491880" y="3590643"/>
            <a:ext cx="1673831" cy="221462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899592" y="4509120"/>
            <a:ext cx="2556284" cy="360040"/>
          </a:xfrm>
          <a:prstGeom prst="rect">
            <a:avLst/>
          </a:prstGeom>
          <a:solidFill>
            <a:srgbClr val="2DA2BF">
              <a:alpha val="32941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49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robô abaixo gostaria de alcançar a lata de óleo, mas seus braços estão desencaixados. Qual dos braços a seguir você encaixaria no robô para fazê-lo pegar a lata?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8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0969"/>
            <a:ext cx="9144000" cy="371703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419872" y="4365104"/>
            <a:ext cx="2772308" cy="1116124"/>
          </a:xfrm>
          <a:prstGeom prst="rect">
            <a:avLst/>
          </a:prstGeom>
          <a:solidFill>
            <a:srgbClr val="2DA2BF">
              <a:alpha val="32941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20700000">
            <a:off x="5709171" y="4581128"/>
            <a:ext cx="216024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20700000">
            <a:off x="5667077" y="3382494"/>
            <a:ext cx="216024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20700000">
            <a:off x="2282701" y="4829967"/>
            <a:ext cx="216024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63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pt-BR" dirty="0"/>
              <a:t>Juquinha tem um robô que possui um letreiro eletrônico no lugar da boca. O robô é programado para lembrar Juquinha de suas atividades diárias, de hora em hora. A tabela abaixo mostra o horário e a tarefa de Juquinha lembrada pelo robô: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9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16210"/>
              </p:ext>
            </p:extLst>
          </p:nvPr>
        </p:nvGraphicFramePr>
        <p:xfrm>
          <a:off x="3923928" y="4077072"/>
          <a:ext cx="5040559" cy="2652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2021"/>
                <a:gridCol w="2818538"/>
              </a:tblGrid>
              <a:tr h="298503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Hora</a:t>
                      </a:r>
                      <a:endParaRPr lang="pt-B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2000">
                          <a:effectLst/>
                        </a:rPr>
                        <a:t>Atividade</a:t>
                      </a:r>
                      <a:endParaRPr lang="pt-BR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850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8 </a:t>
                      </a:r>
                      <a:r>
                        <a:rPr lang="pt-BR" sz="2000" dirty="0" err="1">
                          <a:effectLst/>
                        </a:rPr>
                        <a:t>am</a:t>
                      </a:r>
                      <a:endParaRPr lang="pt-B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2000">
                          <a:effectLst/>
                        </a:rPr>
                        <a:t>Wake up</a:t>
                      </a:r>
                      <a:endParaRPr lang="pt-BR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850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10 </a:t>
                      </a:r>
                      <a:r>
                        <a:rPr lang="pt-BR" sz="2000" dirty="0" err="1">
                          <a:effectLst/>
                        </a:rPr>
                        <a:t>am</a:t>
                      </a:r>
                      <a:endParaRPr lang="pt-B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Play soccer</a:t>
                      </a:r>
                      <a:endParaRPr lang="pt-B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850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2000">
                          <a:effectLst/>
                        </a:rPr>
                        <a:t>12 pm</a:t>
                      </a:r>
                      <a:endParaRPr lang="pt-BR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2000" dirty="0" err="1">
                          <a:effectLst/>
                        </a:rPr>
                        <a:t>Have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lunch</a:t>
                      </a:r>
                      <a:endParaRPr lang="pt-B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0171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2000">
                          <a:effectLst/>
                        </a:rPr>
                        <a:t>1 pm</a:t>
                      </a:r>
                      <a:endParaRPr lang="pt-BR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Do </a:t>
                      </a:r>
                      <a:r>
                        <a:rPr lang="pt-BR" sz="2000" dirty="0" err="1">
                          <a:effectLst/>
                        </a:rPr>
                        <a:t>the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homework</a:t>
                      </a:r>
                      <a:endParaRPr lang="pt-B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850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2000">
                          <a:effectLst/>
                        </a:rPr>
                        <a:t>4 pm</a:t>
                      </a:r>
                      <a:endParaRPr lang="pt-BR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2000" dirty="0" err="1">
                          <a:effectLst/>
                        </a:rPr>
                        <a:t>Read</a:t>
                      </a:r>
                      <a:r>
                        <a:rPr lang="pt-BR" sz="2000" dirty="0">
                          <a:effectLst/>
                        </a:rPr>
                        <a:t> a book</a:t>
                      </a:r>
                      <a:endParaRPr lang="pt-B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0171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6 </a:t>
                      </a:r>
                      <a:r>
                        <a:rPr lang="pt-BR" sz="2000" dirty="0" err="1">
                          <a:effectLst/>
                        </a:rPr>
                        <a:t>pm</a:t>
                      </a:r>
                      <a:endParaRPr lang="pt-B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2000" dirty="0" err="1">
                          <a:effectLst/>
                        </a:rPr>
                        <a:t>Walk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the</a:t>
                      </a:r>
                      <a:r>
                        <a:rPr lang="pt-BR" sz="2000" dirty="0">
                          <a:effectLst/>
                        </a:rPr>
                        <a:t> </a:t>
                      </a:r>
                      <a:r>
                        <a:rPr lang="pt-BR" sz="2000" dirty="0" err="1">
                          <a:effectLst/>
                        </a:rPr>
                        <a:t>dog</a:t>
                      </a:r>
                      <a:endParaRPr lang="pt-B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827584" y="4077072"/>
            <a:ext cx="35283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Juquinha tem que jogar futebol e ler um livro, respectivamente, às:</a:t>
            </a:r>
          </a:p>
        </p:txBody>
      </p:sp>
    </p:spTree>
    <p:extLst>
      <p:ext uri="{BB962C8B-B14F-4D97-AF65-F5344CB8AC3E}">
        <p14:creationId xmlns:p14="http://schemas.microsoft.com/office/powerpoint/2010/main" val="30433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menino colocou pilhas novas no seu robozinho. Elas têm capacidade para durarem 1 hora, e o robô só poderá andar sobre as bordas da figura abaixo</a:t>
            </a:r>
            <a:r>
              <a:rPr lang="pt-BR" dirty="0" smtClean="0"/>
              <a:t>:</a:t>
            </a:r>
          </a:p>
          <a:p>
            <a:pPr lvl="1"/>
            <a:r>
              <a:rPr lang="x-none" sz="2400"/>
              <a:t>(</a:t>
            </a:r>
            <a:r>
              <a:rPr lang="pt-BR" sz="2400" dirty="0"/>
              <a:t>  </a:t>
            </a:r>
            <a:r>
              <a:rPr lang="x-none" sz="2400"/>
              <a:t> ) </a:t>
            </a:r>
            <a:r>
              <a:rPr lang="pt-BR" sz="2400" dirty="0"/>
              <a:t>60 minutos.</a:t>
            </a:r>
          </a:p>
          <a:p>
            <a:pPr lvl="1"/>
            <a:r>
              <a:rPr lang="x-none" sz="2400"/>
              <a:t>(</a:t>
            </a:r>
            <a:r>
              <a:rPr lang="pt-BR" sz="2400" dirty="0"/>
              <a:t>  </a:t>
            </a:r>
            <a:r>
              <a:rPr lang="x-none" sz="2400"/>
              <a:t> ) </a:t>
            </a:r>
            <a:r>
              <a:rPr lang="pt-BR" sz="2400" dirty="0"/>
              <a:t>15 minutos.</a:t>
            </a:r>
          </a:p>
          <a:p>
            <a:pPr lvl="1"/>
            <a:r>
              <a:rPr lang="x-none" sz="2400"/>
              <a:t>(</a:t>
            </a:r>
            <a:r>
              <a:rPr lang="pt-BR" sz="2400" dirty="0"/>
              <a:t>  </a:t>
            </a:r>
            <a:r>
              <a:rPr lang="x-none" sz="2400"/>
              <a:t> ) </a:t>
            </a:r>
            <a:r>
              <a:rPr lang="pt-BR" sz="2400" dirty="0"/>
              <a:t>30 minutos.</a:t>
            </a:r>
          </a:p>
          <a:p>
            <a:pPr lvl="1"/>
            <a:r>
              <a:rPr lang="x-none" sz="2400"/>
              <a:t>(</a:t>
            </a:r>
            <a:r>
              <a:rPr lang="pt-BR" sz="2400" dirty="0"/>
              <a:t>  </a:t>
            </a:r>
            <a:r>
              <a:rPr lang="x-none" sz="2400"/>
              <a:t> ) </a:t>
            </a:r>
            <a:r>
              <a:rPr lang="pt-BR" sz="2400" dirty="0"/>
              <a:t>45 minutos.</a:t>
            </a:r>
          </a:p>
          <a:p>
            <a:pPr lvl="1"/>
            <a:r>
              <a:rPr lang="x-none" sz="2400"/>
              <a:t>(</a:t>
            </a:r>
            <a:r>
              <a:rPr lang="pt-BR" sz="2400" dirty="0"/>
              <a:t>  </a:t>
            </a:r>
            <a:r>
              <a:rPr lang="x-none" sz="2400"/>
              <a:t> ) </a:t>
            </a:r>
            <a:r>
              <a:rPr lang="pt-BR" sz="2400" dirty="0"/>
              <a:t>0 minuto.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10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283968" y="4509120"/>
            <a:ext cx="3960440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3940604" y="58679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980680" y="413978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246658" y="41397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8244408" y="58679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16" name="Retângulo 15"/>
          <p:cNvSpPr/>
          <p:nvPr/>
        </p:nvSpPr>
        <p:spPr>
          <a:xfrm>
            <a:off x="1115616" y="4380601"/>
            <a:ext cx="2448272" cy="360040"/>
          </a:xfrm>
          <a:prstGeom prst="rect">
            <a:avLst/>
          </a:prstGeom>
          <a:solidFill>
            <a:srgbClr val="2DA2BF">
              <a:alpha val="32941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46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/>
              <a:t>Os lados AB e AC medem 4m e 3m respectivamente. Sabe-se que o robô caminha 1m em 1min e que ele deve percorrer o caminho AB-BC-CD. Depois de parar, a carga que restou nas pilhas permitiria ao robô andar por mais quantos minutos?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10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283968" y="4509120"/>
            <a:ext cx="3960440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3940604" y="58679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980680" y="413978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246658" y="41397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8244408" y="58679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38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Na robótica móvel, é comum utilizar dispositivos do sistema de posicionamento global (GPS) para monitorar a posição dos robôs e determinar os seus próximos movimentos. O dispositivo GPS fornece as coordenadas geográficas (latitude; longitude) de sua localização. Usando a figura com as coordenadas GPS, e sabendo que um robô identifica a coordenada: (-36.60; 145.55), é mais provável que este robô esteja em qual país?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90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11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6781750" cy="388632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012160" y="994805"/>
            <a:ext cx="2499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-36.60; 145.55</a:t>
            </a:r>
            <a:endParaRPr lang="pt-BR" sz="2400" dirty="0"/>
          </a:p>
        </p:txBody>
      </p:sp>
      <p:sp>
        <p:nvSpPr>
          <p:cNvPr id="7" name="Elipse 6"/>
          <p:cNvSpPr/>
          <p:nvPr/>
        </p:nvSpPr>
        <p:spPr>
          <a:xfrm>
            <a:off x="6876256" y="3789040"/>
            <a:ext cx="72008" cy="720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6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Um </a:t>
            </a:r>
            <a:r>
              <a:rPr lang="en-US" dirty="0" err="1"/>
              <a:t>carro</a:t>
            </a:r>
            <a:r>
              <a:rPr lang="en-US" dirty="0"/>
              <a:t> </a:t>
            </a:r>
            <a:r>
              <a:rPr lang="en-US" dirty="0" err="1"/>
              <a:t>robótico</a:t>
            </a:r>
            <a:r>
              <a:rPr lang="en-US" dirty="0"/>
              <a:t> </a:t>
            </a:r>
            <a:r>
              <a:rPr lang="en-US" dirty="0" err="1"/>
              <a:t>dotado</a:t>
            </a:r>
            <a:r>
              <a:rPr lang="en-US" dirty="0"/>
              <a:t> de </a:t>
            </a:r>
            <a:r>
              <a:rPr lang="en-US" dirty="0" err="1"/>
              <a:t>inteligência</a:t>
            </a:r>
            <a:r>
              <a:rPr lang="en-US" dirty="0"/>
              <a:t> artificial </a:t>
            </a:r>
            <a:r>
              <a:rPr lang="en-US" dirty="0" err="1"/>
              <a:t>recebeu</a:t>
            </a:r>
            <a:r>
              <a:rPr lang="en-US" dirty="0"/>
              <a:t> as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instruções</a:t>
            </a:r>
            <a:r>
              <a:rPr lang="en-US" dirty="0"/>
              <a:t>: “Go straight on Cobra Street until you come to a junction; turn left and take the avenue without the Pet Shop at the corner; go along and turn right into the Post Office street; cross the street and you’ll be there”. </a:t>
            </a:r>
            <a:r>
              <a:rPr lang="pt-BR" dirty="0"/>
              <a:t>De acordo com as instruções dadas ao carro-robô, escolha a alternativa referente ao seu destino final: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28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12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1853406"/>
            <a:ext cx="3790950" cy="3781425"/>
          </a:xfrm>
          <a:prstGeom prst="rect">
            <a:avLst/>
          </a:prstGeom>
        </p:spPr>
      </p:pic>
      <p:sp>
        <p:nvSpPr>
          <p:cNvPr id="7" name="Seta dobrada 6"/>
          <p:cNvSpPr/>
          <p:nvPr/>
        </p:nvSpPr>
        <p:spPr>
          <a:xfrm rot="16200000" flipV="1">
            <a:off x="4336544" y="4930274"/>
            <a:ext cx="504056" cy="360040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ímbolo de 'Não' 7"/>
          <p:cNvSpPr/>
          <p:nvPr/>
        </p:nvSpPr>
        <p:spPr>
          <a:xfrm>
            <a:off x="3347864" y="4653136"/>
            <a:ext cx="576064" cy="457157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 para cima 8"/>
          <p:cNvSpPr/>
          <p:nvPr/>
        </p:nvSpPr>
        <p:spPr>
          <a:xfrm>
            <a:off x="4588572" y="3356992"/>
            <a:ext cx="180020" cy="129614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esquerda 9"/>
          <p:cNvSpPr/>
          <p:nvPr/>
        </p:nvSpPr>
        <p:spPr>
          <a:xfrm flipH="1">
            <a:off x="2627784" y="5238244"/>
            <a:ext cx="1296144" cy="22691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dobrada 10"/>
          <p:cNvSpPr/>
          <p:nvPr/>
        </p:nvSpPr>
        <p:spPr>
          <a:xfrm>
            <a:off x="4632634" y="2924944"/>
            <a:ext cx="659446" cy="360040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 para cima 11"/>
          <p:cNvSpPr/>
          <p:nvPr/>
        </p:nvSpPr>
        <p:spPr>
          <a:xfrm>
            <a:off x="5436096" y="2708920"/>
            <a:ext cx="117727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888432" y="5805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Go straight on Cobra Street until you come to a junction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3888432" y="580700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turn left and take the avenue without the Pet Shop at the corner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923928" y="580700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go along and turn right into the Post Office street;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3930787" y="5795972"/>
            <a:ext cx="4097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cross the street and you’ll be there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437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3" grpId="1"/>
      <p:bldP spid="14" grpId="0"/>
      <p:bldP spid="14" grpId="1"/>
      <p:bldP spid="15" grpId="0"/>
      <p:bldP spid="15" grpId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pt-BR" sz="2800" dirty="0"/>
              <a:t>Um robô chamado PCS percorre uma sala plana da seguinte forma: andar reto 5 metros à frente, virar x graus à direita, andar reto 5 metros à frente, virar novamente x graus à direita e, mais uma vez, andar reto 5 metros à frente. Qual deve ser o ângulo de rotação x para que o robô retorne ao ponto de partida após a caminhada?</a:t>
            </a:r>
          </a:p>
          <a:p>
            <a:r>
              <a:rPr lang="x-none" sz="2800"/>
              <a:t> </a:t>
            </a:r>
            <a:endParaRPr lang="pt-BR" sz="2800" dirty="0"/>
          </a:p>
          <a:p>
            <a:pPr lvl="1"/>
            <a:r>
              <a:rPr lang="x-none" sz="2400"/>
              <a:t>(</a:t>
            </a:r>
            <a:r>
              <a:rPr lang="pt-BR" sz="2400" dirty="0"/>
              <a:t>  </a:t>
            </a:r>
            <a:r>
              <a:rPr lang="x-none" sz="2400"/>
              <a:t> ) </a:t>
            </a:r>
            <a:r>
              <a:rPr lang="pt-BR" sz="2400" dirty="0"/>
              <a:t>30 graus.</a:t>
            </a:r>
          </a:p>
          <a:p>
            <a:pPr lvl="1"/>
            <a:r>
              <a:rPr lang="x-none" sz="2400"/>
              <a:t>(</a:t>
            </a:r>
            <a:r>
              <a:rPr lang="pt-BR" sz="2400" dirty="0"/>
              <a:t>  </a:t>
            </a:r>
            <a:r>
              <a:rPr lang="x-none" sz="2400"/>
              <a:t> ) </a:t>
            </a:r>
            <a:r>
              <a:rPr lang="pt-BR" sz="2400" dirty="0"/>
              <a:t>45 graus.</a:t>
            </a:r>
          </a:p>
          <a:p>
            <a:pPr lvl="1"/>
            <a:r>
              <a:rPr lang="x-none" sz="2400"/>
              <a:t>(</a:t>
            </a:r>
            <a:r>
              <a:rPr lang="pt-BR" sz="2400" dirty="0"/>
              <a:t>  </a:t>
            </a:r>
            <a:r>
              <a:rPr lang="x-none" sz="2400"/>
              <a:t> ) </a:t>
            </a:r>
            <a:r>
              <a:rPr lang="pt-BR" sz="2400" dirty="0"/>
              <a:t>60 graus.</a:t>
            </a:r>
          </a:p>
          <a:p>
            <a:pPr lvl="1"/>
            <a:r>
              <a:rPr lang="x-none" sz="2400"/>
              <a:t>(</a:t>
            </a:r>
            <a:r>
              <a:rPr lang="pt-BR" sz="2400" dirty="0"/>
              <a:t>  </a:t>
            </a:r>
            <a:r>
              <a:rPr lang="x-none" sz="2400"/>
              <a:t> ) </a:t>
            </a:r>
            <a:r>
              <a:rPr lang="pt-BR" sz="2400" dirty="0"/>
              <a:t>75 graus.</a:t>
            </a:r>
          </a:p>
          <a:p>
            <a:pPr lvl="1"/>
            <a:r>
              <a:rPr lang="x-none" sz="2400"/>
              <a:t>(</a:t>
            </a:r>
            <a:r>
              <a:rPr lang="pt-BR" sz="2400" dirty="0"/>
              <a:t>  </a:t>
            </a:r>
            <a:r>
              <a:rPr lang="x-none" sz="2400"/>
              <a:t> ) </a:t>
            </a:r>
            <a:r>
              <a:rPr lang="pt-BR" sz="2400" dirty="0"/>
              <a:t>90 graus.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13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3995936" y="4077072"/>
            <a:ext cx="0" cy="14401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3600000" flipV="1">
            <a:off x="4596464" y="3717032"/>
            <a:ext cx="0" cy="14401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-7200000" flipV="1">
            <a:off x="4596464" y="4437112"/>
            <a:ext cx="0" cy="14401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143567" y="4797152"/>
            <a:ext cx="1836204" cy="360040"/>
          </a:xfrm>
          <a:prstGeom prst="rect">
            <a:avLst/>
          </a:prstGeom>
          <a:solidFill>
            <a:srgbClr val="2DA2BF">
              <a:alpha val="32941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38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x-none"/>
              <a:t>O robô A diz 3 vezes mais palavras do que o robô B. Quantas palavras terá dito o robô B quando o robô A tiver dito 21 palavras? Marque todas as alternativas que julgar corretas.</a:t>
            </a:r>
            <a:endParaRPr lang="pt-BR" dirty="0"/>
          </a:p>
          <a:p>
            <a:pPr lvl="1"/>
            <a:r>
              <a:rPr lang="x-none"/>
              <a:t>(</a:t>
            </a:r>
            <a:r>
              <a:rPr lang="en-US" dirty="0"/>
              <a:t>  </a:t>
            </a:r>
            <a:r>
              <a:rPr lang="x-none"/>
              <a:t> )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3 </a:t>
            </a:r>
            <a:r>
              <a:rPr lang="en-US" dirty="0" err="1"/>
              <a:t>palavras</a:t>
            </a:r>
            <a:r>
              <a:rPr lang="en-US" dirty="0"/>
              <a:t>.</a:t>
            </a:r>
            <a:endParaRPr lang="pt-BR" dirty="0"/>
          </a:p>
          <a:p>
            <a:pPr lvl="1"/>
            <a:r>
              <a:rPr lang="x-none"/>
              <a:t>(</a:t>
            </a:r>
            <a:r>
              <a:rPr lang="en-US" dirty="0"/>
              <a:t>  </a:t>
            </a:r>
            <a:r>
              <a:rPr lang="x-none"/>
              <a:t> ) </a:t>
            </a:r>
            <a:r>
              <a:rPr lang="en-US" dirty="0"/>
              <a:t>entre 4 e 8 </a:t>
            </a:r>
            <a:r>
              <a:rPr lang="en-US" dirty="0" err="1"/>
              <a:t>palavras</a:t>
            </a:r>
            <a:r>
              <a:rPr lang="en-US" dirty="0"/>
              <a:t>.</a:t>
            </a:r>
            <a:endParaRPr lang="pt-BR" dirty="0"/>
          </a:p>
          <a:p>
            <a:pPr lvl="1"/>
            <a:r>
              <a:rPr lang="x-none"/>
              <a:t>(</a:t>
            </a:r>
            <a:r>
              <a:rPr lang="en-US" dirty="0"/>
              <a:t>  </a:t>
            </a:r>
            <a:r>
              <a:rPr lang="x-none"/>
              <a:t> ) </a:t>
            </a:r>
            <a:r>
              <a:rPr lang="en-US" dirty="0"/>
              <a:t>entre 3 e 10 </a:t>
            </a:r>
            <a:r>
              <a:rPr lang="en-US" dirty="0" err="1"/>
              <a:t>palavras</a:t>
            </a:r>
            <a:r>
              <a:rPr lang="en-US" dirty="0"/>
              <a:t>.</a:t>
            </a:r>
            <a:endParaRPr lang="pt-BR" dirty="0"/>
          </a:p>
          <a:p>
            <a:pPr lvl="1"/>
            <a:r>
              <a:rPr lang="x-none"/>
              <a:t>(</a:t>
            </a:r>
            <a:r>
              <a:rPr lang="pt-BR" dirty="0"/>
              <a:t>  </a:t>
            </a:r>
            <a:r>
              <a:rPr lang="x-none"/>
              <a:t> ) </a:t>
            </a:r>
            <a:r>
              <a:rPr lang="pt-BR" dirty="0"/>
              <a:t>mais do que 8 palavras</a:t>
            </a:r>
            <a:r>
              <a:rPr lang="pt-BR" dirty="0" smtClean="0"/>
              <a:t>.</a:t>
            </a:r>
          </a:p>
          <a:p>
            <a:pPr lvl="1"/>
            <a:r>
              <a:rPr lang="en-US" dirty="0" smtClean="0"/>
              <a:t>(   ) </a:t>
            </a:r>
            <a:r>
              <a:rPr lang="en-US" dirty="0" err="1" smtClean="0"/>
              <a:t>menos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8 </a:t>
            </a:r>
            <a:r>
              <a:rPr lang="en-US" dirty="0" err="1" smtClean="0"/>
              <a:t>palavras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1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15616" y="4005064"/>
            <a:ext cx="3672408" cy="360040"/>
          </a:xfrm>
          <a:prstGeom prst="rect">
            <a:avLst/>
          </a:prstGeom>
          <a:solidFill>
            <a:srgbClr val="2DA2BF">
              <a:alpha val="32941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115616" y="4367214"/>
            <a:ext cx="3672408" cy="360040"/>
          </a:xfrm>
          <a:prstGeom prst="rect">
            <a:avLst/>
          </a:prstGeom>
          <a:solidFill>
            <a:srgbClr val="2DA2BF">
              <a:alpha val="32941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137522" y="5157192"/>
            <a:ext cx="4226566" cy="360040"/>
          </a:xfrm>
          <a:prstGeom prst="rect">
            <a:avLst/>
          </a:prstGeom>
          <a:solidFill>
            <a:srgbClr val="2DA2BF">
              <a:alpha val="32941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645024"/>
            <a:ext cx="3208536" cy="26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3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BR" dirty="0"/>
              <a:t>Em uma casa existe um robô aspirador de pó, ao qual foi dada a missão de limpar o “quarto 2“ da casa ilustrada na figura abaixo. Observe que o robô está na “cozinha” e para chegar ao “quarto 2” ele deve percorrer a trajetória identificada pela linha. Calcule a distância que o robô percorrerá ao seguir a trajetória especificada, sabendo que os números nos eixos horizontal e vertical identificam as coordenadas de cada ponto a ser alcançado. As coordenadas são dadas em metros.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8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14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40768"/>
            <a:ext cx="6621537" cy="48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programa de um robô é simplesmente uma sequência de ações. O braço robótico do desenho estava inicialmente parado na posição -30o. Ele vai girar conforme os comandos apresentados no programa. Que comando você colocaria na posição assinalada com “X” para que o braço terminasse na posição 90 graus? Marque todas as alternativas corretas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15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2737"/>
            <a:ext cx="7131496" cy="413442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355976" y="515719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x-none"/>
              <a:t>(</a:t>
            </a:r>
            <a:r>
              <a:rPr lang="pt-BR" dirty="0"/>
              <a:t>  </a:t>
            </a:r>
            <a:r>
              <a:rPr lang="x-none"/>
              <a:t> ) </a:t>
            </a:r>
            <a:r>
              <a:rPr lang="pt-BR" dirty="0"/>
              <a:t>Girar -30 graus.</a:t>
            </a:r>
          </a:p>
          <a:p>
            <a:pPr lvl="1"/>
            <a:r>
              <a:rPr lang="x-none"/>
              <a:t>(</a:t>
            </a:r>
            <a:r>
              <a:rPr lang="pt-BR" dirty="0"/>
              <a:t>  </a:t>
            </a:r>
            <a:r>
              <a:rPr lang="x-none"/>
              <a:t> ) </a:t>
            </a:r>
            <a:r>
              <a:rPr lang="pt-BR" dirty="0"/>
              <a:t>Girar 30 graus.</a:t>
            </a:r>
          </a:p>
          <a:p>
            <a:pPr lvl="1"/>
            <a:r>
              <a:rPr lang="x-none"/>
              <a:t>(</a:t>
            </a:r>
            <a:r>
              <a:rPr lang="pt-BR" dirty="0"/>
              <a:t>  </a:t>
            </a:r>
            <a:r>
              <a:rPr lang="x-none"/>
              <a:t> ) </a:t>
            </a:r>
            <a:r>
              <a:rPr lang="pt-BR" dirty="0"/>
              <a:t>Girar -90 graus.</a:t>
            </a:r>
          </a:p>
          <a:p>
            <a:pPr lvl="1"/>
            <a:r>
              <a:rPr lang="x-none"/>
              <a:t>(</a:t>
            </a:r>
            <a:r>
              <a:rPr lang="pt-BR" dirty="0"/>
              <a:t>  </a:t>
            </a:r>
            <a:r>
              <a:rPr lang="x-none"/>
              <a:t> ) </a:t>
            </a:r>
            <a:r>
              <a:rPr lang="pt-BR" dirty="0"/>
              <a:t>Girar 90 graus.</a:t>
            </a:r>
          </a:p>
          <a:p>
            <a:pPr lvl="1"/>
            <a:r>
              <a:rPr lang="x-none"/>
              <a:t>(</a:t>
            </a:r>
            <a:r>
              <a:rPr lang="pt-BR" dirty="0"/>
              <a:t>  </a:t>
            </a:r>
            <a:r>
              <a:rPr lang="x-none"/>
              <a:t> ) </a:t>
            </a:r>
            <a:r>
              <a:rPr lang="pt-BR" dirty="0"/>
              <a:t>Girar 360 graus.</a:t>
            </a:r>
          </a:p>
        </p:txBody>
      </p:sp>
    </p:spTree>
    <p:extLst>
      <p:ext uri="{BB962C8B-B14F-4D97-AF65-F5344CB8AC3E}">
        <p14:creationId xmlns:p14="http://schemas.microsoft.com/office/powerpoint/2010/main" val="389033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Um campo de futebol de robôs tem 60cm de largura e 140cm de comprimento. Qual a medida de seu perímetro?</a:t>
            </a:r>
            <a:endParaRPr lang="pt-BR" dirty="0"/>
          </a:p>
          <a:p>
            <a:pPr lvl="1"/>
            <a:r>
              <a:rPr lang="x-none" sz="2400"/>
              <a:t>(</a:t>
            </a:r>
            <a:r>
              <a:rPr lang="en-US" sz="2400" dirty="0"/>
              <a:t>  </a:t>
            </a:r>
            <a:r>
              <a:rPr lang="x-none" sz="2400"/>
              <a:t> ) 120 cm</a:t>
            </a:r>
            <a:endParaRPr lang="pt-BR" sz="2400" dirty="0"/>
          </a:p>
          <a:p>
            <a:pPr lvl="1"/>
            <a:r>
              <a:rPr lang="x-none" sz="2400"/>
              <a:t>( </a:t>
            </a:r>
            <a:r>
              <a:rPr lang="en-US" sz="2400" dirty="0"/>
              <a:t>  </a:t>
            </a:r>
            <a:r>
              <a:rPr lang="x-none" sz="2400"/>
              <a:t>) 240 cm</a:t>
            </a:r>
            <a:endParaRPr lang="pt-BR" sz="2400" dirty="0"/>
          </a:p>
          <a:p>
            <a:pPr lvl="1"/>
            <a:r>
              <a:rPr lang="x-none" sz="2400"/>
              <a:t>( </a:t>
            </a:r>
            <a:r>
              <a:rPr lang="en-US" sz="2400" dirty="0"/>
              <a:t>  </a:t>
            </a:r>
            <a:r>
              <a:rPr lang="x-none" sz="2400"/>
              <a:t>) 400 cm</a:t>
            </a:r>
            <a:endParaRPr lang="pt-BR" sz="2400" dirty="0"/>
          </a:p>
          <a:p>
            <a:pPr lvl="1"/>
            <a:r>
              <a:rPr lang="x-none" sz="2400"/>
              <a:t>(</a:t>
            </a:r>
            <a:r>
              <a:rPr lang="en-US" sz="2400" dirty="0"/>
              <a:t>  </a:t>
            </a:r>
            <a:r>
              <a:rPr lang="x-none" sz="2400"/>
              <a:t> ) 1200 mm</a:t>
            </a:r>
            <a:endParaRPr lang="pt-BR" sz="2400" dirty="0"/>
          </a:p>
          <a:p>
            <a:pPr lvl="1"/>
            <a:r>
              <a:rPr lang="x-none" sz="2400"/>
              <a:t>(</a:t>
            </a:r>
            <a:r>
              <a:rPr lang="en-US" sz="2400" dirty="0"/>
              <a:t>  </a:t>
            </a:r>
            <a:r>
              <a:rPr lang="x-none" sz="2400"/>
              <a:t> ) 4000 mm</a:t>
            </a:r>
            <a:endParaRPr lang="pt-BR" sz="2400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2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15616" y="3573016"/>
            <a:ext cx="1836204" cy="360040"/>
          </a:xfrm>
          <a:prstGeom prst="rect">
            <a:avLst/>
          </a:prstGeom>
          <a:solidFill>
            <a:srgbClr val="2DA2BF">
              <a:alpha val="32941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143566" y="4365104"/>
            <a:ext cx="2060281" cy="360040"/>
          </a:xfrm>
          <a:prstGeom prst="rect">
            <a:avLst/>
          </a:prstGeom>
          <a:solidFill>
            <a:srgbClr val="2DA2BF">
              <a:alpha val="32941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http://www.campograndern.com.br/wp-content/uploads/2011/10/camp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2" b="18397"/>
          <a:stretch/>
        </p:blipFill>
        <p:spPr bwMode="auto">
          <a:xfrm>
            <a:off x="4644008" y="3228859"/>
            <a:ext cx="4032609" cy="263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21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Veja a figura a seguir e identifique quais os fios têm o mesmo comprimento, ou seja, possuem o mesmo tamanho.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3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212976"/>
            <a:ext cx="4010025" cy="285623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79512" y="3356992"/>
            <a:ext cx="31683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x-none" sz="2400"/>
              <a:t>(</a:t>
            </a:r>
            <a:r>
              <a:rPr lang="en-US" sz="2400" dirty="0"/>
              <a:t>  </a:t>
            </a:r>
            <a:r>
              <a:rPr lang="x-none" sz="2400"/>
              <a:t> ) </a:t>
            </a:r>
            <a:r>
              <a:rPr lang="en-US" sz="2400" dirty="0"/>
              <a:t>A e B</a:t>
            </a:r>
            <a:endParaRPr lang="pt-BR" sz="2400" dirty="0"/>
          </a:p>
          <a:p>
            <a:pPr lvl="1"/>
            <a:r>
              <a:rPr lang="x-none" sz="2400"/>
              <a:t>(</a:t>
            </a:r>
            <a:r>
              <a:rPr lang="en-US" sz="2400" dirty="0"/>
              <a:t>  </a:t>
            </a:r>
            <a:r>
              <a:rPr lang="x-none" sz="2400"/>
              <a:t> ) </a:t>
            </a:r>
            <a:r>
              <a:rPr lang="en-US" sz="2400" dirty="0"/>
              <a:t>B e D</a:t>
            </a:r>
            <a:endParaRPr lang="pt-BR" sz="2400" dirty="0"/>
          </a:p>
          <a:p>
            <a:pPr lvl="1"/>
            <a:r>
              <a:rPr lang="x-none" sz="2400"/>
              <a:t>(</a:t>
            </a:r>
            <a:r>
              <a:rPr lang="en-US" sz="2400" dirty="0"/>
              <a:t>  </a:t>
            </a:r>
            <a:r>
              <a:rPr lang="x-none" sz="2400"/>
              <a:t> ) </a:t>
            </a:r>
            <a:r>
              <a:rPr lang="en-US" sz="2400" dirty="0"/>
              <a:t>D e F</a:t>
            </a:r>
            <a:endParaRPr lang="pt-BR" sz="2400" dirty="0"/>
          </a:p>
          <a:p>
            <a:pPr lvl="1"/>
            <a:r>
              <a:rPr lang="x-none" sz="2400"/>
              <a:t>(</a:t>
            </a:r>
            <a:r>
              <a:rPr lang="en-US" sz="2400" dirty="0"/>
              <a:t>  </a:t>
            </a:r>
            <a:r>
              <a:rPr lang="x-none" sz="2400"/>
              <a:t> ) </a:t>
            </a:r>
            <a:r>
              <a:rPr lang="en-US" sz="2400" dirty="0"/>
              <a:t>A e C</a:t>
            </a:r>
            <a:endParaRPr lang="pt-BR" sz="2400" dirty="0"/>
          </a:p>
          <a:p>
            <a:pPr lvl="1"/>
            <a:r>
              <a:rPr lang="x-none" sz="2400"/>
              <a:t>(</a:t>
            </a:r>
            <a:r>
              <a:rPr lang="en-US" sz="2400" dirty="0"/>
              <a:t>  </a:t>
            </a:r>
            <a:r>
              <a:rPr lang="x-none" sz="2400"/>
              <a:t> ) </a:t>
            </a:r>
            <a:r>
              <a:rPr lang="en-US" sz="2400" dirty="0"/>
              <a:t>C e F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683568" y="3732661"/>
            <a:ext cx="1584176" cy="360040"/>
          </a:xfrm>
          <a:prstGeom prst="rect">
            <a:avLst/>
          </a:prstGeom>
          <a:solidFill>
            <a:srgbClr val="2DA2BF">
              <a:alpha val="32941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522381" y="3212976"/>
            <a:ext cx="464290" cy="360040"/>
          </a:xfrm>
          <a:prstGeom prst="rect">
            <a:avLst/>
          </a:prstGeom>
          <a:solidFill>
            <a:srgbClr val="2DA2BF">
              <a:alpha val="32941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226237" y="5661248"/>
            <a:ext cx="464290" cy="360040"/>
          </a:xfrm>
          <a:prstGeom prst="rect">
            <a:avLst/>
          </a:prstGeom>
          <a:solidFill>
            <a:srgbClr val="2DA2BF">
              <a:alpha val="32941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9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7504" y="1481328"/>
            <a:ext cx="9036496" cy="4525963"/>
          </a:xfrm>
        </p:spPr>
        <p:txBody>
          <a:bodyPr/>
          <a:lstStyle/>
          <a:p>
            <a:pPr lvl="0"/>
            <a:r>
              <a:rPr lang="x-none" sz="2800"/>
              <a:t>Indique as atividades que um robô ainda não consegue realizar.</a:t>
            </a:r>
            <a:endParaRPr lang="pt-BR" sz="2800" dirty="0"/>
          </a:p>
          <a:p>
            <a:pPr lvl="1"/>
            <a:r>
              <a:rPr lang="x-none" sz="2400"/>
              <a:t>(</a:t>
            </a:r>
            <a:r>
              <a:rPr lang="en-US" sz="2400" dirty="0"/>
              <a:t>  </a:t>
            </a:r>
            <a:r>
              <a:rPr lang="x-none" sz="2400"/>
              <a:t> ) Procedimentos cirúrgicos de alta precisão</a:t>
            </a:r>
            <a:endParaRPr lang="pt-BR" sz="2400" dirty="0"/>
          </a:p>
          <a:p>
            <a:pPr lvl="1"/>
            <a:r>
              <a:rPr lang="x-none" sz="2400"/>
              <a:t>(</a:t>
            </a:r>
            <a:r>
              <a:rPr lang="pt-BR" sz="2400" dirty="0"/>
              <a:t>  </a:t>
            </a:r>
            <a:r>
              <a:rPr lang="x-none" sz="2400"/>
              <a:t> ) </a:t>
            </a:r>
            <a:r>
              <a:rPr lang="pt-BR" sz="2400" dirty="0"/>
              <a:t>Realização de mapeamento aéreo em áreas de risco</a:t>
            </a:r>
          </a:p>
          <a:p>
            <a:pPr lvl="1"/>
            <a:r>
              <a:rPr lang="x-none" sz="2400"/>
              <a:t>(</a:t>
            </a:r>
            <a:r>
              <a:rPr lang="pt-BR" sz="2400" dirty="0"/>
              <a:t>  </a:t>
            </a:r>
            <a:r>
              <a:rPr lang="x-none" sz="2400"/>
              <a:t> ) </a:t>
            </a:r>
            <a:r>
              <a:rPr lang="pt-BR" sz="2400" dirty="0"/>
              <a:t>Tomada de decisões com base emocional</a:t>
            </a:r>
          </a:p>
          <a:p>
            <a:pPr lvl="1"/>
            <a:r>
              <a:rPr lang="x-none" sz="2400"/>
              <a:t>(</a:t>
            </a:r>
            <a:r>
              <a:rPr lang="en-US" sz="2400" dirty="0"/>
              <a:t>  </a:t>
            </a:r>
            <a:r>
              <a:rPr lang="x-none" sz="2400"/>
              <a:t> ) </a:t>
            </a:r>
            <a:r>
              <a:rPr lang="pt-BR" sz="2400" dirty="0"/>
              <a:t>Montagem de veículos automotivos</a:t>
            </a:r>
          </a:p>
          <a:p>
            <a:pPr lvl="1"/>
            <a:r>
              <a:rPr lang="x-none" sz="2400"/>
              <a:t>(</a:t>
            </a:r>
            <a:r>
              <a:rPr lang="en-US" sz="2400" dirty="0"/>
              <a:t>  </a:t>
            </a:r>
            <a:r>
              <a:rPr lang="x-none" sz="2400"/>
              <a:t> ) </a:t>
            </a:r>
            <a:r>
              <a:rPr lang="pt-BR" sz="2400" dirty="0"/>
              <a:t>Funcionar sem </a:t>
            </a:r>
            <a:r>
              <a:rPr lang="pt-BR" sz="2400" dirty="0" smtClean="0"/>
              <a:t>energia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4</a:t>
            </a:r>
            <a:endParaRPr lang="pt-BR" dirty="0"/>
          </a:p>
        </p:txBody>
      </p:sp>
      <p:pic>
        <p:nvPicPr>
          <p:cNvPr id="3074" name="Picture 2" descr="http://www.medlinksaude.com.br/sites/default/files/news/robo_da_vinc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76199"/>
            <a:ext cx="3923928" cy="24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755576" y="3552641"/>
            <a:ext cx="6984776" cy="360040"/>
          </a:xfrm>
          <a:prstGeom prst="rect">
            <a:avLst/>
          </a:prstGeom>
          <a:solidFill>
            <a:srgbClr val="2DA2BF">
              <a:alpha val="32941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55576" y="4376199"/>
            <a:ext cx="4032448" cy="360040"/>
          </a:xfrm>
          <a:prstGeom prst="rect">
            <a:avLst/>
          </a:prstGeom>
          <a:solidFill>
            <a:srgbClr val="2DA2BF">
              <a:alpha val="32941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74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BR" dirty="0"/>
              <a:t> A tabela a seguir mostra o custo de aquisição de peças utilizadas na construir robôs. Para construir um robô, serão necessárias as seguintes peças:</a:t>
            </a:r>
          </a:p>
          <a:p>
            <a:endParaRPr lang="pt-BR" dirty="0"/>
          </a:p>
          <a:p>
            <a:pPr lvl="0"/>
            <a:r>
              <a:rPr lang="pt-BR" dirty="0"/>
              <a:t>4 rodas</a:t>
            </a:r>
          </a:p>
          <a:p>
            <a:pPr lvl="0"/>
            <a:r>
              <a:rPr lang="pt-BR" dirty="0"/>
              <a:t>10 parafusos</a:t>
            </a:r>
          </a:p>
          <a:p>
            <a:pPr lvl="0"/>
            <a:r>
              <a:rPr lang="pt-BR" dirty="0"/>
              <a:t>0,5m² de alumínio</a:t>
            </a:r>
          </a:p>
          <a:p>
            <a:pPr lvl="0"/>
            <a:r>
              <a:rPr lang="pt-BR" dirty="0"/>
              <a:t>1m de fio</a:t>
            </a:r>
          </a:p>
          <a:p>
            <a:pPr lvl="0"/>
            <a:r>
              <a:rPr lang="pt-BR" dirty="0"/>
              <a:t>1 controlador</a:t>
            </a:r>
          </a:p>
          <a:p>
            <a:pPr lvl="0"/>
            <a:r>
              <a:rPr lang="pt-BR" dirty="0"/>
              <a:t>1 sensor de toque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5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80571"/>
              </p:ext>
            </p:extLst>
          </p:nvPr>
        </p:nvGraphicFramePr>
        <p:xfrm>
          <a:off x="514946" y="174556"/>
          <a:ext cx="7369422" cy="28223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5489"/>
                <a:gridCol w="2848304"/>
                <a:gridCol w="2275629"/>
              </a:tblGrid>
              <a:tr h="35966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 dirty="0">
                          <a:effectLst/>
                        </a:rPr>
                        <a:t>Peça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Quantidade do conjunto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Custo Total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966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 dirty="0">
                          <a:effectLst/>
                        </a:rPr>
                        <a:t>Roda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10 unidades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R$ 25,00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966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 dirty="0">
                          <a:effectLst/>
                        </a:rPr>
                        <a:t>Parafuso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100 unidades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R$ 5,00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966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Alumínio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 dirty="0">
                          <a:effectLst/>
                        </a:rPr>
                        <a:t>1 m²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R$ 27,00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946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Fios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 dirty="0">
                          <a:effectLst/>
                        </a:rPr>
                        <a:t>1 metro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R$ 2,00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966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Controlador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 dirty="0">
                          <a:effectLst/>
                        </a:rPr>
                        <a:t>1 unidade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 dirty="0">
                          <a:effectLst/>
                        </a:rPr>
                        <a:t>R$ 105,00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248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Sensor de toque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5 unidades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 dirty="0">
                          <a:effectLst/>
                        </a:rPr>
                        <a:t>R$ 78,00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Espaço Reservado para Conteúdo 1"/>
          <p:cNvSpPr txBox="1">
            <a:spLocks/>
          </p:cNvSpPr>
          <p:nvPr/>
        </p:nvSpPr>
        <p:spPr>
          <a:xfrm>
            <a:off x="4067944" y="2996952"/>
            <a:ext cx="4629200" cy="301379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pt-BR" dirty="0" smtClean="0"/>
          </a:p>
          <a:p>
            <a:r>
              <a:rPr lang="pt-BR" dirty="0" smtClean="0"/>
              <a:t>4 x 2,50 	=  10,00</a:t>
            </a:r>
          </a:p>
          <a:p>
            <a:r>
              <a:rPr lang="pt-BR" dirty="0" smtClean="0"/>
              <a:t>10 x 0,05	=    0,50</a:t>
            </a:r>
          </a:p>
          <a:p>
            <a:r>
              <a:rPr lang="pt-BR" dirty="0" smtClean="0"/>
              <a:t>27,00 / 2	=  13,50</a:t>
            </a:r>
          </a:p>
          <a:p>
            <a:r>
              <a:rPr lang="pt-BR" dirty="0" smtClean="0"/>
              <a:t>1 x 2,00		=    2,00</a:t>
            </a:r>
          </a:p>
          <a:p>
            <a:r>
              <a:rPr lang="pt-BR" dirty="0" smtClean="0"/>
              <a:t>1 x 105,00	=105,00</a:t>
            </a:r>
          </a:p>
          <a:p>
            <a:r>
              <a:rPr lang="pt-BR" dirty="0" smtClean="0"/>
              <a:t>1 x 15,60	=  15,60</a:t>
            </a:r>
          </a:p>
          <a:p>
            <a:endParaRPr lang="pt-BR" dirty="0"/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5508104" y="6010747"/>
            <a:ext cx="3189040" cy="6396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Total =146,60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17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Qual será o custo total do robô?</a:t>
            </a:r>
          </a:p>
          <a:p>
            <a:pPr lvl="1"/>
            <a:r>
              <a:rPr lang="x-none" sz="2400"/>
              <a:t>(</a:t>
            </a:r>
            <a:r>
              <a:rPr lang="en-US" sz="2400" dirty="0"/>
              <a:t>  </a:t>
            </a:r>
            <a:r>
              <a:rPr lang="x-none" sz="2400"/>
              <a:t> ) </a:t>
            </a:r>
            <a:r>
              <a:rPr lang="pt-BR" sz="2400" dirty="0"/>
              <a:t>R$ 146,60</a:t>
            </a:r>
          </a:p>
          <a:p>
            <a:pPr lvl="1"/>
            <a:r>
              <a:rPr lang="pt-BR" sz="2400" dirty="0"/>
              <a:t>(   ) R$ 149,10</a:t>
            </a:r>
          </a:p>
          <a:p>
            <a:pPr lvl="1"/>
            <a:r>
              <a:rPr lang="pt-BR" sz="2400" dirty="0"/>
              <a:t>(   ) R$ 100,50</a:t>
            </a:r>
          </a:p>
          <a:p>
            <a:pPr lvl="1"/>
            <a:r>
              <a:rPr lang="pt-BR" sz="2400" dirty="0"/>
              <a:t>(   ) R$ 145,10</a:t>
            </a:r>
          </a:p>
          <a:p>
            <a:pPr lvl="1"/>
            <a:r>
              <a:rPr lang="pt-BR" sz="2400" dirty="0"/>
              <a:t>(   ) R$ </a:t>
            </a:r>
            <a:r>
              <a:rPr lang="pt-BR" sz="2400" dirty="0" smtClean="0"/>
              <a:t>103,60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5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358245"/>
              </p:ext>
            </p:extLst>
          </p:nvPr>
        </p:nvGraphicFramePr>
        <p:xfrm>
          <a:off x="1774578" y="4003596"/>
          <a:ext cx="7369422" cy="28223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5489"/>
                <a:gridCol w="2848304"/>
                <a:gridCol w="2275629"/>
              </a:tblGrid>
              <a:tr h="35966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 dirty="0">
                          <a:effectLst/>
                        </a:rPr>
                        <a:t>Peça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Quantidade do conjunto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Custo Total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966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 dirty="0">
                          <a:effectLst/>
                        </a:rPr>
                        <a:t>Roda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10 unidades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R$ 25,00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966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 dirty="0">
                          <a:effectLst/>
                        </a:rPr>
                        <a:t>Parafuso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100 unidades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R$ 5,00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966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Alumínio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 dirty="0">
                          <a:effectLst/>
                        </a:rPr>
                        <a:t>1 m²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R$ 27,00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946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Fios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 dirty="0">
                          <a:effectLst/>
                        </a:rPr>
                        <a:t>1 metro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R$ 2,00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966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Controlador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 dirty="0">
                          <a:effectLst/>
                        </a:rPr>
                        <a:t>1 unidade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 dirty="0">
                          <a:effectLst/>
                        </a:rPr>
                        <a:t>R$ 105,00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248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Sensor de toque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>
                          <a:effectLst/>
                        </a:rPr>
                        <a:t>5 unidades</a:t>
                      </a:r>
                      <a:endParaRPr lang="pt-B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pt-BR" sz="1600" dirty="0">
                          <a:effectLst/>
                        </a:rPr>
                        <a:t>R$ 78,00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1115616" y="1988840"/>
            <a:ext cx="2304256" cy="360040"/>
          </a:xfrm>
          <a:prstGeom prst="rect">
            <a:avLst/>
          </a:prstGeom>
          <a:solidFill>
            <a:srgbClr val="2DA2BF">
              <a:alpha val="32941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15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err="1"/>
              <a:t>Wakamaru</a:t>
            </a:r>
            <a:r>
              <a:rPr lang="pt-BR" b="1" dirty="0"/>
              <a:t> cuida da casa</a:t>
            </a:r>
            <a:endParaRPr lang="pt-BR" dirty="0"/>
          </a:p>
          <a:p>
            <a:pPr marL="109728" indent="0">
              <a:buNone/>
            </a:pPr>
            <a:endParaRPr lang="pt-BR" dirty="0"/>
          </a:p>
          <a:p>
            <a:r>
              <a:rPr lang="pt-BR" dirty="0"/>
              <a:t>A empresa Mitsubishi-Heavy desenvolveu um robô humanoide em formato de criança, capaz de reconhecer cerca de 10 mil palavras e cuidar da casa. O robô </a:t>
            </a:r>
            <a:r>
              <a:rPr lang="pt-BR" dirty="0" err="1"/>
              <a:t>Wakamaru</a:t>
            </a:r>
            <a:r>
              <a:rPr lang="pt-BR" dirty="0"/>
              <a:t> também consegue reconhecer os rostos de até 10 pessoas e conversar com elas. Quando conectado a um telefone celular, pode monitorar situações à distância, como roubos ou pessoas doentes em casa. O dono do aparelho poderá agendar tarefas e pedir que o robô o acorde de manhã e o lembre de eventos.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60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74848" y="148132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x-none" sz="2800"/>
              <a:t>De acordo com o texto, o que pode-se afirmar? Marque todas as alternativas corretas.</a:t>
            </a:r>
            <a:endParaRPr lang="pt-BR" sz="2800" dirty="0"/>
          </a:p>
          <a:p>
            <a:pPr lvl="1"/>
            <a:r>
              <a:rPr lang="x-none" sz="2400"/>
              <a:t>(</a:t>
            </a:r>
            <a:r>
              <a:rPr lang="pt-BR" sz="2400" dirty="0"/>
              <a:t>  </a:t>
            </a:r>
            <a:r>
              <a:rPr lang="x-none" sz="2400"/>
              <a:t> ) O robô Wakamaru foi desenvolvido por 10 pessoas.</a:t>
            </a:r>
            <a:endParaRPr lang="pt-BR" sz="2400" dirty="0"/>
          </a:p>
          <a:p>
            <a:pPr lvl="1"/>
            <a:r>
              <a:rPr lang="x-none" sz="2400"/>
              <a:t>(</a:t>
            </a:r>
            <a:r>
              <a:rPr lang="pt-BR" sz="2400" dirty="0"/>
              <a:t>  </a:t>
            </a:r>
            <a:r>
              <a:rPr lang="x-none" sz="2400"/>
              <a:t> ) O robô Wakamaru consegue reconhecer palavras.</a:t>
            </a:r>
            <a:endParaRPr lang="pt-BR" sz="2400" dirty="0"/>
          </a:p>
          <a:p>
            <a:pPr lvl="1"/>
            <a:r>
              <a:rPr lang="x-none" sz="2400"/>
              <a:t>(</a:t>
            </a:r>
            <a:r>
              <a:rPr lang="pt-BR" sz="2400" dirty="0"/>
              <a:t>  </a:t>
            </a:r>
            <a:r>
              <a:rPr lang="x-none" sz="2400"/>
              <a:t> ) O Wakamaru pode ser controlado através do telefone</a:t>
            </a:r>
            <a:r>
              <a:rPr lang="pt-BR" sz="2400" dirty="0"/>
              <a:t>.</a:t>
            </a:r>
          </a:p>
          <a:p>
            <a:pPr lvl="1"/>
            <a:r>
              <a:rPr lang="x-none" sz="2400"/>
              <a:t>(</a:t>
            </a:r>
            <a:r>
              <a:rPr lang="pt-BR" sz="2400" dirty="0"/>
              <a:t>  </a:t>
            </a:r>
            <a:r>
              <a:rPr lang="x-none" sz="2400"/>
              <a:t> ) O Wakamaru pode fazer cirurgias em pessoas doentes em casa.</a:t>
            </a:r>
            <a:endParaRPr lang="pt-BR" sz="2400" dirty="0"/>
          </a:p>
          <a:p>
            <a:pPr lvl="1"/>
            <a:r>
              <a:rPr lang="pt-BR" sz="2400" dirty="0"/>
              <a:t>(   ) A empresa </a:t>
            </a:r>
            <a:r>
              <a:rPr lang="pt-BR" sz="2400" dirty="0" err="1"/>
              <a:t>Wakamaru</a:t>
            </a:r>
            <a:r>
              <a:rPr lang="pt-BR" sz="2400" dirty="0"/>
              <a:t> desenvolveu o robô Mitsubishi-Heavy</a:t>
            </a:r>
            <a:r>
              <a:rPr lang="pt-BR" sz="2400" dirty="0" smtClean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r>
              <a:rPr lang="en-US" dirty="0" smtClean="0"/>
              <a:t> 6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4450389"/>
            <a:ext cx="1819275" cy="241998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043608" y="3440522"/>
            <a:ext cx="6984776" cy="697037"/>
          </a:xfrm>
          <a:prstGeom prst="rect">
            <a:avLst/>
          </a:prstGeom>
          <a:solidFill>
            <a:srgbClr val="2DA2BF">
              <a:alpha val="32941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062918" y="3059164"/>
            <a:ext cx="7325506" cy="396044"/>
          </a:xfrm>
          <a:prstGeom prst="rect">
            <a:avLst/>
          </a:prstGeom>
          <a:solidFill>
            <a:srgbClr val="2DA2BF">
              <a:alpha val="32941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5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301</TotalTime>
  <Words>1359</Words>
  <Application>Microsoft Office PowerPoint</Application>
  <PresentationFormat>Apresentação na tela (4:3)</PresentationFormat>
  <Paragraphs>180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Concurso</vt:lpstr>
      <vt:lpstr>Colégio Santa Cruz</vt:lpstr>
      <vt:lpstr>Questão 1</vt:lpstr>
      <vt:lpstr>Questão 2</vt:lpstr>
      <vt:lpstr>Questão 3</vt:lpstr>
      <vt:lpstr>Questão 4</vt:lpstr>
      <vt:lpstr>Questão 5</vt:lpstr>
      <vt:lpstr>Questão 5</vt:lpstr>
      <vt:lpstr>Questão 6</vt:lpstr>
      <vt:lpstr>Questão 6</vt:lpstr>
      <vt:lpstr>Questão 7</vt:lpstr>
      <vt:lpstr>Questão 8</vt:lpstr>
      <vt:lpstr>Questão 9</vt:lpstr>
      <vt:lpstr>Questão 10</vt:lpstr>
      <vt:lpstr>Questão 10</vt:lpstr>
      <vt:lpstr>Questão 11</vt:lpstr>
      <vt:lpstr>Questão 11</vt:lpstr>
      <vt:lpstr>Questão 12</vt:lpstr>
      <vt:lpstr>Questão 12</vt:lpstr>
      <vt:lpstr>Questão 13</vt:lpstr>
      <vt:lpstr>Questão 14</vt:lpstr>
      <vt:lpstr>Questão 14</vt:lpstr>
      <vt:lpstr>Questão 15</vt:lpstr>
      <vt:lpstr>Questão 15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</dc:creator>
  <cp:lastModifiedBy>Marco</cp:lastModifiedBy>
  <cp:revision>15</cp:revision>
  <dcterms:created xsi:type="dcterms:W3CDTF">2014-04-07T07:40:55Z</dcterms:created>
  <dcterms:modified xsi:type="dcterms:W3CDTF">2014-04-07T20:34:03Z</dcterms:modified>
</cp:coreProperties>
</file>