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1" r:id="rId3"/>
    <p:sldId id="272" r:id="rId4"/>
    <p:sldId id="257" r:id="rId5"/>
    <p:sldId id="317" r:id="rId6"/>
    <p:sldId id="259" r:id="rId7"/>
    <p:sldId id="260" r:id="rId8"/>
    <p:sldId id="263" r:id="rId9"/>
    <p:sldId id="264" r:id="rId10"/>
    <p:sldId id="265" r:id="rId11"/>
    <p:sldId id="267" r:id="rId12"/>
    <p:sldId id="273" r:id="rId13"/>
    <p:sldId id="268" r:id="rId14"/>
    <p:sldId id="269" r:id="rId15"/>
    <p:sldId id="274" r:id="rId16"/>
    <p:sldId id="276" r:id="rId17"/>
    <p:sldId id="270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94" r:id="rId26"/>
    <p:sldId id="295" r:id="rId27"/>
    <p:sldId id="296" r:id="rId28"/>
    <p:sldId id="297" r:id="rId29"/>
    <p:sldId id="298" r:id="rId30"/>
    <p:sldId id="299" r:id="rId31"/>
    <p:sldId id="284" r:id="rId32"/>
    <p:sldId id="301" r:id="rId33"/>
    <p:sldId id="300" r:id="rId34"/>
    <p:sldId id="302" r:id="rId35"/>
    <p:sldId id="303" r:id="rId36"/>
    <p:sldId id="285" r:id="rId37"/>
    <p:sldId id="304" r:id="rId38"/>
    <p:sldId id="286" r:id="rId39"/>
    <p:sldId id="287" r:id="rId40"/>
    <p:sldId id="305" r:id="rId41"/>
    <p:sldId id="288" r:id="rId42"/>
    <p:sldId id="306" r:id="rId43"/>
    <p:sldId id="289" r:id="rId44"/>
    <p:sldId id="307" r:id="rId45"/>
    <p:sldId id="290" r:id="rId46"/>
    <p:sldId id="292" r:id="rId47"/>
    <p:sldId id="308" r:id="rId48"/>
    <p:sldId id="309" r:id="rId49"/>
    <p:sldId id="310" r:id="rId50"/>
    <p:sldId id="311" r:id="rId51"/>
    <p:sldId id="312" r:id="rId52"/>
    <p:sldId id="313" r:id="rId53"/>
    <p:sldId id="291" r:id="rId54"/>
    <p:sldId id="293" r:id="rId55"/>
    <p:sldId id="314" r:id="rId56"/>
    <p:sldId id="315" r:id="rId57"/>
    <p:sldId id="316" r:id="rId58"/>
    <p:sldId id="271" r:id="rId59"/>
    <p:sldId id="262" r:id="rId60"/>
    <p:sldId id="26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E62AD-34DC-4F98-8B7F-96845FCF8B9F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7BE07-43FA-45EC-AD7B-0060BB988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2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5985-C3EB-547E-3D06-4C4D527F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77001"/>
            <a:ext cx="11471999" cy="3161991"/>
          </a:xfrm>
        </p:spPr>
        <p:txBody>
          <a:bodyPr bIns="90000"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04D66-CD9A-49E4-C5AE-0910ED657E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518999"/>
            <a:ext cx="11471999" cy="3158999"/>
          </a:xfrm>
        </p:spPr>
        <p:txBody>
          <a:bodyPr tIns="9000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here the authors name</a:t>
            </a:r>
          </a:p>
          <a:p>
            <a:r>
              <a:rPr lang="en-US" dirty="0"/>
              <a:t>Insert here the location of the presentation</a:t>
            </a:r>
          </a:p>
          <a:p>
            <a:r>
              <a:rPr lang="en-US" dirty="0"/>
              <a:t>Insert here the presentation date</a:t>
            </a: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7AF869-A791-B794-1090-5F79324FA122}"/>
              </a:ext>
            </a:extLst>
          </p:cNvPr>
          <p:cNvGrpSpPr/>
          <p:nvPr userDrawn="1"/>
        </p:nvGrpSpPr>
        <p:grpSpPr>
          <a:xfrm>
            <a:off x="6368891" y="5778000"/>
            <a:ext cx="5463108" cy="900000"/>
            <a:chOff x="3278897" y="5263541"/>
            <a:chExt cx="5463108" cy="900000"/>
          </a:xfrm>
        </p:grpSpPr>
        <p:pic>
          <p:nvPicPr>
            <p:cNvPr id="18" name="Picture 17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A377E3C5-F882-C6E6-0F9A-AB908B0E88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897" y="5263541"/>
              <a:ext cx="2294603" cy="900000"/>
            </a:xfrm>
            <a:prstGeom prst="rect">
              <a:avLst/>
            </a:prstGeom>
          </p:spPr>
        </p:pic>
        <p:pic>
          <p:nvPicPr>
            <p:cNvPr id="21" name="Picture 20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A567738-76B3-1406-1637-184578F1E9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7174" y="5263541"/>
              <a:ext cx="3074831" cy="90000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49211A-AFA9-1F4E-3782-479CB59FE621}"/>
              </a:ext>
            </a:extLst>
          </p:cNvPr>
          <p:cNvCxnSpPr>
            <a:cxnSpLocks/>
          </p:cNvCxnSpPr>
          <p:nvPr userDrawn="1"/>
        </p:nvCxnSpPr>
        <p:spPr>
          <a:xfrm>
            <a:off x="360000" y="3429000"/>
            <a:ext cx="114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88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6158-1557-F3E4-8237-012A155B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234" y="179999"/>
            <a:ext cx="6639766" cy="6130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DC8A0-BD1E-9066-9F47-451486E101DD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5583962-9519-F081-0498-AB8143FE71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8A95A-85E5-FFC3-D1D1-8878739788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9D1F9-C8F6-A430-6193-3FEDE5AB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191C-2427-49FA-AC0B-73F675AECC90}" type="datetime1">
              <a:rPr lang="en-GB" smtClean="0"/>
              <a:t>02/12/2022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FE98-C3DF-A70D-8BA8-18271C21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B1D51-4B73-459E-411D-9184973F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56094E-9198-4A58-5A5F-E3E89588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99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CAA64AF-FD71-5F92-0FBE-666DD9B7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999" y="1870199"/>
            <a:ext cx="3932237" cy="4440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15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6158-1557-F3E4-8237-012A155B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234" y="179999"/>
            <a:ext cx="6639766" cy="56403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DC8A0-BD1E-9066-9F47-451486E101DD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5583962-9519-F081-0498-AB8143FE71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8A95A-85E5-FFC3-D1D1-8878739788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9D1F9-C8F6-A430-6193-3FEDE5AB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DBC7-1CA2-47A4-80DD-AA4ADE828F77}" type="datetime1">
              <a:rPr lang="en-GB" smtClean="0"/>
              <a:t>02/12/2022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FE98-C3DF-A70D-8BA8-18271C21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B1D51-4B73-459E-411D-9184973F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56094E-9198-4A58-5A5F-E3E89588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99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CAA64AF-FD71-5F92-0FBE-666DD9B7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999" y="1870199"/>
            <a:ext cx="3932237" cy="4440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9FE6D26-6409-68C0-169A-042F7755B6D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372234" y="5820375"/>
            <a:ext cx="6639766" cy="490000"/>
          </a:xfrm>
        </p:spPr>
        <p:txBody>
          <a:bodyPr tIns="9000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3774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D277C1-AF8B-5B21-F15C-6F34A5A41DE2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5A56976B-1F35-9D6D-9932-9B3189D7B6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CBDC793-0CCB-0F63-8BCE-7D50446829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EBAEB9-75A3-8D93-281D-094D62BC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99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C590C-72CB-0820-73EB-D2A532EAD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72235" y="179999"/>
            <a:ext cx="6639764" cy="61303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D1A-26CB-C6AE-AEEA-1C9D07E5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999" y="1870199"/>
            <a:ext cx="3932237" cy="4440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5D6F5-E0EE-4852-922D-72581E5D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B1B4-6473-4ACF-A029-3E3BA475A59D}" type="datetime1">
              <a:rPr lang="en-GB" smtClean="0"/>
              <a:t>02/12/2022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1C58E-C4D0-B129-A854-8CBC4500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5DE6B-8332-BD48-B6CB-7F2D3A0D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69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D277C1-AF8B-5B21-F15C-6F34A5A41DE2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5A56976B-1F35-9D6D-9932-9B3189D7B6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CBDC793-0CCB-0F63-8BCE-7D50446829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EBAEB9-75A3-8D93-281D-094D62BC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99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C590C-72CB-0820-73EB-D2A532EAD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72235" y="179999"/>
            <a:ext cx="6639764" cy="56403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D1A-26CB-C6AE-AEEA-1C9D07E5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999" y="1870199"/>
            <a:ext cx="3932237" cy="4440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5D6F5-E0EE-4852-922D-72581E5D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F4D-662D-413D-927F-F50C384429BC}" type="datetime1">
              <a:rPr lang="en-GB" smtClean="0"/>
              <a:t>02/12/2022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1C58E-C4D0-B129-A854-8CBC4500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5DE6B-8332-BD48-B6CB-7F2D3A0D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82AC2FC-B53B-61A3-EB43-394A0D8CC0DD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372234" y="5820375"/>
            <a:ext cx="6639766" cy="490000"/>
          </a:xfrm>
        </p:spPr>
        <p:txBody>
          <a:bodyPr tIns="9000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57868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5997-932E-37A6-4183-C95D5FF6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D63B9-B670-4ED0-73DF-6E39ED711088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E9976F72-593B-BD0F-F5F1-052F45E87D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730F31-7EAE-AA65-13C2-D4CAF02BB1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08399-9D8C-2AC1-F711-BDC440C09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0213-089B-86C8-F5DE-6015C4D1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8F75-9C13-49C6-87AD-7D1411051C7E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6BDB-1EF6-82F3-D53D-7BA05CA5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31D09-00DD-4F71-BA62-C0682D1A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97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0B7BD-F30F-029D-AD93-B242ECA52ADF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 descr="Text&#10;&#10;Description automatically generated with medium confidence">
            <a:extLst>
              <a:ext uri="{FF2B5EF4-FFF2-40B4-BE49-F238E27FC236}">
                <a16:creationId xmlns:a16="http://schemas.microsoft.com/office/drawing/2014/main" id="{F55E184F-FF27-5194-3691-3ED7B45BF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D85FA4-185D-0946-D609-43A00A0FC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5A9C0-61EB-C9EF-D953-3AD2291C6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92000" y="179999"/>
            <a:ext cx="1620000" cy="6130376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F235A-6691-55E9-39BE-3A8A5408F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60000" y="179999"/>
            <a:ext cx="9042000" cy="61303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9B50D-BFC6-48AE-9732-FC191C9C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1A08-DC82-4409-8E43-3A02CC56AE32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3673-00C3-80DD-DD9F-FB060950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3EC80-A1D9-4A49-A20F-55755985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0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DFA3001-9E01-8F4D-EEDC-DA3EFA958CCD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C2804-AF55-A4E3-0353-4ACB1611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EBC0-0139-4552-8590-238E382B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5AA2D-574C-851F-D502-0B2E2CE8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D4786-BC66-1E13-8617-D8B88F92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13CD-40B7-53A2-0F7E-C2FF058A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4" name="Picture 33" descr="Text&#10;&#10;Description automatically generated with medium confidence">
            <a:extLst>
              <a:ext uri="{FF2B5EF4-FFF2-40B4-BE49-F238E27FC236}">
                <a16:creationId xmlns:a16="http://schemas.microsoft.com/office/drawing/2014/main" id="{6ADB9435-D9F1-31E2-6A21-2E19BE31D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38" name="Picture 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97B73E-9C1A-F141-B776-50735A55D0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DFA3001-9E01-8F4D-EEDC-DA3EFA958CCD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C2804-AF55-A4E3-0353-4ACB1611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EBC0-0139-4552-8590-238E382B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10752000" cy="447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5AA2D-574C-851F-D502-0B2E2CE8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F830-FA5C-4194-8467-8C29638B5498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D4786-BC66-1E13-8617-D8B88F92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13CD-40B7-53A2-0F7E-C2FF058A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CFB888-6A14-E2CB-F46A-F9AA03EF2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000" y="5820375"/>
            <a:ext cx="10752000" cy="490000"/>
          </a:xfrm>
        </p:spPr>
        <p:txBody>
          <a:bodyPr tIns="9000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4" name="Picture 33" descr="Text&#10;&#10;Description automatically generated with medium confidence">
            <a:extLst>
              <a:ext uri="{FF2B5EF4-FFF2-40B4-BE49-F238E27FC236}">
                <a16:creationId xmlns:a16="http://schemas.microsoft.com/office/drawing/2014/main" id="{6ADB9435-D9F1-31E2-6A21-2E19BE31D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38" name="Picture 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97B73E-9C1A-F141-B776-50735A55D0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1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F30-47F9-D8A4-783F-003141E8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598064"/>
            <a:ext cx="10752000" cy="280773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A739D-DF8F-E9FB-071F-EBE5768F62D7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79F0709E-2809-ED8F-BACD-8EE9FF8E36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1AC9ED-4454-2D1C-CA37-DE8619F960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76825-E2FF-4128-F8FC-B9B961E0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998" y="4585800"/>
            <a:ext cx="10751999" cy="172707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5B1A0-73B9-5AD5-336D-CE86EF2F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6FB1-ED9D-4DC0-A1ED-9A0F470DFF2A}" type="datetime1">
              <a:rPr lang="en-GB" smtClean="0"/>
              <a:t>02/12/2022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F9EF2-A3CC-EA69-3C58-4E9BF811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6B78-9325-51C6-FFC6-E374E97B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96DFFC-D751-63F0-064B-9F11D6812FC5}"/>
              </a:ext>
            </a:extLst>
          </p:cNvPr>
          <p:cNvCxnSpPr>
            <a:cxnSpLocks/>
          </p:cNvCxnSpPr>
          <p:nvPr userDrawn="1"/>
        </p:nvCxnSpPr>
        <p:spPr>
          <a:xfrm>
            <a:off x="1259999" y="4495800"/>
            <a:ext cx="10752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A891-1D2C-00E7-F797-0BBCE132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80001"/>
            <a:ext cx="10752000" cy="108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698C75-13EC-5062-8C33-FB6EA3B6EA1D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48545D8A-E4D0-E1E3-D60F-F0DE6A6A83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80A896-FA5F-C9E7-A841-FAC1D51DF9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3F9C-612E-2F5A-705E-C985988C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702-8D4F-4E2C-B100-E47F08138EA4}" type="datetime1">
              <a:rPr lang="en-GB" smtClean="0"/>
              <a:t>02/12/2022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9F5FB-398E-C359-A32C-A3407002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77A24-776E-72D2-4DBD-FCAD38DE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5EE5015-1C20-7C52-3586-728BB50F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96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8CE11C8-D922-4CE4-B7CB-40DC7D51670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684000" y="1350000"/>
            <a:ext cx="5328000" cy="496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00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A891-1D2C-00E7-F797-0BBCE132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80001"/>
            <a:ext cx="10752000" cy="108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698C75-13EC-5062-8C33-FB6EA3B6EA1D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48545D8A-E4D0-E1E3-D60F-F0DE6A6A83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80A896-FA5F-C9E7-A841-FAC1D51DF9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3F9C-612E-2F5A-705E-C985988C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1527-B187-482E-92B3-F8954F9643E0}" type="datetime1">
              <a:rPr lang="en-GB" smtClean="0"/>
              <a:t>02/12/2022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9F5FB-398E-C359-A32C-A3407002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77A24-776E-72D2-4DBD-FCAD38DE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5EE5015-1C20-7C52-3586-728BB50F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47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8CE11C8-D922-4CE4-B7CB-40DC7D51670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684000" y="1350000"/>
            <a:ext cx="5328000" cy="447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1DD4FAB-6B41-C30C-373B-06481413F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000" y="5820375"/>
            <a:ext cx="5328000" cy="490000"/>
          </a:xfrm>
        </p:spPr>
        <p:txBody>
          <a:bodyPr tIns="9000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EC1EB5-E04C-901B-1E84-C6E94D8E06E2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84000" y="5820375"/>
            <a:ext cx="5328000" cy="490000"/>
          </a:xfrm>
        </p:spPr>
        <p:txBody>
          <a:bodyPr tIns="9000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525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2D99B3-3CBF-1800-1835-3323A692E97E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1EC1891-BA91-3432-62A3-08B8DF89C3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85B31F-3BE5-AB48-539C-45C26EA302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4155EF-C7BF-D51F-C02B-FA696336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5BD3D-CDEA-6358-3FF9-10AFC709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17D3-A2BE-4EA3-A8E8-B1A7B0790110}" type="datetime1">
              <a:rPr lang="en-GB" smtClean="0"/>
              <a:t>02/12/2022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E79E1-9C29-49CF-CEF2-3B394F5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9F038-BB4C-04E5-D082-6F4F1AA1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2D99B3-3CBF-1800-1835-3323A692E97E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1EC1891-BA91-3432-62A3-08B8DF89C3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85B31F-3BE5-AB48-539C-45C26EA302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4155EF-C7BF-D51F-C02B-FA696336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5BD3D-CDEA-6358-3FF9-10AFC709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43B-2A43-4195-81F4-26D36F5954D3}" type="datetime1">
              <a:rPr lang="en-GB" smtClean="0"/>
              <a:t>02/12/2022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E79E1-9C29-49CF-CEF2-3B394F5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9F038-BB4C-04E5-D082-6F4F1AA1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91EF3B8-AEA4-4FFF-28B5-EBF46CFB8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000" y="5820375"/>
            <a:ext cx="10752000" cy="490000"/>
          </a:xfrm>
        </p:spPr>
        <p:txBody>
          <a:bodyPr tIns="9000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01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327EDA-3F70-1378-23B2-53FF375A2418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C650E62-1CFF-E0F5-9A9E-BA7E6CF21A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DA5C4F-BE61-6839-6F14-F68EF76D9F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55BE0-8968-F2A0-C2D9-9B00B657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D7A-7161-4580-9275-EC10EF2D88DE}" type="datetime1">
              <a:rPr lang="en-GB" smtClean="0"/>
              <a:t>02/12/2022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4A721-EA2C-C3BA-A16C-BD0085D7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7B170-F6F4-C460-234F-684D9379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2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838A8-6E38-582B-C0BD-8C49DB98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80000"/>
            <a:ext cx="10752000" cy="108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F473E-E7DC-1FFE-5CA1-26A048E3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1350000"/>
            <a:ext cx="10752000" cy="496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CC96-0976-0CD8-70E4-E93CAD2CF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12000" y="6400375"/>
            <a:ext cx="900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B8814A-766C-46D5-9824-032F9561B814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3578-9975-41E5-83E7-062A63B70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00" y="6400375"/>
            <a:ext cx="85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B3E4-51B2-B8C9-AB28-671F3C81E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0000" y="640037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86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3" r:id="rId6"/>
    <p:sldLayoutId id="2147483654" r:id="rId7"/>
    <p:sldLayoutId id="2147483662" r:id="rId8"/>
    <p:sldLayoutId id="2147483655" r:id="rId9"/>
    <p:sldLayoutId id="2147483656" r:id="rId10"/>
    <p:sldLayoutId id="2147483664" r:id="rId11"/>
    <p:sldLayoutId id="2147483657" r:id="rId12"/>
    <p:sldLayoutId id="2147483665" r:id="rId13"/>
    <p:sldLayoutId id="2147483658" r:id="rId14"/>
    <p:sldLayoutId id="214748365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doi.org/10.1002/rob.21838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49/itr2.12054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49/itr2.12054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pp1119897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Memory_multistore_model.sv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up201503004@edu.fe.up.pt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RO.2016.2624754" TargetMode="External"/><Relationship Id="rId2" Type="http://schemas.openxmlformats.org/officeDocument/2006/relationships/hyperlink" Target="http://doi.org/10.22541/au.166739295.55264285/v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2/jee.20038" TargetMode="External"/><Relationship Id="rId5" Type="http://schemas.openxmlformats.org/officeDocument/2006/relationships/hyperlink" Target="https://doi.org/10.1136/bmj.n160" TargetMode="External"/><Relationship Id="rId4" Type="http://schemas.openxmlformats.org/officeDocument/2006/relationships/hyperlink" Target="https://doi.org/10.1109/TIV.2017.274918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3CF4-44DA-4DBB-9453-0FC92E4B8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Systematic Review on</a:t>
            </a:r>
            <a:br>
              <a:rPr lang="en-US" dirty="0"/>
            </a:br>
            <a:r>
              <a:rPr lang="en-US" dirty="0"/>
              <a:t>Long-Term Localization and Mapping</a:t>
            </a:r>
            <a:br>
              <a:rPr lang="en-US" dirty="0"/>
            </a:br>
            <a:r>
              <a:rPr lang="en-US" dirty="0"/>
              <a:t>for Mobile Robots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F54C3-BEF0-43F0-CA9A-B7FC8DEA4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Ricardo B. Sousa, H</a:t>
            </a:r>
            <a:r>
              <a:rPr lang="en-GB" dirty="0"/>
              <a:t>é</a:t>
            </a:r>
            <a:r>
              <a:rPr lang="en-US" dirty="0" err="1"/>
              <a:t>ber</a:t>
            </a:r>
            <a:r>
              <a:rPr lang="en-US" dirty="0"/>
              <a:t> M. </a:t>
            </a:r>
            <a:r>
              <a:rPr lang="en-US" dirty="0" err="1"/>
              <a:t>Sobreira</a:t>
            </a:r>
            <a:r>
              <a:rPr lang="en-US" dirty="0"/>
              <a:t>, António Paulo Moreira</a:t>
            </a:r>
          </a:p>
          <a:p>
            <a:endParaRPr lang="en-US" dirty="0"/>
          </a:p>
          <a:p>
            <a:r>
              <a:rPr lang="en-US" dirty="0"/>
              <a:t>Location of the presentation / Context</a:t>
            </a:r>
          </a:p>
          <a:p>
            <a:r>
              <a:rPr lang="en-US" dirty="0"/>
              <a:t>Month Day,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46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D29B-2FB4-0782-2746-669A2E8E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7C63-F323-854C-90B4-E6B35D69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Literature Review (based on PRISMA)</a:t>
            </a:r>
          </a:p>
          <a:p>
            <a:endParaRPr lang="en-US" dirty="0"/>
          </a:p>
          <a:p>
            <a:r>
              <a:rPr lang="en-US" dirty="0"/>
              <a:t>Bibliographic analysis</a:t>
            </a:r>
          </a:p>
          <a:p>
            <a:pPr lvl="1"/>
            <a:r>
              <a:rPr lang="en-US" dirty="0"/>
              <a:t>Keywords co-occurrence</a:t>
            </a:r>
          </a:p>
          <a:p>
            <a:pPr lvl="1"/>
            <a:r>
              <a:rPr lang="en-US" dirty="0"/>
              <a:t>Co-authorship</a:t>
            </a:r>
          </a:p>
          <a:p>
            <a:endParaRPr lang="en-US" dirty="0"/>
          </a:p>
          <a:p>
            <a:r>
              <a:rPr lang="en-US" dirty="0"/>
              <a:t>Focus on challenges related to long-term SLAM</a:t>
            </a:r>
          </a:p>
          <a:p>
            <a:pPr lvl="1"/>
            <a:r>
              <a:rPr lang="en-US" dirty="0"/>
              <a:t>Appearance variance</a:t>
            </a:r>
          </a:p>
          <a:p>
            <a:pPr lvl="1"/>
            <a:r>
              <a:rPr lang="en-US" dirty="0"/>
              <a:t>Environment dynamics</a:t>
            </a:r>
          </a:p>
          <a:p>
            <a:pPr lvl="1"/>
            <a:r>
              <a:rPr lang="en-US" dirty="0"/>
              <a:t>Map sparsification</a:t>
            </a:r>
          </a:p>
          <a:p>
            <a:pPr lvl="1"/>
            <a:r>
              <a:rPr lang="en-US" dirty="0"/>
              <a:t>Multi-session</a:t>
            </a:r>
          </a:p>
          <a:p>
            <a:pPr lvl="1"/>
            <a:r>
              <a:rPr lang="en-US" dirty="0"/>
              <a:t>Computational concerns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EF9A-75CB-E96C-3116-5D3D7AF7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A26A-D496-0CEF-8A8C-2C33E65B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A0997-36F0-BFBF-7749-FC859DF1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23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D29B-2FB4-0782-2746-669A2E8E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7C63-F323-854C-90B4-E6B35D69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on the experimental data used in the literature</a:t>
            </a:r>
          </a:p>
          <a:p>
            <a:pPr lvl="1"/>
            <a:r>
              <a:rPr lang="en-US" dirty="0"/>
              <a:t>Public datasets</a:t>
            </a:r>
          </a:p>
          <a:p>
            <a:pPr lvl="1"/>
            <a:r>
              <a:rPr lang="en-US" dirty="0"/>
              <a:t>Environment conditions</a:t>
            </a:r>
          </a:p>
          <a:p>
            <a:pPr lvl="1"/>
            <a:r>
              <a:rPr lang="en-US" dirty="0"/>
              <a:t>Sensory setup</a:t>
            </a:r>
          </a:p>
          <a:p>
            <a:pPr lvl="1"/>
            <a:r>
              <a:rPr lang="en-US" dirty="0"/>
              <a:t>Distance and time properties</a:t>
            </a:r>
          </a:p>
          <a:p>
            <a:endParaRPr lang="en-US" dirty="0"/>
          </a:p>
          <a:p>
            <a:r>
              <a:rPr lang="en-US" dirty="0"/>
              <a:t>Evaluation metrics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EF9A-75CB-E96C-3116-5D3D7AF7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A26A-D496-0CEF-8A8C-2C33E65B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A0997-36F0-BFBF-7749-FC859DF1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65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/>
              <a:t>PICO Framework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 and Future Directions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1661-DB74-0C96-846F-F02472C0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6785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3E59-AC74-8FCE-9026-885B6353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PICO Framework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8CBD-4F4D-5396-1BC5-808697AE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– Intervention – Comparison – Outcome (PICO)</a:t>
            </a:r>
          </a:p>
          <a:p>
            <a:endParaRPr lang="en-US" dirty="0"/>
          </a:p>
          <a:p>
            <a:r>
              <a:rPr lang="en-US" dirty="0"/>
              <a:t>PICO as a template for the review’s topic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1CF87-9DD0-542B-9A7F-8DF255BE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5F9E-04AD-64E9-AAC6-DB81DC59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B046-76C2-2216-7AB8-1B0C2380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9888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3E59-AC74-8FCE-9026-885B6353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PICO Framework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8CBD-4F4D-5396-1BC5-808697AE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Population:</a:t>
            </a:r>
            <a:r>
              <a:rPr lang="en-US" dirty="0"/>
              <a:t> mobile robots</a:t>
            </a:r>
          </a:p>
          <a:p>
            <a:endParaRPr lang="en-US" dirty="0"/>
          </a:p>
          <a:p>
            <a:r>
              <a:rPr lang="en-US" b="1" dirty="0"/>
              <a:t>Intervention: </a:t>
            </a:r>
            <a:r>
              <a:rPr lang="en-US" dirty="0"/>
              <a:t>localization, mapping, SLAM</a:t>
            </a:r>
          </a:p>
          <a:p>
            <a:endParaRPr lang="en-US" dirty="0"/>
          </a:p>
          <a:p>
            <a:r>
              <a:rPr lang="en-US" b="1" dirty="0"/>
              <a:t>Comparison: </a:t>
            </a:r>
            <a:r>
              <a:rPr lang="en-US" dirty="0"/>
              <a:t>not applicable</a:t>
            </a:r>
          </a:p>
          <a:p>
            <a:endParaRPr lang="en-US" dirty="0"/>
          </a:p>
          <a:p>
            <a:r>
              <a:rPr lang="en-US" b="1" dirty="0"/>
              <a:t>Outcome: </a:t>
            </a:r>
            <a:r>
              <a:rPr lang="en-US" dirty="0"/>
              <a:t>long-term operation, lifelong autonomy, robust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1CF87-9DD0-542B-9A7F-8DF255BE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5F9E-04AD-64E9-AAC6-DB81DC59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B046-76C2-2216-7AB8-1B0C2380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75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PICO Framework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Search &amp; Selection</a:t>
            </a:r>
          </a:p>
          <a:p>
            <a:pPr lvl="1"/>
            <a:r>
              <a:rPr lang="en-US" dirty="0"/>
              <a:t>Data Extraction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 and Future Directions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1661-DB74-0C96-846F-F02472C0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5130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FE3B3F-DB44-E390-B3AD-8F36A3E9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Search &amp; Selection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327C8-B7CC-111B-2A84-47657EDE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D42A-E722-320C-E1DD-03B2BECB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CE37-9991-B9F5-F9FA-937BF1C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860BA2-F976-9BFB-1B79-F6EF10C3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base string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(robot* OR vehicle*) AND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((</a:t>
            </a:r>
            <a:r>
              <a:rPr lang="en-US" sz="1800" dirty="0" err="1">
                <a:latin typeface="Consolas" panose="020B0609020204030204" pitchFamily="49" charset="0"/>
              </a:rPr>
              <a:t>locali</a:t>
            </a:r>
            <a:r>
              <a:rPr lang="en-US" sz="1800" dirty="0">
                <a:latin typeface="Consolas" panose="020B0609020204030204" pitchFamily="49" charset="0"/>
              </a:rPr>
              <a:t>* AND map*) OR “slam”) AND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(“long term” OR “life long” OR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lifelong)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Last full inquiry on May 17, 2022</a:t>
            </a:r>
          </a:p>
        </p:txBody>
      </p:sp>
    </p:spTree>
    <p:extLst>
      <p:ext uri="{BB962C8B-B14F-4D97-AF65-F5344CB8AC3E}">
        <p14:creationId xmlns:p14="http://schemas.microsoft.com/office/powerpoint/2010/main" val="2376790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FE3B3F-DB44-E390-B3AD-8F36A3E9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Search &amp; Selection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327C8-B7CC-111B-2A84-47657EDE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D42A-E722-320C-E1DD-03B2BECB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CE37-9991-B9F5-F9FA-937BF1C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860BA2-F976-9BFB-1B79-F6EF10C3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960375"/>
          </a:xfrm>
        </p:spPr>
        <p:txBody>
          <a:bodyPr>
            <a:normAutofit/>
          </a:bodyPr>
          <a:lstStyle/>
          <a:p>
            <a:r>
              <a:rPr lang="en-US" dirty="0"/>
              <a:t>Search base string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(robot* OR vehicle*) AND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((</a:t>
            </a:r>
            <a:r>
              <a:rPr lang="en-US" sz="1800" dirty="0" err="1">
                <a:latin typeface="Consolas" panose="020B0609020204030204" pitchFamily="49" charset="0"/>
              </a:rPr>
              <a:t>locali</a:t>
            </a:r>
            <a:r>
              <a:rPr lang="en-US" sz="1800" dirty="0">
                <a:latin typeface="Consolas" panose="020B0609020204030204" pitchFamily="49" charset="0"/>
              </a:rPr>
              <a:t>* AND map*) OR “slam”) AND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(“long term” OR “life long” OR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lifelong)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Last full inquiry on May 17, 2022</a:t>
            </a:r>
          </a:p>
          <a:p>
            <a:endParaRPr lang="en-US" dirty="0"/>
          </a:p>
          <a:p>
            <a:r>
              <a:rPr lang="en-US" dirty="0"/>
              <a:t>Selection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Screening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Quality Assessment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383E6C0C-9840-DD5D-483A-67DE67F74B6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32" y="1349375"/>
            <a:ext cx="4144323" cy="44704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E7DB6-2418-620C-B217-226028EBFA14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GB" dirty="0"/>
              <a:t>Fig. 1: PRISMA flow diagram for the selection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62534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9953-91D8-93DA-FF6B-5C34553B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060-ED06-FFF8-4815-5C4065B0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1C07-B5EE-92F5-12C3-5E3A27B3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F62C-BAF9-C60C-B3C3-A2BFC0DB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A069B-D57E-5325-3C21-75511048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/>
            </a:pPr>
            <a:r>
              <a:rPr lang="en-US" dirty="0"/>
              <a:t>Long-term considerations</a:t>
            </a:r>
          </a:p>
          <a:p>
            <a:pPr marL="540000" indent="-540000">
              <a:buFont typeface="+mj-lt"/>
              <a:buAutoNum type="arabicPeriod"/>
            </a:pPr>
            <a:r>
              <a:rPr lang="en-US" dirty="0"/>
              <a:t>Localization</a:t>
            </a:r>
          </a:p>
          <a:p>
            <a:pPr marL="540000" indent="-540000">
              <a:buFont typeface="+mj-lt"/>
              <a:buAutoNum type="arabicPeriod"/>
            </a:pPr>
            <a:r>
              <a:rPr lang="en-US" dirty="0"/>
              <a:t>Mapping</a:t>
            </a:r>
          </a:p>
          <a:p>
            <a:pPr marL="540000" indent="-540000">
              <a:buFont typeface="+mj-lt"/>
              <a:buAutoNum type="arabicPeriod"/>
            </a:pPr>
            <a:r>
              <a:rPr lang="en-GB" dirty="0"/>
              <a:t>Multi-robot</a:t>
            </a:r>
          </a:p>
          <a:p>
            <a:pPr marL="540000" indent="-540000">
              <a:buFont typeface="+mj-lt"/>
              <a:buAutoNum type="arabicPeriod"/>
            </a:pPr>
            <a:r>
              <a:rPr lang="en-GB" dirty="0"/>
              <a:t>Execution mode</a:t>
            </a:r>
          </a:p>
          <a:p>
            <a:pPr marL="540000" indent="-540000">
              <a:buFont typeface="+mj-lt"/>
              <a:buAutoNum type="arabicPeriod"/>
            </a:pPr>
            <a:r>
              <a:rPr lang="en-GB" dirty="0"/>
              <a:t>Environment and domain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F99CEB-3A01-A1D8-DA48-0498B05975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 startAt="7"/>
            </a:pPr>
            <a:r>
              <a:rPr lang="en-GB" dirty="0"/>
              <a:t>Sensory setup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Non-public experiments?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Ground-truth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Distance and time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Datasets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Evaluation metrics</a:t>
            </a:r>
          </a:p>
          <a:p>
            <a:pPr marL="457200" indent="-457200">
              <a:buFont typeface="+mj-lt"/>
              <a:buAutoNum type="arabicPeriod" startAt="7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40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9953-91D8-93DA-FF6B-5C34553B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060-ED06-FFF8-4815-5C4065B0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1C07-B5EE-92F5-12C3-5E3A27B3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F62C-BAF9-C60C-B3C3-A2BFC0DB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A069B-D57E-5325-3C21-75511048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/>
            </a:pPr>
            <a:r>
              <a:rPr lang="en-US" dirty="0"/>
              <a:t>Long-term considerations</a:t>
            </a:r>
          </a:p>
          <a:p>
            <a:pPr marL="540000" indent="-540000">
              <a:buFont typeface="+mj-lt"/>
              <a:buAutoNum type="arabicPeriod"/>
            </a:pPr>
            <a:r>
              <a:rPr lang="en-US" dirty="0"/>
              <a:t>Localization</a:t>
            </a:r>
          </a:p>
          <a:p>
            <a:pPr marL="540000" indent="-540000">
              <a:buFont typeface="+mj-lt"/>
              <a:buAutoNum type="arabicPeriod"/>
            </a:pPr>
            <a:r>
              <a:rPr lang="en-US" dirty="0"/>
              <a:t>Mapping</a:t>
            </a:r>
          </a:p>
          <a:p>
            <a:pPr marL="540000" indent="-540000">
              <a:buFont typeface="+mj-lt"/>
              <a:buAutoNum type="arabicPeriod"/>
            </a:pPr>
            <a:r>
              <a:rPr lang="en-GB" dirty="0"/>
              <a:t>Multi-robot</a:t>
            </a:r>
          </a:p>
          <a:p>
            <a:pPr marL="540000" indent="-540000">
              <a:buFont typeface="+mj-lt"/>
              <a:buAutoNum type="arabicPeriod"/>
            </a:pPr>
            <a:r>
              <a:rPr lang="en-GB" dirty="0"/>
              <a:t>Execution mode</a:t>
            </a:r>
          </a:p>
          <a:p>
            <a:pPr marL="540000" indent="-540000">
              <a:buFont typeface="+mj-lt"/>
              <a:buAutoNum type="arabicPeriod"/>
            </a:pPr>
            <a:r>
              <a:rPr lang="en-GB" dirty="0"/>
              <a:t>Environment and domain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F99CEB-3A01-A1D8-DA48-0498B05975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 startAt="7"/>
            </a:pPr>
            <a:r>
              <a:rPr lang="en-GB" dirty="0"/>
              <a:t>Sensory setup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Non-public experiments?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Ground-truth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Distance and time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Datasets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Evaluation metrics</a:t>
            </a:r>
          </a:p>
          <a:p>
            <a:pPr marL="457200" indent="-457200">
              <a:buFont typeface="+mj-lt"/>
              <a:buAutoNum type="arabicPeriod" startAt="7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006C-C68C-A650-6707-3A6D5E1E2C2B}"/>
              </a:ext>
            </a:extLst>
          </p:cNvPr>
          <p:cNvSpPr txBox="1">
            <a:spLocks/>
          </p:cNvSpPr>
          <p:nvPr/>
        </p:nvSpPr>
        <p:spPr>
          <a:xfrm>
            <a:off x="1260000" y="5230375"/>
            <a:ext cx="10752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i="1" dirty="0"/>
              <a:t>Further details available in the preprint…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199910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PICO Framework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 Overview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Challenges and Future Directions</a:t>
            </a:r>
          </a:p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</p:spTree>
    <p:extLst>
      <p:ext uri="{BB962C8B-B14F-4D97-AF65-F5344CB8AC3E}">
        <p14:creationId xmlns:p14="http://schemas.microsoft.com/office/powerpoint/2010/main" val="53015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PICO Framework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r>
              <a:rPr lang="en-US" dirty="0"/>
              <a:t>Results Overview</a:t>
            </a:r>
          </a:p>
          <a:p>
            <a:pPr lvl="1"/>
            <a:r>
              <a:rPr lang="en-US" dirty="0"/>
              <a:t>Keywords Co-occurrence</a:t>
            </a:r>
          </a:p>
          <a:p>
            <a:pPr lvl="1"/>
            <a:r>
              <a:rPr lang="en-US" dirty="0"/>
              <a:t>Co-authorship Analysis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 and Future Directions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58ED-DEE5-9BE3-DCCB-9F245833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0000" y="6400375"/>
            <a:ext cx="720000" cy="365125"/>
          </a:xfrm>
        </p:spPr>
        <p:txBody>
          <a:bodyPr/>
          <a:lstStyle/>
          <a:p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3890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D625-99A9-E797-77FD-5145E7A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Overview: Keywords Co-occurrence </a:t>
            </a:r>
            <a:endParaRPr lang="en-GB" dirty="0"/>
          </a:p>
        </p:txBody>
      </p:sp>
      <p:pic>
        <p:nvPicPr>
          <p:cNvPr id="8" name="Content Placeholder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9DE39A-FB2F-FCA7-C49E-B9A567D30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24" y="1349375"/>
            <a:ext cx="4917440" cy="4470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1981-45D8-B2B9-DF3C-6F2BCB17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EB8F-AF30-ADB3-E105-64928ADF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2DF3-D2FB-900D-16AE-928B1DA9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7BBA4-6D5C-EFD5-923C-87EA6C76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Fig. 2: </a:t>
            </a:r>
            <a:r>
              <a:rPr lang="en-GB" dirty="0"/>
              <a:t>Keywords co-occurrence analysis on the 142 included records generated by </a:t>
            </a:r>
            <a:r>
              <a:rPr lang="en-GB" dirty="0" err="1"/>
              <a:t>VOSviewer</a:t>
            </a:r>
            <a:r>
              <a:rPr lang="en-GB" dirty="0"/>
              <a:t> with overlay visualization by the average publication year</a:t>
            </a:r>
          </a:p>
        </p:txBody>
      </p:sp>
    </p:spTree>
    <p:extLst>
      <p:ext uri="{BB962C8B-B14F-4D97-AF65-F5344CB8AC3E}">
        <p14:creationId xmlns:p14="http://schemas.microsoft.com/office/powerpoint/2010/main" val="233281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35D7-1FC0-7A21-45A1-C2500CF8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Co-authorship Analysis</a:t>
            </a:r>
            <a:endParaRPr lang="en-GB" dirty="0"/>
          </a:p>
        </p:txBody>
      </p:sp>
      <p:pic>
        <p:nvPicPr>
          <p:cNvPr id="8" name="Content Placeholder 7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9B21A442-F0D5-2878-3A9C-23C94FBF4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26" y="1349375"/>
            <a:ext cx="4727435" cy="4470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BC26-56A2-4815-E49E-D3D85B79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pPr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B9F4C-06B7-3FC8-AB95-56EF4081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3230D-5744-19F2-075C-D869125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2F74C6-FCCC-8660-DFC3-ADBDF1BBB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Fig. 3: Co-authorship analysis on the 142 included records generated by </a:t>
            </a:r>
            <a:r>
              <a:rPr lang="en-GB" dirty="0" err="1"/>
              <a:t>VOSviewer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66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8B29-6B3C-E8A1-B4B9-9A54D26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PICO Framework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Overview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Appearance Invariance</a:t>
            </a:r>
          </a:p>
          <a:p>
            <a:pPr lvl="1"/>
            <a:r>
              <a:rPr lang="en-US" dirty="0"/>
              <a:t>Dynamics Modeling</a:t>
            </a:r>
          </a:p>
          <a:p>
            <a:pPr lvl="1"/>
            <a:r>
              <a:rPr lang="en-US" dirty="0"/>
              <a:t>Map Sparsification</a:t>
            </a:r>
          </a:p>
          <a:p>
            <a:pPr lvl="1"/>
            <a:r>
              <a:rPr lang="en-US" dirty="0"/>
              <a:t>Multi-Session</a:t>
            </a:r>
          </a:p>
          <a:p>
            <a:pPr lvl="1"/>
            <a:r>
              <a:rPr lang="en-US" dirty="0"/>
              <a:t>Computational</a:t>
            </a:r>
          </a:p>
          <a:p>
            <a:pPr lvl="1"/>
            <a:r>
              <a:rPr lang="en-US" dirty="0"/>
              <a:t>Long-Term Experimental Data</a:t>
            </a:r>
          </a:p>
          <a:p>
            <a:pPr lvl="1"/>
            <a:r>
              <a:rPr lang="en-US" dirty="0"/>
              <a:t>Evaluation Metrics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33F153-7CAC-B547-A6CE-709B196ED9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 and Future Directions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93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Discussion: Appearance Invariance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9A2E-32B5-218C-F49C-F7C0544E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960375"/>
          </a:xfrm>
        </p:spPr>
        <p:txBody>
          <a:bodyPr/>
          <a:lstStyle/>
          <a:p>
            <a:pPr algn="l"/>
            <a:r>
              <a:rPr lang="en-GB" dirty="0"/>
              <a:t>Experience maps</a:t>
            </a:r>
          </a:p>
          <a:p>
            <a:pPr lvl="1" algn="l"/>
            <a:r>
              <a:rPr lang="en-GB" dirty="0"/>
              <a:t>Topological maps</a:t>
            </a:r>
          </a:p>
          <a:p>
            <a:pPr lvl="1" algn="l"/>
            <a:r>
              <a:rPr lang="en-GB" dirty="0"/>
              <a:t>Experience </a:t>
            </a:r>
            <a:r>
              <a:rPr lang="en-US" dirty="0"/>
              <a:t>~ view of the environment</a:t>
            </a:r>
          </a:p>
          <a:p>
            <a:pPr lvl="1" algn="l"/>
            <a:r>
              <a:rPr lang="en-GB" dirty="0"/>
              <a:t>Invariance ~ accumulated knowledge</a:t>
            </a:r>
          </a:p>
          <a:p>
            <a:pPr lvl="1" algn="l"/>
            <a:r>
              <a:rPr lang="en-GB" dirty="0"/>
              <a:t>Possible application on Visual Teach &amp; Repeat (VT&amp;R) systems</a:t>
            </a:r>
          </a:p>
          <a:p>
            <a:pPr lvl="1" algn="l"/>
            <a:r>
              <a:rPr lang="en-GB" dirty="0"/>
              <a:t>Not scalable in dynamic environments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C55DFC-B4C4-D199-CEB5-4CD02502688D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82762" y="3511300"/>
            <a:ext cx="5328000" cy="1311711"/>
          </a:xfrm>
        </p:spPr>
        <p:txBody>
          <a:bodyPr>
            <a:normAutofit/>
          </a:bodyPr>
          <a:lstStyle/>
          <a:p>
            <a:r>
              <a:rPr lang="en-US" dirty="0"/>
              <a:t>Fig. 4: </a:t>
            </a:r>
            <a:r>
              <a:rPr lang="en-GB" dirty="0"/>
              <a:t>Spatiotemporal pose graph data structure used to represent a multi-experience network of paths in a VT&amp;R system</a:t>
            </a:r>
            <a:endParaRPr lang="en-US" dirty="0"/>
          </a:p>
          <a:p>
            <a:r>
              <a:rPr lang="en-US" dirty="0"/>
              <a:t>Source: K. MacTavish, M. Paton, T.D. Barfoot: </a:t>
            </a:r>
            <a:r>
              <a:rPr lang="en-GB" i="1" dirty="0"/>
              <a:t>Selective memory: Recalling relevant experience for long‐term visual localization </a:t>
            </a:r>
            <a:r>
              <a:rPr lang="en-GB" dirty="0"/>
              <a:t>(2018). Journal of Field Robotics, 35(8), pp. 1265–1292.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10.1002/rob.21838</a:t>
            </a:r>
            <a:endParaRPr lang="en-GB" i="1" dirty="0"/>
          </a:p>
        </p:txBody>
      </p:sp>
      <p:pic>
        <p:nvPicPr>
          <p:cNvPr id="14" name="Content Placeholder 13" descr="Figure 2 of the following article:&#10;K. MacTavish, M. Paton, T.D. Barfoot: Selective memory: Recalling relevant experience for long‐term visual localization (2018). Journal of Field Robotics, 35(8), pp. 1265–1292. doi: 10.1002/rob.21838">
            <a:extLst>
              <a:ext uri="{FF2B5EF4-FFF2-40B4-BE49-F238E27FC236}">
                <a16:creationId xmlns:a16="http://schemas.microsoft.com/office/drawing/2014/main" id="{5EC186B2-1138-0F7B-A2D4-9A0060268AA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2762" y="1350000"/>
            <a:ext cx="5329238" cy="21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08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Invariance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E603AC-5693-4742-4723-49DF1AC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960375"/>
          </a:xfrm>
        </p:spPr>
        <p:txBody>
          <a:bodyPr/>
          <a:lstStyle/>
          <a:p>
            <a:pPr algn="l"/>
            <a:r>
              <a:rPr lang="en-US" dirty="0"/>
              <a:t>Illumination transformations</a:t>
            </a:r>
          </a:p>
          <a:p>
            <a:pPr lvl="1" algn="l"/>
            <a:r>
              <a:rPr lang="en-US" dirty="0"/>
              <a:t>Preprocessing process</a:t>
            </a:r>
          </a:p>
          <a:p>
            <a:pPr lvl="1" algn="l"/>
            <a:r>
              <a:rPr lang="en-US" dirty="0"/>
              <a:t>Applied to color images </a:t>
            </a:r>
          </a:p>
          <a:p>
            <a:pPr lvl="1" algn="l"/>
            <a:r>
              <a:rPr lang="en-US" dirty="0"/>
              <a:t>Increase invariance on changing lightning conditions</a:t>
            </a:r>
          </a:p>
          <a:p>
            <a:pPr lvl="1" algn="l"/>
            <a:r>
              <a:rPr lang="en-US" dirty="0"/>
              <a:t>Examples</a:t>
            </a:r>
          </a:p>
          <a:p>
            <a:pPr lvl="2" algn="l"/>
            <a:r>
              <a:rPr lang="en-US" dirty="0"/>
              <a:t>Illumination invariant space</a:t>
            </a:r>
          </a:p>
          <a:p>
            <a:pPr lvl="2" algn="l"/>
            <a:r>
              <a:rPr lang="en-US" dirty="0"/>
              <a:t>Learning transformations</a:t>
            </a:r>
          </a:p>
          <a:p>
            <a:pPr lvl="2" algn="l"/>
            <a:r>
              <a:rPr lang="en-US" dirty="0"/>
              <a:t>Gamma correction</a:t>
            </a:r>
          </a:p>
          <a:p>
            <a:pPr lvl="1" algn="l"/>
            <a:endParaRPr lang="en-GB" dirty="0"/>
          </a:p>
        </p:txBody>
      </p:sp>
      <p:pic>
        <p:nvPicPr>
          <p:cNvPr id="14" name="Content Placeholder 13" descr="Figure 2 of the following work:&#10;Z. Yang, Y. Pan, L. Deng, Y. Xie, R. Huan: PLSAV: Parallel loop searching and verifying for loop closure detection (2021). IET Intelligent Transport Systems, 15(5), pp. 683–698. doi: 10.1049/itr2.12054">
            <a:extLst>
              <a:ext uri="{FF2B5EF4-FFF2-40B4-BE49-F238E27FC236}">
                <a16:creationId xmlns:a16="http://schemas.microsoft.com/office/drawing/2014/main" id="{5B7CD621-87AD-6562-F014-522F9880CBE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00" y="1350000"/>
            <a:ext cx="5328000" cy="241146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E02893-8D2A-C8E8-76E1-5430618CA03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84000" y="3830186"/>
            <a:ext cx="5328000" cy="1324519"/>
          </a:xfrm>
        </p:spPr>
        <p:txBody>
          <a:bodyPr/>
          <a:lstStyle/>
          <a:p>
            <a:r>
              <a:rPr lang="en-GB" dirty="0"/>
              <a:t>Fig. 5: Example of using the illumination invariant space for place recognition</a:t>
            </a:r>
          </a:p>
          <a:p>
            <a:r>
              <a:rPr lang="en-GB" dirty="0"/>
              <a:t>Source: Z. Yang, Y. Pan, L. Deng, Y. </a:t>
            </a:r>
            <a:r>
              <a:rPr lang="en-GB" dirty="0" err="1"/>
              <a:t>Xie</a:t>
            </a:r>
            <a:r>
              <a:rPr lang="en-GB" dirty="0"/>
              <a:t>, R. Huan: </a:t>
            </a:r>
            <a:r>
              <a:rPr lang="en-GB" i="1" dirty="0"/>
              <a:t>PLSAV: Parallel loop searching and verifying for loop closure detection</a:t>
            </a:r>
            <a:r>
              <a:rPr lang="en-GB" dirty="0"/>
              <a:t> (2021). IET Intelligent Transport Systems, 15(5), pp. 683–698.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10.1049/itr2.12054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024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83C5-321D-4CA2-1C78-448428CA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Invariance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563BF-EF3D-FB7E-E784-5183FD14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Handcrafted features</a:t>
            </a:r>
          </a:p>
          <a:p>
            <a:pPr lvl="1"/>
            <a:r>
              <a:rPr lang="en-US" dirty="0" err="1"/>
              <a:t>Keypoint</a:t>
            </a:r>
            <a:r>
              <a:rPr lang="en-US" dirty="0"/>
              <a:t> detector + descriptor computation</a:t>
            </a:r>
          </a:p>
          <a:p>
            <a:pPr lvl="1"/>
            <a:r>
              <a:rPr lang="en-US" dirty="0"/>
              <a:t>Visual features</a:t>
            </a:r>
          </a:p>
          <a:p>
            <a:pPr lvl="2"/>
            <a:r>
              <a:rPr lang="en-GB" dirty="0"/>
              <a:t>Position Invariant Robust Features (PIRF) ~ only select stable local features</a:t>
            </a:r>
          </a:p>
          <a:p>
            <a:pPr lvl="2"/>
            <a:r>
              <a:rPr lang="en-GB" dirty="0"/>
              <a:t>Capture gradient information for improve seasonal invariance</a:t>
            </a:r>
          </a:p>
          <a:p>
            <a:pPr lvl="3"/>
            <a:r>
              <a:rPr lang="en-GB" dirty="0"/>
              <a:t>Histogram of Oriented Gradients (HOG)</a:t>
            </a:r>
          </a:p>
          <a:p>
            <a:pPr lvl="3"/>
            <a:r>
              <a:rPr lang="en-GB" dirty="0"/>
              <a:t>Local Difference Binary (LDB)</a:t>
            </a:r>
          </a:p>
          <a:p>
            <a:pPr lvl="2"/>
            <a:r>
              <a:rPr lang="en-GB" dirty="0"/>
              <a:t>2D/3D laser point cloud &gt; 2D image representation &gt; feature extraction</a:t>
            </a:r>
          </a:p>
          <a:p>
            <a:pPr lvl="3"/>
            <a:r>
              <a:rPr lang="en-GB" dirty="0"/>
              <a:t>Similar for radar sensor data</a:t>
            </a:r>
          </a:p>
          <a:p>
            <a:pPr lvl="1"/>
            <a:r>
              <a:rPr lang="en-GB" dirty="0"/>
              <a:t>Environment structure features</a:t>
            </a:r>
          </a:p>
          <a:p>
            <a:pPr lvl="2"/>
            <a:r>
              <a:rPr lang="en-GB" dirty="0"/>
              <a:t>Lines, corners, edges, planes</a:t>
            </a:r>
          </a:p>
          <a:p>
            <a:pPr lvl="2"/>
            <a:r>
              <a:rPr lang="en-GB" dirty="0"/>
              <a:t>Ceiling salient edge points</a:t>
            </a:r>
          </a:p>
          <a:p>
            <a:pPr lvl="2"/>
            <a:r>
              <a:rPr lang="en-GB" dirty="0"/>
              <a:t>Poles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38A27-BE86-9AB7-39C0-BD19204A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5F81-813B-39D4-1839-76A64223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3F7F-B826-2819-0619-68185966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5461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851B-AA4C-153E-42B6-11E2336C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Invariance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77C67-7607-0254-3A04-A1EE0A30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1527-B187-482E-92B3-F8954F9643E0}" type="datetime1">
              <a:rPr lang="en-GB" smtClean="0"/>
              <a:t>02/12/2022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1E28-9BD4-7B8D-CD08-73B003B3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352EF-C398-2E78-3A0F-89239FE6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6A51A-C742-9EB2-DE00-954C37C6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960375"/>
          </a:xfrm>
        </p:spPr>
        <p:txBody>
          <a:bodyPr/>
          <a:lstStyle/>
          <a:p>
            <a:pPr algn="l"/>
            <a:r>
              <a:rPr lang="en-US" dirty="0"/>
              <a:t>Convolutional Neural Networks (CNN)</a:t>
            </a:r>
          </a:p>
          <a:p>
            <a:pPr lvl="1" algn="l"/>
            <a:r>
              <a:rPr lang="en-US" dirty="0"/>
              <a:t>CNN-based features more discriminative than handcrafted ones</a:t>
            </a:r>
          </a:p>
          <a:p>
            <a:pPr lvl="1" algn="l"/>
            <a:r>
              <a:rPr lang="en-US" dirty="0"/>
              <a:t>CNN feature maps</a:t>
            </a:r>
          </a:p>
          <a:p>
            <a:pPr lvl="2" algn="l"/>
            <a:r>
              <a:rPr lang="en-US" dirty="0"/>
              <a:t>Local features</a:t>
            </a:r>
          </a:p>
          <a:p>
            <a:pPr lvl="2" algn="l"/>
            <a:r>
              <a:rPr lang="en-US" dirty="0"/>
              <a:t>Place recognition as classification task</a:t>
            </a:r>
          </a:p>
          <a:p>
            <a:pPr lvl="2" algn="l"/>
            <a:r>
              <a:rPr lang="en-US" dirty="0"/>
              <a:t>Geometry cues in lower levels </a:t>
            </a:r>
            <a:r>
              <a:rPr lang="en-US" i="1" dirty="0"/>
              <a:t>vs</a:t>
            </a:r>
            <a:r>
              <a:rPr lang="en-US" dirty="0"/>
              <a:t> semantic information in higher levels</a:t>
            </a:r>
          </a:p>
          <a:p>
            <a:pPr lvl="2" algn="l"/>
            <a:r>
              <a:rPr lang="en-US" dirty="0"/>
              <a:t>Not only image data, also 3D LiDAR and radar place recognition</a:t>
            </a:r>
          </a:p>
          <a:p>
            <a:pPr lvl="1" algn="l"/>
            <a:r>
              <a:rPr lang="en-US" dirty="0"/>
              <a:t>Semantic segmentation</a:t>
            </a:r>
          </a:p>
          <a:p>
            <a:pPr lvl="1" algn="l"/>
            <a:r>
              <a:rPr lang="en-US" dirty="0"/>
              <a:t>Appearance-content disentanglement</a:t>
            </a:r>
          </a:p>
          <a:p>
            <a:pPr lvl="1" algn="l"/>
            <a:endParaRPr lang="en-US" dirty="0"/>
          </a:p>
          <a:p>
            <a:pPr lvl="1" algn="l"/>
            <a:endParaRPr lang="en-GB" dirty="0"/>
          </a:p>
        </p:txBody>
      </p:sp>
      <p:pic>
        <p:nvPicPr>
          <p:cNvPr id="11" name="Content Placeholder 10" descr="Figure 3 of the following work:&#10;Z. Yang, Y. Pan, L. Deng, Y. Xie, R. Huan: PLSAV: Parallel loop searching and verifying for loop closure detection (2021). IET Intelligent Transport Systems, 15(5), pp. 683–698. doi: 10.1049/itr2.12054">
            <a:extLst>
              <a:ext uri="{FF2B5EF4-FFF2-40B4-BE49-F238E27FC236}">
                <a16:creationId xmlns:a16="http://schemas.microsoft.com/office/drawing/2014/main" id="{78C91032-34DF-DBA6-08F7-40F9620ED53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00" y="1350000"/>
            <a:ext cx="5328000" cy="289155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BEE4DF-C057-7FBC-7B57-17804CCE0B6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84000" y="4241557"/>
            <a:ext cx="5328000" cy="1128301"/>
          </a:xfrm>
        </p:spPr>
        <p:txBody>
          <a:bodyPr/>
          <a:lstStyle/>
          <a:p>
            <a:r>
              <a:rPr lang="en-GB" dirty="0"/>
              <a:t>Fig. 6: Overview of the VGG16 architecture to exemplify feature maps retrieved from different layers</a:t>
            </a:r>
          </a:p>
          <a:p>
            <a:r>
              <a:rPr lang="en-GB" dirty="0"/>
              <a:t>Source: Z. Yang, Y. Pan, L. Deng, Y. </a:t>
            </a:r>
            <a:r>
              <a:rPr lang="en-GB" dirty="0" err="1"/>
              <a:t>Xie</a:t>
            </a:r>
            <a:r>
              <a:rPr lang="en-GB" dirty="0"/>
              <a:t>, R. Huan: </a:t>
            </a:r>
            <a:r>
              <a:rPr lang="en-GB" i="1" dirty="0"/>
              <a:t>PLSAV: Parallel loop searching and verifying for loop closure detection</a:t>
            </a:r>
            <a:r>
              <a:rPr lang="en-GB" dirty="0"/>
              <a:t> (2021). IET Intelligent Transport Systems, 15(5), pp. 683–698.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10.1049/itr2.12054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323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851B-AA4C-153E-42B6-11E2336C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Invariance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77C67-7607-0254-3A04-A1EE0A30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1527-B187-482E-92B3-F8954F9643E0}" type="datetime1">
              <a:rPr lang="en-GB" smtClean="0"/>
              <a:t>02/12/2022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1E28-9BD4-7B8D-CD08-73B003B3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352EF-C398-2E78-3A0F-89239FE6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6A51A-C742-9EB2-DE00-954C37C6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Convolutional Neural Networks (CNN)</a:t>
            </a:r>
          </a:p>
          <a:p>
            <a:pPr lvl="1" algn="l"/>
            <a:r>
              <a:rPr lang="en-US" dirty="0"/>
              <a:t>CNN-based features more discriminative than handcrafted ones</a:t>
            </a:r>
          </a:p>
          <a:p>
            <a:pPr lvl="1" algn="l"/>
            <a:r>
              <a:rPr lang="en-US" dirty="0"/>
              <a:t>CNN feature maps</a:t>
            </a:r>
          </a:p>
          <a:p>
            <a:pPr lvl="1" algn="l"/>
            <a:r>
              <a:rPr lang="en-US" dirty="0"/>
              <a:t>Semantic segmentation</a:t>
            </a:r>
          </a:p>
          <a:p>
            <a:pPr lvl="2" algn="l"/>
            <a:r>
              <a:rPr lang="en-US" dirty="0"/>
              <a:t>Stable features</a:t>
            </a:r>
          </a:p>
          <a:p>
            <a:pPr lvl="2" algn="l"/>
            <a:r>
              <a:rPr lang="en-US" dirty="0"/>
              <a:t>Pixel-wise segmentation</a:t>
            </a:r>
          </a:p>
          <a:p>
            <a:pPr lvl="2" algn="l"/>
            <a:r>
              <a:rPr lang="en-US" dirty="0"/>
              <a:t>Graph embedding of semantic features</a:t>
            </a:r>
          </a:p>
          <a:p>
            <a:pPr lvl="2" algn="l"/>
            <a:r>
              <a:rPr lang="en-US" dirty="0"/>
              <a:t>Applicable to other sensors (3D LiDAR)</a:t>
            </a:r>
          </a:p>
          <a:p>
            <a:pPr lvl="1" algn="l"/>
            <a:r>
              <a:rPr lang="en-US" dirty="0"/>
              <a:t>Appearance-content disentanglement</a:t>
            </a:r>
          </a:p>
          <a:p>
            <a:pPr lvl="1" algn="l"/>
            <a:endParaRPr lang="en-US" dirty="0"/>
          </a:p>
          <a:p>
            <a:pPr lvl="1" algn="l"/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99D0A25-A6FC-FDEF-F703-C7415CB0366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1200" i="1" dirty="0"/>
              <a:t>(not possible to show examples due to require payment of copyright fees…)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3897379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851B-AA4C-153E-42B6-11E2336C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Invariance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77C67-7607-0254-3A04-A1EE0A30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1527-B187-482E-92B3-F8954F9643E0}" type="datetime1">
              <a:rPr lang="en-GB" smtClean="0"/>
              <a:t>02/12/2022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1E28-9BD4-7B8D-CD08-73B003B3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352EF-C398-2E78-3A0F-89239FE6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6A51A-C742-9EB2-DE00-954C37C6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960375"/>
          </a:xfrm>
        </p:spPr>
        <p:txBody>
          <a:bodyPr/>
          <a:lstStyle/>
          <a:p>
            <a:pPr algn="l"/>
            <a:r>
              <a:rPr lang="en-US" dirty="0"/>
              <a:t>Convolutional Neural Networks (CNN)</a:t>
            </a:r>
          </a:p>
          <a:p>
            <a:pPr lvl="1" algn="l"/>
            <a:r>
              <a:rPr lang="en-US" dirty="0"/>
              <a:t>CNN-based features more discriminative than handcrafted ones</a:t>
            </a:r>
          </a:p>
          <a:p>
            <a:pPr lvl="1" algn="l"/>
            <a:r>
              <a:rPr lang="en-US" dirty="0"/>
              <a:t>CNN feature maps</a:t>
            </a:r>
          </a:p>
          <a:p>
            <a:pPr lvl="1" algn="l"/>
            <a:r>
              <a:rPr lang="en-US" dirty="0"/>
              <a:t>Semantic segmentation</a:t>
            </a:r>
          </a:p>
          <a:p>
            <a:pPr lvl="1" algn="l"/>
            <a:r>
              <a:rPr lang="en-US" dirty="0"/>
              <a:t>Appearance-content disentanglement</a:t>
            </a:r>
          </a:p>
          <a:p>
            <a:pPr lvl="2" algn="l"/>
            <a:r>
              <a:rPr lang="en-US" dirty="0"/>
              <a:t>Image ~ appearance + content</a:t>
            </a:r>
          </a:p>
          <a:p>
            <a:pPr lvl="2" algn="l"/>
            <a:r>
              <a:rPr lang="en-US" dirty="0"/>
              <a:t>Use content features to improve appearance invariance</a:t>
            </a:r>
          </a:p>
          <a:p>
            <a:pPr lvl="2" algn="l"/>
            <a:r>
              <a:rPr lang="en-US" dirty="0"/>
              <a:t>Encoder-decoder-based networks</a:t>
            </a:r>
          </a:p>
          <a:p>
            <a:pPr lvl="1" algn="l"/>
            <a:endParaRPr lang="en-US" dirty="0"/>
          </a:p>
          <a:p>
            <a:pPr lvl="1" algn="l"/>
            <a:endParaRPr lang="en-GB" dirty="0"/>
          </a:p>
        </p:txBody>
      </p: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856D5EF2-647A-EAFB-F779-6BB1BCB710D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00" y="1350000"/>
            <a:ext cx="5328000" cy="221586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F0661B-8EE4-AE77-51D3-1BFE52F1382D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84000" y="3565865"/>
            <a:ext cx="5328000" cy="1319900"/>
          </a:xfrm>
        </p:spPr>
        <p:txBody>
          <a:bodyPr/>
          <a:lstStyle/>
          <a:p>
            <a:r>
              <a:rPr lang="en-GB" dirty="0"/>
              <a:t>Fig. 7: Variational Autoencoder for appearance-content disentanglement</a:t>
            </a:r>
          </a:p>
          <a:p>
            <a:r>
              <a:rPr lang="en-GB" dirty="0"/>
              <a:t>Source: J. Oh, G. </a:t>
            </a:r>
            <a:r>
              <a:rPr lang="en-GB" dirty="0" err="1"/>
              <a:t>Eoh</a:t>
            </a:r>
            <a:r>
              <a:rPr lang="en-GB" dirty="0"/>
              <a:t>: </a:t>
            </a:r>
            <a:r>
              <a:rPr lang="en-GB" i="1" dirty="0"/>
              <a:t>Variational Bayesian Approach to Condition-Invariant Feature Extraction for Visual Place Recognition </a:t>
            </a:r>
            <a:r>
              <a:rPr lang="en-GB" dirty="0"/>
              <a:t>(2021). Applied Sciences, 11(19), pp. 8976.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10.3390/app11198976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7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Goals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PICO Framework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 and Future Directions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1661-DB74-0C96-846F-F02472C0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9054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71C9-9354-F1B8-4A42-D7B3A8B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Invariance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7EAD-9CC1-3927-E54D-A4D48DD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stability</a:t>
            </a:r>
          </a:p>
          <a:p>
            <a:pPr lvl="1"/>
            <a:r>
              <a:rPr lang="en-US" dirty="0"/>
              <a:t>Predictor functions (#observations, concentration ratio, …)</a:t>
            </a:r>
          </a:p>
          <a:p>
            <a:pPr lvl="1"/>
            <a:r>
              <a:rPr lang="en-GB" dirty="0"/>
              <a:t>Consecutive observations, observation time</a:t>
            </a:r>
          </a:p>
          <a:p>
            <a:endParaRPr lang="en-GB" dirty="0"/>
          </a:p>
          <a:p>
            <a:r>
              <a:rPr lang="en-GB" dirty="0"/>
              <a:t>Multi-modal features</a:t>
            </a:r>
          </a:p>
          <a:p>
            <a:pPr lvl="1"/>
            <a:r>
              <a:rPr lang="en-GB" dirty="0"/>
              <a:t>Multi-modal as more discriminative than single feature spaces</a:t>
            </a:r>
          </a:p>
          <a:p>
            <a:endParaRPr lang="en-GB" dirty="0"/>
          </a:p>
          <a:p>
            <a:r>
              <a:rPr lang="en-GB" dirty="0"/>
              <a:t>Image sequence matching</a:t>
            </a:r>
          </a:p>
          <a:p>
            <a:pPr lvl="1"/>
            <a:r>
              <a:rPr lang="en-GB" dirty="0"/>
              <a:t>Temporal coherence of visual data</a:t>
            </a:r>
          </a:p>
          <a:p>
            <a:endParaRPr lang="en-GB" dirty="0"/>
          </a:p>
          <a:p>
            <a:r>
              <a:rPr lang="en-GB" dirty="0"/>
              <a:t>Sensor modalities</a:t>
            </a:r>
          </a:p>
          <a:p>
            <a:pPr lvl="1"/>
            <a:r>
              <a:rPr lang="en-GB" dirty="0"/>
              <a:t>Instead of image-only, consider 2D/3D lasers, radar, thermal, depth,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AAF5-B03D-71FC-A402-1A8120E1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AFCD-8518-4919-1F50-0F2B2417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EDF-5743-E3C9-7322-0B53A860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09657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Modeling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9A2E-32B5-218C-F49C-F7C0544E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representation</a:t>
            </a:r>
          </a:p>
          <a:p>
            <a:pPr lvl="1"/>
            <a:r>
              <a:rPr lang="en-US" dirty="0"/>
              <a:t>Short/Long-Term Memory (S/LTM)</a:t>
            </a:r>
          </a:p>
          <a:p>
            <a:pPr lvl="2"/>
            <a:r>
              <a:rPr lang="en-US" dirty="0"/>
              <a:t>Multi-store model of human memory</a:t>
            </a:r>
          </a:p>
          <a:p>
            <a:pPr lvl="2"/>
            <a:r>
              <a:rPr lang="en-US" dirty="0"/>
              <a:t>Multiple timescales</a:t>
            </a:r>
          </a:p>
          <a:p>
            <a:pPr lvl="2"/>
            <a:r>
              <a:rPr lang="en-US" dirty="0"/>
              <a:t>Use LTM maps for localization</a:t>
            </a:r>
          </a:p>
          <a:p>
            <a:pPr lvl="1"/>
            <a:r>
              <a:rPr lang="en-US" dirty="0"/>
              <a:t>Static </a:t>
            </a:r>
            <a:r>
              <a:rPr lang="en-US" i="1" dirty="0"/>
              <a:t>vs</a:t>
            </a:r>
            <a:r>
              <a:rPr lang="en-US" dirty="0"/>
              <a:t> dynamic maps</a:t>
            </a:r>
            <a:endParaRPr lang="en-GB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2E3569E-A476-38F4-D96C-F481FF5F9C0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4000" y="1350000"/>
            <a:ext cx="5329238" cy="145300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DB6F97-8CBD-9A09-0EA5-A5DD421CFBD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84619" y="2803005"/>
            <a:ext cx="5328000" cy="1042853"/>
          </a:xfrm>
        </p:spPr>
        <p:txBody>
          <a:bodyPr/>
          <a:lstStyle/>
          <a:p>
            <a:r>
              <a:rPr lang="en-US" dirty="0"/>
              <a:t>Fig. 8: Multi-store model of human memory proposed by Atkinson</a:t>
            </a:r>
          </a:p>
          <a:p>
            <a:r>
              <a:rPr lang="en-US" dirty="0"/>
              <a:t>and Shiffrin (1968)</a:t>
            </a:r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https://commons.wikimedia.org/wiki/File:Memory_multistore_model.svg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325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Modeling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9A2E-32B5-218C-F49C-F7C0544E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representation</a:t>
            </a:r>
          </a:p>
          <a:p>
            <a:pPr lvl="1"/>
            <a:r>
              <a:rPr lang="en-US" dirty="0"/>
              <a:t>Short/Long-Term Memory (S/LTM)</a:t>
            </a:r>
          </a:p>
          <a:p>
            <a:pPr lvl="1"/>
            <a:r>
              <a:rPr lang="en-US" dirty="0"/>
              <a:t>Static </a:t>
            </a:r>
            <a:r>
              <a:rPr lang="en-US" i="1" dirty="0"/>
              <a:t>vs</a:t>
            </a:r>
            <a:r>
              <a:rPr lang="en-US" dirty="0"/>
              <a:t> dynamic maps</a:t>
            </a:r>
          </a:p>
          <a:p>
            <a:pPr lvl="2"/>
            <a:r>
              <a:rPr lang="en-US" dirty="0"/>
              <a:t>Identification of moving elements</a:t>
            </a:r>
          </a:p>
          <a:p>
            <a:pPr lvl="2"/>
            <a:r>
              <a:rPr lang="en-US" dirty="0"/>
              <a:t>Distinction between static – semi-static – dynamic changes</a:t>
            </a:r>
          </a:p>
          <a:p>
            <a:pPr lvl="2"/>
            <a:r>
              <a:rPr lang="en-US" dirty="0"/>
              <a:t>Ignore dynamic elements for static map</a:t>
            </a:r>
          </a:p>
          <a:p>
            <a:pPr lvl="2"/>
            <a:r>
              <a:rPr lang="en-US" dirty="0"/>
              <a:t>Use static map for localization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BC2455C-BE06-C708-6271-B2291BA3F9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1200" i="1" dirty="0"/>
              <a:t>(not possible to show examples due to require payment of copyright fees…)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916033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2CBC-6288-BEB0-AD5E-6F218CFB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Modeling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001C-648E-6223-2B75-D9F2180A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matching</a:t>
            </a:r>
          </a:p>
          <a:p>
            <a:pPr lvl="1"/>
            <a:r>
              <a:rPr lang="en-US" dirty="0"/>
              <a:t>Observation </a:t>
            </a:r>
            <a:r>
              <a:rPr lang="en-US" i="1" dirty="0"/>
              <a:t>vs </a:t>
            </a:r>
            <a:r>
              <a:rPr lang="en-US" dirty="0"/>
              <a:t>map</a:t>
            </a:r>
          </a:p>
          <a:p>
            <a:pPr lvl="1"/>
            <a:r>
              <a:rPr lang="en-US" dirty="0"/>
              <a:t>Clustering properties of observations</a:t>
            </a:r>
          </a:p>
          <a:p>
            <a:pPr lvl="1"/>
            <a:r>
              <a:rPr lang="en-US" dirty="0"/>
              <a:t>Ray tracing</a:t>
            </a:r>
          </a:p>
          <a:p>
            <a:pPr lvl="1"/>
            <a:r>
              <a:rPr lang="en-GB" dirty="0"/>
              <a:t>NDT + occupancy grid map hybrid representation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637-C7D1-B614-D018-F4C1F83F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CFA1-876A-766C-D0E1-AC33D076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1829-2B2C-48EA-328F-1F93391D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296666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DF75-471A-07CD-C33E-F2EB62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Modeling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B4D8-9DED-979D-B7B6-A2E4E935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modeling</a:t>
            </a:r>
          </a:p>
          <a:p>
            <a:pPr lvl="1"/>
            <a:r>
              <a:rPr lang="en-US" dirty="0"/>
              <a:t>Markov-based processes </a:t>
            </a:r>
          </a:p>
          <a:p>
            <a:pPr lvl="2"/>
            <a:r>
              <a:rPr lang="en-US" dirty="0"/>
              <a:t>State holding time associated to Markov processes</a:t>
            </a:r>
          </a:p>
          <a:p>
            <a:pPr lvl="1"/>
            <a:r>
              <a:rPr lang="en-US" dirty="0"/>
              <a:t>Patterns periodicity</a:t>
            </a:r>
          </a:p>
          <a:p>
            <a:pPr lvl="2"/>
            <a:r>
              <a:rPr lang="en-US" dirty="0"/>
              <a:t>Fourier analysis</a:t>
            </a:r>
          </a:p>
          <a:p>
            <a:pPr lvl="2"/>
            <a:r>
              <a:rPr lang="en-US" dirty="0"/>
              <a:t>Time series as stationary stochastic processes</a:t>
            </a:r>
          </a:p>
          <a:p>
            <a:pPr lvl="1"/>
            <a:r>
              <a:rPr lang="en-US" dirty="0"/>
              <a:t>CNN-based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A4A49-2422-CBB4-CF91-DA87713F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B0DD-7D5F-F334-E7A3-5E7B3295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D952-8A57-E3DC-0605-3D723C43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811398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B2C5-3580-4F99-1D5E-51C3B46C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Modeling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217C-EE24-07D5-7F3D-6F2BEBF1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objects detection</a:t>
            </a:r>
          </a:p>
          <a:p>
            <a:pPr lvl="1"/>
            <a:r>
              <a:rPr lang="en-US" dirty="0"/>
              <a:t>Assume certain semantic classes as dynamic</a:t>
            </a:r>
          </a:p>
          <a:p>
            <a:pPr lvl="1"/>
            <a:r>
              <a:rPr lang="en-US" dirty="0"/>
              <a:t>Use features associated to static objects for localization and mapping</a:t>
            </a:r>
          </a:p>
          <a:p>
            <a:pPr lvl="1"/>
            <a:r>
              <a:rPr lang="en-US" dirty="0"/>
              <a:t>Bounding box segmentation (YOLO)</a:t>
            </a:r>
          </a:p>
          <a:p>
            <a:pPr lvl="1"/>
            <a:r>
              <a:rPr lang="en-US" dirty="0"/>
              <a:t>Pixel-wise segmentation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54BA-B36E-A5B9-2B4E-C125CED3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C076-9E4F-B525-149E-18093499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D9F9-F57E-3501-7A2E-CD8E6730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97384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Sparsification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9A2E-32B5-218C-F49C-F7C0544E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growing problem of continuously performing SLAM</a:t>
            </a:r>
          </a:p>
          <a:p>
            <a:endParaRPr lang="en-US" dirty="0"/>
          </a:p>
          <a:p>
            <a:r>
              <a:rPr lang="en-US" dirty="0"/>
              <a:t>Pose graph SLAM</a:t>
            </a:r>
          </a:p>
          <a:p>
            <a:pPr lvl="1"/>
            <a:r>
              <a:rPr lang="en-US" dirty="0"/>
              <a:t>Mutual information between nodes</a:t>
            </a:r>
          </a:p>
          <a:p>
            <a:pPr lvl="1"/>
            <a:r>
              <a:rPr lang="en-US" dirty="0"/>
              <a:t>Outdated information of sensor observations</a:t>
            </a:r>
          </a:p>
          <a:p>
            <a:pPr lvl="1"/>
            <a:r>
              <a:rPr lang="en-US" dirty="0"/>
              <a:t>Nodes’ spatial density and time recency</a:t>
            </a:r>
          </a:p>
          <a:p>
            <a:pPr lvl="1"/>
            <a:r>
              <a:rPr lang="en-US" dirty="0"/>
              <a:t>Information fusion</a:t>
            </a:r>
          </a:p>
          <a:p>
            <a:pPr lvl="1"/>
            <a:r>
              <a:rPr lang="en-US" dirty="0"/>
              <a:t>Also appliable to Keyframe SLAM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028343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Sparsification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9A2E-32B5-218C-F49C-F7C0544E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management</a:t>
            </a:r>
          </a:p>
          <a:p>
            <a:pPr lvl="1"/>
            <a:r>
              <a:rPr lang="en-US" dirty="0"/>
              <a:t>Spatial distribution</a:t>
            </a:r>
          </a:p>
          <a:p>
            <a:pPr lvl="1"/>
            <a:r>
              <a:rPr lang="en-US" dirty="0"/>
              <a:t>Matching observations </a:t>
            </a:r>
            <a:r>
              <a:rPr lang="en-US" i="1" dirty="0"/>
              <a:t>vs</a:t>
            </a:r>
            <a:r>
              <a:rPr lang="en-US" dirty="0"/>
              <a:t> number of attempts</a:t>
            </a:r>
          </a:p>
          <a:p>
            <a:pPr lvl="1"/>
            <a:r>
              <a:rPr lang="en-US" dirty="0"/>
              <a:t>Predictor functions (#observations, concentration ratio, …) to evaluate feature stability</a:t>
            </a:r>
          </a:p>
          <a:p>
            <a:pPr lvl="1"/>
            <a:r>
              <a:rPr lang="en-US" dirty="0"/>
              <a:t>Merge ambiguous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894936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9A2E-32B5-218C-F49C-F7C0544E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multi-session</a:t>
            </a:r>
            <a:endParaRPr lang="en-GB" dirty="0"/>
          </a:p>
          <a:p>
            <a:pPr lvl="1"/>
            <a:r>
              <a:rPr lang="en-GB" dirty="0"/>
              <a:t>Common frame between all sessions</a:t>
            </a:r>
          </a:p>
          <a:p>
            <a:pPr lvl="1"/>
            <a:r>
              <a:rPr lang="en-GB" dirty="0"/>
              <a:t>Assume that localization always possible to perform in current map</a:t>
            </a:r>
          </a:p>
          <a:p>
            <a:endParaRPr lang="en-GB" dirty="0"/>
          </a:p>
          <a:p>
            <a:r>
              <a:rPr lang="en-GB" dirty="0"/>
              <a:t>Independent sessions</a:t>
            </a:r>
          </a:p>
          <a:p>
            <a:pPr lvl="1"/>
            <a:r>
              <a:rPr lang="en-GB" dirty="0"/>
              <a:t>Each run starts a new mapping session</a:t>
            </a:r>
          </a:p>
          <a:p>
            <a:pPr lvl="1"/>
            <a:r>
              <a:rPr lang="en-GB" dirty="0"/>
              <a:t>Offline / online processes try to formulate inter-session loop closures</a:t>
            </a:r>
          </a:p>
          <a:p>
            <a:endParaRPr lang="en-GB" dirty="0"/>
          </a:p>
          <a:p>
            <a:r>
              <a:rPr lang="en-US" dirty="0"/>
              <a:t>Anchor nodes</a:t>
            </a:r>
          </a:p>
          <a:p>
            <a:pPr lvl="1"/>
            <a:r>
              <a:rPr lang="en-US" dirty="0"/>
              <a:t>Representation of independent sessions in the same graph</a:t>
            </a:r>
          </a:p>
          <a:p>
            <a:pPr lvl="1"/>
            <a:r>
              <a:rPr lang="en-US" dirty="0"/>
              <a:t>Each session has an associated anchor node</a:t>
            </a:r>
            <a:endParaRPr lang="en-GB" dirty="0"/>
          </a:p>
          <a:p>
            <a:pPr lvl="1"/>
            <a:r>
              <a:rPr lang="en-GB" dirty="0"/>
              <a:t>Anchor node links a transformation from the global to the session’s frame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450379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5D0-5716-0AC5-34F7-28EE1FC2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FF34-15CD-ABDD-B6CB-06A829EA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challenges in addition to map sparsification</a:t>
            </a:r>
          </a:p>
          <a:p>
            <a:endParaRPr lang="en-US" dirty="0"/>
          </a:p>
          <a:p>
            <a:r>
              <a:rPr lang="en-US" dirty="0"/>
              <a:t>Map management</a:t>
            </a:r>
          </a:p>
          <a:p>
            <a:pPr lvl="1"/>
            <a:r>
              <a:rPr lang="en-GB" dirty="0"/>
              <a:t>RAM </a:t>
            </a:r>
            <a:r>
              <a:rPr lang="en-GB" i="1" dirty="0"/>
              <a:t>vs</a:t>
            </a:r>
            <a:r>
              <a:rPr lang="en-GB" dirty="0"/>
              <a:t> disk memory</a:t>
            </a:r>
          </a:p>
          <a:p>
            <a:pPr lvl="1"/>
            <a:r>
              <a:rPr lang="en-GB" dirty="0"/>
              <a:t>Geodetic quadtree tiling for Earth-scale mapping</a:t>
            </a:r>
          </a:p>
          <a:p>
            <a:endParaRPr lang="en-GB" dirty="0"/>
          </a:p>
          <a:p>
            <a:r>
              <a:rPr lang="en-GB" dirty="0"/>
              <a:t>Dimension reduction of feature descriptor</a:t>
            </a:r>
          </a:p>
          <a:p>
            <a:pPr lvl="1"/>
            <a:r>
              <a:rPr lang="en-GB" dirty="0"/>
              <a:t>Contributes for reducing the map size requirements</a:t>
            </a:r>
          </a:p>
          <a:p>
            <a:pPr lvl="1"/>
            <a:r>
              <a:rPr lang="en-GB" dirty="0"/>
              <a:t>Principal Component Analysis (PCA)</a:t>
            </a:r>
          </a:p>
          <a:p>
            <a:pPr lvl="1"/>
            <a:r>
              <a:rPr lang="en-GB" dirty="0"/>
              <a:t>Sparse Random Projection</a:t>
            </a:r>
          </a:p>
          <a:p>
            <a:pPr lvl="1"/>
            <a:r>
              <a:rPr lang="en-GB" dirty="0"/>
              <a:t>Max-pooling of CNN-based feature maps</a:t>
            </a:r>
          </a:p>
          <a:p>
            <a:pPr lvl="1"/>
            <a:r>
              <a:rPr lang="en-GB" dirty="0"/>
              <a:t>Semantic hashing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6427-DFA6-608B-EAA4-767313B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C06C-965E-1238-CB04-41A6EA12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9FA3-F1F9-0732-4220-CCD5DBD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86889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4E7-0880-C69C-98CC-7AD3D5A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9869-5111-57FA-E35F-71D39394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Autonomous mobile robot requires an environment representation</a:t>
            </a:r>
          </a:p>
          <a:p>
            <a:r>
              <a:rPr lang="en-GB" dirty="0"/>
              <a:t>Simultaneous Localization and Mapping </a:t>
            </a:r>
            <a:r>
              <a:rPr lang="en-US" dirty="0"/>
              <a:t>(SLAM)</a:t>
            </a:r>
          </a:p>
          <a:p>
            <a:pPr lvl="1"/>
            <a:r>
              <a:rPr lang="en-GB" dirty="0"/>
              <a:t>Robot pose estimation</a:t>
            </a:r>
          </a:p>
          <a:p>
            <a:pPr lvl="1"/>
            <a:r>
              <a:rPr lang="en-GB" dirty="0"/>
              <a:t>Mapping the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A0A7-FB48-F6CB-CE56-76D22E9D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EB4A-451C-4DE2-B10F-298C72BAAB03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2B89-14D2-1A84-FC9F-0324A83E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DB12-ACE9-1CBA-4FD9-ACD55048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417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5D0-5716-0AC5-34F7-28EE1FC2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FF34-15CD-ABDD-B6CB-06A829EA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computing</a:t>
            </a:r>
          </a:p>
          <a:p>
            <a:pPr lvl="1"/>
            <a:r>
              <a:rPr lang="en-US" dirty="0"/>
              <a:t>Multi-thread/process computing</a:t>
            </a:r>
          </a:p>
          <a:p>
            <a:pPr lvl="1"/>
            <a:r>
              <a:rPr lang="en-US" dirty="0"/>
              <a:t>External computation (cloud/edge devices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6427-DFA6-608B-EAA4-767313B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C06C-965E-1238-CB04-41A6EA12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9FA3-F1F9-0732-4220-CCD5DBD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00091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5D0-5716-0AC5-34F7-28EE1FC2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Experimental Data</a:t>
            </a:r>
            <a:endParaRPr lang="en-GB" dirty="0"/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B02F5E52-320B-7BB6-DCA5-4E2AF84F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04" y="1349375"/>
            <a:ext cx="8743680" cy="4470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6427-DFA6-608B-EAA4-767313B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C06C-965E-1238-CB04-41A6EA12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9FA3-F1F9-0732-4220-CCD5DBD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26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D16177-6900-138D-8545-178832C7E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Fig. 9: </a:t>
            </a:r>
            <a:r>
              <a:rPr lang="en-GB" dirty="0"/>
              <a:t>Evolution of the usage of public datasets per year considering the 142 included records in the review</a:t>
            </a:r>
          </a:p>
        </p:txBody>
      </p:sp>
    </p:spTree>
    <p:extLst>
      <p:ext uri="{BB962C8B-B14F-4D97-AF65-F5344CB8AC3E}">
        <p14:creationId xmlns:p14="http://schemas.microsoft.com/office/powerpoint/2010/main" val="4185360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5D0-5716-0AC5-34F7-28EE1FC2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Experimental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FF34-15CD-ABDD-B6CB-06A829EA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datasets</a:t>
            </a:r>
          </a:p>
          <a:p>
            <a:pPr lvl="1"/>
            <a:r>
              <a:rPr lang="en-US" dirty="0"/>
              <a:t>89/142 (62.7%) included works use public datasets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Oxford </a:t>
            </a:r>
            <a:r>
              <a:rPr lang="en-US" dirty="0" err="1"/>
              <a:t>RobotCar</a:t>
            </a:r>
            <a:endParaRPr lang="en-US" dirty="0"/>
          </a:p>
          <a:p>
            <a:pPr lvl="2"/>
            <a:r>
              <a:rPr lang="en-US" dirty="0" err="1"/>
              <a:t>USyd</a:t>
            </a:r>
            <a:r>
              <a:rPr lang="en-US" dirty="0"/>
              <a:t> Campus</a:t>
            </a:r>
          </a:p>
          <a:p>
            <a:pPr lvl="2"/>
            <a:r>
              <a:rPr lang="en-US" dirty="0"/>
              <a:t>COLD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GB" dirty="0"/>
              <a:t>Ground-truth data</a:t>
            </a:r>
          </a:p>
          <a:p>
            <a:pPr lvl="1"/>
            <a:r>
              <a:rPr lang="en-GB" dirty="0"/>
              <a:t>Manual (annotation/labelling, alignment)</a:t>
            </a:r>
          </a:p>
          <a:p>
            <a:pPr lvl="1"/>
            <a:r>
              <a:rPr lang="en-GB" dirty="0"/>
              <a:t>GPS</a:t>
            </a:r>
          </a:p>
          <a:p>
            <a:pPr lvl="1"/>
            <a:r>
              <a:rPr lang="en-GB" dirty="0"/>
              <a:t>External tracking systems (</a:t>
            </a:r>
            <a:r>
              <a:rPr lang="en-GB" dirty="0" err="1"/>
              <a:t>OptiTrack</a:t>
            </a:r>
            <a:r>
              <a:rPr lang="en-GB" dirty="0"/>
              <a:t>, Vicon)</a:t>
            </a:r>
          </a:p>
          <a:p>
            <a:pPr lvl="1"/>
            <a:r>
              <a:rPr lang="en-GB" dirty="0"/>
              <a:t>SLAM / laser-based data</a:t>
            </a:r>
          </a:p>
          <a:p>
            <a:pPr lvl="1"/>
            <a:r>
              <a:rPr lang="en-GB" dirty="0"/>
              <a:t>CAD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6427-DFA6-608B-EAA4-767313B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C06C-965E-1238-CB04-41A6EA12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9FA3-F1F9-0732-4220-CCD5DBD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292022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5D0-5716-0AC5-34F7-28EE1FC2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FF34-15CD-ABDD-B6CB-06A829EA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recognition</a:t>
            </a:r>
          </a:p>
          <a:p>
            <a:pPr lvl="1"/>
            <a:r>
              <a:rPr lang="en-US" dirty="0"/>
              <a:t>Precision-recall metrics</a:t>
            </a:r>
          </a:p>
          <a:p>
            <a:pPr lvl="1"/>
            <a:r>
              <a:rPr lang="en-US" dirty="0"/>
              <a:t>F-score, F-beta</a:t>
            </a:r>
          </a:p>
          <a:p>
            <a:pPr lvl="1"/>
            <a:r>
              <a:rPr lang="en-GB" dirty="0"/>
              <a:t>Confusion matrix</a:t>
            </a:r>
          </a:p>
          <a:p>
            <a:pPr lvl="1"/>
            <a:endParaRPr lang="en-GB" dirty="0"/>
          </a:p>
          <a:p>
            <a:r>
              <a:rPr lang="en-GB" dirty="0"/>
              <a:t>Robot pose</a:t>
            </a:r>
          </a:p>
          <a:p>
            <a:pPr lvl="1"/>
            <a:r>
              <a:rPr lang="en-GB" dirty="0"/>
              <a:t>Mean, standard deviation, Root Mean Square Error (RMSE)</a:t>
            </a:r>
          </a:p>
          <a:p>
            <a:pPr lvl="1"/>
            <a:r>
              <a:rPr lang="en-GB" dirty="0"/>
              <a:t>Absolute Trajectory Error (ATE)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6427-DFA6-608B-EAA4-767313B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C06C-965E-1238-CB04-41A6EA12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9FA3-F1F9-0732-4220-CCD5DBD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706485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5D0-5716-0AC5-34F7-28EE1FC2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FF34-15CD-ABDD-B6CB-06A829EA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Map sparsity</a:t>
            </a:r>
          </a:p>
          <a:p>
            <a:pPr lvl="1"/>
            <a:r>
              <a:rPr lang="en-GB" dirty="0"/>
              <a:t>Map size (#nodes, #edges, #features)</a:t>
            </a:r>
          </a:p>
          <a:p>
            <a:pPr lvl="1"/>
            <a:r>
              <a:rPr lang="en-GB" dirty="0" err="1"/>
              <a:t>Kullback-Leibler</a:t>
            </a:r>
            <a:r>
              <a:rPr lang="en-GB" dirty="0"/>
              <a:t> Divergence (KLD) for pose graph SLAM</a:t>
            </a:r>
          </a:p>
          <a:p>
            <a:pPr lvl="1"/>
            <a:endParaRPr lang="en-GB" dirty="0"/>
          </a:p>
          <a:p>
            <a:r>
              <a:rPr lang="en-GB" dirty="0"/>
              <a:t>Computational performance</a:t>
            </a:r>
          </a:p>
          <a:p>
            <a:pPr lvl="1"/>
            <a:r>
              <a:rPr lang="en-GB" dirty="0"/>
              <a:t>Execution time</a:t>
            </a:r>
          </a:p>
          <a:p>
            <a:pPr lvl="1"/>
            <a:r>
              <a:rPr lang="en-GB" dirty="0"/>
              <a:t>Memory</a:t>
            </a:r>
          </a:p>
          <a:p>
            <a:pPr lvl="1"/>
            <a:r>
              <a:rPr lang="en-GB" dirty="0"/>
              <a:t>Computational complexity (O(N), …)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6427-DFA6-608B-EAA4-767313B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C06C-965E-1238-CB04-41A6EA12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9FA3-F1F9-0732-4220-CCD5DBD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472831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PICO Framework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dirty="0"/>
              <a:t>Challenges and Future Directions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1A8D-A248-E68F-FDCE-DD98EFC9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0000" y="6400375"/>
            <a:ext cx="720000" cy="365125"/>
          </a:xfrm>
        </p:spPr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248735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pPr lvl="1"/>
            <a:r>
              <a:rPr lang="en-GB" dirty="0"/>
              <a:t>Omnidirectional vision</a:t>
            </a:r>
          </a:p>
          <a:p>
            <a:pPr lvl="1"/>
            <a:r>
              <a:rPr lang="en-GB" dirty="0"/>
              <a:t>Data augmentation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851549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r>
              <a:rPr lang="en-US" dirty="0"/>
              <a:t>Dynamics modeling</a:t>
            </a:r>
          </a:p>
          <a:p>
            <a:pPr lvl="1"/>
            <a:r>
              <a:rPr lang="en-US" dirty="0"/>
              <a:t>Definition of environment dynamics</a:t>
            </a:r>
          </a:p>
          <a:p>
            <a:pPr lvl="1"/>
            <a:r>
              <a:rPr lang="en-US" dirty="0"/>
              <a:t>Account dynamics in both localization and mapping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39075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r>
              <a:rPr lang="en-US" dirty="0"/>
              <a:t>Dynamics modeling</a:t>
            </a:r>
          </a:p>
          <a:p>
            <a:r>
              <a:rPr lang="en-US" dirty="0"/>
              <a:t>Online graph sparsification</a:t>
            </a:r>
          </a:p>
          <a:p>
            <a:pPr lvl="1"/>
            <a:r>
              <a:rPr lang="en-US" dirty="0"/>
              <a:t>Online sparsification</a:t>
            </a:r>
          </a:p>
          <a:p>
            <a:pPr lvl="1"/>
            <a:r>
              <a:rPr lang="en-US" dirty="0"/>
              <a:t>Sparsification in highly dynamic environments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170937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r>
              <a:rPr lang="en-US" dirty="0"/>
              <a:t>Dynamics modeling</a:t>
            </a:r>
          </a:p>
          <a:p>
            <a:r>
              <a:rPr lang="en-US" dirty="0"/>
              <a:t>Online graph sparsification</a:t>
            </a:r>
          </a:p>
          <a:p>
            <a:r>
              <a:rPr lang="en-US" dirty="0"/>
              <a:t>Decentralized computation</a:t>
            </a:r>
          </a:p>
          <a:p>
            <a:pPr lvl="1"/>
            <a:r>
              <a:rPr lang="en-US" dirty="0"/>
              <a:t>Application of decentralized computation in long-term localization and mapping</a:t>
            </a:r>
          </a:p>
          <a:p>
            <a:pPr lvl="1"/>
            <a:r>
              <a:rPr lang="en-US"/>
              <a:t>External compute agents (edge/cloud devices) for off-loading computation tasks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09763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9869-5111-57FA-E35F-71D39394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Autonomous mobile robot requires an environment representation</a:t>
            </a:r>
          </a:p>
          <a:p>
            <a:r>
              <a:rPr lang="en-GB" dirty="0"/>
              <a:t>Simultaneous Localization and Mapping </a:t>
            </a:r>
            <a:r>
              <a:rPr lang="en-US" dirty="0"/>
              <a:t>(SLAM)</a:t>
            </a:r>
          </a:p>
          <a:p>
            <a:pPr lvl="1"/>
            <a:r>
              <a:rPr lang="en-GB" dirty="0"/>
              <a:t>Robot pose estimation</a:t>
            </a:r>
          </a:p>
          <a:p>
            <a:pPr lvl="1"/>
            <a:r>
              <a:rPr lang="en-GB" dirty="0"/>
              <a:t>Mapping the environment</a:t>
            </a:r>
          </a:p>
          <a:p>
            <a:pPr>
              <a:spcBef>
                <a:spcPts val="3000"/>
              </a:spcBef>
            </a:pPr>
            <a:r>
              <a:rPr lang="en-GB" dirty="0"/>
              <a:t>Static scene only requires mapping once the environment</a:t>
            </a:r>
          </a:p>
          <a:p>
            <a:r>
              <a:rPr lang="en-GB" dirty="0"/>
              <a:t>Real world is not static!</a:t>
            </a:r>
          </a:p>
          <a:p>
            <a:pPr lvl="1"/>
            <a:r>
              <a:rPr lang="en-GB" dirty="0"/>
              <a:t>Moving elements</a:t>
            </a:r>
          </a:p>
          <a:p>
            <a:pPr lvl="1"/>
            <a:r>
              <a:rPr lang="en-GB" dirty="0"/>
              <a:t>Environment reconfiguration</a:t>
            </a:r>
          </a:p>
          <a:p>
            <a:pPr lvl="1"/>
            <a:r>
              <a:rPr lang="en-GB" dirty="0"/>
              <a:t>Appearance variations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834E7-0880-C69C-98CC-7AD3D5A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Context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8ED3-823D-3C03-1517-D103CF56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194D-24C1-4491-B15C-33E0AAE4A692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AFD6C-DFA7-6E2C-76BC-A0E125D7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3E1D-BB72-14C1-8575-E1EDB2AD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748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r>
              <a:rPr lang="en-US" dirty="0"/>
              <a:t>Dynamics modeling</a:t>
            </a:r>
          </a:p>
          <a:p>
            <a:r>
              <a:rPr lang="en-US" dirty="0"/>
              <a:t>Online graph sparsification</a:t>
            </a:r>
          </a:p>
          <a:p>
            <a:r>
              <a:rPr lang="en-US" dirty="0"/>
              <a:t>Decentralized computation</a:t>
            </a:r>
          </a:p>
          <a:p>
            <a:r>
              <a:rPr lang="en-US" dirty="0"/>
              <a:t>Multi-robot long-term SLAM</a:t>
            </a:r>
          </a:p>
          <a:p>
            <a:pPr lvl="1"/>
            <a:r>
              <a:rPr lang="en-US" dirty="0"/>
              <a:t>Decentralized and distributed SLAM execution</a:t>
            </a:r>
          </a:p>
          <a:p>
            <a:pPr lvl="1"/>
            <a:r>
              <a:rPr lang="en-US" dirty="0"/>
              <a:t>Heterogeneous robots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807673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r>
              <a:rPr lang="en-US" dirty="0"/>
              <a:t>Dynamics modeling</a:t>
            </a:r>
          </a:p>
          <a:p>
            <a:r>
              <a:rPr lang="en-US" dirty="0"/>
              <a:t>Online graph sparsification</a:t>
            </a:r>
          </a:p>
          <a:p>
            <a:r>
              <a:rPr lang="en-US" dirty="0"/>
              <a:t>Decentralized computation</a:t>
            </a:r>
          </a:p>
          <a:p>
            <a:r>
              <a:rPr lang="en-US" dirty="0"/>
              <a:t>Multi-robot long-term SLAM</a:t>
            </a:r>
          </a:p>
          <a:p>
            <a:r>
              <a:rPr lang="en-US" dirty="0"/>
              <a:t>Active exploration</a:t>
            </a:r>
          </a:p>
          <a:p>
            <a:pPr lvl="1"/>
            <a:r>
              <a:rPr lang="en-US" dirty="0"/>
              <a:t>Active navigation to improve long-term performance of SLAM algorithms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848573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r>
              <a:rPr lang="en-US" dirty="0"/>
              <a:t>Dynamics modeling</a:t>
            </a:r>
          </a:p>
          <a:p>
            <a:r>
              <a:rPr lang="en-US" dirty="0"/>
              <a:t>Online graph sparsification</a:t>
            </a:r>
          </a:p>
          <a:p>
            <a:r>
              <a:rPr lang="en-US" dirty="0"/>
              <a:t>Decentralized computation</a:t>
            </a:r>
          </a:p>
          <a:p>
            <a:r>
              <a:rPr lang="en-US" dirty="0"/>
              <a:t>Multi-robot long-term SLAM</a:t>
            </a:r>
          </a:p>
          <a:p>
            <a:r>
              <a:rPr lang="en-US" dirty="0"/>
              <a:t>Active exploration</a:t>
            </a:r>
          </a:p>
          <a:p>
            <a:r>
              <a:rPr lang="en-US" dirty="0"/>
              <a:t>Human-to-Machine Interfaces (HMI)</a:t>
            </a:r>
          </a:p>
          <a:p>
            <a:pPr lvl="1"/>
            <a:r>
              <a:rPr lang="en-US" dirty="0"/>
              <a:t>User provide information on environment dynamics/changes</a:t>
            </a:r>
          </a:p>
          <a:p>
            <a:pPr lvl="1"/>
            <a:r>
              <a:rPr lang="en-US" dirty="0"/>
              <a:t>Usage of high-level geometric and semantic features to interact with the end-user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339500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PICO Framework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 and Future Directions</a:t>
            </a:r>
          </a:p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40BE-D794-C8D9-AD29-880A8517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0000" y="6400375"/>
            <a:ext cx="720000" cy="365125"/>
          </a:xfrm>
        </p:spPr>
        <p:txBody>
          <a:bodyPr/>
          <a:lstStyle/>
          <a:p>
            <a:r>
              <a:rPr lang="en-GB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757474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9D57-8881-399A-7463-DC686AD5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F779-AE34-CAC9-F561-C8F7FF17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Appearance variance</a:t>
            </a:r>
          </a:p>
          <a:p>
            <a:pPr lvl="1"/>
            <a:r>
              <a:rPr lang="en-GB" dirty="0"/>
              <a:t>CNN-based features more discriminative than handcrafted ones</a:t>
            </a:r>
          </a:p>
          <a:p>
            <a:pPr lvl="1"/>
            <a:r>
              <a:rPr lang="en-GB" dirty="0"/>
              <a:t>Geometric/semantic cues more robust than appearance ones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8BB8-59C6-5FA5-A427-5B36B831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4B0D-DC22-703C-421E-A2564DAC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CFFC-4197-30C3-CF83-BB04368B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171247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9D57-8881-399A-7463-DC686AD5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F779-AE34-CAC9-F561-C8F7FF17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Appearance variance</a:t>
            </a:r>
          </a:p>
          <a:p>
            <a:pPr lvl="1"/>
            <a:r>
              <a:rPr lang="en-GB" dirty="0"/>
              <a:t>CNN-based features more discriminative than handcrafted ones</a:t>
            </a:r>
          </a:p>
          <a:p>
            <a:pPr lvl="1"/>
            <a:r>
              <a:rPr lang="en-GB" dirty="0"/>
              <a:t>Geometric/semantic cues more robust than appearance ones</a:t>
            </a:r>
          </a:p>
          <a:p>
            <a:pPr lvl="1"/>
            <a:endParaRPr lang="en-GB" dirty="0"/>
          </a:p>
          <a:p>
            <a:r>
              <a:rPr lang="en-US" dirty="0"/>
              <a:t>Environment dynamics</a:t>
            </a:r>
          </a:p>
          <a:p>
            <a:pPr lvl="1"/>
            <a:r>
              <a:rPr lang="en-US" dirty="0"/>
              <a:t>Static – semi-static – dynamic identification most common approach</a:t>
            </a:r>
          </a:p>
          <a:p>
            <a:pPr lvl="1"/>
            <a:r>
              <a:rPr lang="en-US" dirty="0"/>
              <a:t>Usage of static permanent changes for localization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8BB8-59C6-5FA5-A427-5B36B831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4B0D-DC22-703C-421E-A2564DAC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CFFC-4197-30C3-CF83-BB04368B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195870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9D57-8881-399A-7463-DC686AD5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F779-AE34-CAC9-F561-C8F7FF17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Appearance variance</a:t>
            </a:r>
          </a:p>
          <a:p>
            <a:pPr lvl="1"/>
            <a:r>
              <a:rPr lang="en-GB" dirty="0"/>
              <a:t>CNN-based features more discriminative than handcrafted ones</a:t>
            </a:r>
          </a:p>
          <a:p>
            <a:pPr lvl="1"/>
            <a:r>
              <a:rPr lang="en-GB" dirty="0"/>
              <a:t>Geometric/semantic cues more robust than appearance ones</a:t>
            </a:r>
          </a:p>
          <a:p>
            <a:pPr lvl="1"/>
            <a:endParaRPr lang="en-GB" dirty="0"/>
          </a:p>
          <a:p>
            <a:r>
              <a:rPr lang="en-US" dirty="0"/>
              <a:t>Environment dynamics</a:t>
            </a:r>
          </a:p>
          <a:p>
            <a:pPr lvl="1"/>
            <a:r>
              <a:rPr lang="en-US" dirty="0"/>
              <a:t>Static – semi-static – dynamic identification most common approach</a:t>
            </a:r>
          </a:p>
          <a:p>
            <a:pPr lvl="1"/>
            <a:r>
              <a:rPr lang="en-US" dirty="0"/>
              <a:t>Usage of static permanent changes for localization</a:t>
            </a:r>
          </a:p>
          <a:p>
            <a:pPr lvl="1"/>
            <a:endParaRPr lang="en-US" dirty="0"/>
          </a:p>
          <a:p>
            <a:r>
              <a:rPr lang="en-US" dirty="0"/>
              <a:t>Map sparsification</a:t>
            </a:r>
          </a:p>
          <a:p>
            <a:pPr lvl="1"/>
            <a:r>
              <a:rPr lang="en-US" dirty="0"/>
              <a:t>Goal: constrain map size to explored environment area</a:t>
            </a:r>
          </a:p>
          <a:p>
            <a:pPr lvl="1"/>
            <a:r>
              <a:rPr lang="en-US" dirty="0"/>
              <a:t>Mutual information rejection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8BB8-59C6-5FA5-A427-5B36B831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4B0D-DC22-703C-421E-A2564DAC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CFFC-4197-30C3-CF83-BB04368B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9325611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9D57-8881-399A-7463-DC686AD5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F779-AE34-CAC9-F561-C8F7FF17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Appearance variance</a:t>
            </a:r>
          </a:p>
          <a:p>
            <a:pPr lvl="1"/>
            <a:r>
              <a:rPr lang="en-GB" dirty="0"/>
              <a:t>CNN-based features more discriminative than handcrafted ones</a:t>
            </a:r>
          </a:p>
          <a:p>
            <a:pPr lvl="1"/>
            <a:r>
              <a:rPr lang="en-GB" dirty="0"/>
              <a:t>Geometric/semantic cues more robust than appearance ones</a:t>
            </a:r>
          </a:p>
          <a:p>
            <a:pPr lvl="1"/>
            <a:endParaRPr lang="en-GB" dirty="0"/>
          </a:p>
          <a:p>
            <a:r>
              <a:rPr lang="en-US" dirty="0"/>
              <a:t>Environment dynamics</a:t>
            </a:r>
          </a:p>
          <a:p>
            <a:pPr lvl="1"/>
            <a:r>
              <a:rPr lang="en-US" dirty="0"/>
              <a:t>Static – semi-static – dynamic identification most common approach</a:t>
            </a:r>
          </a:p>
          <a:p>
            <a:pPr lvl="1"/>
            <a:r>
              <a:rPr lang="en-US" dirty="0"/>
              <a:t>Usage of static permanent changes for localization</a:t>
            </a:r>
          </a:p>
          <a:p>
            <a:pPr lvl="1"/>
            <a:endParaRPr lang="en-US" dirty="0"/>
          </a:p>
          <a:p>
            <a:r>
              <a:rPr lang="en-US" dirty="0"/>
              <a:t>Map sparsification</a:t>
            </a:r>
          </a:p>
          <a:p>
            <a:pPr lvl="1"/>
            <a:r>
              <a:rPr lang="en-US" dirty="0"/>
              <a:t>Goal: constrain map size to explored environment area</a:t>
            </a:r>
          </a:p>
          <a:p>
            <a:pPr lvl="1"/>
            <a:r>
              <a:rPr lang="en-US" dirty="0"/>
              <a:t>Mutual information rejection</a:t>
            </a:r>
          </a:p>
          <a:p>
            <a:pPr lvl="1"/>
            <a:endParaRPr lang="en-GB" dirty="0"/>
          </a:p>
          <a:p>
            <a:r>
              <a:rPr lang="en-GB" dirty="0"/>
              <a:t>There are still open challenges on long-term SLAM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8BB8-59C6-5FA5-A427-5B36B831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4B0D-DC22-703C-421E-A2564DAC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CFFC-4197-30C3-CF83-BB04368B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101004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3CF4-44DA-4DBB-9453-0FC92E4B8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Any questions?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84E965C-0262-F91E-4EAB-658356A34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Corresponding author: Ricardo B. Sousa</a:t>
            </a:r>
          </a:p>
          <a:p>
            <a:r>
              <a:rPr lang="en-US" dirty="0">
                <a:hlinkClick r:id="rId2"/>
              </a:rPr>
              <a:t>up201503004@edu.fe.up.pt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719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3CF4-44DA-4DBB-9453-0FC92E4B8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Systematic Review on</a:t>
            </a:r>
            <a:br>
              <a:rPr lang="en-US" dirty="0"/>
            </a:br>
            <a:r>
              <a:rPr lang="en-US" dirty="0"/>
              <a:t>Long-Term Localization and Mapping</a:t>
            </a:r>
            <a:br>
              <a:rPr lang="en-US" dirty="0"/>
            </a:br>
            <a:r>
              <a:rPr lang="en-US" dirty="0"/>
              <a:t>for Mobile Robots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F54C3-BEF0-43F0-CA9A-B7FC8DEA4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Ricardo B. Sousa, H</a:t>
            </a:r>
            <a:r>
              <a:rPr lang="en-GB" dirty="0"/>
              <a:t>é</a:t>
            </a:r>
            <a:r>
              <a:rPr lang="en-US" dirty="0" err="1"/>
              <a:t>ber</a:t>
            </a:r>
            <a:r>
              <a:rPr lang="en-US" dirty="0"/>
              <a:t> M. </a:t>
            </a:r>
            <a:r>
              <a:rPr lang="en-US" dirty="0" err="1"/>
              <a:t>Sobreira</a:t>
            </a:r>
            <a:r>
              <a:rPr lang="en-US" dirty="0"/>
              <a:t>, António Paulo Moreira</a:t>
            </a:r>
          </a:p>
          <a:p>
            <a:endParaRPr lang="en-US" dirty="0"/>
          </a:p>
          <a:p>
            <a:r>
              <a:rPr lang="en-US" dirty="0"/>
              <a:t>Location of the presentation / Context</a:t>
            </a:r>
          </a:p>
          <a:p>
            <a:r>
              <a:rPr lang="en-US" dirty="0"/>
              <a:t>Month Day,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11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9869-5111-57FA-E35F-71D39394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Autonomous mobile robot requires an environment representation</a:t>
            </a:r>
          </a:p>
          <a:p>
            <a:r>
              <a:rPr lang="en-GB" dirty="0"/>
              <a:t>Simultaneous Localization and Mapping </a:t>
            </a:r>
            <a:r>
              <a:rPr lang="en-US" dirty="0"/>
              <a:t>(SLAM)</a:t>
            </a:r>
          </a:p>
          <a:p>
            <a:pPr lvl="1"/>
            <a:r>
              <a:rPr lang="en-GB" dirty="0"/>
              <a:t>Robot pose estimation</a:t>
            </a:r>
          </a:p>
          <a:p>
            <a:pPr lvl="1"/>
            <a:r>
              <a:rPr lang="en-GB" dirty="0"/>
              <a:t>Mapping the environment</a:t>
            </a:r>
          </a:p>
          <a:p>
            <a:pPr>
              <a:spcBef>
                <a:spcPts val="3000"/>
              </a:spcBef>
            </a:pPr>
            <a:r>
              <a:rPr lang="en-GB" dirty="0"/>
              <a:t>Static scene only requires mapping once the environment</a:t>
            </a:r>
          </a:p>
          <a:p>
            <a:r>
              <a:rPr lang="en-GB" dirty="0"/>
              <a:t>Real world is not static!</a:t>
            </a:r>
          </a:p>
          <a:p>
            <a:pPr lvl="1"/>
            <a:r>
              <a:rPr lang="en-GB" dirty="0"/>
              <a:t>Moving elements</a:t>
            </a:r>
          </a:p>
          <a:p>
            <a:pPr lvl="1"/>
            <a:r>
              <a:rPr lang="en-GB" dirty="0"/>
              <a:t>Environment reconfiguration</a:t>
            </a:r>
          </a:p>
          <a:p>
            <a:pPr lvl="1"/>
            <a:r>
              <a:rPr lang="en-GB" dirty="0"/>
              <a:t>Appearance variations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834E7-0880-C69C-98CC-7AD3D5A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Context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8ED3-823D-3C03-1517-D103CF56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194D-24C1-4491-B15C-33E0AAE4A692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AFD6C-DFA7-6E2C-76BC-A0E125D7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3E1D-BB72-14C1-8575-E1EDB2AD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2F732F-359D-4EDC-7046-A81E2323FF56}"/>
              </a:ext>
            </a:extLst>
          </p:cNvPr>
          <p:cNvSpPr txBox="1">
            <a:spLocks/>
          </p:cNvSpPr>
          <p:nvPr/>
        </p:nvSpPr>
        <p:spPr>
          <a:xfrm>
            <a:off x="6227180" y="1851949"/>
            <a:ext cx="5784820" cy="445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endParaRPr lang="en-US" sz="20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>
              <a:spcBef>
                <a:spcPts val="3000"/>
              </a:spcBef>
            </a:pPr>
            <a:endParaRPr lang="en-GB" sz="2000" dirty="0"/>
          </a:p>
          <a:p>
            <a:r>
              <a:rPr lang="en-GB" sz="2000" dirty="0">
                <a:solidFill>
                  <a:srgbClr val="FF0000"/>
                </a:solidFill>
              </a:rPr>
              <a:t>How and when to update the map</a:t>
            </a:r>
          </a:p>
          <a:p>
            <a:pPr lvl="1"/>
            <a:r>
              <a:rPr lang="en-GB" sz="1800" dirty="0">
                <a:solidFill>
                  <a:srgbClr val="FF0000"/>
                </a:solidFill>
              </a:rPr>
              <a:t>Consider most current state, only static?</a:t>
            </a:r>
          </a:p>
          <a:p>
            <a:pPr lvl="1"/>
            <a:r>
              <a:rPr lang="en-GB" sz="1800" dirty="0">
                <a:solidFill>
                  <a:srgbClr val="FF0000"/>
                </a:solidFill>
              </a:rPr>
              <a:t>Update when changes occur, after certain time?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27F939-24AD-595E-BB58-7D96578CE08B}"/>
              </a:ext>
            </a:extLst>
          </p:cNvPr>
          <p:cNvCxnSpPr>
            <a:cxnSpLocks/>
          </p:cNvCxnSpPr>
          <p:nvPr/>
        </p:nvCxnSpPr>
        <p:spPr>
          <a:xfrm>
            <a:off x="5270500" y="4100212"/>
            <a:ext cx="102653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165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44C7-F955-0389-779A-030A4392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82CAE-9A80-5F94-17D3-F5EA13B6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951C-20C4-2FA3-51AE-5BAAEEB7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F73E-6C62-5DD6-852D-2258BB6E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32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CEA404-2277-CB93-0DC5-D9E24197A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323171"/>
              </p:ext>
            </p:extLst>
          </p:nvPr>
        </p:nvGraphicFramePr>
        <p:xfrm>
          <a:off x="1260475" y="1349375"/>
          <a:ext cx="10752138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2138">
                  <a:extLst>
                    <a:ext uri="{9D8B030D-6E8A-4147-A177-3AD203B41FA5}">
                      <a16:colId xmlns:a16="http://schemas.microsoft.com/office/drawing/2014/main" val="1274187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R.B. Sousa, H.M.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Sobreira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A.P. Moreira: </a:t>
                      </a:r>
                      <a:r>
                        <a:rPr lang="en-US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Systematic Review on Long-Term Localization and Mapping for Mobile Robots</a:t>
                      </a:r>
                      <a:r>
                        <a:rPr lang="en-US"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(2022). DOI: </a:t>
                      </a:r>
                      <a:r>
                        <a:rPr lang="en-US" sz="1200" i="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10.22541/au.166739295.55264285/v1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8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Cadena et. al.: </a:t>
                      </a:r>
                      <a:r>
                        <a:rPr lang="en-GB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Past, present, and future of simultaneous localization and mapping: Toward the robust-perception age</a:t>
                      </a:r>
                      <a:r>
                        <a:rPr lang="en-GB"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(2016). IEEE Transactions on Robotics, 32(6), pp. 1309–1332. DOI: </a:t>
                      </a:r>
                      <a:r>
                        <a:rPr lang="en-GB" sz="1200" i="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10.1109/TRO.2016.2624754</a:t>
                      </a:r>
                      <a:endParaRPr lang="en-GB" sz="1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68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G. Bresson et. al.: </a:t>
                      </a:r>
                      <a:r>
                        <a:rPr lang="en-GB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 localization and mapping: A survey of current trends in autonomous driving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(2017). </a:t>
                      </a:r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IEEE Transactions on Intelligent </a:t>
                      </a:r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Vehicles</a:t>
                      </a:r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2(3), pp. 194–220. DOI: </a:t>
                      </a:r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10.1109/TIV.2017.2749181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57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M.J. Page et. al.: </a:t>
                      </a:r>
                      <a:r>
                        <a:rPr lang="en-GB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PRISMA 2020 explanation and elaboration: Updated guidance and exemplars for reporting systematic reviews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(2021). BMJ, 372(160). DOI: 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10.1136/bmj.n160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2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 Borrego, M.J. Foster, J.E.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Froyd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Systematic Literature Reviews in Engineering Education and Other Developing Interdisciplinary Fields</a:t>
                      </a:r>
                      <a:r>
                        <a:rPr lang="en-GB"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(2014). Journal of engineering education, 103(1), pp. 45–76. DOI: </a:t>
                      </a:r>
                      <a:r>
                        <a:rPr lang="en-GB" sz="1200" i="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10.1002/jee.20038</a:t>
                      </a:r>
                      <a:endParaRPr lang="en-GB" sz="1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50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86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4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7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3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9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8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8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4E7-0880-C69C-98CC-7AD3D5A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9869-5111-57FA-E35F-71D39394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Autonomous mobile robot requires an environment representation</a:t>
            </a:r>
          </a:p>
          <a:p>
            <a:r>
              <a:rPr lang="en-GB" dirty="0"/>
              <a:t>Simultaneous Localization and Mapping </a:t>
            </a:r>
            <a:r>
              <a:rPr lang="en-US" dirty="0"/>
              <a:t>(SLAM)</a:t>
            </a:r>
          </a:p>
          <a:p>
            <a:pPr lvl="1"/>
            <a:r>
              <a:rPr lang="en-GB" dirty="0"/>
              <a:t>Robot pose estimation</a:t>
            </a:r>
          </a:p>
          <a:p>
            <a:pPr lvl="1"/>
            <a:r>
              <a:rPr lang="en-GB" dirty="0"/>
              <a:t>Mapping the environment</a:t>
            </a:r>
          </a:p>
          <a:p>
            <a:pPr>
              <a:spcBef>
                <a:spcPts val="3000"/>
              </a:spcBef>
            </a:pPr>
            <a:r>
              <a:rPr lang="en-GB" dirty="0"/>
              <a:t>Static scene only requires mapping once the environment</a:t>
            </a:r>
          </a:p>
          <a:p>
            <a:r>
              <a:rPr lang="en-GB" dirty="0"/>
              <a:t>Real world is not static!</a:t>
            </a:r>
          </a:p>
          <a:p>
            <a:pPr lvl="1"/>
            <a:r>
              <a:rPr lang="en-GB" dirty="0"/>
              <a:t>Moving elements</a:t>
            </a:r>
          </a:p>
          <a:p>
            <a:pPr lvl="1"/>
            <a:r>
              <a:rPr lang="en-GB" dirty="0"/>
              <a:t>Environment reconfiguration</a:t>
            </a:r>
          </a:p>
          <a:p>
            <a:pPr lvl="1"/>
            <a:r>
              <a:rPr lang="en-GB" dirty="0"/>
              <a:t>Appearance variations</a:t>
            </a:r>
          </a:p>
          <a:p>
            <a:pPr>
              <a:spcBef>
                <a:spcPts val="3000"/>
              </a:spcBef>
            </a:pPr>
            <a:r>
              <a:rPr lang="en-GB" dirty="0"/>
              <a:t>Limited computational resources</a:t>
            </a:r>
          </a:p>
          <a:p>
            <a:pPr lvl="1"/>
            <a:r>
              <a:rPr lang="en-GB" dirty="0"/>
              <a:t>Indefinitely growth of the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8ED3-823D-3C03-1517-D103CF56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194D-24C1-4491-B15C-33E0AAE4A692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AFD6C-DFA7-6E2C-76BC-A0E125D7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3E1D-BB72-14C1-8575-E1EDB2AD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3B413C-3660-199F-706D-80F76D054036}"/>
              </a:ext>
            </a:extLst>
          </p:cNvPr>
          <p:cNvSpPr txBox="1">
            <a:spLocks/>
          </p:cNvSpPr>
          <p:nvPr/>
        </p:nvSpPr>
        <p:spPr>
          <a:xfrm>
            <a:off x="6227180" y="1851949"/>
            <a:ext cx="5784820" cy="445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endParaRPr lang="en-US" sz="20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>
              <a:spcBef>
                <a:spcPts val="3000"/>
              </a:spcBef>
            </a:pPr>
            <a:endParaRPr lang="en-GB" sz="2000" dirty="0"/>
          </a:p>
          <a:p>
            <a:r>
              <a:rPr lang="en-GB" sz="2000" dirty="0">
                <a:solidFill>
                  <a:srgbClr val="FF0000"/>
                </a:solidFill>
              </a:rPr>
              <a:t>How and when to update the map</a:t>
            </a:r>
          </a:p>
          <a:p>
            <a:pPr lvl="1"/>
            <a:r>
              <a:rPr lang="en-GB" sz="1800" dirty="0">
                <a:solidFill>
                  <a:srgbClr val="FF0000"/>
                </a:solidFill>
              </a:rPr>
              <a:t>Consider most current state, only static?</a:t>
            </a:r>
          </a:p>
          <a:p>
            <a:pPr lvl="1"/>
            <a:r>
              <a:rPr lang="en-GB" sz="1800" dirty="0">
                <a:solidFill>
                  <a:srgbClr val="FF0000"/>
                </a:solidFill>
              </a:rPr>
              <a:t>Update when changes occur, after certain time?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F138AD-F43A-9C3D-3B42-5D1F3F94FDC9}"/>
              </a:ext>
            </a:extLst>
          </p:cNvPr>
          <p:cNvCxnSpPr>
            <a:cxnSpLocks/>
          </p:cNvCxnSpPr>
          <p:nvPr/>
        </p:nvCxnSpPr>
        <p:spPr>
          <a:xfrm>
            <a:off x="5270500" y="4100212"/>
            <a:ext cx="102653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7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2944-D255-EDAB-A8FB-5C7DCBB3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5704-A42A-DBF4-AACD-BB5BDDAF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existent studies overview SLAM literature</a:t>
            </a:r>
          </a:p>
          <a:p>
            <a:pPr lvl="1"/>
            <a:r>
              <a:rPr lang="en-GB" dirty="0"/>
              <a:t>Past, present, and future of simultaneous localization and mapping: Toward the robust-perception age (2016)</a:t>
            </a:r>
          </a:p>
          <a:p>
            <a:pPr lvl="1"/>
            <a:r>
              <a:rPr lang="en-GB" dirty="0"/>
              <a:t>Simultaneous localization and mapping: A survey of current trends in autonomous driving (2017)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F26B-E9B0-BA87-1E0F-E85C1095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2569-BBC7-6AF4-8A69-A6BE051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32B2-A331-5525-103B-A1ACD3A8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7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2944-D255-EDAB-A8FB-5C7DCBB3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5704-A42A-DBF4-AACD-BB5BDDAF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existent studies overview SLAM literature</a:t>
            </a:r>
          </a:p>
          <a:p>
            <a:pPr lvl="1"/>
            <a:r>
              <a:rPr lang="en-GB" dirty="0"/>
              <a:t>Past, present, and future of simultaneous localization and mapping: Toward the robust-perception age (2016)</a:t>
            </a:r>
          </a:p>
          <a:p>
            <a:pPr lvl="1"/>
            <a:r>
              <a:rPr lang="en-GB" dirty="0"/>
              <a:t>Simultaneous localization and mapping: A survey of current trends in autonomous driving (2017)</a:t>
            </a:r>
          </a:p>
          <a:p>
            <a:pPr lvl="1"/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/>
              <a:t>However,</a:t>
            </a:r>
          </a:p>
          <a:p>
            <a:pPr lvl="1"/>
            <a:r>
              <a:rPr lang="en-GB" dirty="0"/>
              <a:t>No overview on challenges related to long-term SLAM</a:t>
            </a:r>
          </a:p>
          <a:p>
            <a:pPr lvl="1"/>
            <a:r>
              <a:rPr lang="en-GB" dirty="0"/>
              <a:t>No clear methodology for selecting the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F26B-E9B0-BA87-1E0F-E85C1095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2569-BBC7-6AF4-8A69-A6BE051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32B2-A331-5525-103B-A1ACD3A8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6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1CC0BC0F-9E2E-4154-9D15-284CCA39421E}" vid="{966FD90C-428A-41CD-A0CE-1328B98426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510</TotalTime>
  <Words>4002</Words>
  <Application>Microsoft Office PowerPoint</Application>
  <PresentationFormat>Widescreen</PresentationFormat>
  <Paragraphs>706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Consolas</vt:lpstr>
      <vt:lpstr>Office Theme</vt:lpstr>
      <vt:lpstr>A Systematic Review on Long-Term Localization and Mapping for Mobile Robots</vt:lpstr>
      <vt:lpstr>Outline</vt:lpstr>
      <vt:lpstr>Outline</vt:lpstr>
      <vt:lpstr>Introduction: Context</vt:lpstr>
      <vt:lpstr>Introduction: Context</vt:lpstr>
      <vt:lpstr>Introduction: Context</vt:lpstr>
      <vt:lpstr>Introduction: Context</vt:lpstr>
      <vt:lpstr>Motivation</vt:lpstr>
      <vt:lpstr>Motivation</vt:lpstr>
      <vt:lpstr>Goals</vt:lpstr>
      <vt:lpstr>Goals</vt:lpstr>
      <vt:lpstr>Outline</vt:lpstr>
      <vt:lpstr>PICO Framework</vt:lpstr>
      <vt:lpstr>PICO Framework</vt:lpstr>
      <vt:lpstr>Outline</vt:lpstr>
      <vt:lpstr>Methodology: Search &amp; Selection</vt:lpstr>
      <vt:lpstr>Methodology: Search &amp; Selection</vt:lpstr>
      <vt:lpstr>Data Extraction</vt:lpstr>
      <vt:lpstr>Data Extraction</vt:lpstr>
      <vt:lpstr>Outline</vt:lpstr>
      <vt:lpstr>Results Overview: Keywords Co-occurrence </vt:lpstr>
      <vt:lpstr>Co-authorship Analysis</vt:lpstr>
      <vt:lpstr>Outline</vt:lpstr>
      <vt:lpstr>Discussion: Appearance Invariance</vt:lpstr>
      <vt:lpstr>Appearance Invariance</vt:lpstr>
      <vt:lpstr>Appearance Invariance</vt:lpstr>
      <vt:lpstr>Appearance Invariance</vt:lpstr>
      <vt:lpstr>Appearance Invariance</vt:lpstr>
      <vt:lpstr>Appearance Invariance</vt:lpstr>
      <vt:lpstr>Appearance Invariance</vt:lpstr>
      <vt:lpstr>Dynamics Modeling</vt:lpstr>
      <vt:lpstr>Dynamics Modeling</vt:lpstr>
      <vt:lpstr>Dynamics Modeling</vt:lpstr>
      <vt:lpstr>Dynamics Modeling</vt:lpstr>
      <vt:lpstr>Dynamics Modeling</vt:lpstr>
      <vt:lpstr>Map Sparsification</vt:lpstr>
      <vt:lpstr>Map Sparsification</vt:lpstr>
      <vt:lpstr>Multi-Session</vt:lpstr>
      <vt:lpstr>Computational</vt:lpstr>
      <vt:lpstr>Computational</vt:lpstr>
      <vt:lpstr>Long-Term Experimental Data</vt:lpstr>
      <vt:lpstr>Long-Term Experimental Data</vt:lpstr>
      <vt:lpstr>Evaluation Metrics</vt:lpstr>
      <vt:lpstr>Evaluation Metrics</vt:lpstr>
      <vt:lpstr>Outline</vt:lpstr>
      <vt:lpstr>Challenges and Future Directions</vt:lpstr>
      <vt:lpstr>Challenges and Future Directions</vt:lpstr>
      <vt:lpstr>Challenges and Future Directions</vt:lpstr>
      <vt:lpstr>Challenges and Future Directions</vt:lpstr>
      <vt:lpstr>Challenges and Future Directions</vt:lpstr>
      <vt:lpstr>Challenges and Future Directions</vt:lpstr>
      <vt:lpstr>Challenges and Future Directions</vt:lpstr>
      <vt:lpstr>Outline</vt:lpstr>
      <vt:lpstr>Conclusions</vt:lpstr>
      <vt:lpstr>Conclusions</vt:lpstr>
      <vt:lpstr>Conclusions</vt:lpstr>
      <vt:lpstr>Conclusions</vt:lpstr>
      <vt:lpstr>Any questions?</vt:lpstr>
      <vt:lpstr>A Systematic Review on Long-Term Localization and Mapping for Mobile Robots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Barbosa Sousa</dc:creator>
  <cp:lastModifiedBy>Ricardo Barbosa Sousa</cp:lastModifiedBy>
  <cp:revision>317</cp:revision>
  <dcterms:created xsi:type="dcterms:W3CDTF">2022-11-30T17:51:38Z</dcterms:created>
  <dcterms:modified xsi:type="dcterms:W3CDTF">2022-12-02T15:56:48Z</dcterms:modified>
</cp:coreProperties>
</file>