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8" r:id="rId4"/>
    <p:sldId id="259" r:id="rId5"/>
    <p:sldId id="260" r:id="rId6"/>
    <p:sldId id="345" r:id="rId7"/>
    <p:sldId id="346" r:id="rId8"/>
    <p:sldId id="347" r:id="rId9"/>
    <p:sldId id="261" r:id="rId10"/>
    <p:sldId id="348" r:id="rId11"/>
    <p:sldId id="268" r:id="rId12"/>
    <p:sldId id="270" r:id="rId13"/>
    <p:sldId id="269" r:id="rId14"/>
    <p:sldId id="273" r:id="rId15"/>
    <p:sldId id="272" r:id="rId16"/>
    <p:sldId id="317" r:id="rId17"/>
    <p:sldId id="277" r:id="rId18"/>
    <p:sldId id="349" r:id="rId19"/>
    <p:sldId id="353" r:id="rId20"/>
    <p:sldId id="352" r:id="rId21"/>
    <p:sldId id="289" r:id="rId22"/>
    <p:sldId id="290" r:id="rId23"/>
    <p:sldId id="281" r:id="rId24"/>
    <p:sldId id="312" r:id="rId25"/>
    <p:sldId id="350" r:id="rId26"/>
    <p:sldId id="355" r:id="rId27"/>
    <p:sldId id="360" r:id="rId28"/>
    <p:sldId id="313" r:id="rId29"/>
    <p:sldId id="314" r:id="rId30"/>
    <p:sldId id="356" r:id="rId31"/>
    <p:sldId id="297" r:id="rId32"/>
    <p:sldId id="300" r:id="rId33"/>
    <p:sldId id="371" r:id="rId34"/>
    <p:sldId id="316" r:id="rId35"/>
    <p:sldId id="319" r:id="rId36"/>
    <p:sldId id="320" r:id="rId37"/>
    <p:sldId id="343" r:id="rId38"/>
    <p:sldId id="344" r:id="rId39"/>
    <p:sldId id="318" r:id="rId40"/>
    <p:sldId id="278" r:id="rId41"/>
    <p:sldId id="357" r:id="rId42"/>
    <p:sldId id="288" r:id="rId43"/>
    <p:sldId id="329" r:id="rId44"/>
    <p:sldId id="330" r:id="rId45"/>
    <p:sldId id="332" r:id="rId46"/>
    <p:sldId id="324" r:id="rId47"/>
    <p:sldId id="333" r:id="rId48"/>
    <p:sldId id="365" r:id="rId49"/>
    <p:sldId id="370" r:id="rId50"/>
    <p:sldId id="334" r:id="rId51"/>
    <p:sldId id="358" r:id="rId52"/>
    <p:sldId id="327" r:id="rId53"/>
    <p:sldId id="336" r:id="rId54"/>
    <p:sldId id="359" r:id="rId55"/>
    <p:sldId id="328" r:id="rId56"/>
    <p:sldId id="274" r:id="rId57"/>
    <p:sldId id="367" r:id="rId58"/>
    <p:sldId id="368" r:id="rId59"/>
    <p:sldId id="369" r:id="rId60"/>
    <p:sldId id="335" r:id="rId61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4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3330" y="-102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4D162-9134-4D8C-8885-E3C63FF109F6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93289-37DB-4435-8148-95180820A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AB3A8-B9A2-4E69-94D3-FB258AB016B8}" type="datetimeFigureOut">
              <a:rPr lang="zh-CN" altLang="en-US" smtClean="0"/>
              <a:pPr/>
              <a:t>2011/6/17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8BE81-C957-4E60-B7B7-1D1F99C2F5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BE81-C957-4E60-B7B7-1D1F99C2F55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BE81-C957-4E60-B7B7-1D1F99C2F55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4F5C86-1BF8-489C-9BE2-C9B177732AD1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C6CBA-AD02-44F8-B11F-F8F4B40B3687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C6CBA-AD02-44F8-B11F-F8F4B40B3687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1513E7-B914-4C1F-88DB-C0B342FBA557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EAA12B-629A-4A86-A775-DB9158102549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BE81-C957-4E60-B7B7-1D1F99C2F550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2133600"/>
            <a:ext cx="55626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123" name="Picture 12" descr="npo0000c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5894388"/>
            <a:ext cx="1066800" cy="963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3886200"/>
            <a:ext cx="4114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125" name="Picture 2" descr="npo0000d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514600" cy="6859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" name="Picture 6" descr="comlogo_c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667000" y="6172200"/>
            <a:ext cx="1789901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353EF-057F-4BB5-9747-3899F096C2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E0101-86D0-48CA-AB5C-D6E6F7D2A0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EC278-003D-49C4-BA35-B18F68A0B5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8FC8A-4AF5-4490-976A-EA156DDB83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C0623-71D9-4842-913E-B6187E3AAC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DFA9D-69DF-4606-9C2A-C285729B13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9FD60-DB98-423C-9E29-2AC6CA94B0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EEB2A-0666-46C3-AC9F-BD43803593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680E0-B1B7-40B3-AFFF-43E40C6483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6BF78-7E25-4E48-816E-0F8DD7754C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272C3-F9AF-46F6-8893-FFA110E648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2" descr="npo0000c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77200" y="5894388"/>
            <a:ext cx="1066800" cy="963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4099" name="Picture 3" descr="npo0000d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558800"/>
            <a:ext cx="5978525" cy="6305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3F82C4C-AE47-467F-B2C0-78C70BD3D54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jpe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2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3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3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9.png"/><Relationship Id="rId3" Type="http://schemas.openxmlformats.org/officeDocument/2006/relationships/image" Target="../media/image97.png"/><Relationship Id="rId7" Type="http://schemas.openxmlformats.org/officeDocument/2006/relationships/image" Target="../media/image89.png"/><Relationship Id="rId12" Type="http://schemas.openxmlformats.org/officeDocument/2006/relationships/image" Target="../media/image98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5.png"/><Relationship Id="rId5" Type="http://schemas.openxmlformats.org/officeDocument/2006/relationships/image" Target="../media/image87.png"/><Relationship Id="rId10" Type="http://schemas.openxmlformats.org/officeDocument/2006/relationships/image" Target="../media/image94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.hk/imgres?imgurl=http://www.newgen.ca/images/linksys_wap54g.jpg&amp;imgrefurl=http://www.newgen.ca/content/product.taf?ContentID=225&amp;h=170&amp;w=200&amp;sz=15&amp;tbnid=jHOLqdFuFxIJ:&amp;tbnh=84&amp;tbnw=99&amp;start=175&amp;prev=/images?q=access+point+wireless&amp;start=160&amp;svnum=100&amp;hl=zh-CN&amp;lr=&amp;sa=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hyperlink" Target="http://images.google.com.hk/imgres?imgurl=http://www.hpc.ru/press/pix/palm-m515-01.jpg&amp;imgrefurl=http://www2.bolha.com/oglas920184&amp;h=944&amp;w=1181&amp;sz=109&amp;tbnid=rbcdWBbQZ68J:&amp;tbnh=119&amp;tbnw=149&amp;start=1&amp;prev=/images?q=palm&amp;svnum=100&amp;hl=zh-CN&amp;lr=" TargetMode="External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Transfer Learning</a:t>
            </a:r>
            <a:br>
              <a:rPr lang="en-US" altLang="zh-CN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r>
              <a:rPr lang="en-US" altLang="zh-CN" sz="32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+mn-cs"/>
              </a:rPr>
              <a:t>Part I: Overview</a:t>
            </a:r>
            <a:endParaRPr lang="en-US" altLang="zh-CN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886200"/>
            <a:ext cx="5638800" cy="1752600"/>
          </a:xfrm>
        </p:spPr>
        <p:txBody>
          <a:bodyPr/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Sinno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Jialin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Pan</a:t>
            </a:r>
            <a:b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</a:rPr>
              <a:t>Institute for </a:t>
            </a:r>
            <a:r>
              <a:rPr lang="en-US" sz="1800" dirty="0" err="1" smtClean="0">
                <a:latin typeface="Times New Roman" pitchFamily="18" charset="0"/>
              </a:rPr>
              <a:t>Infocomm</a:t>
            </a:r>
            <a:r>
              <a:rPr lang="en-US" sz="1800" dirty="0" smtClean="0">
                <a:latin typeface="Times New Roman" pitchFamily="18" charset="0"/>
              </a:rPr>
              <a:t> Research (I2R), Singapore</a:t>
            </a:r>
            <a:endParaRPr lang="en-US" altLang="zh-CN" sz="18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Sentiment Classification (cont.)</a:t>
            </a:r>
            <a:endParaRPr lang="zh-CN" altLang="en-US" dirty="0"/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357158" y="4294188"/>
            <a:ext cx="1982817" cy="1441450"/>
          </a:xfrm>
          <a:prstGeom prst="rect">
            <a:avLst/>
          </a:prstGeom>
          <a:solidFill>
            <a:srgbClr val="3366FF">
              <a:alpha val="80000"/>
            </a:srgbClr>
          </a:solidFill>
          <a:ln w="25400">
            <a:solidFill>
              <a:srgbClr val="333399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spcBef>
                <a:spcPts val="1750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Training</a:t>
            </a: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255557" y="1905000"/>
            <a:ext cx="2054255" cy="1441450"/>
          </a:xfrm>
          <a:prstGeom prst="rect">
            <a:avLst/>
          </a:prstGeom>
          <a:solidFill>
            <a:srgbClr val="FF9966">
              <a:alpha val="8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spcBef>
                <a:spcPts val="1750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Training</a:t>
            </a: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2327259" y="2276465"/>
            <a:ext cx="720725" cy="539750"/>
          </a:xfrm>
          <a:prstGeom prst="notchedRightArrow">
            <a:avLst>
              <a:gd name="adj1" fmla="val 50000"/>
              <a:gd name="adj2" fmla="val 33382"/>
            </a:avLst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AutoShape 10"/>
          <p:cNvSpPr>
            <a:spLocks noChangeArrowheads="1"/>
          </p:cNvSpPr>
          <p:nvPr/>
        </p:nvSpPr>
        <p:spPr bwMode="auto">
          <a:xfrm>
            <a:off x="4613275" y="2276465"/>
            <a:ext cx="720725" cy="539750"/>
          </a:xfrm>
          <a:prstGeom prst="notchedRightArrow">
            <a:avLst>
              <a:gd name="adj1" fmla="val 50000"/>
              <a:gd name="adj2" fmla="val 33382"/>
            </a:avLst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5334000" y="1905000"/>
            <a:ext cx="1800225" cy="1439862"/>
          </a:xfrm>
          <a:prstGeom prst="rect">
            <a:avLst/>
          </a:prstGeom>
          <a:solidFill>
            <a:srgbClr val="FF9966">
              <a:alpha val="8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spcBef>
                <a:spcPts val="1750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Test</a:t>
            </a:r>
            <a:endParaRPr lang="en-US" sz="1600" b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381000" y="3581400"/>
            <a:ext cx="98269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Electronics</a:t>
            </a:r>
            <a:endParaRPr lang="en-US" altLang="zh-CN" sz="1600" b="1" dirty="0">
              <a:solidFill>
                <a:srgbClr val="CC33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5" name="AutoShape 16"/>
          <p:cNvSpPr>
            <a:spLocks noChangeArrowheads="1"/>
          </p:cNvSpPr>
          <p:nvPr/>
        </p:nvSpPr>
        <p:spPr bwMode="auto">
          <a:xfrm>
            <a:off x="2362200" y="4724400"/>
            <a:ext cx="720725" cy="539750"/>
          </a:xfrm>
          <a:prstGeom prst="notchedRightArrow">
            <a:avLst>
              <a:gd name="adj1" fmla="val 50000"/>
              <a:gd name="adj2" fmla="val 33382"/>
            </a:avLst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21"/>
          <p:cNvSpPr>
            <a:spLocks noChangeArrowheads="1"/>
          </p:cNvSpPr>
          <p:nvPr/>
        </p:nvSpPr>
        <p:spPr bwMode="auto">
          <a:xfrm>
            <a:off x="4648200" y="4724400"/>
            <a:ext cx="720725" cy="539750"/>
          </a:xfrm>
          <a:prstGeom prst="notchedRightArrow">
            <a:avLst>
              <a:gd name="adj1" fmla="val 50000"/>
              <a:gd name="adj2" fmla="val 33382"/>
            </a:avLst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5364163" y="4294188"/>
            <a:ext cx="1800225" cy="1439862"/>
          </a:xfrm>
          <a:prstGeom prst="rect">
            <a:avLst/>
          </a:prstGeom>
          <a:solidFill>
            <a:srgbClr val="FF9966">
              <a:alpha val="8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spcBef>
                <a:spcPts val="1750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Test</a:t>
            </a:r>
            <a:endParaRPr lang="en-US" sz="1600" b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7" name="Line 28"/>
          <p:cNvSpPr>
            <a:spLocks noChangeShapeType="1"/>
          </p:cNvSpPr>
          <p:nvPr/>
        </p:nvSpPr>
        <p:spPr bwMode="auto">
          <a:xfrm>
            <a:off x="179388" y="4149725"/>
            <a:ext cx="7200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58" name="Rectangle 29"/>
          <p:cNvSpPr>
            <a:spLocks noChangeAspect="1" noChangeArrowheads="1"/>
          </p:cNvSpPr>
          <p:nvPr/>
        </p:nvSpPr>
        <p:spPr bwMode="auto">
          <a:xfrm>
            <a:off x="7429520" y="2133600"/>
            <a:ext cx="1333480" cy="50323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449263">
              <a:buClr>
                <a:srgbClr val="330066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Arial" pitchFamily="34" charset="0"/>
              </a:rPr>
              <a:t>~ 84.6%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9" name="Rectangle 30"/>
          <p:cNvSpPr>
            <a:spLocks noChangeAspect="1" noChangeArrowheads="1"/>
          </p:cNvSpPr>
          <p:nvPr/>
        </p:nvSpPr>
        <p:spPr bwMode="auto">
          <a:xfrm>
            <a:off x="7451725" y="4725988"/>
            <a:ext cx="1311275" cy="503237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449263">
              <a:buClr>
                <a:srgbClr val="330066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~72.65%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5" name="AutoShape 31"/>
          <p:cNvSpPr>
            <a:spLocks noChangeArrowheads="1"/>
          </p:cNvSpPr>
          <p:nvPr/>
        </p:nvSpPr>
        <p:spPr bwMode="auto">
          <a:xfrm rot="5400000">
            <a:off x="7470775" y="3194050"/>
            <a:ext cx="1728788" cy="757238"/>
          </a:xfrm>
          <a:prstGeom prst="curvedDownArrow">
            <a:avLst>
              <a:gd name="adj1" fmla="val 45660"/>
              <a:gd name="adj2" fmla="val 91321"/>
              <a:gd name="adj3" fmla="val 33333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Rectangle 9"/>
          <p:cNvSpPr>
            <a:spLocks noChangeAspect="1" noChangeArrowheads="1"/>
          </p:cNvSpPr>
          <p:nvPr/>
        </p:nvSpPr>
        <p:spPr bwMode="auto">
          <a:xfrm>
            <a:off x="3124200" y="2209800"/>
            <a:ext cx="1439863" cy="685800"/>
          </a:xfrm>
          <a:prstGeom prst="rect">
            <a:avLst/>
          </a:prstGeom>
          <a:solidFill>
            <a:srgbClr val="FF9966">
              <a:alpha val="8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defTabSz="449263">
              <a:buClr>
                <a:srgbClr val="330066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Sentiment Classifier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0" name="Rectangle 20"/>
          <p:cNvSpPr>
            <a:spLocks noChangeAspect="1" noChangeArrowheads="1"/>
          </p:cNvSpPr>
          <p:nvPr/>
        </p:nvSpPr>
        <p:spPr bwMode="auto">
          <a:xfrm>
            <a:off x="3124200" y="4648200"/>
            <a:ext cx="1439864" cy="735013"/>
          </a:xfrm>
          <a:prstGeom prst="rect">
            <a:avLst/>
          </a:prstGeom>
          <a:solidFill>
            <a:srgbClr val="3366FF">
              <a:alpha val="8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defTabSz="449263">
              <a:buClr>
                <a:srgbClr val="330066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latin typeface="Times New Roman" pitchFamily="18" charset="0"/>
                <a:ea typeface="宋体" pitchFamily="2" charset="-122"/>
                <a:cs typeface="Arial" pitchFamily="34" charset="0"/>
              </a:rPr>
              <a:t>Sentiment Classifier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2" name="Explosion 1 60"/>
          <p:cNvSpPr>
            <a:spLocks noChangeArrowheads="1"/>
          </p:cNvSpPr>
          <p:nvPr/>
        </p:nvSpPr>
        <p:spPr bwMode="auto">
          <a:xfrm>
            <a:off x="7391400" y="2895600"/>
            <a:ext cx="1752600" cy="1295400"/>
          </a:xfrm>
          <a:prstGeom prst="irregularSeal1">
            <a:avLst/>
          </a:prstGeom>
          <a:solidFill>
            <a:srgbClr val="FFFF00"/>
          </a:solidFill>
          <a:ln w="38100" algn="ctr">
            <a:solidFill>
              <a:srgbClr val="CC330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Drop!</a:t>
            </a:r>
            <a:endParaRPr lang="zh-CN" altLang="en-US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362200"/>
            <a:ext cx="1371600" cy="79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2" name="Picture 27" descr="electronic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429000"/>
            <a:ext cx="668642" cy="6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5334000" y="3581400"/>
            <a:ext cx="98269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Electronics</a:t>
            </a:r>
            <a:endParaRPr lang="en-US" altLang="zh-CN" sz="1600" b="1" dirty="0">
              <a:solidFill>
                <a:srgbClr val="CC33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37" name="Picture 27" descr="electronic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429000"/>
            <a:ext cx="668642" cy="6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724400"/>
            <a:ext cx="1371600" cy="79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362200"/>
            <a:ext cx="1447800" cy="79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4" name="Text Box 23"/>
          <p:cNvSpPr txBox="1">
            <a:spLocks noChangeArrowheads="1"/>
          </p:cNvSpPr>
          <p:nvPr/>
        </p:nvSpPr>
        <p:spPr bwMode="auto">
          <a:xfrm>
            <a:off x="7315200" y="1524000"/>
            <a:ext cx="1714480" cy="4924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i="1" dirty="0" smtClean="0">
                <a:latin typeface="Times New Roman" pitchFamily="18" charset="0"/>
                <a:ea typeface="宋体" pitchFamily="2" charset="-122"/>
                <a:cs typeface="Arial" pitchFamily="34" charset="0"/>
              </a:rPr>
              <a:t>Classification Accuracy</a:t>
            </a:r>
            <a:endParaRPr lang="en-US" altLang="zh-CN" sz="1600" i="1" dirty="0"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5410200" y="6019800"/>
            <a:ext cx="98269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Electronics</a:t>
            </a:r>
            <a:endParaRPr lang="en-US" altLang="zh-CN" sz="1600" b="1" dirty="0">
              <a:solidFill>
                <a:srgbClr val="CC33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46" name="Picture 27" descr="electronic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5867400"/>
            <a:ext cx="668642" cy="6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7" name="Picture 35" descr="avatar-dv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2537" y="5791200"/>
            <a:ext cx="508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9" descr="gongfu-dv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28800" y="5791200"/>
            <a:ext cx="5111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Text Box 12"/>
          <p:cNvSpPr txBox="1">
            <a:spLocks noChangeArrowheads="1"/>
          </p:cNvSpPr>
          <p:nvPr/>
        </p:nvSpPr>
        <p:spPr bwMode="auto">
          <a:xfrm>
            <a:off x="533400" y="6019800"/>
            <a:ext cx="5333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DVD</a:t>
            </a:r>
            <a:endParaRPr lang="en-US" altLang="zh-CN" sz="16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50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5000" y="2819400"/>
            <a:ext cx="351302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2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05000" y="2362200"/>
            <a:ext cx="347894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4724400"/>
            <a:ext cx="1447800" cy="79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3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5000" y="5181600"/>
            <a:ext cx="351302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2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05000" y="4724400"/>
            <a:ext cx="347894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 animBg="1"/>
      <p:bldP spid="38" grpId="0" animBg="1"/>
      <p:bldP spid="39" grpId="0" animBg="1"/>
      <p:bldP spid="57" grpId="0" animBg="1"/>
      <p:bldP spid="59" grpId="0" animBg="1"/>
      <p:bldP spid="65" grpId="0" animBg="1"/>
      <p:bldP spid="80" grpId="0" animBg="1"/>
      <p:bldP spid="82" grpId="0" animBg="1"/>
      <p:bldP spid="45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001000" cy="1143000"/>
          </a:xfrm>
        </p:spPr>
        <p:txBody>
          <a:bodyPr/>
          <a:lstStyle/>
          <a:p>
            <a:r>
              <a:rPr lang="en-US" altLang="zh-CN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Difference between Tasks/Domains</a:t>
            </a:r>
            <a:endParaRPr lang="zh-CN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59710294-7CF6-4E84-A11B-B14D9009289A}" type="slidenum">
              <a:rPr lang="en-US" altLang="zh-CN"/>
              <a:pPr>
                <a:defRPr/>
              </a:pPr>
              <a:t>11</a:t>
            </a:fld>
            <a:endParaRPr lang="en-US" altLang="zh-CN" dirty="0"/>
          </a:p>
        </p:txBody>
      </p:sp>
      <p:graphicFrame>
        <p:nvGraphicFramePr>
          <p:cNvPr id="14" name="Group 3"/>
          <p:cNvGraphicFramePr>
            <a:graphicFrameLocks noGrp="1"/>
          </p:cNvGraphicFramePr>
          <p:nvPr/>
        </p:nvGraphicFramePr>
        <p:xfrm>
          <a:off x="1447800" y="1828800"/>
          <a:ext cx="6553200" cy="4267200"/>
        </p:xfrm>
        <a:graphic>
          <a:graphicData uri="http://schemas.openxmlformats.org/drawingml/2006/table">
            <a:tbl>
              <a:tblPr/>
              <a:tblGrid>
                <a:gridCol w="3276600"/>
                <a:gridCol w="3276600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Electronics</a:t>
                      </a:r>
                    </a:p>
                  </a:txBody>
                  <a:tcPr marL="54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Video Games</a:t>
                      </a:r>
                    </a:p>
                  </a:txBody>
                  <a:tcPr marL="540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9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(1)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Compact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; easy to operate; very good picture quality; looks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sharp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!</a:t>
                      </a:r>
                    </a:p>
                  </a:txBody>
                  <a:tcPr marL="54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(2) A very good game! It is action packed and full of excitement. I am very much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hooked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on this game.</a:t>
                      </a:r>
                    </a:p>
                  </a:txBody>
                  <a:tcPr marL="540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9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(3) I purchased this unit from Circuit City and I was very excited about the quality of the picture. It is really nice and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sharp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.</a:t>
                      </a:r>
                    </a:p>
                  </a:txBody>
                  <a:tcPr marL="54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(4) Very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realistic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shooting action and good plots. We played this and were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hooked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.</a:t>
                      </a:r>
                    </a:p>
                  </a:txBody>
                  <a:tcPr marL="540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9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(5) It is also quite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blurry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in very dark settings. I will never buy HP again.</a:t>
                      </a:r>
                    </a:p>
                  </a:txBody>
                  <a:tcPr marL="54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(6) The game is so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boring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. I am extremely unhappy and will probably never buy UbiSoft again.</a:t>
                      </a:r>
                    </a:p>
                  </a:txBody>
                  <a:tcPr marL="540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200" y="2260600"/>
            <a:ext cx="792162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200" y="5068887"/>
            <a:ext cx="798512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200" y="3700462"/>
            <a:ext cx="792162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Major Assumption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tabLst>
                <a:tab pos="7431088" algn="r"/>
              </a:tabLst>
            </a:pPr>
            <a:r>
              <a:rPr lang="en-US" altLang="zh-CN" b="1" dirty="0" smtClean="0">
                <a:latin typeface="Times New Roman" pitchFamily="18" charset="0"/>
              </a:rPr>
              <a:t>Training and future (test) data come from </a:t>
            </a:r>
          </a:p>
          <a:p>
            <a:pPr>
              <a:buNone/>
              <a:tabLst>
                <a:tab pos="7431088" algn="r"/>
              </a:tabLst>
            </a:pPr>
            <a:r>
              <a:rPr lang="en-US" altLang="zh-CN" b="1" dirty="0" smtClean="0">
                <a:latin typeface="Times New Roman" pitchFamily="18" charset="0"/>
              </a:rPr>
              <a:t>a same task and a same domain.</a:t>
            </a:r>
          </a:p>
          <a:p>
            <a:pPr>
              <a:buNone/>
              <a:tabLst>
                <a:tab pos="7431088" algn="r"/>
              </a:tabLst>
            </a:pPr>
            <a:endParaRPr lang="en-US" altLang="zh-CN" sz="2400" dirty="0" smtClean="0">
              <a:latin typeface="Times New Roman" pitchFamily="18" charset="0"/>
            </a:endParaRPr>
          </a:p>
          <a:p>
            <a:pPr>
              <a:buFont typeface="Wingdings" pitchFamily="2" charset="2"/>
              <a:buChar char="Ø"/>
              <a:tabLst>
                <a:tab pos="7431088" algn="r"/>
              </a:tabLst>
            </a:pPr>
            <a:r>
              <a:rPr lang="en-US" altLang="zh-CN" i="1" dirty="0" smtClean="0">
                <a:latin typeface="Times New Roman" pitchFamily="18" charset="0"/>
              </a:rPr>
              <a:t>Represented in same feature and label spaces.</a:t>
            </a:r>
          </a:p>
          <a:p>
            <a:pPr>
              <a:buFont typeface="Wingdings" pitchFamily="2" charset="2"/>
              <a:buChar char="Ø"/>
              <a:tabLst>
                <a:tab pos="7431088" algn="r"/>
              </a:tabLst>
            </a:pPr>
            <a:r>
              <a:rPr lang="en-US" altLang="zh-CN" i="1" dirty="0" smtClean="0">
                <a:latin typeface="Times New Roman" pitchFamily="18" charset="0"/>
              </a:rPr>
              <a:t>Follow a same distribution.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6781800" y="2133600"/>
            <a:ext cx="1676400" cy="1600200"/>
          </a:xfrm>
          <a:prstGeom prst="rect">
            <a:avLst/>
          </a:prstGeom>
          <a:solidFill>
            <a:srgbClr val="FF9966">
              <a:alpha val="8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spcBef>
                <a:spcPts val="1750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Training</a:t>
            </a:r>
            <a:endParaRPr lang="en-US" sz="16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The Goal of Transfer Learning</a:t>
            </a:r>
            <a:endParaRPr lang="zh-CN" altLang="en-US" sz="4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2057400" y="2514600"/>
            <a:ext cx="990600" cy="609600"/>
          </a:xfrm>
          <a:prstGeom prst="notchedRightArrow">
            <a:avLst>
              <a:gd name="adj1" fmla="val 50000"/>
              <a:gd name="adj2" fmla="val 33382"/>
            </a:avLst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5715000" y="2514600"/>
            <a:ext cx="990600" cy="615950"/>
          </a:xfrm>
          <a:prstGeom prst="notchedRightArrow">
            <a:avLst>
              <a:gd name="adj1" fmla="val 50000"/>
              <a:gd name="adj2" fmla="val 33382"/>
            </a:avLst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533400" y="2286000"/>
            <a:ext cx="1447800" cy="1143000"/>
          </a:xfrm>
          <a:prstGeom prst="rect">
            <a:avLst/>
          </a:prstGeom>
          <a:solidFill>
            <a:srgbClr val="FF9966">
              <a:alpha val="8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spcBef>
                <a:spcPts val="1750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Training</a:t>
            </a:r>
            <a:endParaRPr lang="en-US" sz="16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9" name="Rectangle 20"/>
          <p:cNvSpPr>
            <a:spLocks noChangeAspect="1" noChangeArrowheads="1"/>
          </p:cNvSpPr>
          <p:nvPr/>
        </p:nvSpPr>
        <p:spPr bwMode="auto">
          <a:xfrm>
            <a:off x="3200400" y="2438400"/>
            <a:ext cx="2438400" cy="735013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16200000" scaled="1"/>
            <a:tileRect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defTabSz="449263">
              <a:buClr>
                <a:srgbClr val="330066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latin typeface="Times New Roman" pitchFamily="18" charset="0"/>
                <a:ea typeface="宋体" pitchFamily="2" charset="-122"/>
                <a:cs typeface="Arial" pitchFamily="34" charset="0"/>
              </a:rPr>
              <a:t>Classification or Regression Models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34" name="Picture 35" descr="avatar-dv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2137" y="5410200"/>
            <a:ext cx="508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9" descr="gongfu-dv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5410200"/>
            <a:ext cx="5111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5943600" y="6096000"/>
            <a:ext cx="5333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DVD</a:t>
            </a:r>
            <a:endParaRPr lang="en-US" altLang="zh-CN" sz="16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7" name="Cloud 36"/>
          <p:cNvSpPr/>
          <p:nvPr/>
        </p:nvSpPr>
        <p:spPr>
          <a:xfrm>
            <a:off x="2514600" y="4267200"/>
            <a:ext cx="4191000" cy="1200150"/>
          </a:xfrm>
          <a:prstGeom prst="cloud">
            <a:avLst/>
          </a:prstGeom>
          <a:solidFill>
            <a:srgbClr val="0000FF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32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Source </a:t>
            </a:r>
            <a:r>
              <a:rPr lang="en-US" altLang="zh-CN" sz="32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Tasks/Domains</a:t>
            </a:r>
            <a:endParaRPr lang="zh-CN" altLang="en-US" sz="3200" dirty="0">
              <a:solidFill>
                <a:srgbClr val="FFFF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9" name="Picture 20" descr="http://www.txcesssurplus.com/catalog/965%20Boar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5410200"/>
            <a:ext cx="956696" cy="70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4419600" y="6019800"/>
            <a:ext cx="81595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Device B</a:t>
            </a:r>
            <a:endParaRPr lang="en-US" altLang="zh-CN" sz="16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0" name="Text Box 23"/>
          <p:cNvSpPr txBox="1">
            <a:spLocks noChangeArrowheads="1"/>
          </p:cNvSpPr>
          <p:nvPr/>
        </p:nvSpPr>
        <p:spPr bwMode="auto">
          <a:xfrm>
            <a:off x="2667000" y="5638800"/>
            <a:ext cx="138745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Time Period B</a:t>
            </a:r>
            <a:endParaRPr lang="en-US" altLang="zh-CN" sz="16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1" name="AutoShape 16"/>
          <p:cNvSpPr>
            <a:spLocks noChangeArrowheads="1"/>
          </p:cNvSpPr>
          <p:nvPr/>
        </p:nvSpPr>
        <p:spPr bwMode="auto">
          <a:xfrm rot="16200000">
            <a:off x="3975895" y="3339305"/>
            <a:ext cx="949325" cy="823914"/>
          </a:xfrm>
          <a:prstGeom prst="notchedRightArrow">
            <a:avLst>
              <a:gd name="adj1" fmla="val 50000"/>
              <a:gd name="adj2" fmla="val 33382"/>
            </a:avLst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39"/>
          <p:cNvSpPr txBox="1">
            <a:spLocks noChangeArrowheads="1"/>
          </p:cNvSpPr>
          <p:nvPr/>
        </p:nvSpPr>
        <p:spPr bwMode="auto">
          <a:xfrm>
            <a:off x="609600" y="2667000"/>
            <a:ext cx="1447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A few labeled training data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609600" y="3581400"/>
            <a:ext cx="982691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 smtClean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Electronics</a:t>
            </a:r>
            <a:endParaRPr lang="en-US" altLang="zh-CN" sz="1400" b="1" dirty="0">
              <a:solidFill>
                <a:srgbClr val="CC33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46" name="Picture 27" descr="electronic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3505200"/>
            <a:ext cx="381000" cy="369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609600" y="3962400"/>
            <a:ext cx="1149377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 smtClean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Time Period A</a:t>
            </a:r>
            <a:endParaRPr lang="en-US" altLang="zh-CN" sz="1400" b="1" dirty="0">
              <a:solidFill>
                <a:srgbClr val="CC33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609600" y="4343400"/>
            <a:ext cx="85725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 smtClean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Device A</a:t>
            </a:r>
            <a:endParaRPr lang="en-US" altLang="zh-CN" sz="1400" b="1" dirty="0">
              <a:solidFill>
                <a:srgbClr val="CC33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49" name="Picture 11" descr="E:\Slides\AAAI08\D-Link65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4267200"/>
            <a:ext cx="4572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6934200" y="2514600"/>
            <a:ext cx="982691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 smtClean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Electronics</a:t>
            </a:r>
            <a:endParaRPr lang="en-US" altLang="zh-CN" sz="1400" b="1" dirty="0">
              <a:solidFill>
                <a:srgbClr val="CC33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51" name="Picture 27" descr="electronic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4800" y="2438400"/>
            <a:ext cx="381000" cy="369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6934200" y="2895600"/>
            <a:ext cx="1149377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 smtClean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Time Period A</a:t>
            </a:r>
            <a:endParaRPr lang="en-US" altLang="zh-CN" sz="1400" b="1" dirty="0">
              <a:solidFill>
                <a:srgbClr val="CC33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6934200" y="3276600"/>
            <a:ext cx="85725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 smtClean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Device A</a:t>
            </a:r>
            <a:endParaRPr lang="en-US" altLang="zh-CN" sz="1400" b="1" dirty="0">
              <a:solidFill>
                <a:srgbClr val="CC33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54" name="Picture 11" descr="E:\Slides\AAAI08\D-Link65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72401" y="3200400"/>
            <a:ext cx="4572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 Box 12"/>
          <p:cNvSpPr txBox="1">
            <a:spLocks noChangeArrowheads="1"/>
          </p:cNvSpPr>
          <p:nvPr/>
        </p:nvSpPr>
        <p:spPr bwMode="auto">
          <a:xfrm>
            <a:off x="381000" y="1905000"/>
            <a:ext cx="182880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Target Task/Domain</a:t>
            </a:r>
            <a:endParaRPr lang="en-US" altLang="zh-CN" sz="1600" b="1" dirty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6705600" y="1752600"/>
            <a:ext cx="182880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Target Task/Domain</a:t>
            </a:r>
            <a:endParaRPr lang="en-US" altLang="zh-CN" sz="1600" b="1" dirty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3886200" y="2174875"/>
            <a:ext cx="4800601" cy="3951288"/>
          </a:xfrm>
          <a:noFill/>
          <a:ln w="25400">
            <a:solidFill>
              <a:srgbClr val="C00000"/>
            </a:solidFill>
          </a:ln>
        </p:spPr>
        <p:txBody>
          <a:bodyPr/>
          <a:lstStyle/>
          <a:p>
            <a:pPr>
              <a:buNone/>
            </a:pP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Notations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352800" cy="639762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</a:rPr>
              <a:t>Domain:</a:t>
            </a:r>
            <a:endParaRPr lang="zh-CN" alt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352800" cy="3951288"/>
          </a:xfrm>
          <a:ln w="25400">
            <a:solidFill>
              <a:srgbClr val="C00000"/>
            </a:solidFill>
          </a:ln>
        </p:spPr>
        <p:txBody>
          <a:bodyPr/>
          <a:lstStyle/>
          <a:p>
            <a:pPr>
              <a:buNone/>
            </a:pP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6200" y="1535113"/>
            <a:ext cx="4800601" cy="639762"/>
          </a:xfrm>
        </p:spPr>
        <p:txBody>
          <a:bodyPr/>
          <a:lstStyle/>
          <a:p>
            <a:r>
              <a:rPr lang="en-US" altLang="zh-CN" dirty="0" smtClean="0"/>
              <a:t>Task:</a:t>
            </a: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24003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286000"/>
            <a:ext cx="43243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038600"/>
            <a:ext cx="31337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4038600"/>
            <a:ext cx="465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152400" y="1828800"/>
            <a:ext cx="12192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Transfer Learning</a:t>
            </a:r>
          </a:p>
        </p:txBody>
      </p:sp>
      <p:sp>
        <p:nvSpPr>
          <p:cNvPr id="33" name="Rounded Rectangle 5"/>
          <p:cNvSpPr>
            <a:spLocks noChangeArrowheads="1"/>
          </p:cNvSpPr>
          <p:nvPr/>
        </p:nvSpPr>
        <p:spPr bwMode="auto">
          <a:xfrm>
            <a:off x="3581400" y="609600"/>
            <a:ext cx="2286000" cy="719138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lvl="0" algn="ctr" defTabSz="711200">
              <a:lnSpc>
                <a:spcPct val="90000"/>
              </a:lnSpc>
              <a:spcAft>
                <a:spcPct val="35000"/>
              </a:spcAft>
            </a:pPr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Heterogeneous Transfer Learning</a:t>
            </a:r>
            <a:endParaRPr lang="zh-CN" altLang="en-US" sz="1800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35" name="Oval 36"/>
          <p:cNvSpPr>
            <a:spLocks noChangeArrowheads="1"/>
          </p:cNvSpPr>
          <p:nvPr/>
        </p:nvSpPr>
        <p:spPr bwMode="auto">
          <a:xfrm>
            <a:off x="6400800" y="228600"/>
            <a:ext cx="2568575" cy="838200"/>
          </a:xfrm>
          <a:prstGeom prst="ellipse">
            <a:avLst/>
          </a:prstGeom>
          <a:noFill/>
          <a:ln w="25400" cap="rnd" algn="ctr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onsole" pitchFamily="49" charset="0"/>
              </a:rPr>
              <a:t>Transfer learning </a:t>
            </a:r>
          </a:p>
          <a:p>
            <a:pPr algn="ctr">
              <a:defRPr/>
            </a:pPr>
            <a:r>
              <a:rPr lang="en-US" altLang="zh-CN" sz="1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onsole" pitchFamily="49" charset="0"/>
              </a:rPr>
              <a:t>settings</a:t>
            </a:r>
            <a:endParaRPr lang="en-US" altLang="zh-CN" sz="16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</a:endParaRPr>
          </a:p>
        </p:txBody>
      </p:sp>
      <p:cxnSp>
        <p:nvCxnSpPr>
          <p:cNvPr id="36" name="AutoShape 74"/>
          <p:cNvCxnSpPr>
            <a:cxnSpLocks noChangeShapeType="1"/>
            <a:stCxn id="65" idx="0"/>
            <a:endCxn id="33" idx="1"/>
          </p:cNvCxnSpPr>
          <p:nvPr/>
        </p:nvCxnSpPr>
        <p:spPr bwMode="auto">
          <a:xfrm rot="5400000" flipH="1" flipV="1">
            <a:off x="2446735" y="770335"/>
            <a:ext cx="935831" cy="1333500"/>
          </a:xfrm>
          <a:prstGeom prst="bentConnector2">
            <a:avLst/>
          </a:prstGeom>
          <a:noFill/>
          <a:ln w="63500">
            <a:solidFill>
              <a:srgbClr val="0000FF"/>
            </a:solidFill>
            <a:miter lim="800000"/>
            <a:headEnd/>
            <a:tailEnd/>
          </a:ln>
        </p:spPr>
      </p:cxnSp>
      <p:sp>
        <p:nvSpPr>
          <p:cNvPr id="50" name="Rounded Rectangle 5"/>
          <p:cNvSpPr>
            <a:spLocks noChangeArrowheads="1"/>
          </p:cNvSpPr>
          <p:nvPr/>
        </p:nvSpPr>
        <p:spPr bwMode="auto">
          <a:xfrm>
            <a:off x="5867400" y="3276600"/>
            <a:ext cx="2971800" cy="457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Inductive Transfer Learning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752600" y="1905000"/>
            <a:ext cx="990600" cy="533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Feature space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23"/>
          <p:cNvSpPr txBox="1">
            <a:spLocks noChangeArrowheads="1"/>
          </p:cNvSpPr>
          <p:nvPr/>
        </p:nvSpPr>
        <p:spPr bwMode="auto">
          <a:xfrm>
            <a:off x="1676400" y="1371600"/>
            <a:ext cx="1109599" cy="27699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  <a:prstDash val="dash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Heterogeneous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4267200" y="1905000"/>
            <a:ext cx="1905000" cy="533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Tasks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AutoShape 74"/>
          <p:cNvCxnSpPr>
            <a:cxnSpLocks noChangeShapeType="1"/>
            <a:stCxn id="50" idx="0"/>
            <a:endCxn id="74" idx="2"/>
          </p:cNvCxnSpPr>
          <p:nvPr/>
        </p:nvCxnSpPr>
        <p:spPr bwMode="auto">
          <a:xfrm rot="16200000" flipV="1">
            <a:off x="5867400" y="1790700"/>
            <a:ext cx="838200" cy="2133600"/>
          </a:xfrm>
          <a:prstGeom prst="bentConnector3">
            <a:avLst>
              <a:gd name="adj1" fmla="val 50000"/>
            </a:avLst>
          </a:prstGeom>
          <a:noFill/>
          <a:ln w="63500">
            <a:solidFill>
              <a:srgbClr val="0000FF"/>
            </a:solidFill>
            <a:miter lim="800000"/>
            <a:headEnd/>
            <a:tailEnd/>
          </a:ln>
        </p:spPr>
      </p:cxnSp>
      <p:sp>
        <p:nvSpPr>
          <p:cNvPr id="103" name="Rounded Rectangle 5"/>
          <p:cNvSpPr>
            <a:spLocks noChangeArrowheads="1"/>
          </p:cNvSpPr>
          <p:nvPr/>
        </p:nvSpPr>
        <p:spPr bwMode="auto">
          <a:xfrm>
            <a:off x="990600" y="3276600"/>
            <a:ext cx="3200400" cy="457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Single-Task Transfer Learning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cxnSp>
        <p:nvCxnSpPr>
          <p:cNvPr id="104" name="AutoShape 74"/>
          <p:cNvCxnSpPr>
            <a:cxnSpLocks noChangeShapeType="1"/>
            <a:stCxn id="103" idx="0"/>
            <a:endCxn id="74" idx="2"/>
          </p:cNvCxnSpPr>
          <p:nvPr/>
        </p:nvCxnSpPr>
        <p:spPr bwMode="auto">
          <a:xfrm rot="5400000" flipH="1" flipV="1">
            <a:off x="3486150" y="1543050"/>
            <a:ext cx="838200" cy="2628900"/>
          </a:xfrm>
          <a:prstGeom prst="bentConnector3">
            <a:avLst>
              <a:gd name="adj1" fmla="val 50000"/>
            </a:avLst>
          </a:prstGeom>
          <a:noFill/>
          <a:ln w="63500">
            <a:solidFill>
              <a:srgbClr val="0000FF"/>
            </a:solidFill>
            <a:miter lim="800000"/>
            <a:headEnd/>
            <a:tailEnd/>
          </a:ln>
        </p:spPr>
      </p:cxnSp>
      <p:sp>
        <p:nvSpPr>
          <p:cNvPr id="90" name="TextBox 23"/>
          <p:cNvSpPr txBox="1">
            <a:spLocks noChangeArrowheads="1"/>
          </p:cNvSpPr>
          <p:nvPr/>
        </p:nvSpPr>
        <p:spPr bwMode="auto">
          <a:xfrm>
            <a:off x="3505200" y="2667000"/>
            <a:ext cx="990600" cy="27699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  <a:prstDash val="dash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Identical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4" name="AutoShape 74"/>
          <p:cNvCxnSpPr>
            <a:cxnSpLocks noChangeShapeType="1"/>
          </p:cNvCxnSpPr>
          <p:nvPr/>
        </p:nvCxnSpPr>
        <p:spPr bwMode="auto">
          <a:xfrm>
            <a:off x="1371600" y="2209800"/>
            <a:ext cx="381000" cy="1588"/>
          </a:xfrm>
          <a:prstGeom prst="bentConnector3">
            <a:avLst>
              <a:gd name="adj1" fmla="val 50000"/>
            </a:avLst>
          </a:prstGeom>
          <a:noFill/>
          <a:ln w="63500">
            <a:solidFill>
              <a:srgbClr val="0000FF"/>
            </a:solidFill>
            <a:miter lim="800000"/>
            <a:headEnd/>
            <a:tailEnd/>
          </a:ln>
        </p:spPr>
      </p:cxnSp>
      <p:cxnSp>
        <p:nvCxnSpPr>
          <p:cNvPr id="147" name="AutoShape 74"/>
          <p:cNvCxnSpPr>
            <a:cxnSpLocks noChangeShapeType="1"/>
            <a:stCxn id="65" idx="3"/>
            <a:endCxn id="74" idx="1"/>
          </p:cNvCxnSpPr>
          <p:nvPr/>
        </p:nvCxnSpPr>
        <p:spPr bwMode="auto">
          <a:xfrm>
            <a:off x="2743200" y="2171700"/>
            <a:ext cx="1524000" cy="1588"/>
          </a:xfrm>
          <a:prstGeom prst="bentConnector3">
            <a:avLst>
              <a:gd name="adj1" fmla="val 50000"/>
            </a:avLst>
          </a:prstGeom>
          <a:noFill/>
          <a:ln w="63500">
            <a:solidFill>
              <a:srgbClr val="0000FF"/>
            </a:solidFill>
            <a:miter lim="800000"/>
            <a:headEnd/>
            <a:tailEnd/>
          </a:ln>
        </p:spPr>
      </p:cxnSp>
      <p:sp>
        <p:nvSpPr>
          <p:cNvPr id="67" name="TextBox 23"/>
          <p:cNvSpPr txBox="1">
            <a:spLocks noChangeArrowheads="1"/>
          </p:cNvSpPr>
          <p:nvPr/>
        </p:nvSpPr>
        <p:spPr bwMode="auto">
          <a:xfrm>
            <a:off x="2895600" y="2057400"/>
            <a:ext cx="1074333" cy="27699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  <a:prstDash val="dash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Homogeneous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23"/>
          <p:cNvSpPr txBox="1">
            <a:spLocks noChangeArrowheads="1"/>
          </p:cNvSpPr>
          <p:nvPr/>
        </p:nvSpPr>
        <p:spPr bwMode="auto">
          <a:xfrm>
            <a:off x="5715000" y="2667000"/>
            <a:ext cx="1066800" cy="27699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  <a:prstDash val="dash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Different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Rounded Rectangle 5"/>
          <p:cNvSpPr>
            <a:spLocks noChangeArrowheads="1"/>
          </p:cNvSpPr>
          <p:nvPr/>
        </p:nvSpPr>
        <p:spPr bwMode="auto">
          <a:xfrm>
            <a:off x="2895600" y="5181600"/>
            <a:ext cx="2133600" cy="609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Domain Adaption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165" name="Rounded Rectangle 5"/>
          <p:cNvSpPr>
            <a:spLocks noChangeArrowheads="1"/>
          </p:cNvSpPr>
          <p:nvPr/>
        </p:nvSpPr>
        <p:spPr bwMode="auto">
          <a:xfrm>
            <a:off x="152400" y="5181600"/>
            <a:ext cx="2362200" cy="609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Sample Selection Bias / Covariate Shift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cxnSp>
        <p:nvCxnSpPr>
          <p:cNvPr id="166" name="AutoShape 74"/>
          <p:cNvCxnSpPr>
            <a:cxnSpLocks noChangeShapeType="1"/>
            <a:stCxn id="163" idx="0"/>
          </p:cNvCxnSpPr>
          <p:nvPr/>
        </p:nvCxnSpPr>
        <p:spPr bwMode="auto">
          <a:xfrm rot="16200000" flipV="1">
            <a:off x="2781300" y="4000500"/>
            <a:ext cx="1447800" cy="914400"/>
          </a:xfrm>
          <a:prstGeom prst="bentConnector3">
            <a:avLst>
              <a:gd name="adj1" fmla="val 50000"/>
            </a:avLst>
          </a:prstGeom>
          <a:noFill/>
          <a:ln w="63500">
            <a:solidFill>
              <a:srgbClr val="00B050"/>
            </a:solidFill>
            <a:miter lim="800000"/>
            <a:headEnd type="stealth"/>
            <a:tailEnd type="stealth"/>
          </a:ln>
        </p:spPr>
      </p:cxnSp>
      <p:cxnSp>
        <p:nvCxnSpPr>
          <p:cNvPr id="169" name="AutoShape 74"/>
          <p:cNvCxnSpPr>
            <a:cxnSpLocks noChangeShapeType="1"/>
            <a:stCxn id="165" idx="0"/>
          </p:cNvCxnSpPr>
          <p:nvPr/>
        </p:nvCxnSpPr>
        <p:spPr bwMode="auto">
          <a:xfrm rot="5400000" flipH="1" flipV="1">
            <a:off x="971550" y="4095750"/>
            <a:ext cx="1447800" cy="723900"/>
          </a:xfrm>
          <a:prstGeom prst="bentConnector3">
            <a:avLst>
              <a:gd name="adj1" fmla="val 50000"/>
            </a:avLst>
          </a:prstGeom>
          <a:noFill/>
          <a:ln w="63500">
            <a:solidFill>
              <a:srgbClr val="00B050"/>
            </a:solidFill>
            <a:miter lim="800000"/>
            <a:headEnd type="stealth"/>
            <a:tailEnd type="stealth"/>
          </a:ln>
        </p:spPr>
      </p:cxnSp>
      <p:sp>
        <p:nvSpPr>
          <p:cNvPr id="172" name="Rounded Rectangle 5"/>
          <p:cNvSpPr>
            <a:spLocks noChangeArrowheads="1"/>
          </p:cNvSpPr>
          <p:nvPr/>
        </p:nvSpPr>
        <p:spPr bwMode="auto">
          <a:xfrm>
            <a:off x="6172200" y="5181600"/>
            <a:ext cx="2362200" cy="609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Multi-Task Learning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cxnSp>
        <p:nvCxnSpPr>
          <p:cNvPr id="173" name="AutoShape 74"/>
          <p:cNvCxnSpPr>
            <a:cxnSpLocks noChangeShapeType="1"/>
            <a:stCxn id="172" idx="0"/>
            <a:endCxn id="50" idx="2"/>
          </p:cNvCxnSpPr>
          <p:nvPr/>
        </p:nvCxnSpPr>
        <p:spPr bwMode="auto">
          <a:xfrm rot="5400000" flipH="1" flipV="1">
            <a:off x="6629400" y="4457700"/>
            <a:ext cx="1447800" cy="1588"/>
          </a:xfrm>
          <a:prstGeom prst="bentConnector3">
            <a:avLst>
              <a:gd name="adj1" fmla="val 50000"/>
            </a:avLst>
          </a:prstGeom>
          <a:noFill/>
          <a:ln w="63500">
            <a:solidFill>
              <a:srgbClr val="00B050"/>
            </a:solidFill>
            <a:miter lim="800000"/>
            <a:headEnd type="stealth"/>
            <a:tailEnd type="stealth"/>
          </a:ln>
        </p:spPr>
      </p:cxnSp>
      <p:sp>
        <p:nvSpPr>
          <p:cNvPr id="188" name="TextBox 23"/>
          <p:cNvSpPr txBox="1">
            <a:spLocks noChangeArrowheads="1"/>
          </p:cNvSpPr>
          <p:nvPr/>
        </p:nvSpPr>
        <p:spPr bwMode="auto">
          <a:xfrm>
            <a:off x="3200400" y="4191000"/>
            <a:ext cx="190500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  <a:prstDash val="dashDot"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eaLnBrk="0" hangingPunct="0"/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Domain difference is caused by feature representations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TextBox 23"/>
          <p:cNvSpPr txBox="1">
            <a:spLocks noChangeArrowheads="1"/>
          </p:cNvSpPr>
          <p:nvPr/>
        </p:nvSpPr>
        <p:spPr bwMode="auto">
          <a:xfrm>
            <a:off x="381000" y="4191000"/>
            <a:ext cx="152400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  <a:prstDash val="dashDot"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eaLnBrk="0" hangingPunct="0"/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Domain difference is caused by sample bias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TextBox 23"/>
          <p:cNvSpPr txBox="1">
            <a:spLocks noChangeArrowheads="1"/>
          </p:cNvSpPr>
          <p:nvPr/>
        </p:nvSpPr>
        <p:spPr bwMode="auto">
          <a:xfrm>
            <a:off x="6324600" y="4648200"/>
            <a:ext cx="2133600" cy="27699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  <a:prstDash val="dashDot"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</a:rPr>
              <a:t>Tasks are learned simultaneously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TextBox 23"/>
          <p:cNvSpPr txBox="1">
            <a:spLocks noChangeArrowheads="1"/>
          </p:cNvSpPr>
          <p:nvPr/>
        </p:nvSpPr>
        <p:spPr bwMode="auto">
          <a:xfrm>
            <a:off x="6324600" y="3962400"/>
            <a:ext cx="2133600" cy="27699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  <a:prstDash val="dashDot"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eaLnBrk="0" hangingPunct="0"/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Focus on optimizing a target task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Oval 78"/>
          <p:cNvSpPr>
            <a:spLocks noChangeArrowheads="1"/>
          </p:cNvSpPr>
          <p:nvPr/>
        </p:nvSpPr>
        <p:spPr bwMode="auto">
          <a:xfrm>
            <a:off x="0" y="1676400"/>
            <a:ext cx="9144000" cy="4724400"/>
          </a:xfrm>
          <a:prstGeom prst="ellips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0" grpId="0" animBg="1"/>
      <p:bldP spid="65" grpId="0" animBg="1"/>
      <p:bldP spid="66" grpId="0" animBg="1"/>
      <p:bldP spid="74" grpId="0" animBg="1"/>
      <p:bldP spid="103" grpId="0" animBg="1"/>
      <p:bldP spid="90" grpId="0" animBg="1"/>
      <p:bldP spid="67" grpId="0" animBg="1"/>
      <p:bldP spid="89" grpId="0" animBg="1"/>
      <p:bldP spid="163" grpId="0" animBg="1"/>
      <p:bldP spid="165" grpId="0" animBg="1"/>
      <p:bldP spid="172" grpId="0" animBg="1"/>
      <p:bldP spid="188" grpId="0" animBg="1"/>
      <p:bldP spid="189" grpId="0" animBg="1"/>
      <p:bldP spid="190" grpId="0" animBg="1"/>
      <p:bldP spid="191" grpId="0" animBg="1"/>
      <p:bldP spid="1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5"/>
          <p:cNvSpPr>
            <a:spLocks noChangeArrowheads="1"/>
          </p:cNvSpPr>
          <p:nvPr/>
        </p:nvSpPr>
        <p:spPr bwMode="auto">
          <a:xfrm>
            <a:off x="5562600" y="2895600"/>
            <a:ext cx="2971800" cy="457200"/>
          </a:xfrm>
          <a:prstGeom prst="roundRect">
            <a:avLst>
              <a:gd name="adj" fmla="val 16667"/>
            </a:avLst>
          </a:prstGeom>
          <a:solidFill>
            <a:srgbClr val="FF0000">
              <a:alpha val="20000"/>
            </a:srgbClr>
          </a:solidFill>
          <a:ln w="25400" algn="ctr">
            <a:solidFill>
              <a:srgbClr val="385D8A">
                <a:alpha val="20000"/>
              </a:srgb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Inductive Transfer Learning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886200" y="914400"/>
            <a:ext cx="1905000" cy="533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Tasks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AutoShape 74"/>
          <p:cNvCxnSpPr>
            <a:cxnSpLocks noChangeShapeType="1"/>
            <a:stCxn id="50" idx="0"/>
            <a:endCxn id="74" idx="2"/>
          </p:cNvCxnSpPr>
          <p:nvPr/>
        </p:nvCxnSpPr>
        <p:spPr bwMode="auto">
          <a:xfrm rot="16200000" flipV="1">
            <a:off x="5219700" y="1066800"/>
            <a:ext cx="1447800" cy="2209800"/>
          </a:xfrm>
          <a:prstGeom prst="bentConnector3">
            <a:avLst>
              <a:gd name="adj1" fmla="val 50000"/>
            </a:avLst>
          </a:prstGeom>
          <a:noFill/>
          <a:ln w="63500">
            <a:solidFill>
              <a:srgbClr val="0000FF">
                <a:alpha val="20000"/>
              </a:srgbClr>
            </a:solidFill>
            <a:miter lim="800000"/>
            <a:headEnd/>
            <a:tailEnd/>
          </a:ln>
        </p:spPr>
      </p:cxnSp>
      <p:sp>
        <p:nvSpPr>
          <p:cNvPr id="103" name="Rounded Rectangle 5"/>
          <p:cNvSpPr>
            <a:spLocks noChangeArrowheads="1"/>
          </p:cNvSpPr>
          <p:nvPr/>
        </p:nvSpPr>
        <p:spPr bwMode="auto">
          <a:xfrm>
            <a:off x="685800" y="2895600"/>
            <a:ext cx="3200400" cy="457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Single-Task Transfer Learning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cxnSp>
        <p:nvCxnSpPr>
          <p:cNvPr id="104" name="AutoShape 74"/>
          <p:cNvCxnSpPr>
            <a:cxnSpLocks noChangeShapeType="1"/>
            <a:stCxn id="103" idx="0"/>
            <a:endCxn id="74" idx="2"/>
          </p:cNvCxnSpPr>
          <p:nvPr/>
        </p:nvCxnSpPr>
        <p:spPr bwMode="auto">
          <a:xfrm rot="5400000" flipH="1" flipV="1">
            <a:off x="2838450" y="895350"/>
            <a:ext cx="1447800" cy="2552700"/>
          </a:xfrm>
          <a:prstGeom prst="bentConnector3">
            <a:avLst>
              <a:gd name="adj1" fmla="val 50000"/>
            </a:avLst>
          </a:prstGeom>
          <a:noFill/>
          <a:ln w="63500">
            <a:solidFill>
              <a:srgbClr val="0000FF"/>
            </a:solidFill>
            <a:miter lim="800000"/>
            <a:headEnd/>
            <a:tailEnd/>
          </a:ln>
        </p:spPr>
      </p:cxnSp>
      <p:sp>
        <p:nvSpPr>
          <p:cNvPr id="90" name="TextBox 23"/>
          <p:cNvSpPr txBox="1">
            <a:spLocks noChangeArrowheads="1"/>
          </p:cNvSpPr>
          <p:nvPr/>
        </p:nvSpPr>
        <p:spPr bwMode="auto">
          <a:xfrm>
            <a:off x="3048000" y="1828800"/>
            <a:ext cx="990600" cy="27699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  <a:prstDash val="dash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Identical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23"/>
          <p:cNvSpPr txBox="1">
            <a:spLocks noChangeArrowheads="1"/>
          </p:cNvSpPr>
          <p:nvPr/>
        </p:nvSpPr>
        <p:spPr bwMode="auto">
          <a:xfrm>
            <a:off x="5410200" y="1828800"/>
            <a:ext cx="1066800" cy="276999"/>
          </a:xfrm>
          <a:prstGeom prst="rect">
            <a:avLst/>
          </a:prstGeom>
          <a:noFill/>
          <a:ln w="25400">
            <a:solidFill>
              <a:schemeClr val="accent6">
                <a:alpha val="20000"/>
              </a:schemeClr>
            </a:solidFill>
            <a:prstDash val="dash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Rounded Rectangle 5"/>
          <p:cNvSpPr>
            <a:spLocks noChangeArrowheads="1"/>
          </p:cNvSpPr>
          <p:nvPr/>
        </p:nvSpPr>
        <p:spPr bwMode="auto">
          <a:xfrm>
            <a:off x="2743200" y="5105400"/>
            <a:ext cx="2133600" cy="609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Domain Adaption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165" name="Rounded Rectangle 5"/>
          <p:cNvSpPr>
            <a:spLocks noChangeArrowheads="1"/>
          </p:cNvSpPr>
          <p:nvPr/>
        </p:nvSpPr>
        <p:spPr bwMode="auto">
          <a:xfrm>
            <a:off x="152400" y="5105400"/>
            <a:ext cx="2362200" cy="609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Sample Selection Bias / Covariate Shift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cxnSp>
        <p:nvCxnSpPr>
          <p:cNvPr id="166" name="AutoShape 74"/>
          <p:cNvCxnSpPr>
            <a:cxnSpLocks noChangeShapeType="1"/>
            <a:stCxn id="163" idx="0"/>
          </p:cNvCxnSpPr>
          <p:nvPr/>
        </p:nvCxnSpPr>
        <p:spPr bwMode="auto">
          <a:xfrm rot="16200000" flipV="1">
            <a:off x="2400300" y="3695700"/>
            <a:ext cx="1752600" cy="1066800"/>
          </a:xfrm>
          <a:prstGeom prst="bentConnector3">
            <a:avLst>
              <a:gd name="adj1" fmla="val 50000"/>
            </a:avLst>
          </a:prstGeom>
          <a:noFill/>
          <a:ln w="63500">
            <a:solidFill>
              <a:srgbClr val="00B050"/>
            </a:solidFill>
            <a:miter lim="800000"/>
            <a:headEnd type="stealth"/>
            <a:tailEnd type="stealth"/>
          </a:ln>
        </p:spPr>
      </p:cxnSp>
      <p:cxnSp>
        <p:nvCxnSpPr>
          <p:cNvPr id="169" name="AutoShape 74"/>
          <p:cNvCxnSpPr>
            <a:cxnSpLocks noChangeShapeType="1"/>
            <a:stCxn id="165" idx="0"/>
          </p:cNvCxnSpPr>
          <p:nvPr/>
        </p:nvCxnSpPr>
        <p:spPr bwMode="auto">
          <a:xfrm rot="5400000" flipH="1" flipV="1">
            <a:off x="781050" y="3905250"/>
            <a:ext cx="1752600" cy="647700"/>
          </a:xfrm>
          <a:prstGeom prst="bentConnector3">
            <a:avLst>
              <a:gd name="adj1" fmla="val 50000"/>
            </a:avLst>
          </a:prstGeom>
          <a:noFill/>
          <a:ln w="63500">
            <a:solidFill>
              <a:srgbClr val="00B050"/>
            </a:solidFill>
            <a:miter lim="800000"/>
            <a:headEnd type="stealth"/>
            <a:tailEnd type="stealth"/>
          </a:ln>
        </p:spPr>
      </p:cxnSp>
      <p:sp>
        <p:nvSpPr>
          <p:cNvPr id="172" name="Rounded Rectangle 5"/>
          <p:cNvSpPr>
            <a:spLocks noChangeArrowheads="1"/>
          </p:cNvSpPr>
          <p:nvPr/>
        </p:nvSpPr>
        <p:spPr bwMode="auto">
          <a:xfrm>
            <a:off x="5867400" y="5105400"/>
            <a:ext cx="2362200" cy="609600"/>
          </a:xfrm>
          <a:prstGeom prst="roundRect">
            <a:avLst>
              <a:gd name="adj" fmla="val 16667"/>
            </a:avLst>
          </a:prstGeom>
          <a:solidFill>
            <a:srgbClr val="FF9900">
              <a:alpha val="20000"/>
            </a:srgbClr>
          </a:solidFill>
          <a:ln w="25400" algn="ctr">
            <a:solidFill>
              <a:srgbClr val="385D8A">
                <a:alpha val="20000"/>
              </a:srgbClr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Multi-Task Learning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cxnSp>
        <p:nvCxnSpPr>
          <p:cNvPr id="173" name="AutoShape 74"/>
          <p:cNvCxnSpPr>
            <a:cxnSpLocks noChangeShapeType="1"/>
            <a:stCxn id="172" idx="0"/>
            <a:endCxn id="50" idx="2"/>
          </p:cNvCxnSpPr>
          <p:nvPr/>
        </p:nvCxnSpPr>
        <p:spPr bwMode="auto">
          <a:xfrm rot="5400000" flipH="1" flipV="1">
            <a:off x="6172200" y="4229100"/>
            <a:ext cx="1752600" cy="1588"/>
          </a:xfrm>
          <a:prstGeom prst="bentConnector3">
            <a:avLst>
              <a:gd name="adj1" fmla="val 50000"/>
            </a:avLst>
          </a:prstGeom>
          <a:noFill/>
          <a:ln w="63500">
            <a:solidFill>
              <a:srgbClr val="00B050">
                <a:alpha val="20000"/>
              </a:srgbClr>
            </a:solidFill>
            <a:miter lim="800000"/>
            <a:headEnd type="stealth"/>
            <a:tailEnd type="stealth"/>
          </a:ln>
        </p:spPr>
      </p:cxnSp>
      <p:sp>
        <p:nvSpPr>
          <p:cNvPr id="188" name="TextBox 23"/>
          <p:cNvSpPr txBox="1">
            <a:spLocks noChangeArrowheads="1"/>
          </p:cNvSpPr>
          <p:nvPr/>
        </p:nvSpPr>
        <p:spPr bwMode="auto">
          <a:xfrm>
            <a:off x="2819400" y="3657600"/>
            <a:ext cx="190500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  <a:prstDash val="dashDot"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eaLnBrk="0" hangingPunct="0"/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Domain difference is caused by feature representations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TextBox 23"/>
          <p:cNvSpPr txBox="1">
            <a:spLocks noChangeArrowheads="1"/>
          </p:cNvSpPr>
          <p:nvPr/>
        </p:nvSpPr>
        <p:spPr bwMode="auto">
          <a:xfrm>
            <a:off x="381000" y="3657600"/>
            <a:ext cx="152400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  <a:prstDash val="dashDot"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eaLnBrk="0" hangingPunct="0"/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Domain difference is caused by sample bias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TextBox 23"/>
          <p:cNvSpPr txBox="1">
            <a:spLocks noChangeArrowheads="1"/>
          </p:cNvSpPr>
          <p:nvPr/>
        </p:nvSpPr>
        <p:spPr bwMode="auto">
          <a:xfrm>
            <a:off x="6019800" y="4419600"/>
            <a:ext cx="2133600" cy="27699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alpha val="20000"/>
              </a:schemeClr>
            </a:solidFill>
            <a:prstDash val="dashDot"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Tasks are learned simultaneously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TextBox 23"/>
          <p:cNvSpPr txBox="1">
            <a:spLocks noChangeArrowheads="1"/>
          </p:cNvSpPr>
          <p:nvPr/>
        </p:nvSpPr>
        <p:spPr bwMode="auto">
          <a:xfrm>
            <a:off x="6019800" y="3733800"/>
            <a:ext cx="2133600" cy="27699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alpha val="20000"/>
              </a:schemeClr>
            </a:solidFill>
            <a:prstDash val="dashDot"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eaLnBrk="0" hangingPunct="0"/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Focus on optimizing a target task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2743200"/>
            <a:ext cx="4038600" cy="29718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3" name="Rounded Rectangle 5"/>
          <p:cNvSpPr>
            <a:spLocks noChangeArrowheads="1"/>
          </p:cNvSpPr>
          <p:nvPr/>
        </p:nvSpPr>
        <p:spPr bwMode="auto">
          <a:xfrm>
            <a:off x="4953000" y="2743200"/>
            <a:ext cx="40386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 algn="ctr">
            <a:solidFill>
              <a:srgbClr val="C00000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Assumption</a:t>
            </a:r>
            <a:endParaRPr lang="en-US" altLang="zh-CN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352800"/>
            <a:ext cx="38766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Single-Task Transfer Learning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Case 1</a:t>
            </a:r>
            <a:endParaRPr lang="zh-CN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Case 2</a:t>
            </a:r>
            <a:endParaRPr lang="zh-CN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1828800" y="2667000"/>
            <a:ext cx="1387494" cy="995459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600200" y="2667000"/>
            <a:ext cx="1387494" cy="1022364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6400800" y="2667000"/>
            <a:ext cx="1387494" cy="995459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715000" y="2667000"/>
            <a:ext cx="1387494" cy="1022364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7" name="Rounded Rectangle 5"/>
          <p:cNvSpPr>
            <a:spLocks noChangeArrowheads="1"/>
          </p:cNvSpPr>
          <p:nvPr/>
        </p:nvSpPr>
        <p:spPr bwMode="auto">
          <a:xfrm>
            <a:off x="5181600" y="4191000"/>
            <a:ext cx="2895600" cy="609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Domain Adaption in NLP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8" name="Rounded Rectangle 5"/>
          <p:cNvSpPr>
            <a:spLocks noChangeArrowheads="1"/>
          </p:cNvSpPr>
          <p:nvPr/>
        </p:nvSpPr>
        <p:spPr bwMode="auto">
          <a:xfrm>
            <a:off x="914400" y="4191000"/>
            <a:ext cx="3048000" cy="609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Sample Selection Bias / Covariate Shift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14" name="Rounded Rectangle 5"/>
          <p:cNvSpPr>
            <a:spLocks noChangeArrowheads="1"/>
          </p:cNvSpPr>
          <p:nvPr/>
        </p:nvSpPr>
        <p:spPr bwMode="auto">
          <a:xfrm>
            <a:off x="609600" y="5105400"/>
            <a:ext cx="3733800" cy="609599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Instance-based Transfer Learning Approaches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" name="Rounded Rectangle 5"/>
          <p:cNvSpPr>
            <a:spLocks noChangeArrowheads="1"/>
          </p:cNvSpPr>
          <p:nvPr/>
        </p:nvSpPr>
        <p:spPr bwMode="auto">
          <a:xfrm>
            <a:off x="4800600" y="5105400"/>
            <a:ext cx="3733800" cy="609599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Feature-based Transfer Learning Approaches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362200"/>
            <a:ext cx="342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2362200"/>
            <a:ext cx="3429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2362200"/>
            <a:ext cx="3429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362200"/>
            <a:ext cx="342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371600" y="2667000"/>
            <a:ext cx="304800" cy="228600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5562600" y="2590800"/>
            <a:ext cx="304800" cy="228600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3124200" y="2590800"/>
            <a:ext cx="381000" cy="3048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H="1">
            <a:off x="7543800" y="2590800"/>
            <a:ext cx="304800" cy="228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Single-Task Transfer Learning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505200" cy="639762"/>
          </a:xfrm>
        </p:spPr>
        <p:txBody>
          <a:bodyPr/>
          <a:lstStyle/>
          <a:p>
            <a:r>
              <a:rPr lang="en-US" altLang="zh-CN" dirty="0" smtClean="0"/>
              <a:t>Case 1</a:t>
            </a:r>
            <a:endParaRPr lang="zh-CN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505200" cy="3951288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038600" y="1524000"/>
            <a:ext cx="4800600" cy="4602163"/>
          </a:xfr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/>
          <a:lstStyle/>
          <a:p>
            <a:pPr>
              <a:buNone/>
            </a:pPr>
            <a:endParaRPr lang="zh-CN" alt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1447800" y="2667000"/>
            <a:ext cx="1387494" cy="995459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219200" y="2667000"/>
            <a:ext cx="1387494" cy="1022364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8" name="Rounded Rectangle 5"/>
          <p:cNvSpPr>
            <a:spLocks noChangeArrowheads="1"/>
          </p:cNvSpPr>
          <p:nvPr/>
        </p:nvSpPr>
        <p:spPr bwMode="auto">
          <a:xfrm>
            <a:off x="609600" y="4114800"/>
            <a:ext cx="3048000" cy="609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Sample Selection Bias / Covariate Shift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14" name="Rounded Rectangle 5"/>
          <p:cNvSpPr>
            <a:spLocks noChangeArrowheads="1"/>
          </p:cNvSpPr>
          <p:nvPr/>
        </p:nvSpPr>
        <p:spPr bwMode="auto">
          <a:xfrm>
            <a:off x="609600" y="5105400"/>
            <a:ext cx="3048000" cy="609599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Instance-based Transfer Learning Approaches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7" name="Rounded Rectangle 5"/>
          <p:cNvSpPr>
            <a:spLocks noChangeArrowheads="1"/>
          </p:cNvSpPr>
          <p:nvPr/>
        </p:nvSpPr>
        <p:spPr bwMode="auto">
          <a:xfrm>
            <a:off x="4038600" y="1524000"/>
            <a:ext cx="48006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 algn="ctr">
            <a:solidFill>
              <a:srgbClr val="C00000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Problem Setting</a:t>
            </a:r>
            <a:endParaRPr lang="en-US" altLang="zh-CN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18" name="Rounded Rectangle 5"/>
          <p:cNvSpPr>
            <a:spLocks noChangeArrowheads="1"/>
          </p:cNvSpPr>
          <p:nvPr/>
        </p:nvSpPr>
        <p:spPr bwMode="auto">
          <a:xfrm>
            <a:off x="4038600" y="3733800"/>
            <a:ext cx="48006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 algn="ctr">
            <a:solidFill>
              <a:srgbClr val="C00000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Assumption</a:t>
            </a:r>
            <a:endParaRPr lang="en-US" altLang="zh-CN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4343400"/>
            <a:ext cx="44862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133600"/>
            <a:ext cx="46863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Single-Task Transfer Learning</a:t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1" i="1" dirty="0" smtClean="0">
                <a:solidFill>
                  <a:srgbClr val="C00000"/>
                </a:solidFill>
              </a:rPr>
              <a:t>Instance-based Approaches</a:t>
            </a:r>
            <a:endParaRPr lang="zh-CN" altLang="en-US" sz="3200" i="1" dirty="0">
              <a:solidFill>
                <a:srgbClr val="C00000"/>
              </a:solidFill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267200"/>
          </a:xfrm>
          <a:solidFill>
            <a:schemeClr val="bg1"/>
          </a:solidFill>
          <a:ln w="25400">
            <a:solidFill>
              <a:srgbClr val="000000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2400" dirty="0" smtClean="0"/>
              <a:t>Recall, given a target task,</a:t>
            </a:r>
            <a:endParaRPr lang="zh-CN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514600"/>
            <a:ext cx="625792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Transfer of Learning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dirty="0" smtClean="0"/>
              <a:t>A psychological point of view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study of dependency of human conduct, learning or performance on prior experience.</a:t>
            </a: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[Thorndike and Woodworth, 1901] explored how individuals would transfer in one context to another context that share similar characteristics.</a:t>
            </a: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C++ 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Wingdings" pitchFamily="2" charset="2"/>
              </a:rPr>
              <a:t> Java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 err="1" smtClean="0">
                <a:latin typeface="Times New Roman" pitchFamily="18" charset="0"/>
                <a:ea typeface="宋体" charset="-122"/>
                <a:cs typeface="Times New Roman" pitchFamily="18" charset="0"/>
                <a:sym typeface="Wingdings" pitchFamily="2" charset="2"/>
              </a:rPr>
              <a:t>Maths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Wingdings" pitchFamily="2" charset="2"/>
              </a:rPr>
              <a:t>/Physics </a:t>
            </a:r>
            <a:r>
              <a:rPr lang="en-US" altLang="zh-CN" sz="2400" dirty="0" smtClean="0">
                <a:ea typeface="宋体" charset="-122"/>
                <a:sym typeface="Wingdings" pitchFamily="2" charset="2"/>
              </a:rPr>
              <a:t> Computer Science/Economics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Single-Task Transfer Learning</a:t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1" i="1" dirty="0" smtClean="0">
                <a:solidFill>
                  <a:srgbClr val="C00000"/>
                </a:solidFill>
              </a:rPr>
              <a:t>Instance-based Approaches (cont.)</a:t>
            </a:r>
            <a:endParaRPr lang="zh-CN" altLang="en-US" sz="3200" i="1" dirty="0">
              <a:solidFill>
                <a:srgbClr val="C00000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905000" y="1535113"/>
            <a:ext cx="4953000" cy="522287"/>
          </a:xfrm>
          <a:solidFill>
            <a:schemeClr val="bg1"/>
          </a:solidFill>
          <a:ln w="25400">
            <a:solidFill>
              <a:srgbClr val="000000"/>
            </a:solidFill>
          </a:ln>
        </p:spPr>
        <p:txBody>
          <a:bodyPr anchor="ctr"/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905000" y="2174874"/>
            <a:ext cx="4953000" cy="4454526"/>
          </a:xfrm>
          <a:solidFill>
            <a:schemeClr val="bg1"/>
          </a:solidFill>
          <a:ln w="25400">
            <a:solidFill>
              <a:srgbClr val="000000"/>
            </a:solidFill>
          </a:ln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676400"/>
            <a:ext cx="2428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667000"/>
            <a:ext cx="392556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4114800"/>
            <a:ext cx="3979317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5334000"/>
            <a:ext cx="42291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Notched Right Arrow 13"/>
          <p:cNvSpPr/>
          <p:nvPr/>
        </p:nvSpPr>
        <p:spPr bwMode="auto">
          <a:xfrm rot="5400000">
            <a:off x="4000500" y="4610100"/>
            <a:ext cx="762000" cy="685800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6" name="Up-Down Arrow 15"/>
          <p:cNvSpPr/>
          <p:nvPr/>
        </p:nvSpPr>
        <p:spPr bwMode="auto">
          <a:xfrm>
            <a:off x="4038600" y="3200400"/>
            <a:ext cx="609600" cy="9144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Single-Task Transfer Learning</a:t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1" i="1" dirty="0" smtClean="0">
                <a:solidFill>
                  <a:srgbClr val="C00000"/>
                </a:solidFill>
              </a:rPr>
              <a:t>Instance-based Approaches (cont.)</a:t>
            </a:r>
            <a:endParaRPr lang="zh-CN" altLang="en-US" sz="3200" i="1" dirty="0">
              <a:solidFill>
                <a:srgbClr val="C00000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522287"/>
          </a:xfrm>
          <a:solidFill>
            <a:schemeClr val="bg1"/>
          </a:solidFill>
          <a:ln w="25400">
            <a:solidFill>
              <a:srgbClr val="000000"/>
            </a:solidFill>
          </a:ln>
        </p:spPr>
        <p:txBody>
          <a:bodyPr anchor="ctr"/>
          <a:lstStyle/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Assumption: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8229600" cy="4454526"/>
          </a:xfrm>
          <a:solidFill>
            <a:schemeClr val="bg1"/>
          </a:solidFill>
          <a:ln w="25400">
            <a:solidFill>
              <a:srgbClr val="000000"/>
            </a:solidFill>
          </a:ln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00200"/>
            <a:ext cx="67532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286000"/>
            <a:ext cx="55626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724400"/>
            <a:ext cx="55340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Single-Task Transfer Learning</a:t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1" i="1" dirty="0" smtClean="0">
                <a:solidFill>
                  <a:srgbClr val="C00000"/>
                </a:solidFill>
              </a:rPr>
              <a:t>Instance-based Approaches (cont.)</a:t>
            </a:r>
            <a:endParaRPr lang="zh-CN" altLang="en-US" sz="3200" b="1" i="1" dirty="0" smtClean="0">
              <a:solidFill>
                <a:srgbClr val="C00000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133600"/>
            <a:ext cx="34956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124200"/>
            <a:ext cx="68961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85800" y="4800600"/>
            <a:ext cx="792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Sample Selection Bias / Covariate Shift </a:t>
            </a:r>
          </a:p>
          <a:p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[</a:t>
            </a:r>
            <a:r>
              <a:rPr lang="en-US" altLang="zh-CN" sz="2000" dirty="0" err="1" smtClean="0">
                <a:latin typeface="Times New Roman" pitchFamily="18" charset="0"/>
                <a:ea typeface="宋体" charset="-122"/>
                <a:cs typeface="Arial" charset="0"/>
              </a:rPr>
              <a:t>Quionero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-Candela, </a:t>
            </a:r>
            <a:r>
              <a:rPr lang="en-US" altLang="zh-CN" sz="2000" i="1" dirty="0" err="1" smtClean="0">
                <a:latin typeface="Times New Roman" pitchFamily="18" charset="0"/>
                <a:ea typeface="宋体" charset="-122"/>
                <a:cs typeface="Arial" charset="0"/>
              </a:rPr>
              <a:t>etal</a:t>
            </a:r>
            <a:r>
              <a:rPr lang="en-US" altLang="zh-CN" sz="2000" i="1" dirty="0" smtClean="0">
                <a:latin typeface="Times New Roman" pitchFamily="18" charset="0"/>
                <a:ea typeface="宋体" charset="-122"/>
                <a:cs typeface="Arial" charset="0"/>
              </a:rPr>
              <a:t>,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 Data Shift in Machine Learning, MIT Press 2009]</a:t>
            </a:r>
            <a:endParaRPr lang="en-US" altLang="zh-CN" sz="2000" dirty="0">
              <a:latin typeface="Times New Roman" pitchFamily="18" charset="0"/>
              <a:ea typeface="宋体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Single-Task Transfer Learning</a:t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1" i="1" dirty="0" smtClean="0">
                <a:solidFill>
                  <a:srgbClr val="C00000"/>
                </a:solidFill>
              </a:rPr>
              <a:t>Feature-based Approaches</a:t>
            </a:r>
            <a:endParaRPr lang="zh-CN" altLang="en-US" sz="3200" i="1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429000" cy="4114800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/>
              <a:t>Case 2</a:t>
            </a:r>
            <a:endParaRPr lang="zh-CN" alt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114800" y="1981200"/>
            <a:ext cx="4800600" cy="4724400"/>
          </a:xfr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endParaRPr lang="en-US" altLang="zh-CN" sz="2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altLang="zh-CN" sz="2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altLang="zh-CN" sz="2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altLang="zh-CN" sz="2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altLang="zh-CN" sz="2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altLang="zh-CN" sz="2400" dirty="0" smtClean="0">
              <a:solidFill>
                <a:srgbClr val="C00000"/>
              </a:solidFill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057400" y="2743200"/>
            <a:ext cx="1600200" cy="995459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143000" y="2743200"/>
            <a:ext cx="1616094" cy="1022364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0" name="Curved Right Arrow 9"/>
          <p:cNvSpPr/>
          <p:nvPr/>
        </p:nvSpPr>
        <p:spPr bwMode="auto">
          <a:xfrm rot="20740169">
            <a:off x="1240952" y="3417520"/>
            <a:ext cx="648925" cy="1483281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1" name="Curved Left Arrow 10"/>
          <p:cNvSpPr/>
          <p:nvPr/>
        </p:nvSpPr>
        <p:spPr bwMode="auto">
          <a:xfrm rot="809281">
            <a:off x="3015488" y="3434632"/>
            <a:ext cx="802104" cy="1517884"/>
          </a:xfrm>
          <a:prstGeom prst="curved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4648200"/>
            <a:ext cx="34861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Parallelogram 11"/>
          <p:cNvSpPr/>
          <p:nvPr/>
        </p:nvSpPr>
        <p:spPr bwMode="auto">
          <a:xfrm>
            <a:off x="1752600" y="4648200"/>
            <a:ext cx="1295400" cy="457200"/>
          </a:xfrm>
          <a:prstGeom prst="parallelogram">
            <a:avLst>
              <a:gd name="adj" fmla="val 70834"/>
            </a:avLst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3" name="Parallelogram 12"/>
          <p:cNvSpPr/>
          <p:nvPr/>
        </p:nvSpPr>
        <p:spPr bwMode="auto">
          <a:xfrm>
            <a:off x="1676400" y="4572000"/>
            <a:ext cx="1371600" cy="457200"/>
          </a:xfrm>
          <a:prstGeom prst="parallelogram">
            <a:avLst>
              <a:gd name="adj" fmla="val 70834"/>
            </a:avLst>
          </a:prstGeom>
          <a:solidFill>
            <a:schemeClr val="accent2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962400"/>
            <a:ext cx="245793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962400"/>
            <a:ext cx="245793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5867400"/>
            <a:ext cx="45720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2362200"/>
            <a:ext cx="342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2362200"/>
            <a:ext cx="3429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371600" y="2667000"/>
            <a:ext cx="304800" cy="228600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>
            <a:off x="3124200" y="2590800"/>
            <a:ext cx="381000" cy="3048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3" name="Rounded Rectangle 5"/>
          <p:cNvSpPr>
            <a:spLocks noChangeArrowheads="1"/>
          </p:cNvSpPr>
          <p:nvPr/>
        </p:nvSpPr>
        <p:spPr bwMode="auto">
          <a:xfrm>
            <a:off x="4114800" y="1981200"/>
            <a:ext cx="48006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 algn="ctr">
            <a:solidFill>
              <a:srgbClr val="C00000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Problem Setting</a:t>
            </a:r>
            <a:endParaRPr lang="en-US" altLang="zh-CN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91000" y="2514600"/>
            <a:ext cx="46863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ounded Rectangle 5"/>
          <p:cNvSpPr>
            <a:spLocks noChangeArrowheads="1"/>
          </p:cNvSpPr>
          <p:nvPr/>
        </p:nvSpPr>
        <p:spPr bwMode="auto">
          <a:xfrm>
            <a:off x="4114800" y="4114800"/>
            <a:ext cx="48006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 algn="ctr">
            <a:solidFill>
              <a:srgbClr val="C00000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>
              <a:buNone/>
            </a:pP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Explicit/Implicit Assumption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Single-Task Transfer Learning</a:t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1" i="1" dirty="0" smtClean="0">
                <a:solidFill>
                  <a:srgbClr val="C00000"/>
                </a:solidFill>
              </a:rPr>
              <a:t>Feature-based Approaches (cont.)</a:t>
            </a:r>
            <a:endParaRPr lang="zh-CN" altLang="en-US" sz="3200" i="1" dirty="0">
              <a:solidFill>
                <a:srgbClr val="C0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981200"/>
            <a:ext cx="7010400" cy="4114800"/>
          </a:xfr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2400" dirty="0" smtClean="0"/>
              <a:t>How to learn     ?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400" i="1" dirty="0" smtClean="0"/>
              <a:t>Solution 1:</a:t>
            </a:r>
            <a:r>
              <a:rPr lang="en-US" altLang="zh-CN" sz="2400" dirty="0" smtClean="0"/>
              <a:t> Encode domain knowledge to learn the transformation. </a:t>
            </a:r>
          </a:p>
          <a:p>
            <a:pPr>
              <a:buFont typeface="Wingdings" pitchFamily="2" charset="2"/>
              <a:buChar char="Ø"/>
            </a:pP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400" i="1" dirty="0" smtClean="0"/>
              <a:t>Solution 2:</a:t>
            </a:r>
            <a:r>
              <a:rPr lang="en-US" altLang="zh-CN" sz="2400" dirty="0" smtClean="0"/>
              <a:t> Learn the transformation by designing objective functions to minimize difference directly.</a:t>
            </a:r>
          </a:p>
          <a:p>
            <a:pPr>
              <a:buFont typeface="Wingdings" pitchFamily="2" charset="2"/>
              <a:buChar char="Ø"/>
            </a:pPr>
            <a:endParaRPr lang="en-US" altLang="zh-CN" sz="2400" dirty="0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057400"/>
            <a:ext cx="245793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99A51-3D35-4C17-911E-A7647A558F41}" type="slidenum">
              <a:rPr lang="en-US" altLang="zh-CN" smtClean="0"/>
              <a:pPr>
                <a:defRPr/>
              </a:pPr>
              <a:t>25</a:t>
            </a:fld>
            <a:endParaRPr lang="en-US" altLang="zh-CN" smtClean="0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Single-Task Transfer Learning</a:t>
            </a:r>
            <a:r>
              <a:rPr lang="en-US" altLang="zh-CN" sz="3200" b="1" i="1" dirty="0" smtClean="0">
                <a:solidFill>
                  <a:srgbClr val="C00000"/>
                </a:solidFill>
              </a:rPr>
              <a:t/>
            </a:r>
            <a:br>
              <a:rPr lang="en-US" altLang="zh-CN" sz="3200" b="1" i="1" dirty="0" smtClean="0">
                <a:solidFill>
                  <a:srgbClr val="C00000"/>
                </a:solidFill>
              </a:rPr>
            </a:b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Solution 1: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Encode domain knowledge to learn the transformation </a:t>
            </a:r>
            <a:endParaRPr lang="en-US" altLang="zh-CN" sz="3200" b="1" i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256003" name="Group 3"/>
          <p:cNvGraphicFramePr>
            <a:graphicFrameLocks noGrp="1"/>
          </p:cNvGraphicFramePr>
          <p:nvPr/>
        </p:nvGraphicFramePr>
        <p:xfrm>
          <a:off x="1752600" y="2057400"/>
          <a:ext cx="6553200" cy="4267200"/>
        </p:xfrm>
        <a:graphic>
          <a:graphicData uri="http://schemas.openxmlformats.org/drawingml/2006/table">
            <a:tbl>
              <a:tblPr/>
              <a:tblGrid>
                <a:gridCol w="3276600"/>
                <a:gridCol w="3276600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Electronics</a:t>
                      </a:r>
                    </a:p>
                  </a:txBody>
                  <a:tcPr marL="54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Video Games</a:t>
                      </a:r>
                    </a:p>
                  </a:txBody>
                  <a:tcPr marL="540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9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(1)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Compact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; easy to operate; very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good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picture quality; looks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sharp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!</a:t>
                      </a:r>
                    </a:p>
                  </a:txBody>
                  <a:tcPr marL="54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(2) A very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good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game! It is action packed and full of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excitement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. I am very much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hooked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on this game.</a:t>
                      </a:r>
                    </a:p>
                  </a:txBody>
                  <a:tcPr marL="540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9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(3) I purchased this unit from Circuit City and I was very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excited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about the quality of the picture. It is really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nice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and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sharp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.</a:t>
                      </a:r>
                    </a:p>
                  </a:txBody>
                  <a:tcPr marL="54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(4) Very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realistic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shooting action and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good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plots. We played this and were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hooked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.</a:t>
                      </a:r>
                    </a:p>
                  </a:txBody>
                  <a:tcPr marL="540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9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(5) It is also quite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blurry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in very dark settings. I will </a:t>
                      </a:r>
                      <a:r>
                        <a:rPr kumimoji="0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never_buy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HP again.</a:t>
                      </a:r>
                    </a:p>
                  </a:txBody>
                  <a:tcPr marL="54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(6) The game is so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boring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. I am extremely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unhappy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and will probably </a:t>
                      </a:r>
                      <a:r>
                        <a:rPr kumimoji="0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never_buy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UbiSoft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again.</a:t>
                      </a:r>
                    </a:p>
                  </a:txBody>
                  <a:tcPr marL="540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2549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9000" y="2489200"/>
            <a:ext cx="792162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0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000" y="5297487"/>
            <a:ext cx="798512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1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9000" y="3929062"/>
            <a:ext cx="792162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7" name="Freeform 27"/>
          <p:cNvSpPr>
            <a:spLocks/>
          </p:cNvSpPr>
          <p:nvPr/>
        </p:nvSpPr>
        <p:spPr bwMode="auto">
          <a:xfrm>
            <a:off x="2667000" y="1924051"/>
            <a:ext cx="3765550" cy="742950"/>
          </a:xfrm>
          <a:custGeom>
            <a:avLst/>
            <a:gdLst/>
            <a:ahLst/>
            <a:cxnLst>
              <a:cxn ang="0">
                <a:pos x="0" y="537"/>
              </a:cxn>
              <a:cxn ang="0">
                <a:pos x="1134" y="38"/>
              </a:cxn>
              <a:cxn ang="0">
                <a:pos x="2449" y="310"/>
              </a:cxn>
            </a:cxnLst>
            <a:rect l="0" t="0" r="r" b="b"/>
            <a:pathLst>
              <a:path w="2449" h="537">
                <a:moveTo>
                  <a:pt x="0" y="537"/>
                </a:moveTo>
                <a:cubicBezTo>
                  <a:pt x="363" y="306"/>
                  <a:pt x="726" y="76"/>
                  <a:pt x="1134" y="38"/>
                </a:cubicBezTo>
                <a:cubicBezTo>
                  <a:pt x="1542" y="0"/>
                  <a:pt x="1995" y="155"/>
                  <a:pt x="2449" y="310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29" name="Freeform 29"/>
          <p:cNvSpPr>
            <a:spLocks/>
          </p:cNvSpPr>
          <p:nvPr/>
        </p:nvSpPr>
        <p:spPr bwMode="auto">
          <a:xfrm>
            <a:off x="2328862" y="6016625"/>
            <a:ext cx="4392613" cy="433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35" y="273"/>
              </a:cxn>
              <a:cxn ang="0">
                <a:pos x="2767" y="0"/>
              </a:cxn>
            </a:cxnLst>
            <a:rect l="0" t="0" r="r" b="b"/>
            <a:pathLst>
              <a:path w="2767" h="273">
                <a:moveTo>
                  <a:pt x="0" y="0"/>
                </a:moveTo>
                <a:cubicBezTo>
                  <a:pt x="87" y="136"/>
                  <a:pt x="174" y="273"/>
                  <a:pt x="635" y="273"/>
                </a:cubicBezTo>
                <a:cubicBezTo>
                  <a:pt x="1096" y="273"/>
                  <a:pt x="1931" y="136"/>
                  <a:pt x="2767" y="0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30" name="Freeform 30"/>
          <p:cNvSpPr>
            <a:spLocks/>
          </p:cNvSpPr>
          <p:nvPr/>
        </p:nvSpPr>
        <p:spPr bwMode="auto">
          <a:xfrm>
            <a:off x="2544762" y="2992437"/>
            <a:ext cx="3627438" cy="969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2" y="318"/>
              </a:cxn>
              <a:cxn ang="0">
                <a:pos x="2404" y="635"/>
              </a:cxn>
            </a:cxnLst>
            <a:rect l="0" t="0" r="r" b="b"/>
            <a:pathLst>
              <a:path w="2404" h="635">
                <a:moveTo>
                  <a:pt x="0" y="0"/>
                </a:moveTo>
                <a:cubicBezTo>
                  <a:pt x="230" y="106"/>
                  <a:pt x="461" y="212"/>
                  <a:pt x="862" y="318"/>
                </a:cubicBezTo>
                <a:cubicBezTo>
                  <a:pt x="1263" y="424"/>
                  <a:pt x="1833" y="529"/>
                  <a:pt x="2404" y="635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31" name="Freeform 31"/>
          <p:cNvSpPr>
            <a:spLocks/>
          </p:cNvSpPr>
          <p:nvPr/>
        </p:nvSpPr>
        <p:spPr bwMode="auto">
          <a:xfrm>
            <a:off x="2286000" y="3136900"/>
            <a:ext cx="2779712" cy="1054100"/>
          </a:xfrm>
          <a:custGeom>
            <a:avLst/>
            <a:gdLst/>
            <a:ahLst/>
            <a:cxnLst>
              <a:cxn ang="0">
                <a:pos x="0" y="650"/>
              </a:cxn>
              <a:cxn ang="0">
                <a:pos x="953" y="106"/>
              </a:cxn>
              <a:cxn ang="0">
                <a:pos x="1860" y="15"/>
              </a:cxn>
            </a:cxnLst>
            <a:rect l="0" t="0" r="r" b="b"/>
            <a:pathLst>
              <a:path w="1860" h="650">
                <a:moveTo>
                  <a:pt x="0" y="650"/>
                </a:moveTo>
                <a:cubicBezTo>
                  <a:pt x="321" y="431"/>
                  <a:pt x="643" y="212"/>
                  <a:pt x="953" y="106"/>
                </a:cubicBezTo>
                <a:cubicBezTo>
                  <a:pt x="1263" y="0"/>
                  <a:pt x="1561" y="7"/>
                  <a:pt x="1860" y="15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27"/>
          <p:cNvSpPr>
            <a:spLocks noChangeArrowheads="1"/>
          </p:cNvSpPr>
          <p:nvPr/>
        </p:nvSpPr>
        <p:spPr bwMode="auto">
          <a:xfrm>
            <a:off x="2209801" y="2667000"/>
            <a:ext cx="685800" cy="3048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>
            <a:off x="6096000" y="2362200"/>
            <a:ext cx="685800" cy="3048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Oval 27"/>
          <p:cNvSpPr>
            <a:spLocks noChangeArrowheads="1"/>
          </p:cNvSpPr>
          <p:nvPr/>
        </p:nvSpPr>
        <p:spPr bwMode="auto">
          <a:xfrm>
            <a:off x="1752600" y="4191000"/>
            <a:ext cx="838200" cy="3048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Oval 27"/>
          <p:cNvSpPr>
            <a:spLocks noChangeArrowheads="1"/>
          </p:cNvSpPr>
          <p:nvPr/>
        </p:nvSpPr>
        <p:spPr bwMode="auto">
          <a:xfrm>
            <a:off x="6096000" y="3886200"/>
            <a:ext cx="685800" cy="3048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Oval 27"/>
          <p:cNvSpPr>
            <a:spLocks noChangeArrowheads="1"/>
          </p:cNvSpPr>
          <p:nvPr/>
        </p:nvSpPr>
        <p:spPr bwMode="auto">
          <a:xfrm>
            <a:off x="3657600" y="4495800"/>
            <a:ext cx="533400" cy="3048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1752600" y="5715000"/>
            <a:ext cx="1143000" cy="3048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" name="Oval 27"/>
          <p:cNvSpPr>
            <a:spLocks noChangeArrowheads="1"/>
          </p:cNvSpPr>
          <p:nvPr/>
        </p:nvSpPr>
        <p:spPr bwMode="auto">
          <a:xfrm>
            <a:off x="6477000" y="5715000"/>
            <a:ext cx="1143000" cy="3048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5029200" y="2971800"/>
            <a:ext cx="1219200" cy="3048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7" grpId="0" animBg="1"/>
      <p:bldP spid="256029" grpId="0" animBg="1"/>
      <p:bldP spid="256030" grpId="0" animBg="1"/>
      <p:bldP spid="25603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0" name="Text Box 19"/>
          <p:cNvSpPr txBox="1">
            <a:spLocks noChangeArrowheads="1"/>
          </p:cNvSpPr>
          <p:nvPr/>
        </p:nvSpPr>
        <p:spPr bwMode="auto">
          <a:xfrm>
            <a:off x="3810000" y="2057400"/>
            <a:ext cx="1579562" cy="246221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54000" tIns="0" rIns="54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rial" charset="0"/>
              </a:rPr>
              <a:t>Common features</a:t>
            </a:r>
            <a:endParaRPr lang="en-US" altLang="zh-CN" sz="1600" dirty="0">
              <a:solidFill>
                <a:schemeClr val="tx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3276600" y="2362200"/>
            <a:ext cx="4953000" cy="1524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914400" y="2362200"/>
            <a:ext cx="4953000" cy="15240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78DA4-CBC8-415C-8D77-DD85F3808AB2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Single-Task Transfer Learning</a:t>
            </a:r>
            <a:r>
              <a:rPr lang="en-US" altLang="zh-CN" b="1" i="1" dirty="0" smtClean="0">
                <a:solidFill>
                  <a:srgbClr val="C00000"/>
                </a:solidFill>
              </a:rPr>
              <a:t/>
            </a:r>
            <a:br>
              <a:rPr lang="en-US" altLang="zh-CN" b="1" i="1" dirty="0" smtClean="0">
                <a:solidFill>
                  <a:srgbClr val="C00000"/>
                </a:solidFill>
              </a:rPr>
            </a:b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Solution 1:</a:t>
            </a:r>
            <a:r>
              <a:rPr lang="en-US" altLang="zh-CN" sz="20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Encode domain knowledge to learn the transformation (cont.) 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248400" y="3276600"/>
            <a:ext cx="9144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Arial" charset="0"/>
              </a:rPr>
              <a:t>boring</a:t>
            </a: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5943600" y="2590800"/>
            <a:ext cx="9906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009900"/>
                </a:solidFill>
                <a:latin typeface="Times New Roman" pitchFamily="18" charset="0"/>
                <a:ea typeface="宋体" charset="-122"/>
                <a:cs typeface="Arial" charset="0"/>
              </a:rPr>
              <a:t>realistic</a:t>
            </a: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6934200" y="2895600"/>
            <a:ext cx="9144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009900"/>
                </a:solidFill>
                <a:latin typeface="Times New Roman" pitchFamily="18" charset="0"/>
                <a:ea typeface="宋体" charset="-122"/>
                <a:cs typeface="Arial" charset="0"/>
              </a:rPr>
              <a:t>hooked</a:t>
            </a: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2362200" y="3352800"/>
            <a:ext cx="838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Arial" charset="0"/>
              </a:rPr>
              <a:t>blurry</a:t>
            </a:r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2133600" y="2590800"/>
            <a:ext cx="838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009900"/>
                </a:solidFill>
                <a:latin typeface="Times New Roman" pitchFamily="18" charset="0"/>
                <a:ea typeface="宋体" charset="-122"/>
                <a:cs typeface="Arial" charset="0"/>
              </a:rPr>
              <a:t>sharp</a:t>
            </a:r>
          </a:p>
        </p:txBody>
      </p:sp>
      <p:sp>
        <p:nvSpPr>
          <p:cNvPr id="24588" name="Text Box 11"/>
          <p:cNvSpPr txBox="1">
            <a:spLocks noChangeArrowheads="1"/>
          </p:cNvSpPr>
          <p:nvPr/>
        </p:nvSpPr>
        <p:spPr bwMode="auto">
          <a:xfrm>
            <a:off x="1295400" y="3048000"/>
            <a:ext cx="106679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009900"/>
                </a:solidFill>
                <a:latin typeface="Times New Roman" pitchFamily="18" charset="0"/>
                <a:ea typeface="宋体" charset="-122"/>
                <a:cs typeface="Arial" charset="0"/>
              </a:rPr>
              <a:t>compact</a:t>
            </a:r>
          </a:p>
        </p:txBody>
      </p:sp>
      <p:sp>
        <p:nvSpPr>
          <p:cNvPr id="24589" name="Text Box 14"/>
          <p:cNvSpPr txBox="1">
            <a:spLocks noChangeArrowheads="1"/>
          </p:cNvSpPr>
          <p:nvPr/>
        </p:nvSpPr>
        <p:spPr bwMode="auto">
          <a:xfrm>
            <a:off x="4495800" y="3048000"/>
            <a:ext cx="12620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Arial" charset="0"/>
              </a:rPr>
              <a:t>nev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Arial" charset="0"/>
              </a:rPr>
              <a:t>e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Arial" charset="0"/>
              </a:rPr>
              <a:t>r_buy</a:t>
            </a:r>
            <a:endParaRPr lang="en-US" altLang="zh-CN" sz="1800" b="1" dirty="0">
              <a:solidFill>
                <a:srgbClr val="FF0000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24590" name="Text Box 15"/>
          <p:cNvSpPr txBox="1">
            <a:spLocks noChangeArrowheads="1"/>
          </p:cNvSpPr>
          <p:nvPr/>
        </p:nvSpPr>
        <p:spPr bwMode="auto">
          <a:xfrm>
            <a:off x="4191000" y="2590800"/>
            <a:ext cx="6651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Arial" charset="0"/>
              </a:rPr>
              <a:t>good</a:t>
            </a:r>
          </a:p>
        </p:txBody>
      </p:sp>
      <p:sp>
        <p:nvSpPr>
          <p:cNvPr id="24591" name="Text Box 16"/>
          <p:cNvSpPr txBox="1">
            <a:spLocks noChangeArrowheads="1"/>
          </p:cNvSpPr>
          <p:nvPr/>
        </p:nvSpPr>
        <p:spPr bwMode="auto">
          <a:xfrm>
            <a:off x="3429000" y="3048000"/>
            <a:ext cx="965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Arial" charset="0"/>
              </a:rPr>
              <a:t>exciting</a:t>
            </a:r>
          </a:p>
        </p:txBody>
      </p:sp>
      <p:sp>
        <p:nvSpPr>
          <p:cNvPr id="318484" name="Freeform 20"/>
          <p:cNvSpPr>
            <a:spLocks/>
          </p:cNvSpPr>
          <p:nvPr/>
        </p:nvSpPr>
        <p:spPr bwMode="auto">
          <a:xfrm rot="342690">
            <a:off x="4594702" y="1502381"/>
            <a:ext cx="2887607" cy="1381125"/>
          </a:xfrm>
          <a:custGeom>
            <a:avLst/>
            <a:gdLst>
              <a:gd name="T0" fmla="*/ 0 w 1769"/>
              <a:gd name="T1" fmla="*/ 2147483647 h 363"/>
              <a:gd name="T2" fmla="*/ 2147483647 w 1769"/>
              <a:gd name="T3" fmla="*/ 0 h 363"/>
              <a:gd name="T4" fmla="*/ 2147483647 w 1769"/>
              <a:gd name="T5" fmla="*/ 2147483647 h 363"/>
              <a:gd name="T6" fmla="*/ 0 60000 65536"/>
              <a:gd name="T7" fmla="*/ 0 60000 65536"/>
              <a:gd name="T8" fmla="*/ 0 60000 65536"/>
              <a:gd name="T9" fmla="*/ 0 w 1769"/>
              <a:gd name="T10" fmla="*/ 0 h 363"/>
              <a:gd name="T11" fmla="*/ 1769 w 1769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9" h="363">
                <a:moveTo>
                  <a:pt x="0" y="363"/>
                </a:moveTo>
                <a:cubicBezTo>
                  <a:pt x="283" y="181"/>
                  <a:pt x="567" y="0"/>
                  <a:pt x="862" y="0"/>
                </a:cubicBezTo>
                <a:cubicBezTo>
                  <a:pt x="1157" y="0"/>
                  <a:pt x="1463" y="181"/>
                  <a:pt x="1769" y="363"/>
                </a:cubicBezTo>
              </a:path>
            </a:pathLst>
          </a:custGeom>
          <a:noFill/>
          <a:ln w="50800" cap="flat" cmpd="sng">
            <a:solidFill>
              <a:srgbClr val="FFCC00"/>
            </a:solidFill>
            <a:prstDash val="solid"/>
            <a:round/>
            <a:headEnd type="stealth" w="lg" len="lg"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96" name="Text Box 25"/>
          <p:cNvSpPr txBox="1">
            <a:spLocks noChangeArrowheads="1"/>
          </p:cNvSpPr>
          <p:nvPr/>
        </p:nvSpPr>
        <p:spPr bwMode="auto">
          <a:xfrm>
            <a:off x="7239000" y="2057400"/>
            <a:ext cx="1752599" cy="49244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54000" tIns="0" rIns="54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rial" charset="0"/>
              </a:rPr>
              <a:t>Video 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  <a:cs typeface="Arial" charset="0"/>
              </a:rPr>
              <a:t>game d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rial" charset="0"/>
              </a:rPr>
              <a:t>omain </a:t>
            </a: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rial" charset="0"/>
              </a:rPr>
              <a:t>specific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rial" charset="0"/>
              </a:rPr>
              <a:t>features</a:t>
            </a:r>
            <a:endParaRPr lang="en-US" altLang="zh-CN" sz="1600" i="1" dirty="0">
              <a:solidFill>
                <a:schemeClr val="tx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318493" name="Freeform 29"/>
          <p:cNvSpPr>
            <a:spLocks/>
          </p:cNvSpPr>
          <p:nvPr/>
        </p:nvSpPr>
        <p:spPr bwMode="auto">
          <a:xfrm rot="21020172">
            <a:off x="1664663" y="1979425"/>
            <a:ext cx="2787288" cy="1003648"/>
          </a:xfrm>
          <a:custGeom>
            <a:avLst/>
            <a:gdLst>
              <a:gd name="T0" fmla="*/ 0 w 1769"/>
              <a:gd name="T1" fmla="*/ 2147483647 h 363"/>
              <a:gd name="T2" fmla="*/ 2147483647 w 1769"/>
              <a:gd name="T3" fmla="*/ 0 h 363"/>
              <a:gd name="T4" fmla="*/ 2147483647 w 1769"/>
              <a:gd name="T5" fmla="*/ 2147483647 h 363"/>
              <a:gd name="T6" fmla="*/ 0 60000 65536"/>
              <a:gd name="T7" fmla="*/ 0 60000 65536"/>
              <a:gd name="T8" fmla="*/ 0 60000 65536"/>
              <a:gd name="T9" fmla="*/ 0 w 1769"/>
              <a:gd name="T10" fmla="*/ 0 h 363"/>
              <a:gd name="T11" fmla="*/ 1769 w 1769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9" h="363">
                <a:moveTo>
                  <a:pt x="0" y="363"/>
                </a:moveTo>
                <a:cubicBezTo>
                  <a:pt x="283" y="181"/>
                  <a:pt x="567" y="0"/>
                  <a:pt x="862" y="0"/>
                </a:cubicBezTo>
                <a:cubicBezTo>
                  <a:pt x="1157" y="0"/>
                  <a:pt x="1463" y="181"/>
                  <a:pt x="1769" y="363"/>
                </a:cubicBezTo>
              </a:path>
            </a:pathLst>
          </a:custGeom>
          <a:noFill/>
          <a:ln w="50800" cap="flat" cmpd="sng">
            <a:solidFill>
              <a:srgbClr val="FFCC00"/>
            </a:solidFill>
            <a:prstDash val="solid"/>
            <a:round/>
            <a:headEnd type="stealth" w="lg" len="lg"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18494" name="Freeform 30"/>
          <p:cNvSpPr>
            <a:spLocks/>
          </p:cNvSpPr>
          <p:nvPr/>
        </p:nvSpPr>
        <p:spPr bwMode="auto">
          <a:xfrm rot="10308945">
            <a:off x="2677618" y="3501215"/>
            <a:ext cx="2514600" cy="587425"/>
          </a:xfrm>
          <a:custGeom>
            <a:avLst/>
            <a:gdLst>
              <a:gd name="T0" fmla="*/ 0 w 1769"/>
              <a:gd name="T1" fmla="*/ 2147483647 h 363"/>
              <a:gd name="T2" fmla="*/ 2147483647 w 1769"/>
              <a:gd name="T3" fmla="*/ 0 h 363"/>
              <a:gd name="T4" fmla="*/ 2147483647 w 1769"/>
              <a:gd name="T5" fmla="*/ 2147483647 h 363"/>
              <a:gd name="T6" fmla="*/ 0 60000 65536"/>
              <a:gd name="T7" fmla="*/ 0 60000 65536"/>
              <a:gd name="T8" fmla="*/ 0 60000 65536"/>
              <a:gd name="T9" fmla="*/ 0 w 1769"/>
              <a:gd name="T10" fmla="*/ 0 h 363"/>
              <a:gd name="T11" fmla="*/ 1769 w 1769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9" h="363">
                <a:moveTo>
                  <a:pt x="0" y="363"/>
                </a:moveTo>
                <a:cubicBezTo>
                  <a:pt x="283" y="181"/>
                  <a:pt x="567" y="0"/>
                  <a:pt x="862" y="0"/>
                </a:cubicBezTo>
                <a:cubicBezTo>
                  <a:pt x="1157" y="0"/>
                  <a:pt x="1463" y="181"/>
                  <a:pt x="1769" y="363"/>
                </a:cubicBezTo>
              </a:path>
            </a:pathLst>
          </a:custGeom>
          <a:noFill/>
          <a:ln w="50800" cap="flat" cmpd="sng">
            <a:solidFill>
              <a:schemeClr val="accent6"/>
            </a:solidFill>
            <a:prstDash val="solid"/>
            <a:round/>
            <a:headEnd type="stealth" w="lg" len="lg"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81000" y="1981200"/>
            <a:ext cx="1828800" cy="49244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54000" tIns="0" rIns="54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rial" charset="0"/>
              </a:rPr>
              <a:t>Electronics Domain specific features</a:t>
            </a:r>
            <a:endParaRPr lang="en-US" altLang="zh-CN" sz="1600" i="1" dirty="0">
              <a:solidFill>
                <a:schemeClr val="tx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30" name="Curved Left Arrow 29"/>
          <p:cNvSpPr/>
          <p:nvPr/>
        </p:nvSpPr>
        <p:spPr bwMode="auto">
          <a:xfrm rot="1442384">
            <a:off x="6498050" y="3548234"/>
            <a:ext cx="1220293" cy="2981918"/>
          </a:xfrm>
          <a:prstGeom prst="curvedLeftArrow">
            <a:avLst>
              <a:gd name="adj1" fmla="val 50000"/>
              <a:gd name="adj2" fmla="val 80570"/>
              <a:gd name="adj3" fmla="val 24936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2" name="Parallelogram 31"/>
          <p:cNvSpPr/>
          <p:nvPr/>
        </p:nvSpPr>
        <p:spPr bwMode="auto">
          <a:xfrm>
            <a:off x="2819400" y="4648200"/>
            <a:ext cx="4038600" cy="1600200"/>
          </a:xfrm>
          <a:prstGeom prst="parallelogram">
            <a:avLst>
              <a:gd name="adj" fmla="val 70834"/>
            </a:avLst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3" name="Parallelogram 32"/>
          <p:cNvSpPr/>
          <p:nvPr/>
        </p:nvSpPr>
        <p:spPr bwMode="auto">
          <a:xfrm>
            <a:off x="2590800" y="4724400"/>
            <a:ext cx="4038600" cy="1600200"/>
          </a:xfrm>
          <a:prstGeom prst="parallelogram">
            <a:avLst>
              <a:gd name="adj" fmla="val 70834"/>
            </a:avLst>
          </a:prstGeom>
          <a:solidFill>
            <a:schemeClr val="accent2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4" name="Freeform 30"/>
          <p:cNvSpPr>
            <a:spLocks/>
          </p:cNvSpPr>
          <p:nvPr/>
        </p:nvSpPr>
        <p:spPr bwMode="auto">
          <a:xfrm rot="11175254">
            <a:off x="5132755" y="3446370"/>
            <a:ext cx="1750478" cy="597844"/>
          </a:xfrm>
          <a:custGeom>
            <a:avLst/>
            <a:gdLst>
              <a:gd name="T0" fmla="*/ 0 w 1769"/>
              <a:gd name="T1" fmla="*/ 2147483647 h 363"/>
              <a:gd name="T2" fmla="*/ 2147483647 w 1769"/>
              <a:gd name="T3" fmla="*/ 0 h 363"/>
              <a:gd name="T4" fmla="*/ 2147483647 w 1769"/>
              <a:gd name="T5" fmla="*/ 2147483647 h 363"/>
              <a:gd name="T6" fmla="*/ 0 60000 65536"/>
              <a:gd name="T7" fmla="*/ 0 60000 65536"/>
              <a:gd name="T8" fmla="*/ 0 60000 65536"/>
              <a:gd name="T9" fmla="*/ 0 w 1769"/>
              <a:gd name="T10" fmla="*/ 0 h 363"/>
              <a:gd name="T11" fmla="*/ 1769 w 1769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9" h="363">
                <a:moveTo>
                  <a:pt x="0" y="363"/>
                </a:moveTo>
                <a:cubicBezTo>
                  <a:pt x="283" y="181"/>
                  <a:pt x="567" y="0"/>
                  <a:pt x="862" y="0"/>
                </a:cubicBezTo>
                <a:cubicBezTo>
                  <a:pt x="1157" y="0"/>
                  <a:pt x="1463" y="181"/>
                  <a:pt x="1769" y="363"/>
                </a:cubicBezTo>
              </a:path>
            </a:pathLst>
          </a:custGeom>
          <a:noFill/>
          <a:ln w="50800" cap="flat" cmpd="sng">
            <a:solidFill>
              <a:schemeClr val="accent6"/>
            </a:solidFill>
            <a:prstDash val="solid"/>
            <a:round/>
            <a:headEnd type="stealth" w="lg" len="lg"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5" name="Freeform 29"/>
          <p:cNvSpPr>
            <a:spLocks/>
          </p:cNvSpPr>
          <p:nvPr/>
        </p:nvSpPr>
        <p:spPr bwMode="auto">
          <a:xfrm rot="21401833">
            <a:off x="3823775" y="2537510"/>
            <a:ext cx="3457255" cy="577866"/>
          </a:xfrm>
          <a:custGeom>
            <a:avLst/>
            <a:gdLst>
              <a:gd name="T0" fmla="*/ 0 w 1769"/>
              <a:gd name="T1" fmla="*/ 2147483647 h 363"/>
              <a:gd name="T2" fmla="*/ 2147483647 w 1769"/>
              <a:gd name="T3" fmla="*/ 0 h 363"/>
              <a:gd name="T4" fmla="*/ 2147483647 w 1769"/>
              <a:gd name="T5" fmla="*/ 2147483647 h 363"/>
              <a:gd name="T6" fmla="*/ 0 60000 65536"/>
              <a:gd name="T7" fmla="*/ 0 60000 65536"/>
              <a:gd name="T8" fmla="*/ 0 60000 65536"/>
              <a:gd name="T9" fmla="*/ 0 w 1769"/>
              <a:gd name="T10" fmla="*/ 0 h 363"/>
              <a:gd name="T11" fmla="*/ 1769 w 1769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9" h="363">
                <a:moveTo>
                  <a:pt x="0" y="363"/>
                </a:moveTo>
                <a:cubicBezTo>
                  <a:pt x="283" y="181"/>
                  <a:pt x="567" y="0"/>
                  <a:pt x="862" y="0"/>
                </a:cubicBezTo>
                <a:cubicBezTo>
                  <a:pt x="1157" y="0"/>
                  <a:pt x="1463" y="181"/>
                  <a:pt x="1769" y="363"/>
                </a:cubicBezTo>
              </a:path>
            </a:pathLst>
          </a:custGeom>
          <a:noFill/>
          <a:ln w="50800" cap="flat" cmpd="sng">
            <a:solidFill>
              <a:srgbClr val="FFCC00"/>
            </a:solidFill>
            <a:prstDash val="solid"/>
            <a:round/>
            <a:headEnd type="stealth" w="lg" len="lg"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Freeform 29"/>
          <p:cNvSpPr>
            <a:spLocks/>
          </p:cNvSpPr>
          <p:nvPr/>
        </p:nvSpPr>
        <p:spPr bwMode="auto">
          <a:xfrm rot="1294077">
            <a:off x="2518742" y="2645251"/>
            <a:ext cx="1429123" cy="294744"/>
          </a:xfrm>
          <a:custGeom>
            <a:avLst/>
            <a:gdLst>
              <a:gd name="T0" fmla="*/ 0 w 1769"/>
              <a:gd name="T1" fmla="*/ 2147483647 h 363"/>
              <a:gd name="T2" fmla="*/ 2147483647 w 1769"/>
              <a:gd name="T3" fmla="*/ 0 h 363"/>
              <a:gd name="T4" fmla="*/ 2147483647 w 1769"/>
              <a:gd name="T5" fmla="*/ 2147483647 h 363"/>
              <a:gd name="T6" fmla="*/ 0 60000 65536"/>
              <a:gd name="T7" fmla="*/ 0 60000 65536"/>
              <a:gd name="T8" fmla="*/ 0 60000 65536"/>
              <a:gd name="T9" fmla="*/ 0 w 1769"/>
              <a:gd name="T10" fmla="*/ 0 h 363"/>
              <a:gd name="T11" fmla="*/ 1769 w 1769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9" h="363">
                <a:moveTo>
                  <a:pt x="0" y="363"/>
                </a:moveTo>
                <a:cubicBezTo>
                  <a:pt x="283" y="181"/>
                  <a:pt x="567" y="0"/>
                  <a:pt x="862" y="0"/>
                </a:cubicBezTo>
                <a:cubicBezTo>
                  <a:pt x="1157" y="0"/>
                  <a:pt x="1463" y="181"/>
                  <a:pt x="1769" y="363"/>
                </a:cubicBezTo>
              </a:path>
            </a:pathLst>
          </a:custGeom>
          <a:noFill/>
          <a:ln w="50800" cap="flat" cmpd="sng">
            <a:solidFill>
              <a:srgbClr val="FFCC00"/>
            </a:solidFill>
            <a:prstDash val="solid"/>
            <a:round/>
            <a:headEnd type="stealth" w="lg" len="lg"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3886200" y="4953000"/>
            <a:ext cx="8382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Arial" charset="0"/>
              </a:rPr>
              <a:t>blurry</a:t>
            </a: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4343400" y="4724400"/>
            <a:ext cx="126206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Arial" charset="0"/>
              </a:rPr>
              <a:t>nev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Arial" charset="0"/>
              </a:rPr>
              <a:t>e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Arial" charset="0"/>
              </a:rPr>
              <a:t>r_buy</a:t>
            </a:r>
            <a:endParaRPr lang="en-US" altLang="zh-CN" sz="1600" b="1" dirty="0">
              <a:solidFill>
                <a:srgbClr val="FF0000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4800600" y="4953000"/>
            <a:ext cx="9144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Arial" charset="0"/>
              </a:rPr>
              <a:t>boring</a:t>
            </a:r>
          </a:p>
        </p:txBody>
      </p:sp>
      <p:sp>
        <p:nvSpPr>
          <p:cNvPr id="40" name="Text Box 16"/>
          <p:cNvSpPr txBox="1">
            <a:spLocks noChangeArrowheads="1"/>
          </p:cNvSpPr>
          <p:nvPr/>
        </p:nvSpPr>
        <p:spPr bwMode="auto">
          <a:xfrm>
            <a:off x="3276600" y="5562600"/>
            <a:ext cx="9652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Arial" charset="0"/>
              </a:rPr>
              <a:t>exciting</a:t>
            </a: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3276600" y="5867400"/>
            <a:ext cx="8382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rgbClr val="009900"/>
                </a:solidFill>
                <a:latin typeface="Times New Roman" pitchFamily="18" charset="0"/>
                <a:ea typeface="宋体" charset="-122"/>
                <a:cs typeface="Arial" charset="0"/>
              </a:rPr>
              <a:t>sharp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3886200" y="6019800"/>
            <a:ext cx="9144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rgbClr val="009900"/>
                </a:solidFill>
                <a:latin typeface="Times New Roman" pitchFamily="18" charset="0"/>
                <a:ea typeface="宋体" charset="-122"/>
                <a:cs typeface="Arial" charset="0"/>
              </a:rPr>
              <a:t>hooked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4343400" y="5486400"/>
            <a:ext cx="9906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rgbClr val="009900"/>
                </a:solidFill>
                <a:latin typeface="Times New Roman" pitchFamily="18" charset="0"/>
                <a:ea typeface="宋体" charset="-122"/>
                <a:cs typeface="Arial" charset="0"/>
              </a:rPr>
              <a:t>compact</a:t>
            </a: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4800600" y="5715000"/>
            <a:ext cx="9906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rgbClr val="009900"/>
                </a:solidFill>
                <a:latin typeface="Times New Roman" pitchFamily="18" charset="0"/>
                <a:ea typeface="宋体" charset="-122"/>
                <a:cs typeface="Arial" charset="0"/>
              </a:rPr>
              <a:t>realistic</a:t>
            </a:r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3962400" y="5715000"/>
            <a:ext cx="66516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Arial" charset="0"/>
              </a:rPr>
              <a:t>good</a:t>
            </a:r>
          </a:p>
        </p:txBody>
      </p:sp>
      <p:sp>
        <p:nvSpPr>
          <p:cNvPr id="29" name="Curved Right Arrow 28"/>
          <p:cNvSpPr/>
          <p:nvPr/>
        </p:nvSpPr>
        <p:spPr bwMode="auto">
          <a:xfrm rot="19821621">
            <a:off x="1496319" y="3611859"/>
            <a:ext cx="1391946" cy="2863254"/>
          </a:xfrm>
          <a:prstGeom prst="curvedRightArrow">
            <a:avLst>
              <a:gd name="adj1" fmla="val 34332"/>
              <a:gd name="adj2" fmla="val 58553"/>
              <a:gd name="adj3" fmla="val 24066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84" grpId="0" animBg="1"/>
      <p:bldP spid="318493" grpId="0" animBg="1"/>
      <p:bldP spid="318494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3" grpId="0"/>
      <p:bldP spid="44" grpId="0"/>
      <p:bldP spid="45" grpId="0"/>
      <p:bldP spid="42" grpId="0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Single-Task Transfer Learning</a:t>
            </a:r>
            <a:r>
              <a:rPr lang="en-US" altLang="zh-CN" b="1" i="1" dirty="0" smtClean="0">
                <a:solidFill>
                  <a:srgbClr val="C00000"/>
                </a:solidFill>
              </a:rPr>
              <a:t/>
            </a:r>
            <a:br>
              <a:rPr lang="en-US" altLang="zh-CN" b="1" i="1" dirty="0" smtClean="0">
                <a:solidFill>
                  <a:srgbClr val="C00000"/>
                </a:solidFill>
              </a:rPr>
            </a:b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Solution 1:</a:t>
            </a:r>
            <a:r>
              <a:rPr lang="en-US" altLang="zh-CN" sz="20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Encode domain knowledge to learn the transformation (cont.) 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800" dirty="0" smtClean="0"/>
              <a:t>How to select good pivot features is an open problem.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smtClean="0"/>
              <a:t>Mutual Information on source domain labeled data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smtClean="0"/>
              <a:t>Term frequency on both source and target domain data.</a:t>
            </a:r>
          </a:p>
          <a:p>
            <a:pPr>
              <a:buFont typeface="Wingdings" pitchFamily="2" charset="2"/>
              <a:buChar char="Ø"/>
            </a:pP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800" dirty="0" smtClean="0"/>
              <a:t>How to estimate correlations between pivot and domain specific features?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smtClean="0"/>
              <a:t>Structural Correspondence Learning (SCL) [</a:t>
            </a:r>
            <a:r>
              <a:rPr lang="en-US" altLang="zh-CN" sz="2000" dirty="0" err="1" smtClean="0"/>
              <a:t>Biltzer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etal</a:t>
            </a:r>
            <a:r>
              <a:rPr lang="en-US" altLang="zh-CN" sz="2000" i="1" dirty="0" smtClean="0"/>
              <a:t>. </a:t>
            </a:r>
            <a:r>
              <a:rPr lang="en-US" altLang="zh-CN" sz="2000" dirty="0" smtClean="0"/>
              <a:t>2006]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smtClean="0"/>
              <a:t>Spectral Feature Alignment (SFA) [Pan </a:t>
            </a:r>
            <a:r>
              <a:rPr lang="en-US" altLang="zh-CN" sz="2000" i="1" dirty="0" err="1" smtClean="0"/>
              <a:t>etal</a:t>
            </a:r>
            <a:r>
              <a:rPr lang="en-US" altLang="zh-CN" sz="2000" dirty="0" smtClean="0"/>
              <a:t>. 2010]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78DA4-CBC8-415C-8D77-DD85F3808AB2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Single-Task Transfer Learning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Solution 2: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learning the transformation without domain knowledge </a:t>
            </a:r>
            <a:endParaRPr lang="zh-CN" altLang="en-US" sz="2000" b="1" i="1" dirty="0" smtClean="0">
              <a:solidFill>
                <a:srgbClr val="C00000"/>
              </a:solidFill>
            </a:endParaRPr>
          </a:p>
        </p:txBody>
      </p:sp>
      <p:sp>
        <p:nvSpPr>
          <p:cNvPr id="5" name="Oval 7"/>
          <p:cNvSpPr>
            <a:spLocks noChangeAspect="1" noChangeArrowheads="1"/>
          </p:cNvSpPr>
          <p:nvPr/>
        </p:nvSpPr>
        <p:spPr bwMode="auto">
          <a:xfrm>
            <a:off x="1547813" y="5097463"/>
            <a:ext cx="939800" cy="468312"/>
          </a:xfrm>
          <a:prstGeom prst="ellipse">
            <a:avLst/>
          </a:prstGeom>
          <a:solidFill>
            <a:srgbClr val="FFFF00">
              <a:alpha val="79999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V="1">
            <a:off x="2051051" y="3124199"/>
            <a:ext cx="920750" cy="197326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H="1" flipV="1">
            <a:off x="3124200" y="3124200"/>
            <a:ext cx="152400" cy="19732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 flipV="1">
            <a:off x="6156325" y="3081338"/>
            <a:ext cx="792163" cy="20161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V="1">
            <a:off x="5795962" y="3124199"/>
            <a:ext cx="223837" cy="197326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4572000" y="3124199"/>
            <a:ext cx="1295400" cy="197326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 flipH="1" flipV="1">
            <a:off x="3276600" y="3124199"/>
            <a:ext cx="1295400" cy="197326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 flipV="1">
            <a:off x="2051051" y="3047999"/>
            <a:ext cx="3359150" cy="204946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V="1">
            <a:off x="3276600" y="3081338"/>
            <a:ext cx="2374900" cy="20161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 flipH="1" flipV="1">
            <a:off x="3428999" y="3124199"/>
            <a:ext cx="2366963" cy="197326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 flipH="1" flipV="1">
            <a:off x="3581400" y="3047999"/>
            <a:ext cx="3367088" cy="204946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" name="AutoShape 27"/>
          <p:cNvSpPr>
            <a:spLocks noChangeArrowheads="1"/>
          </p:cNvSpPr>
          <p:nvPr/>
        </p:nvSpPr>
        <p:spPr bwMode="auto">
          <a:xfrm>
            <a:off x="250825" y="4810125"/>
            <a:ext cx="8569325" cy="935038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37"/>
          <p:cNvSpPr>
            <a:spLocks noChangeAspect="1" noChangeArrowheads="1"/>
          </p:cNvSpPr>
          <p:nvPr/>
        </p:nvSpPr>
        <p:spPr bwMode="auto">
          <a:xfrm>
            <a:off x="5327650" y="5097463"/>
            <a:ext cx="939800" cy="468312"/>
          </a:xfrm>
          <a:prstGeom prst="ellipse">
            <a:avLst/>
          </a:prstGeom>
          <a:solidFill>
            <a:srgbClr val="FFFF00">
              <a:alpha val="79999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38"/>
          <p:cNvSpPr>
            <a:spLocks noChangeAspect="1" noChangeArrowheads="1"/>
          </p:cNvSpPr>
          <p:nvPr/>
        </p:nvSpPr>
        <p:spPr bwMode="auto">
          <a:xfrm>
            <a:off x="4103688" y="5097463"/>
            <a:ext cx="939800" cy="468312"/>
          </a:xfrm>
          <a:prstGeom prst="ellipse">
            <a:avLst/>
          </a:prstGeom>
          <a:solidFill>
            <a:srgbClr val="FFFF00">
              <a:alpha val="79999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39"/>
          <p:cNvSpPr>
            <a:spLocks noChangeAspect="1" noChangeArrowheads="1"/>
          </p:cNvSpPr>
          <p:nvPr/>
        </p:nvSpPr>
        <p:spPr bwMode="auto">
          <a:xfrm>
            <a:off x="2806700" y="5097463"/>
            <a:ext cx="939800" cy="468312"/>
          </a:xfrm>
          <a:prstGeom prst="ellipse">
            <a:avLst/>
          </a:prstGeom>
          <a:solidFill>
            <a:srgbClr val="FFFF00">
              <a:alpha val="79999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spect="1" noChangeArrowheads="1"/>
          </p:cNvSpPr>
          <p:nvPr/>
        </p:nvSpPr>
        <p:spPr bwMode="auto">
          <a:xfrm>
            <a:off x="6551613" y="5097463"/>
            <a:ext cx="939800" cy="468312"/>
          </a:xfrm>
          <a:prstGeom prst="ellipse">
            <a:avLst/>
          </a:prstGeom>
          <a:solidFill>
            <a:srgbClr val="FFFF00">
              <a:alpha val="79999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7"/>
          <p:cNvSpPr>
            <a:spLocks noChangeAspect="1" noChangeArrowheads="1"/>
          </p:cNvSpPr>
          <p:nvPr/>
        </p:nvSpPr>
        <p:spPr bwMode="auto">
          <a:xfrm>
            <a:off x="323850" y="5097463"/>
            <a:ext cx="939800" cy="468312"/>
          </a:xfrm>
          <a:prstGeom prst="ellipse">
            <a:avLst/>
          </a:prstGeom>
          <a:solidFill>
            <a:schemeClr val="bg1">
              <a:lumMod val="75000"/>
              <a:alpha val="80000"/>
            </a:schemeClr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Oval 7"/>
          <p:cNvSpPr>
            <a:spLocks noChangeAspect="1" noChangeArrowheads="1"/>
          </p:cNvSpPr>
          <p:nvPr/>
        </p:nvSpPr>
        <p:spPr bwMode="auto">
          <a:xfrm>
            <a:off x="7740650" y="5097463"/>
            <a:ext cx="939800" cy="468312"/>
          </a:xfrm>
          <a:prstGeom prst="ellipse">
            <a:avLst/>
          </a:prstGeom>
          <a:solidFill>
            <a:schemeClr val="bg1">
              <a:lumMod val="75000"/>
              <a:alpha val="80000"/>
            </a:schemeClr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9" name="Oval 28"/>
          <p:cNvSpPr/>
          <p:nvPr/>
        </p:nvSpPr>
        <p:spPr bwMode="auto">
          <a:xfrm>
            <a:off x="5105400" y="2133600"/>
            <a:ext cx="1600200" cy="995459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b="1" dirty="0" smtClean="0">
                <a:latin typeface="Times New Roman" pitchFamily="18" charset="0"/>
              </a:rPr>
              <a:t>Target</a:t>
            </a:r>
            <a:endParaRPr lang="en-US" altLang="zh-CN" b="1" dirty="0" smtClean="0">
              <a:latin typeface="Times New Roman" pitchFamily="18" charset="0"/>
              <a:sym typeface="Arial Narrow" pitchFamily="34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2362200" y="2133600"/>
            <a:ext cx="1616094" cy="1022364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b="1" dirty="0" smtClean="0">
                <a:latin typeface="Times New Roman" pitchFamily="18" charset="0"/>
              </a:rPr>
              <a:t>Source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 flipV="1">
            <a:off x="838200" y="3047999"/>
            <a:ext cx="1905000" cy="204946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H="1" flipV="1">
            <a:off x="6400799" y="2971799"/>
            <a:ext cx="1828800" cy="2133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228600" y="4495800"/>
            <a:ext cx="1458912" cy="276999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CC3300"/>
            </a:solidFill>
            <a:miter lim="800000"/>
            <a:headEnd/>
            <a:tailEnd/>
          </a:ln>
        </p:spPr>
        <p:txBody>
          <a:bodyPr wrap="square" lIns="54000" tIns="0" rIns="54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Latent factors</a:t>
            </a:r>
          </a:p>
        </p:txBody>
      </p:sp>
      <p:pic>
        <p:nvPicPr>
          <p:cNvPr id="38" name="Picture 4" descr="A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1674306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5" descr="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1905000"/>
            <a:ext cx="1674306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 Box 57"/>
          <p:cNvSpPr txBox="1">
            <a:spLocks noChangeArrowheads="1"/>
          </p:cNvSpPr>
          <p:nvPr/>
        </p:nvSpPr>
        <p:spPr bwMode="auto">
          <a:xfrm>
            <a:off x="1600200" y="5943600"/>
            <a:ext cx="1447799" cy="304800"/>
          </a:xfrm>
          <a:prstGeom prst="rect">
            <a:avLst/>
          </a:prstGeom>
          <a:solidFill>
            <a:srgbClr val="C00000"/>
          </a:solidFill>
          <a:ln w="25400" algn="ctr">
            <a:noFill/>
            <a:miter lim="800000"/>
            <a:headEnd/>
            <a:tailEnd/>
          </a:ln>
        </p:spPr>
        <p:txBody>
          <a:bodyPr wrap="square" lIns="54000" tIns="0" rIns="54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bg1"/>
                </a:solidFill>
                <a:latin typeface="Times New Roman" pitchFamily="18" charset="0"/>
              </a:rPr>
              <a:t>Temperature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</a:p>
        </p:txBody>
      </p:sp>
      <p:sp>
        <p:nvSpPr>
          <p:cNvPr id="46" name="Text Box 58"/>
          <p:cNvSpPr txBox="1">
            <a:spLocks noChangeArrowheads="1"/>
          </p:cNvSpPr>
          <p:nvPr/>
        </p:nvSpPr>
        <p:spPr bwMode="auto">
          <a:xfrm>
            <a:off x="3505200" y="5943600"/>
            <a:ext cx="1142999" cy="553998"/>
          </a:xfrm>
          <a:prstGeom prst="rect">
            <a:avLst/>
          </a:prstGeom>
          <a:solidFill>
            <a:schemeClr val="accent6"/>
          </a:solidFill>
          <a:ln w="25400" algn="ctr">
            <a:noFill/>
            <a:miter lim="800000"/>
            <a:headEnd/>
            <a:tailEnd/>
          </a:ln>
        </p:spPr>
        <p:txBody>
          <a:bodyPr wrap="square" lIns="54000" tIns="0" rIns="54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</a:rPr>
              <a:t>Signal properties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9" name="Text Box 59"/>
          <p:cNvSpPr txBox="1">
            <a:spLocks noChangeArrowheads="1"/>
          </p:cNvSpPr>
          <p:nvPr/>
        </p:nvSpPr>
        <p:spPr bwMode="auto">
          <a:xfrm>
            <a:off x="6477000" y="5943600"/>
            <a:ext cx="1101725" cy="55399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</p:spPr>
        <p:txBody>
          <a:bodyPr wrap="square" lIns="54000" tIns="0" rIns="54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</a:rPr>
              <a:t>Building structure  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0" name="Text Box 60"/>
          <p:cNvSpPr txBox="1">
            <a:spLocks noChangeArrowheads="1"/>
          </p:cNvSpPr>
          <p:nvPr/>
        </p:nvSpPr>
        <p:spPr bwMode="auto">
          <a:xfrm>
            <a:off x="5257800" y="5943600"/>
            <a:ext cx="773112" cy="553998"/>
          </a:xfrm>
          <a:prstGeom prst="rect">
            <a:avLst/>
          </a:prstGeom>
          <a:solidFill>
            <a:srgbClr val="C00000"/>
          </a:solidFill>
          <a:ln w="25400" algn="ctr">
            <a:noFill/>
            <a:miter lim="800000"/>
            <a:headEnd/>
            <a:tailEnd/>
          </a:ln>
        </p:spPr>
        <p:txBody>
          <a:bodyPr wrap="square" lIns="54000" tIns="0" rIns="54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</a:rPr>
              <a:t>Power of APs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5" grpId="0" animBg="1"/>
      <p:bldP spid="46" grpId="0" animBg="1"/>
      <p:bldP spid="49" grpId="0" animBg="1"/>
      <p:bldP spid="5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Single-Task Transfer Learning</a:t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 Solution 2: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learning the transformation without domain knowledge </a:t>
            </a:r>
            <a:endParaRPr lang="zh-CN" altLang="en-US" sz="2000" b="1" i="1" dirty="0" smtClean="0">
              <a:solidFill>
                <a:srgbClr val="C00000"/>
              </a:solidFill>
            </a:endParaRPr>
          </a:p>
        </p:txBody>
      </p:sp>
      <p:sp>
        <p:nvSpPr>
          <p:cNvPr id="5" name="Oval 7"/>
          <p:cNvSpPr>
            <a:spLocks noChangeAspect="1" noChangeArrowheads="1"/>
          </p:cNvSpPr>
          <p:nvPr/>
        </p:nvSpPr>
        <p:spPr bwMode="auto">
          <a:xfrm>
            <a:off x="1525588" y="4630738"/>
            <a:ext cx="939800" cy="468312"/>
          </a:xfrm>
          <a:prstGeom prst="ellipse">
            <a:avLst/>
          </a:prstGeom>
          <a:solidFill>
            <a:srgbClr val="FFFF00">
              <a:alpha val="79999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V="1">
            <a:off x="2057399" y="3124198"/>
            <a:ext cx="914401" cy="1524001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H="1" flipV="1">
            <a:off x="3124200" y="3124200"/>
            <a:ext cx="152400" cy="1524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 flipV="1">
            <a:off x="6156324" y="3081338"/>
            <a:ext cx="777875" cy="15668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V="1">
            <a:off x="5791200" y="3124198"/>
            <a:ext cx="228599" cy="1524001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4572000" y="3124198"/>
            <a:ext cx="1295400" cy="1524001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 flipH="1" flipV="1">
            <a:off x="3276600" y="3124198"/>
            <a:ext cx="1295400" cy="1524001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 flipV="1">
            <a:off x="2133601" y="3047997"/>
            <a:ext cx="3276600" cy="160020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V="1">
            <a:off x="3352800" y="3081338"/>
            <a:ext cx="2298700" cy="15668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 flipH="1" flipV="1">
            <a:off x="3428998" y="3124198"/>
            <a:ext cx="2362201" cy="1524001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 flipH="1" flipV="1">
            <a:off x="3581400" y="3047998"/>
            <a:ext cx="3352800" cy="1600201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" name="AutoShape 27"/>
          <p:cNvSpPr>
            <a:spLocks noChangeArrowheads="1"/>
          </p:cNvSpPr>
          <p:nvPr/>
        </p:nvSpPr>
        <p:spPr bwMode="auto">
          <a:xfrm>
            <a:off x="228600" y="4343400"/>
            <a:ext cx="8569325" cy="935038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37"/>
          <p:cNvSpPr>
            <a:spLocks noChangeAspect="1" noChangeArrowheads="1"/>
          </p:cNvSpPr>
          <p:nvPr/>
        </p:nvSpPr>
        <p:spPr bwMode="auto">
          <a:xfrm>
            <a:off x="5305425" y="4630738"/>
            <a:ext cx="939800" cy="468312"/>
          </a:xfrm>
          <a:prstGeom prst="ellipse">
            <a:avLst/>
          </a:prstGeom>
          <a:solidFill>
            <a:srgbClr val="FFFF00">
              <a:alpha val="79999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38"/>
          <p:cNvSpPr>
            <a:spLocks noChangeAspect="1" noChangeArrowheads="1"/>
          </p:cNvSpPr>
          <p:nvPr/>
        </p:nvSpPr>
        <p:spPr bwMode="auto">
          <a:xfrm>
            <a:off x="4081463" y="4630738"/>
            <a:ext cx="939800" cy="468312"/>
          </a:xfrm>
          <a:prstGeom prst="ellipse">
            <a:avLst/>
          </a:prstGeom>
          <a:solidFill>
            <a:srgbClr val="FFFF00">
              <a:alpha val="79999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39"/>
          <p:cNvSpPr>
            <a:spLocks noChangeAspect="1" noChangeArrowheads="1"/>
          </p:cNvSpPr>
          <p:nvPr/>
        </p:nvSpPr>
        <p:spPr bwMode="auto">
          <a:xfrm>
            <a:off x="2784475" y="4630738"/>
            <a:ext cx="939800" cy="468312"/>
          </a:xfrm>
          <a:prstGeom prst="ellipse">
            <a:avLst/>
          </a:prstGeom>
          <a:solidFill>
            <a:srgbClr val="FFFF00">
              <a:alpha val="79999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spect="1" noChangeArrowheads="1"/>
          </p:cNvSpPr>
          <p:nvPr/>
        </p:nvSpPr>
        <p:spPr bwMode="auto">
          <a:xfrm>
            <a:off x="6529388" y="4630738"/>
            <a:ext cx="939800" cy="468312"/>
          </a:xfrm>
          <a:prstGeom prst="ellipse">
            <a:avLst/>
          </a:prstGeom>
          <a:solidFill>
            <a:srgbClr val="FFFF00">
              <a:alpha val="79999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28"/>
          <p:cNvSpPr/>
          <p:nvPr/>
        </p:nvSpPr>
        <p:spPr bwMode="auto">
          <a:xfrm>
            <a:off x="5105400" y="2133600"/>
            <a:ext cx="1600200" cy="995459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b="1" dirty="0" smtClean="0">
                <a:latin typeface="Times New Roman" pitchFamily="18" charset="0"/>
              </a:rPr>
              <a:t>Target</a:t>
            </a:r>
            <a:endParaRPr lang="en-US" altLang="zh-CN" b="1" dirty="0" smtClean="0">
              <a:latin typeface="Times New Roman" pitchFamily="18" charset="0"/>
              <a:sym typeface="Arial Narrow" pitchFamily="34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2362200" y="2133600"/>
            <a:ext cx="1616094" cy="1022364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b="1" dirty="0" smtClean="0">
                <a:latin typeface="Times New Roman" pitchFamily="18" charset="0"/>
              </a:rPr>
              <a:t>Source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206375" y="4029075"/>
            <a:ext cx="1458912" cy="276999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CC3300"/>
            </a:solidFill>
            <a:miter lim="800000"/>
            <a:headEnd/>
            <a:tailEnd/>
          </a:ln>
        </p:spPr>
        <p:txBody>
          <a:bodyPr wrap="square" lIns="54000" tIns="0" rIns="54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Latent factors</a:t>
            </a:r>
          </a:p>
        </p:txBody>
      </p:sp>
      <p:sp>
        <p:nvSpPr>
          <p:cNvPr id="34" name="Text Box 57"/>
          <p:cNvSpPr txBox="1">
            <a:spLocks noChangeArrowheads="1"/>
          </p:cNvSpPr>
          <p:nvPr/>
        </p:nvSpPr>
        <p:spPr bwMode="auto">
          <a:xfrm>
            <a:off x="1577975" y="5400675"/>
            <a:ext cx="1447799" cy="304800"/>
          </a:xfrm>
          <a:prstGeom prst="rect">
            <a:avLst/>
          </a:prstGeom>
          <a:solidFill>
            <a:srgbClr val="C00000"/>
          </a:solidFill>
          <a:ln w="25400" algn="ctr">
            <a:noFill/>
            <a:miter lim="800000"/>
            <a:headEnd/>
            <a:tailEnd/>
          </a:ln>
        </p:spPr>
        <p:txBody>
          <a:bodyPr wrap="square" lIns="54000" tIns="0" rIns="54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bg1"/>
                </a:solidFill>
                <a:latin typeface="Times New Roman" pitchFamily="18" charset="0"/>
              </a:rPr>
              <a:t>Temperature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</a:p>
        </p:txBody>
      </p:sp>
      <p:sp>
        <p:nvSpPr>
          <p:cNvPr id="35" name="Text Box 58"/>
          <p:cNvSpPr txBox="1">
            <a:spLocks noChangeArrowheads="1"/>
          </p:cNvSpPr>
          <p:nvPr/>
        </p:nvSpPr>
        <p:spPr bwMode="auto">
          <a:xfrm>
            <a:off x="3482975" y="5400675"/>
            <a:ext cx="1142999" cy="553998"/>
          </a:xfrm>
          <a:prstGeom prst="rect">
            <a:avLst/>
          </a:prstGeom>
          <a:solidFill>
            <a:schemeClr val="accent6"/>
          </a:solidFill>
          <a:ln w="25400" algn="ctr">
            <a:noFill/>
            <a:miter lim="800000"/>
            <a:headEnd/>
            <a:tailEnd/>
          </a:ln>
        </p:spPr>
        <p:txBody>
          <a:bodyPr wrap="square" lIns="54000" tIns="0" rIns="54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</a:rPr>
              <a:t>Signal properties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6" name="Text Box 59"/>
          <p:cNvSpPr txBox="1">
            <a:spLocks noChangeArrowheads="1"/>
          </p:cNvSpPr>
          <p:nvPr/>
        </p:nvSpPr>
        <p:spPr bwMode="auto">
          <a:xfrm>
            <a:off x="6553200" y="5410200"/>
            <a:ext cx="1101725" cy="55399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</p:spPr>
        <p:txBody>
          <a:bodyPr wrap="square" lIns="54000" tIns="0" rIns="54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</a:rPr>
              <a:t>Building structure  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7" name="Text Box 60"/>
          <p:cNvSpPr txBox="1">
            <a:spLocks noChangeArrowheads="1"/>
          </p:cNvSpPr>
          <p:nvPr/>
        </p:nvSpPr>
        <p:spPr bwMode="auto">
          <a:xfrm>
            <a:off x="5334000" y="5410200"/>
            <a:ext cx="773112" cy="553998"/>
          </a:xfrm>
          <a:prstGeom prst="rect">
            <a:avLst/>
          </a:prstGeom>
          <a:solidFill>
            <a:srgbClr val="C00000"/>
          </a:solidFill>
          <a:ln w="25400" algn="ctr">
            <a:noFill/>
            <a:miter lim="800000"/>
            <a:headEnd/>
            <a:tailEnd/>
          </a:ln>
        </p:spPr>
        <p:txBody>
          <a:bodyPr wrap="square" lIns="54000" tIns="0" rIns="54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</a:rPr>
              <a:t>Power of APs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0" name="Oval 36"/>
          <p:cNvSpPr>
            <a:spLocks noChangeAspect="1" noChangeArrowheads="1"/>
          </p:cNvSpPr>
          <p:nvPr/>
        </p:nvSpPr>
        <p:spPr bwMode="auto">
          <a:xfrm>
            <a:off x="2720975" y="4638675"/>
            <a:ext cx="1012825" cy="468313"/>
          </a:xfrm>
          <a:prstGeom prst="ellipse">
            <a:avLst/>
          </a:prstGeom>
          <a:solidFill>
            <a:schemeClr val="accent6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36"/>
          <p:cNvSpPr>
            <a:spLocks noChangeAspect="1" noChangeArrowheads="1"/>
          </p:cNvSpPr>
          <p:nvPr/>
        </p:nvSpPr>
        <p:spPr bwMode="auto">
          <a:xfrm>
            <a:off x="4092575" y="4638675"/>
            <a:ext cx="1012825" cy="468313"/>
          </a:xfrm>
          <a:prstGeom prst="ellipse">
            <a:avLst/>
          </a:prstGeom>
          <a:solidFill>
            <a:schemeClr val="accent6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Oval 36"/>
          <p:cNvSpPr>
            <a:spLocks noChangeAspect="1" noChangeArrowheads="1"/>
          </p:cNvSpPr>
          <p:nvPr/>
        </p:nvSpPr>
        <p:spPr bwMode="auto">
          <a:xfrm>
            <a:off x="6530975" y="4638675"/>
            <a:ext cx="1012825" cy="468313"/>
          </a:xfrm>
          <a:prstGeom prst="ellipse">
            <a:avLst/>
          </a:prstGeom>
          <a:solidFill>
            <a:schemeClr val="accent6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Oval 36"/>
          <p:cNvSpPr>
            <a:spLocks noChangeAspect="1" noChangeArrowheads="1"/>
          </p:cNvSpPr>
          <p:nvPr/>
        </p:nvSpPr>
        <p:spPr bwMode="auto">
          <a:xfrm>
            <a:off x="5311775" y="4638675"/>
            <a:ext cx="1012825" cy="468313"/>
          </a:xfrm>
          <a:prstGeom prst="ellipse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Oval 36"/>
          <p:cNvSpPr>
            <a:spLocks noChangeAspect="1" noChangeArrowheads="1"/>
          </p:cNvSpPr>
          <p:nvPr/>
        </p:nvSpPr>
        <p:spPr bwMode="auto">
          <a:xfrm>
            <a:off x="1524000" y="4648200"/>
            <a:ext cx="1012825" cy="468313"/>
          </a:xfrm>
          <a:prstGeom prst="ellipse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304800" y="6324600"/>
            <a:ext cx="5791200" cy="381000"/>
          </a:xfrm>
          <a:prstGeom prst="rect">
            <a:avLst/>
          </a:prstGeom>
          <a:solidFill>
            <a:srgbClr val="FFFFCC"/>
          </a:solidFill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4163" indent="-284163" algn="l">
              <a:tabLst>
                <a:tab pos="7431088" algn="r"/>
              </a:tabLst>
            </a:pPr>
            <a:r>
              <a:rPr lang="en-US" altLang="zh-CN" sz="2000" dirty="0" smtClean="0">
                <a:latin typeface="Times New Roman" pitchFamily="18" charset="0"/>
                <a:ea typeface="隶书" pitchFamily="49" charset="-122"/>
              </a:rPr>
              <a:t>Cause the </a:t>
            </a:r>
            <a:r>
              <a:rPr lang="en-US" altLang="zh-CN" sz="2000" dirty="0">
                <a:latin typeface="Times New Roman" pitchFamily="18" charset="0"/>
                <a:ea typeface="隶书" pitchFamily="49" charset="-122"/>
              </a:rPr>
              <a:t>data distributions between domains </a:t>
            </a:r>
            <a:r>
              <a:rPr lang="en-US" altLang="zh-CN" sz="2000" dirty="0" smtClean="0">
                <a:latin typeface="Times New Roman" pitchFamily="18" charset="0"/>
                <a:ea typeface="隶书" pitchFamily="49" charset="-122"/>
              </a:rPr>
              <a:t>different</a:t>
            </a:r>
            <a:endParaRPr lang="en-US" altLang="zh-CN" sz="2000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7" name="Line 10"/>
          <p:cNvSpPr>
            <a:spLocks noChangeShapeType="1"/>
          </p:cNvSpPr>
          <p:nvPr/>
        </p:nvSpPr>
        <p:spPr bwMode="auto">
          <a:xfrm flipV="1">
            <a:off x="3352800" y="5943599"/>
            <a:ext cx="23622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 flipH="1" flipV="1">
            <a:off x="2286000" y="5714997"/>
            <a:ext cx="1066800" cy="60960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Transfer Learning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dirty="0" smtClean="0"/>
              <a:t>In the machine learning community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Times New Roman" pitchFamily="18" charset="0"/>
              </a:rPr>
              <a:t>The ability of a system to recognize and apply knowledge and skills learned in previous tasks to novel tasks or new domains, which share some commonality.</a:t>
            </a:r>
          </a:p>
          <a:p>
            <a:endParaRPr lang="en-US" altLang="zh-CN" sz="2800" dirty="0" smtClean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Given a target task, how to identify the commonality between the task and previous (source) tasks, and transfer knowledge from the previous tasks to the target one?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Single-Task Transfer Learning</a:t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 Solution 2: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learning the transformation without domain knowledge (cont.)</a:t>
            </a:r>
            <a:endParaRPr lang="zh-CN" altLang="en-US" sz="2000" b="1" i="1" dirty="0" smtClean="0">
              <a:solidFill>
                <a:srgbClr val="C00000"/>
              </a:solidFill>
            </a:endParaRP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H="1" flipV="1">
            <a:off x="3124200" y="3124200"/>
            <a:ext cx="152400" cy="1524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H="1" flipV="1">
            <a:off x="6156324" y="3081338"/>
            <a:ext cx="777875" cy="15668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flipV="1">
            <a:off x="4572000" y="3124198"/>
            <a:ext cx="1295400" cy="1524001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flipH="1" flipV="1">
            <a:off x="3276600" y="3124198"/>
            <a:ext cx="1295400" cy="1524001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" name="Line 24"/>
          <p:cNvSpPr>
            <a:spLocks noChangeShapeType="1"/>
          </p:cNvSpPr>
          <p:nvPr/>
        </p:nvSpPr>
        <p:spPr bwMode="auto">
          <a:xfrm flipV="1">
            <a:off x="3352800" y="3081338"/>
            <a:ext cx="2298700" cy="15668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H="1" flipV="1">
            <a:off x="3581400" y="3047998"/>
            <a:ext cx="3352800" cy="1600201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" name="Oval 18"/>
          <p:cNvSpPr/>
          <p:nvPr/>
        </p:nvSpPr>
        <p:spPr bwMode="auto">
          <a:xfrm>
            <a:off x="5105400" y="2133600"/>
            <a:ext cx="1600200" cy="995459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b="1" dirty="0" smtClean="0">
                <a:latin typeface="Times New Roman" pitchFamily="18" charset="0"/>
              </a:rPr>
              <a:t>Target</a:t>
            </a:r>
            <a:endParaRPr lang="en-US" altLang="zh-CN" b="1" dirty="0" smtClean="0">
              <a:latin typeface="Times New Roman" pitchFamily="18" charset="0"/>
              <a:sym typeface="Arial Narrow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362200" y="2133600"/>
            <a:ext cx="1616094" cy="1022364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b="1" dirty="0" smtClean="0">
                <a:latin typeface="Times New Roman" pitchFamily="18" charset="0"/>
              </a:rPr>
              <a:t>Source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2" name="Text Box 58"/>
          <p:cNvSpPr txBox="1">
            <a:spLocks noChangeArrowheads="1"/>
          </p:cNvSpPr>
          <p:nvPr/>
        </p:nvSpPr>
        <p:spPr bwMode="auto">
          <a:xfrm>
            <a:off x="1981200" y="5334000"/>
            <a:ext cx="1142999" cy="553998"/>
          </a:xfrm>
          <a:prstGeom prst="rect">
            <a:avLst/>
          </a:prstGeom>
          <a:solidFill>
            <a:schemeClr val="accent6"/>
          </a:solidFill>
          <a:ln w="25400" algn="ctr">
            <a:noFill/>
            <a:miter lim="800000"/>
            <a:headEnd/>
            <a:tailEnd/>
          </a:ln>
        </p:spPr>
        <p:txBody>
          <a:bodyPr wrap="square" lIns="54000" tIns="0" rIns="54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</a:rPr>
              <a:t>Signal properties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4" name="Oval 36"/>
          <p:cNvSpPr>
            <a:spLocks noChangeAspect="1" noChangeArrowheads="1"/>
          </p:cNvSpPr>
          <p:nvPr/>
        </p:nvSpPr>
        <p:spPr bwMode="auto">
          <a:xfrm>
            <a:off x="2743200" y="4648200"/>
            <a:ext cx="1012825" cy="468313"/>
          </a:xfrm>
          <a:prstGeom prst="ellipse">
            <a:avLst/>
          </a:prstGeom>
          <a:solidFill>
            <a:schemeClr val="accent6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36"/>
          <p:cNvSpPr>
            <a:spLocks noChangeAspect="1" noChangeArrowheads="1"/>
          </p:cNvSpPr>
          <p:nvPr/>
        </p:nvSpPr>
        <p:spPr bwMode="auto">
          <a:xfrm>
            <a:off x="4114800" y="4648200"/>
            <a:ext cx="1012825" cy="468313"/>
          </a:xfrm>
          <a:prstGeom prst="ellipse">
            <a:avLst/>
          </a:prstGeom>
          <a:solidFill>
            <a:schemeClr val="accent6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36"/>
          <p:cNvSpPr>
            <a:spLocks noChangeAspect="1" noChangeArrowheads="1"/>
          </p:cNvSpPr>
          <p:nvPr/>
        </p:nvSpPr>
        <p:spPr bwMode="auto">
          <a:xfrm>
            <a:off x="6477000" y="4648200"/>
            <a:ext cx="1012825" cy="468313"/>
          </a:xfrm>
          <a:prstGeom prst="ellipse">
            <a:avLst/>
          </a:prstGeom>
          <a:solidFill>
            <a:schemeClr val="accent6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514600" y="4419600"/>
            <a:ext cx="1447800" cy="838200"/>
          </a:xfrm>
          <a:prstGeom prst="ellipse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6248400" y="4419600"/>
            <a:ext cx="1447800" cy="838200"/>
          </a:xfrm>
          <a:prstGeom prst="ellipse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4343400" y="5943600"/>
            <a:ext cx="1219200" cy="55399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wrap="square" lIns="54000" tIns="0" rIns="54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Principal components</a:t>
            </a:r>
            <a:endParaRPr lang="en-US" altLang="zh-CN" sz="1800" dirty="0">
              <a:latin typeface="Times New Roman" pitchFamily="18" charset="0"/>
            </a:endParaRP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1524000" y="3581400"/>
            <a:ext cx="1219200" cy="55399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B050"/>
            </a:solidFill>
            <a:miter lim="800000"/>
            <a:headEnd/>
            <a:tailEnd/>
          </a:ln>
        </p:spPr>
        <p:txBody>
          <a:bodyPr wrap="square" lIns="54000" tIns="0" rIns="54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Noisy component</a:t>
            </a:r>
            <a:endParaRPr lang="en-US" altLang="zh-CN" sz="1800" dirty="0">
              <a:latin typeface="Times New Roman" pitchFamily="18" charset="0"/>
            </a:endParaRPr>
          </a:p>
        </p:txBody>
      </p:sp>
      <p:sp>
        <p:nvSpPr>
          <p:cNvPr id="34" name="Oval 15"/>
          <p:cNvSpPr>
            <a:spLocks noChangeArrowheads="1"/>
          </p:cNvSpPr>
          <p:nvPr/>
        </p:nvSpPr>
        <p:spPr bwMode="auto">
          <a:xfrm>
            <a:off x="4038600" y="4419600"/>
            <a:ext cx="1219200" cy="838200"/>
          </a:xfrm>
          <a:prstGeom prst="ellipse">
            <a:avLst/>
          </a:prstGeom>
          <a:noFill/>
          <a:ln w="25400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 flipH="1" flipV="1">
            <a:off x="3505200" y="5257800"/>
            <a:ext cx="1447800" cy="6858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V="1">
            <a:off x="4953000" y="5105400"/>
            <a:ext cx="1524000" cy="8382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>
            <a:off x="2743200" y="3886200"/>
            <a:ext cx="1600200" cy="60960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7" name="Text Box 59"/>
          <p:cNvSpPr txBox="1">
            <a:spLocks noChangeArrowheads="1"/>
          </p:cNvSpPr>
          <p:nvPr/>
        </p:nvSpPr>
        <p:spPr bwMode="auto">
          <a:xfrm>
            <a:off x="6553200" y="5410200"/>
            <a:ext cx="1101725" cy="55399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</p:spPr>
        <p:txBody>
          <a:bodyPr wrap="square" lIns="54000" tIns="0" rIns="54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</a:rPr>
              <a:t>Building structure  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Single-Task Transfer Learning</a:t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 Solution 2: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learning the transformation without domain knowledge (cont.) </a:t>
            </a:r>
            <a:endParaRPr lang="zh-CN" altLang="en-US" sz="2000" b="1" i="1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981200"/>
            <a:ext cx="7315200" cy="4343400"/>
          </a:xfr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2800" dirty="0" smtClean="0"/>
              <a:t>Learning     by only minimizing distance between </a:t>
            </a:r>
          </a:p>
          <a:p>
            <a:pPr>
              <a:buNone/>
            </a:pPr>
            <a:r>
              <a:rPr lang="en-US" altLang="zh-CN" sz="2800" dirty="0" smtClean="0"/>
              <a:t>distributions may map the data to noisy factors.</a:t>
            </a:r>
            <a:endParaRPr lang="zh-CN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C8D1BB-7E4B-4761-9ABD-B5A4A07B2714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124200"/>
            <a:ext cx="3660595" cy="306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2133600"/>
            <a:ext cx="245793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Single-Task Transfer Learning</a:t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1" i="1" dirty="0" smtClean="0">
                <a:solidFill>
                  <a:srgbClr val="C00000"/>
                </a:solidFill>
              </a:rPr>
              <a:t>Transfer Component Analysis </a:t>
            </a:r>
            <a:r>
              <a:rPr lang="en-US" altLang="zh-CN" sz="2400" dirty="0" smtClean="0">
                <a:solidFill>
                  <a:schemeClr val="tx1"/>
                </a:solidFill>
              </a:rPr>
              <a:t>[Pan </a:t>
            </a:r>
            <a:r>
              <a:rPr lang="en-US" altLang="zh-CN" sz="2400" i="1" dirty="0" err="1" smtClean="0">
                <a:solidFill>
                  <a:schemeClr val="tx1"/>
                </a:solidFill>
              </a:rPr>
              <a:t>etal</a:t>
            </a:r>
            <a:r>
              <a:rPr lang="en-US" altLang="zh-CN" sz="2400" dirty="0" smtClean="0">
                <a:solidFill>
                  <a:schemeClr val="tx1"/>
                </a:solidFill>
              </a:rPr>
              <a:t>., 2009]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Main idea: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the learned     should map the source and </a:t>
            </a:r>
          </a:p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target domain data to the latent space spanned by the </a:t>
            </a:r>
          </a:p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factors which can reduce domain difference and </a:t>
            </a:r>
          </a:p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preserve original data structure.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E066F-6E51-4EEE-B47C-F07BF60D5D9B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057400"/>
            <a:ext cx="27310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58"/>
          <p:cNvSpPr txBox="1">
            <a:spLocks noChangeArrowheads="1"/>
          </p:cNvSpPr>
          <p:nvPr/>
        </p:nvSpPr>
        <p:spPr bwMode="auto">
          <a:xfrm>
            <a:off x="685800" y="4343400"/>
            <a:ext cx="5105400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ea typeface="宋体" charset="-122"/>
                <a:cs typeface="Arial" charset="0"/>
              </a:rPr>
              <a:t>High level optimization problem</a:t>
            </a: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5029200"/>
            <a:ext cx="40767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Single-Task Transfer Learning</a:t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dirty="0" smtClean="0">
                <a:solidFill>
                  <a:srgbClr val="C00000"/>
                </a:solidFill>
              </a:rPr>
              <a:t>Maximum Mean Discrepancy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(MMD) </a:t>
            </a:r>
            <a:endParaRPr lang="zh-CN" altLang="en-US" sz="3200" b="1" dirty="0" smtClean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33600"/>
            <a:ext cx="75533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276600"/>
            <a:ext cx="57245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2000" y="495300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[Alex </a:t>
            </a:r>
            <a:r>
              <a:rPr lang="en-US" altLang="zh-CN" sz="2000" dirty="0" err="1" smtClean="0">
                <a:latin typeface="Times New Roman" pitchFamily="18" charset="0"/>
                <a:ea typeface="宋体" charset="-122"/>
                <a:cs typeface="Arial" charset="0"/>
              </a:rPr>
              <a:t>Smola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, Arthur </a:t>
            </a:r>
            <a:r>
              <a:rPr lang="en-US" altLang="zh-CN" sz="2000" dirty="0" err="1" smtClean="0">
                <a:latin typeface="Times New Roman" pitchFamily="18" charset="0"/>
                <a:ea typeface="宋体" charset="-122"/>
                <a:cs typeface="Arial" charset="0"/>
              </a:rPr>
              <a:t>Gretton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 and Kenji </a:t>
            </a:r>
            <a:r>
              <a:rPr lang="en-US" altLang="zh-CN" sz="2000" dirty="0" err="1" smtClean="0">
                <a:latin typeface="Times New Roman" pitchFamily="18" charset="0"/>
                <a:ea typeface="宋体" charset="-122"/>
                <a:cs typeface="Arial" charset="0"/>
              </a:rPr>
              <a:t>Kukumizu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, ICML-08 tutorial]</a:t>
            </a:r>
            <a:endParaRPr lang="en-US" altLang="zh-CN" sz="2000" dirty="0">
              <a:latin typeface="Times New Roman" pitchFamily="18" charset="0"/>
              <a:ea typeface="宋体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609600" y="1981200"/>
            <a:ext cx="7772400" cy="419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Single-Task Transfer Learning</a:t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1" i="1" dirty="0" smtClean="0">
                <a:solidFill>
                  <a:srgbClr val="C00000"/>
                </a:solidFill>
              </a:rPr>
              <a:t>Transfer Component Analysis (cont.)</a:t>
            </a:r>
            <a:endParaRPr lang="zh-CN" altLang="en-US" sz="3200" b="1" i="1" dirty="0" smtClean="0">
              <a:solidFill>
                <a:srgbClr val="C00000"/>
              </a:solidFill>
            </a:endParaRP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343400"/>
            <a:ext cx="3190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657600"/>
            <a:ext cx="71056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5181600"/>
            <a:ext cx="43529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2057400"/>
            <a:ext cx="73818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4876800"/>
            <a:ext cx="32956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209800" y="1981200"/>
            <a:ext cx="4876800" cy="46482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Single-Task Transfer Learning</a:t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1" i="1" dirty="0" smtClean="0">
                <a:solidFill>
                  <a:srgbClr val="C00000"/>
                </a:solidFill>
              </a:rPr>
              <a:t>Transfer Component Analysis (cont.)</a:t>
            </a:r>
            <a:endParaRPr lang="zh-CN" altLang="en-US" sz="3200" b="1" i="1" dirty="0" smtClean="0">
              <a:solidFill>
                <a:srgbClr val="C00000"/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133600"/>
            <a:ext cx="40767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Notched Right Arrow 9"/>
          <p:cNvSpPr/>
          <p:nvPr/>
        </p:nvSpPr>
        <p:spPr bwMode="auto">
          <a:xfrm rot="5400000">
            <a:off x="4229100" y="3162300"/>
            <a:ext cx="838200" cy="762000"/>
          </a:xfrm>
          <a:prstGeom prst="notched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4038600"/>
            <a:ext cx="40576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1" descr="quest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5105400"/>
            <a:ext cx="1440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auto">
          <a:xfrm>
            <a:off x="609600" y="1981200"/>
            <a:ext cx="7543800" cy="4800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Single-Task Transfer Learning</a:t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1" i="1" dirty="0" smtClean="0">
                <a:solidFill>
                  <a:srgbClr val="C00000"/>
                </a:solidFill>
              </a:rPr>
              <a:t>Transfer Component Analysis (cont.)</a:t>
            </a:r>
            <a:endParaRPr lang="zh-CN" altLang="en-US" sz="3200" b="1" i="1" dirty="0" smtClean="0">
              <a:solidFill>
                <a:srgbClr val="C00000"/>
              </a:solidFill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57400"/>
            <a:ext cx="69437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429000"/>
            <a:ext cx="63150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5105400"/>
            <a:ext cx="61436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5105400" y="3124200"/>
            <a:ext cx="1295400" cy="381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Text Box 58"/>
          <p:cNvSpPr txBox="1">
            <a:spLocks noChangeArrowheads="1"/>
          </p:cNvSpPr>
          <p:nvPr/>
        </p:nvSpPr>
        <p:spPr bwMode="auto">
          <a:xfrm>
            <a:off x="6324600" y="2819400"/>
            <a:ext cx="1800225" cy="646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Arial" charset="0"/>
              </a:rPr>
              <a:t>To maximize the data variance</a:t>
            </a:r>
          </a:p>
        </p:txBody>
      </p:sp>
      <p:sp>
        <p:nvSpPr>
          <p:cNvPr id="15" name="Text Box 58"/>
          <p:cNvSpPr txBox="1">
            <a:spLocks noChangeArrowheads="1"/>
          </p:cNvSpPr>
          <p:nvPr/>
        </p:nvSpPr>
        <p:spPr bwMode="auto">
          <a:xfrm>
            <a:off x="152400" y="2590800"/>
            <a:ext cx="2663825" cy="646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Arial" charset="0"/>
              </a:rPr>
              <a:t>To minimize the distance between domains</a:t>
            </a:r>
          </a:p>
        </p:txBody>
      </p: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3276600" y="3276600"/>
            <a:ext cx="762000" cy="576262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828800" y="3200400"/>
            <a:ext cx="14478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" name="Oval 31"/>
          <p:cNvSpPr>
            <a:spLocks noChangeArrowheads="1"/>
          </p:cNvSpPr>
          <p:nvPr/>
        </p:nvSpPr>
        <p:spPr bwMode="auto">
          <a:xfrm>
            <a:off x="2667000" y="3962400"/>
            <a:ext cx="4724400" cy="4572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2286000" y="4267200"/>
            <a:ext cx="5334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" name="Text Box 58"/>
          <p:cNvSpPr txBox="1">
            <a:spLocks noChangeArrowheads="1"/>
          </p:cNvSpPr>
          <p:nvPr/>
        </p:nvSpPr>
        <p:spPr bwMode="auto">
          <a:xfrm>
            <a:off x="228600" y="4191000"/>
            <a:ext cx="21336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Arial" charset="0"/>
              </a:rPr>
              <a:t>To preserve the local geometric structure</a:t>
            </a:r>
          </a:p>
        </p:txBody>
      </p:sp>
      <p:sp>
        <p:nvSpPr>
          <p:cNvPr id="21" name="Oval 27"/>
          <p:cNvSpPr>
            <a:spLocks noChangeArrowheads="1"/>
          </p:cNvSpPr>
          <p:nvPr/>
        </p:nvSpPr>
        <p:spPr bwMode="auto">
          <a:xfrm>
            <a:off x="4343400" y="3276600"/>
            <a:ext cx="792163" cy="576262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2" name="Rectangle 28"/>
          <p:cNvSpPr txBox="1">
            <a:spLocks noChangeArrowheads="1"/>
          </p:cNvSpPr>
          <p:nvPr/>
        </p:nvSpPr>
        <p:spPr>
          <a:xfrm>
            <a:off x="1143000" y="5486400"/>
            <a:ext cx="6477000" cy="1216025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  <a:ln w="25400">
            <a:solidFill>
              <a:srgbClr val="800000"/>
            </a:solidFill>
          </a:ln>
        </p:spPr>
        <p:txBody>
          <a:bodyPr/>
          <a:lstStyle/>
          <a:p>
            <a:pPr marL="357188" marR="0" lvl="0" indent="-357188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It is a SDP problem, expensive!</a:t>
            </a:r>
          </a:p>
          <a:p>
            <a:pPr marL="357188" marR="0" lvl="0" indent="-357188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It is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transductive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, cannot generalize on unseen instances!</a:t>
            </a:r>
          </a:p>
          <a:p>
            <a:pPr marL="357188" marR="0" lvl="0" indent="-357188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PCA is post-processed on the learned kernel matrix, which may potentially discard useful information.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0" y="1981200"/>
            <a:ext cx="1981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[Pan </a:t>
            </a:r>
            <a:r>
              <a:rPr lang="en-US" altLang="zh-CN" sz="2000" i="1" dirty="0" err="1" smtClean="0">
                <a:latin typeface="Times New Roman" pitchFamily="18" charset="0"/>
                <a:ea typeface="宋体" charset="-122"/>
                <a:cs typeface="Arial" charset="0"/>
              </a:rPr>
              <a:t>etal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., 2008]</a:t>
            </a:r>
            <a:endParaRPr lang="en-US" altLang="zh-CN" sz="2000" dirty="0">
              <a:latin typeface="Times New Roman" pitchFamily="18" charset="0"/>
              <a:ea typeface="宋体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609600" y="1981200"/>
            <a:ext cx="7543800" cy="4343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Single-Task Transfer Learning</a:t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1" i="1" dirty="0" smtClean="0">
                <a:solidFill>
                  <a:srgbClr val="C00000"/>
                </a:solidFill>
              </a:rPr>
              <a:t>Transfer Component Analysis (cont.)</a:t>
            </a:r>
            <a:endParaRPr lang="zh-CN" altLang="en-US" sz="3200" b="1" i="1" dirty="0" smtClean="0">
              <a:solidFill>
                <a:srgbClr val="C00000"/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40481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743200"/>
            <a:ext cx="46863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352800"/>
            <a:ext cx="5114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4572000"/>
            <a:ext cx="55245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 Box 58"/>
          <p:cNvSpPr txBox="1">
            <a:spLocks noChangeArrowheads="1"/>
          </p:cNvSpPr>
          <p:nvPr/>
        </p:nvSpPr>
        <p:spPr bwMode="auto">
          <a:xfrm>
            <a:off x="5791200" y="2209800"/>
            <a:ext cx="22098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Arial" charset="0"/>
              </a:rPr>
              <a:t>Empirical kernel map</a:t>
            </a:r>
            <a:endParaRPr lang="en-US" altLang="zh-CN" sz="1800" dirty="0">
              <a:solidFill>
                <a:srgbClr val="0000FF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29" name="Text Box 58"/>
          <p:cNvSpPr txBox="1">
            <a:spLocks noChangeArrowheads="1"/>
          </p:cNvSpPr>
          <p:nvPr/>
        </p:nvSpPr>
        <p:spPr bwMode="auto">
          <a:xfrm>
            <a:off x="6019800" y="3048000"/>
            <a:ext cx="21336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Arial" charset="0"/>
              </a:rPr>
              <a:t>Resultant parametric kernel</a:t>
            </a:r>
            <a:endParaRPr lang="en-US" altLang="zh-CN" sz="1800" dirty="0">
              <a:solidFill>
                <a:srgbClr val="0000FF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30" name="Text Box 58"/>
          <p:cNvSpPr txBox="1">
            <a:spLocks noChangeArrowheads="1"/>
          </p:cNvSpPr>
          <p:nvPr/>
        </p:nvSpPr>
        <p:spPr bwMode="auto">
          <a:xfrm>
            <a:off x="5257800" y="4267200"/>
            <a:ext cx="18288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Arial" charset="0"/>
              </a:rPr>
              <a:t>Out-of-sample kernel evaluation</a:t>
            </a:r>
            <a:endParaRPr lang="en-US" altLang="zh-CN" sz="1800" dirty="0">
              <a:solidFill>
                <a:srgbClr val="0000FF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4800600" y="2438400"/>
            <a:ext cx="1066800" cy="76199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4191000" y="4648200"/>
            <a:ext cx="1066800" cy="76199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5715000" y="3276600"/>
            <a:ext cx="381000" cy="152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5791200"/>
            <a:ext cx="4914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4495800" y="3352800"/>
            <a:ext cx="1447800" cy="4572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743200" y="4495800"/>
            <a:ext cx="1447800" cy="4572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1752600" y="1981200"/>
            <a:ext cx="6096000" cy="3657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Single-Task Transfer Learning</a:t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1" i="1" dirty="0" smtClean="0">
                <a:solidFill>
                  <a:srgbClr val="C00000"/>
                </a:solidFill>
              </a:rPr>
              <a:t>Transfer Component Analysis (cont.)</a:t>
            </a:r>
            <a:endParaRPr lang="zh-CN" altLang="en-US" sz="3200" b="1" i="1" dirty="0" smtClean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590800"/>
            <a:ext cx="3857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58"/>
          <p:cNvSpPr txBox="1">
            <a:spLocks noChangeArrowheads="1"/>
          </p:cNvSpPr>
          <p:nvPr/>
        </p:nvSpPr>
        <p:spPr bwMode="auto">
          <a:xfrm>
            <a:off x="152400" y="1905000"/>
            <a:ext cx="2663825" cy="646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Arial" charset="0"/>
              </a:rPr>
              <a:t>To minimize the distance between domains</a:t>
            </a:r>
          </a:p>
        </p:txBody>
      </p:sp>
      <p:sp>
        <p:nvSpPr>
          <p:cNvPr id="13" name="Text Box 58"/>
          <p:cNvSpPr txBox="1">
            <a:spLocks noChangeArrowheads="1"/>
          </p:cNvSpPr>
          <p:nvPr/>
        </p:nvSpPr>
        <p:spPr bwMode="auto">
          <a:xfrm>
            <a:off x="6553200" y="2057400"/>
            <a:ext cx="21336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Arial" charset="0"/>
              </a:rPr>
              <a:t>Regularization on W</a:t>
            </a:r>
            <a:endParaRPr lang="en-US" altLang="zh-CN" sz="1800" dirty="0">
              <a:solidFill>
                <a:srgbClr val="0000FF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15" name="Text Box 58"/>
          <p:cNvSpPr txBox="1">
            <a:spLocks noChangeArrowheads="1"/>
          </p:cNvSpPr>
          <p:nvPr/>
        </p:nvSpPr>
        <p:spPr bwMode="auto">
          <a:xfrm>
            <a:off x="6324600" y="3200400"/>
            <a:ext cx="1800225" cy="646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Arial" charset="0"/>
              </a:rPr>
              <a:t>To maximize the data variance</a:t>
            </a:r>
          </a:p>
        </p:txBody>
      </p:sp>
      <p:sp>
        <p:nvSpPr>
          <p:cNvPr id="16" name="Oval 27"/>
          <p:cNvSpPr>
            <a:spLocks noChangeArrowheads="1"/>
          </p:cNvSpPr>
          <p:nvPr/>
        </p:nvSpPr>
        <p:spPr bwMode="auto">
          <a:xfrm>
            <a:off x="3124201" y="3124200"/>
            <a:ext cx="2286000" cy="428625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3124200" y="2514600"/>
            <a:ext cx="1828800" cy="5334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" name="Oval 27"/>
          <p:cNvSpPr>
            <a:spLocks noChangeArrowheads="1"/>
          </p:cNvSpPr>
          <p:nvPr/>
        </p:nvSpPr>
        <p:spPr bwMode="auto">
          <a:xfrm>
            <a:off x="5334000" y="2514600"/>
            <a:ext cx="1143000" cy="5334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286000" y="2308224"/>
            <a:ext cx="1371600" cy="20637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 flipV="1">
            <a:off x="5410200" y="3352800"/>
            <a:ext cx="914400" cy="152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6324600" y="2362200"/>
            <a:ext cx="4572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2" name="Notched Right Arrow 21"/>
          <p:cNvSpPr/>
          <p:nvPr/>
        </p:nvSpPr>
        <p:spPr bwMode="auto">
          <a:xfrm rot="5400000">
            <a:off x="4076700" y="3695700"/>
            <a:ext cx="838200" cy="762000"/>
          </a:xfrm>
          <a:prstGeom prst="notched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572000"/>
            <a:ext cx="58959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5"/>
          <p:cNvSpPr>
            <a:spLocks noChangeArrowheads="1"/>
          </p:cNvSpPr>
          <p:nvPr/>
        </p:nvSpPr>
        <p:spPr bwMode="auto">
          <a:xfrm>
            <a:off x="5562600" y="2895600"/>
            <a:ext cx="2971800" cy="457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Inductive Transfer Learning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886200" y="914400"/>
            <a:ext cx="1905000" cy="533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Tasks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AutoShape 74"/>
          <p:cNvCxnSpPr>
            <a:cxnSpLocks noChangeShapeType="1"/>
            <a:stCxn id="50" idx="0"/>
            <a:endCxn id="74" idx="2"/>
          </p:cNvCxnSpPr>
          <p:nvPr/>
        </p:nvCxnSpPr>
        <p:spPr bwMode="auto">
          <a:xfrm rot="16200000" flipV="1">
            <a:off x="5219700" y="1066800"/>
            <a:ext cx="1447800" cy="2209800"/>
          </a:xfrm>
          <a:prstGeom prst="bentConnector3">
            <a:avLst>
              <a:gd name="adj1" fmla="val 50000"/>
            </a:avLst>
          </a:prstGeom>
          <a:noFill/>
          <a:ln w="63500">
            <a:solidFill>
              <a:srgbClr val="0000FF"/>
            </a:solidFill>
            <a:miter lim="800000"/>
            <a:headEnd/>
            <a:tailEnd/>
          </a:ln>
        </p:spPr>
      </p:cxnSp>
      <p:sp>
        <p:nvSpPr>
          <p:cNvPr id="103" name="Rounded Rectangle 5"/>
          <p:cNvSpPr>
            <a:spLocks noChangeArrowheads="1"/>
          </p:cNvSpPr>
          <p:nvPr/>
        </p:nvSpPr>
        <p:spPr bwMode="auto">
          <a:xfrm>
            <a:off x="685800" y="2895600"/>
            <a:ext cx="3200400" cy="457200"/>
          </a:xfrm>
          <a:prstGeom prst="roundRect">
            <a:avLst>
              <a:gd name="adj" fmla="val 16667"/>
            </a:avLst>
          </a:prstGeom>
          <a:solidFill>
            <a:srgbClr val="FF0000">
              <a:alpha val="20000"/>
            </a:srgbClr>
          </a:solidFill>
          <a:ln w="25400" algn="ctr">
            <a:solidFill>
              <a:srgbClr val="385D8A">
                <a:alpha val="20000"/>
              </a:srgbClr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Single-Task Transfer Learning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cxnSp>
        <p:nvCxnSpPr>
          <p:cNvPr id="104" name="AutoShape 74"/>
          <p:cNvCxnSpPr>
            <a:cxnSpLocks noChangeShapeType="1"/>
            <a:stCxn id="103" idx="0"/>
            <a:endCxn id="74" idx="2"/>
          </p:cNvCxnSpPr>
          <p:nvPr/>
        </p:nvCxnSpPr>
        <p:spPr bwMode="auto">
          <a:xfrm rot="5400000" flipH="1" flipV="1">
            <a:off x="2838450" y="895350"/>
            <a:ext cx="1447800" cy="2552700"/>
          </a:xfrm>
          <a:prstGeom prst="bentConnector3">
            <a:avLst>
              <a:gd name="adj1" fmla="val 50000"/>
            </a:avLst>
          </a:prstGeom>
          <a:noFill/>
          <a:ln w="63500">
            <a:solidFill>
              <a:srgbClr val="0000FF">
                <a:alpha val="20000"/>
              </a:srgbClr>
            </a:solidFill>
            <a:miter lim="800000"/>
            <a:headEnd/>
            <a:tailEnd/>
          </a:ln>
        </p:spPr>
      </p:cxnSp>
      <p:sp>
        <p:nvSpPr>
          <p:cNvPr id="90" name="TextBox 23"/>
          <p:cNvSpPr txBox="1">
            <a:spLocks noChangeArrowheads="1"/>
          </p:cNvSpPr>
          <p:nvPr/>
        </p:nvSpPr>
        <p:spPr bwMode="auto">
          <a:xfrm>
            <a:off x="3048000" y="1828800"/>
            <a:ext cx="990600" cy="27699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alpha val="20000"/>
              </a:schemeClr>
            </a:solidFill>
            <a:prstDash val="dash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Identical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23"/>
          <p:cNvSpPr txBox="1">
            <a:spLocks noChangeArrowheads="1"/>
          </p:cNvSpPr>
          <p:nvPr/>
        </p:nvSpPr>
        <p:spPr bwMode="auto">
          <a:xfrm>
            <a:off x="5410200" y="1828800"/>
            <a:ext cx="1066800" cy="276999"/>
          </a:xfrm>
          <a:prstGeom prst="rect">
            <a:avLst/>
          </a:prstGeom>
          <a:noFill/>
          <a:ln w="25400">
            <a:solidFill>
              <a:schemeClr val="accent6"/>
            </a:solidFill>
            <a:prstDash val="dash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Different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Rounded Rectangle 5"/>
          <p:cNvSpPr>
            <a:spLocks noChangeArrowheads="1"/>
          </p:cNvSpPr>
          <p:nvPr/>
        </p:nvSpPr>
        <p:spPr bwMode="auto">
          <a:xfrm>
            <a:off x="2743200" y="5105400"/>
            <a:ext cx="2133600" cy="609600"/>
          </a:xfrm>
          <a:prstGeom prst="roundRect">
            <a:avLst>
              <a:gd name="adj" fmla="val 16667"/>
            </a:avLst>
          </a:prstGeom>
          <a:solidFill>
            <a:srgbClr val="FF9900">
              <a:alpha val="20000"/>
            </a:srgbClr>
          </a:solidFill>
          <a:ln w="25400" algn="ctr">
            <a:solidFill>
              <a:srgbClr val="385D8A">
                <a:alpha val="20000"/>
              </a:srgbClr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Domain Adaption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165" name="Rounded Rectangle 5"/>
          <p:cNvSpPr>
            <a:spLocks noChangeArrowheads="1"/>
          </p:cNvSpPr>
          <p:nvPr/>
        </p:nvSpPr>
        <p:spPr bwMode="auto">
          <a:xfrm>
            <a:off x="152400" y="5105400"/>
            <a:ext cx="2362200" cy="609600"/>
          </a:xfrm>
          <a:prstGeom prst="roundRect">
            <a:avLst>
              <a:gd name="adj" fmla="val 16667"/>
            </a:avLst>
          </a:prstGeom>
          <a:solidFill>
            <a:srgbClr val="FF9900">
              <a:alpha val="20000"/>
            </a:srgbClr>
          </a:solidFill>
          <a:ln w="25400" algn="ctr">
            <a:solidFill>
              <a:srgbClr val="385D8A">
                <a:alpha val="20000"/>
              </a:srgbClr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Sample Selection Bias / Covariate Shift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cxnSp>
        <p:nvCxnSpPr>
          <p:cNvPr id="166" name="AutoShape 74"/>
          <p:cNvCxnSpPr>
            <a:cxnSpLocks noChangeShapeType="1"/>
            <a:stCxn id="163" idx="0"/>
          </p:cNvCxnSpPr>
          <p:nvPr/>
        </p:nvCxnSpPr>
        <p:spPr bwMode="auto">
          <a:xfrm rot="16200000" flipV="1">
            <a:off x="2400300" y="3695700"/>
            <a:ext cx="1752600" cy="1066800"/>
          </a:xfrm>
          <a:prstGeom prst="bentConnector3">
            <a:avLst>
              <a:gd name="adj1" fmla="val 50000"/>
            </a:avLst>
          </a:prstGeom>
          <a:noFill/>
          <a:ln w="63500">
            <a:solidFill>
              <a:srgbClr val="00B050">
                <a:alpha val="20000"/>
              </a:srgbClr>
            </a:solidFill>
            <a:miter lim="800000"/>
            <a:headEnd type="stealth"/>
            <a:tailEnd type="stealth"/>
          </a:ln>
        </p:spPr>
      </p:cxnSp>
      <p:cxnSp>
        <p:nvCxnSpPr>
          <p:cNvPr id="169" name="AutoShape 74"/>
          <p:cNvCxnSpPr>
            <a:cxnSpLocks noChangeShapeType="1"/>
            <a:stCxn id="165" idx="0"/>
          </p:cNvCxnSpPr>
          <p:nvPr/>
        </p:nvCxnSpPr>
        <p:spPr bwMode="auto">
          <a:xfrm rot="5400000" flipH="1" flipV="1">
            <a:off x="781050" y="3905250"/>
            <a:ext cx="1752600" cy="647700"/>
          </a:xfrm>
          <a:prstGeom prst="bentConnector3">
            <a:avLst>
              <a:gd name="adj1" fmla="val 50000"/>
            </a:avLst>
          </a:prstGeom>
          <a:noFill/>
          <a:ln w="63500">
            <a:solidFill>
              <a:srgbClr val="00B050">
                <a:alpha val="20000"/>
              </a:srgbClr>
            </a:solidFill>
            <a:miter lim="800000"/>
            <a:headEnd type="stealth"/>
            <a:tailEnd type="stealth"/>
          </a:ln>
        </p:spPr>
      </p:cxnSp>
      <p:sp>
        <p:nvSpPr>
          <p:cNvPr id="172" name="Rounded Rectangle 5"/>
          <p:cNvSpPr>
            <a:spLocks noChangeArrowheads="1"/>
          </p:cNvSpPr>
          <p:nvPr/>
        </p:nvSpPr>
        <p:spPr bwMode="auto">
          <a:xfrm>
            <a:off x="5867400" y="5105400"/>
            <a:ext cx="2362200" cy="609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Multi-Task Learning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cxnSp>
        <p:nvCxnSpPr>
          <p:cNvPr id="173" name="AutoShape 74"/>
          <p:cNvCxnSpPr>
            <a:cxnSpLocks noChangeShapeType="1"/>
            <a:stCxn id="172" idx="0"/>
            <a:endCxn id="50" idx="2"/>
          </p:cNvCxnSpPr>
          <p:nvPr/>
        </p:nvCxnSpPr>
        <p:spPr bwMode="auto">
          <a:xfrm rot="5400000" flipH="1" flipV="1">
            <a:off x="6172200" y="4229100"/>
            <a:ext cx="1752600" cy="1588"/>
          </a:xfrm>
          <a:prstGeom prst="bentConnector3">
            <a:avLst>
              <a:gd name="adj1" fmla="val 50000"/>
            </a:avLst>
          </a:prstGeom>
          <a:noFill/>
          <a:ln w="63500">
            <a:solidFill>
              <a:srgbClr val="00B050"/>
            </a:solidFill>
            <a:miter lim="800000"/>
            <a:headEnd type="stealth"/>
            <a:tailEnd type="stealth"/>
          </a:ln>
        </p:spPr>
      </p:cxnSp>
      <p:sp>
        <p:nvSpPr>
          <p:cNvPr id="188" name="TextBox 23"/>
          <p:cNvSpPr txBox="1">
            <a:spLocks noChangeArrowheads="1"/>
          </p:cNvSpPr>
          <p:nvPr/>
        </p:nvSpPr>
        <p:spPr bwMode="auto">
          <a:xfrm>
            <a:off x="2819400" y="3657600"/>
            <a:ext cx="190500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alpha val="20000"/>
              </a:schemeClr>
            </a:solidFill>
            <a:prstDash val="dashDot"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eaLnBrk="0" hangingPunct="0"/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Domain difference is caused by feature representations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TextBox 23"/>
          <p:cNvSpPr txBox="1">
            <a:spLocks noChangeArrowheads="1"/>
          </p:cNvSpPr>
          <p:nvPr/>
        </p:nvSpPr>
        <p:spPr bwMode="auto">
          <a:xfrm>
            <a:off x="381000" y="3657600"/>
            <a:ext cx="152400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alpha val="20000"/>
              </a:schemeClr>
            </a:solidFill>
            <a:prstDash val="dashDot"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eaLnBrk="0" hangingPunct="0"/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Domain difference is caused by sample bias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TextBox 23"/>
          <p:cNvSpPr txBox="1">
            <a:spLocks noChangeArrowheads="1"/>
          </p:cNvSpPr>
          <p:nvPr/>
        </p:nvSpPr>
        <p:spPr bwMode="auto">
          <a:xfrm>
            <a:off x="6019800" y="4419600"/>
            <a:ext cx="2133600" cy="27699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  <a:prstDash val="dashDot"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</a:rPr>
              <a:t>Tasks are learned simultaneously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TextBox 23"/>
          <p:cNvSpPr txBox="1">
            <a:spLocks noChangeArrowheads="1"/>
          </p:cNvSpPr>
          <p:nvPr/>
        </p:nvSpPr>
        <p:spPr bwMode="auto">
          <a:xfrm>
            <a:off x="6019800" y="3733800"/>
            <a:ext cx="2133600" cy="27699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  <a:prstDash val="dashDot"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eaLnBrk="0" hangingPunct="0"/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Focus on optimizing a target task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5"/>
          <p:cNvSpPr>
            <a:spLocks noChangeArrowheads="1"/>
          </p:cNvSpPr>
          <p:nvPr/>
        </p:nvSpPr>
        <p:spPr bwMode="auto">
          <a:xfrm>
            <a:off x="1066800" y="2895600"/>
            <a:ext cx="2971800" cy="457200"/>
          </a:xfrm>
          <a:prstGeom prst="roundRect">
            <a:avLst>
              <a:gd name="adj" fmla="val 16667"/>
            </a:avLst>
          </a:prstGeom>
          <a:solidFill>
            <a:srgbClr val="FF0000">
              <a:alpha val="20000"/>
            </a:srgbClr>
          </a:solidFill>
          <a:ln w="25400" algn="ctr">
            <a:solidFill>
              <a:srgbClr val="385D8A">
                <a:alpha val="20000"/>
              </a:srgb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Inductive Transfer Learning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20" name="Rounded Rectangle 5"/>
          <p:cNvSpPr>
            <a:spLocks noChangeArrowheads="1"/>
          </p:cNvSpPr>
          <p:nvPr/>
        </p:nvSpPr>
        <p:spPr bwMode="auto">
          <a:xfrm>
            <a:off x="1371600" y="5105400"/>
            <a:ext cx="2362200" cy="609600"/>
          </a:xfrm>
          <a:prstGeom prst="roundRect">
            <a:avLst>
              <a:gd name="adj" fmla="val 16667"/>
            </a:avLst>
          </a:prstGeom>
          <a:solidFill>
            <a:srgbClr val="FF9900">
              <a:alpha val="20000"/>
            </a:srgbClr>
          </a:solidFill>
          <a:ln w="25400" algn="ctr">
            <a:solidFill>
              <a:srgbClr val="385D8A">
                <a:alpha val="20000"/>
              </a:srgbClr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Multi-Task Learning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cxnSp>
        <p:nvCxnSpPr>
          <p:cNvPr id="21" name="AutoShape 74"/>
          <p:cNvCxnSpPr>
            <a:cxnSpLocks noChangeShapeType="1"/>
            <a:stCxn id="20" idx="0"/>
            <a:endCxn id="19" idx="2"/>
          </p:cNvCxnSpPr>
          <p:nvPr/>
        </p:nvCxnSpPr>
        <p:spPr bwMode="auto">
          <a:xfrm rot="5400000" flipH="1" flipV="1">
            <a:off x="1676400" y="4229100"/>
            <a:ext cx="1752600" cy="1588"/>
          </a:xfrm>
          <a:prstGeom prst="bentConnector3">
            <a:avLst>
              <a:gd name="adj1" fmla="val 50000"/>
            </a:avLst>
          </a:prstGeom>
          <a:noFill/>
          <a:ln w="63500">
            <a:solidFill>
              <a:srgbClr val="00B050">
                <a:alpha val="20000"/>
              </a:srgbClr>
            </a:solidFill>
            <a:miter lim="800000"/>
            <a:headEnd type="stealth"/>
            <a:tailEnd type="stealth"/>
          </a:ln>
        </p:spPr>
      </p:cxnSp>
      <p:sp>
        <p:nvSpPr>
          <p:cNvPr id="22" name="TextBox 23"/>
          <p:cNvSpPr txBox="1">
            <a:spLocks noChangeArrowheads="1"/>
          </p:cNvSpPr>
          <p:nvPr/>
        </p:nvSpPr>
        <p:spPr bwMode="auto">
          <a:xfrm>
            <a:off x="1524000" y="4419600"/>
            <a:ext cx="2133600" cy="27699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alpha val="20000"/>
              </a:schemeClr>
            </a:solidFill>
            <a:prstDash val="dashDot"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Tasks are learned simultaneously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1524000" y="3733800"/>
            <a:ext cx="2133600" cy="27699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alpha val="20000"/>
              </a:schemeClr>
            </a:solidFill>
            <a:prstDash val="dashDot"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eaLnBrk="0" hangingPunct="0"/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Focus on optimizing a target task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04800" y="2286000"/>
            <a:ext cx="4572000" cy="419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5" name="Rounded Rectangle 5"/>
          <p:cNvSpPr>
            <a:spLocks noChangeArrowheads="1"/>
          </p:cNvSpPr>
          <p:nvPr/>
        </p:nvSpPr>
        <p:spPr bwMode="auto">
          <a:xfrm>
            <a:off x="304800" y="4572000"/>
            <a:ext cx="4572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 algn="ctr">
            <a:solidFill>
              <a:srgbClr val="C00000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Assumption</a:t>
            </a:r>
            <a:endParaRPr lang="en-US" altLang="zh-CN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105400"/>
            <a:ext cx="39719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ounded Rectangle 5"/>
          <p:cNvSpPr>
            <a:spLocks noChangeArrowheads="1"/>
          </p:cNvSpPr>
          <p:nvPr/>
        </p:nvSpPr>
        <p:spPr bwMode="auto">
          <a:xfrm>
            <a:off x="304800" y="2286000"/>
            <a:ext cx="4572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 algn="ctr">
            <a:solidFill>
              <a:srgbClr val="C00000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Problem Setting</a:t>
            </a:r>
            <a:endParaRPr lang="en-US" altLang="zh-CN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819400"/>
            <a:ext cx="44386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Fields of Transfer Learning</a:t>
            </a: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noFill/>
          <a:ln w="25400">
            <a:solidFill>
              <a:schemeClr val="accent2"/>
            </a:solidFill>
          </a:ln>
        </p:spPr>
        <p:txBody>
          <a:bodyPr/>
          <a:lstStyle/>
          <a:p>
            <a:r>
              <a:rPr lang="en-US" altLang="zh-CN" dirty="0" smtClean="0"/>
              <a:t>Transfer learning for reinforcement learning.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None/>
            </a:pPr>
            <a:endParaRPr lang="en-US" altLang="zh-C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[Taylor and Stone, Transfer Learning for Reinforcement Learning Domains: A Survey, JMLR 2009]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 w="25400">
            <a:solidFill>
              <a:schemeClr val="accent2"/>
            </a:solidFill>
          </a:ln>
        </p:spPr>
        <p:txBody>
          <a:bodyPr/>
          <a:lstStyle/>
          <a:p>
            <a:r>
              <a:rPr lang="en-US" altLang="zh-CN" dirty="0" smtClean="0"/>
              <a:t>Transfer learning for classification and regression problems.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[Pan and Yang, A Survey on Transfer Learning, IEEE TKDE 2009]</a:t>
            </a:r>
            <a:endParaRPr lang="zh-CN" altLang="en-US" sz="2000" dirty="0"/>
          </a:p>
        </p:txBody>
      </p:sp>
      <p:sp>
        <p:nvSpPr>
          <p:cNvPr id="7" name="Explosion 1 60"/>
          <p:cNvSpPr>
            <a:spLocks noChangeArrowheads="1"/>
          </p:cNvSpPr>
          <p:nvPr/>
        </p:nvSpPr>
        <p:spPr bwMode="auto">
          <a:xfrm>
            <a:off x="5257800" y="3200401"/>
            <a:ext cx="2667000" cy="1371599"/>
          </a:xfrm>
          <a:prstGeom prst="irregularSeal1">
            <a:avLst/>
          </a:prstGeom>
          <a:solidFill>
            <a:srgbClr val="FFFF00"/>
          </a:solidFill>
          <a:ln w="38100" algn="ctr">
            <a:solidFill>
              <a:srgbClr val="CC330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zh-CN" sz="3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Focus!</a:t>
            </a:r>
            <a:endParaRPr lang="zh-CN" altLang="en-US" sz="32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Inductive Transfer Learning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4724400" y="4876800"/>
            <a:ext cx="3657600" cy="609599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Instance-based Transfer Learning Approaches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Rounded Rectangle 5"/>
          <p:cNvSpPr>
            <a:spLocks noChangeArrowheads="1"/>
          </p:cNvSpPr>
          <p:nvPr/>
        </p:nvSpPr>
        <p:spPr bwMode="auto">
          <a:xfrm>
            <a:off x="4724400" y="3505200"/>
            <a:ext cx="3657600" cy="609599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Feature-based Transfer Learning Approaches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Rounded Rectangle 5"/>
          <p:cNvSpPr>
            <a:spLocks noChangeArrowheads="1"/>
          </p:cNvSpPr>
          <p:nvPr/>
        </p:nvSpPr>
        <p:spPr bwMode="auto">
          <a:xfrm>
            <a:off x="4724400" y="2209800"/>
            <a:ext cx="3657600" cy="609599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Parameter-based Transfer Learning Approaches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Rounded Rectangle 5"/>
          <p:cNvSpPr>
            <a:spLocks noChangeArrowheads="1"/>
          </p:cNvSpPr>
          <p:nvPr/>
        </p:nvSpPr>
        <p:spPr bwMode="auto">
          <a:xfrm>
            <a:off x="838200" y="2895600"/>
            <a:ext cx="3048000" cy="609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Modified from Multi-Task Learning Methods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10" name="Rounded Rectangle 5"/>
          <p:cNvSpPr>
            <a:spLocks noChangeArrowheads="1"/>
          </p:cNvSpPr>
          <p:nvPr/>
        </p:nvSpPr>
        <p:spPr bwMode="auto">
          <a:xfrm>
            <a:off x="838200" y="4953000"/>
            <a:ext cx="3048000" cy="609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Target-Task-Driven Transfer Learning Methods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 flipH="1" flipV="1">
            <a:off x="3886200" y="3200400"/>
            <a:ext cx="838200" cy="609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stealth"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H="1">
            <a:off x="3886200" y="2514600"/>
            <a:ext cx="83820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stealth" w="lg" len="lg"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flipH="1">
            <a:off x="3886200" y="3810000"/>
            <a:ext cx="8382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stealth" w="lg" len="lg"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 flipH="1" flipV="1">
            <a:off x="3886200" y="5257800"/>
            <a:ext cx="8382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stealth" w="lg" len="lg"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Rounded Rectangle 5"/>
          <p:cNvSpPr>
            <a:spLocks noChangeArrowheads="1"/>
          </p:cNvSpPr>
          <p:nvPr/>
        </p:nvSpPr>
        <p:spPr bwMode="auto">
          <a:xfrm>
            <a:off x="838200" y="3886200"/>
            <a:ext cx="3048000" cy="609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Self-Taught Learning Methods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Inductive Transfer Learning</a:t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1" i="1" dirty="0" smtClean="0">
                <a:solidFill>
                  <a:srgbClr val="C00000"/>
                </a:solidFill>
              </a:rPr>
              <a:t> Multi-Task Learning Methods</a:t>
            </a:r>
            <a:endParaRPr lang="zh-CN" altLang="en-US" sz="3200" b="1" i="1" dirty="0" smtClean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Rounded Rectangle 5"/>
          <p:cNvSpPr>
            <a:spLocks noChangeArrowheads="1"/>
          </p:cNvSpPr>
          <p:nvPr/>
        </p:nvSpPr>
        <p:spPr bwMode="auto">
          <a:xfrm>
            <a:off x="4724400" y="3505200"/>
            <a:ext cx="3657600" cy="609599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Feature-based Transfer Learning Approaches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Rounded Rectangle 5"/>
          <p:cNvSpPr>
            <a:spLocks noChangeArrowheads="1"/>
          </p:cNvSpPr>
          <p:nvPr/>
        </p:nvSpPr>
        <p:spPr bwMode="auto">
          <a:xfrm>
            <a:off x="4724400" y="2209800"/>
            <a:ext cx="3657600" cy="609599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Parameter-based Transfer Learning Approaches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Rounded Rectangle 5"/>
          <p:cNvSpPr>
            <a:spLocks noChangeArrowheads="1"/>
          </p:cNvSpPr>
          <p:nvPr/>
        </p:nvSpPr>
        <p:spPr bwMode="auto">
          <a:xfrm>
            <a:off x="838200" y="2895600"/>
            <a:ext cx="3048000" cy="609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Modified from Multi-Task Learning Methods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 flipH="1" flipV="1">
            <a:off x="3886200" y="3200400"/>
            <a:ext cx="838200" cy="609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stealth" w="lg" len="lg"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H="1">
            <a:off x="3886200" y="2514600"/>
            <a:ext cx="83820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stealth" w="lg" len="lg"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1524000" y="4267200"/>
            <a:ext cx="5486400" cy="2286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6" name="Rounded Rectangle 5"/>
          <p:cNvSpPr>
            <a:spLocks noChangeArrowheads="1"/>
          </p:cNvSpPr>
          <p:nvPr/>
        </p:nvSpPr>
        <p:spPr bwMode="auto">
          <a:xfrm>
            <a:off x="1524000" y="42672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 algn="ctr">
            <a:solidFill>
              <a:srgbClr val="C00000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Setting</a:t>
            </a:r>
            <a:endParaRPr lang="en-US" altLang="zh-CN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876800"/>
            <a:ext cx="53530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Inductive Transfer Learning</a:t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1" i="1" dirty="0" smtClean="0">
                <a:solidFill>
                  <a:srgbClr val="C00000"/>
                </a:solidFill>
              </a:rPr>
              <a:t>Multi-Task Learning Methods</a:t>
            </a:r>
            <a:endParaRPr lang="zh-CN" altLang="en-US" sz="2400" i="1" dirty="0">
              <a:solidFill>
                <a:srgbClr val="C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Recall that for each task (source or target)</a:t>
            </a:r>
          </a:p>
          <a:p>
            <a:pPr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58"/>
          <p:cNvSpPr txBox="1">
            <a:spLocks noChangeArrowheads="1"/>
          </p:cNvSpPr>
          <p:nvPr/>
        </p:nvSpPr>
        <p:spPr bwMode="auto">
          <a:xfrm>
            <a:off x="6400800" y="3124200"/>
            <a:ext cx="18288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Arial" charset="0"/>
              </a:rPr>
              <a:t>Tasks are learned independently</a:t>
            </a:r>
            <a:endParaRPr lang="en-US" altLang="zh-CN" sz="1800" dirty="0">
              <a:solidFill>
                <a:srgbClr val="0000FF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276600"/>
            <a:ext cx="47910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2000" y="5029200"/>
            <a:ext cx="7467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Motivation of Multi-Task Learning: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Can the related tasks be learned jointly?</a:t>
            </a:r>
          </a:p>
          <a:p>
            <a:pPr>
              <a:buFont typeface="Wingdings" pitchFamily="2" charset="2"/>
              <a:buChar char="Ø"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Which kind of commonality can be used across tasks?</a:t>
            </a:r>
            <a:endParaRPr lang="zh-CN" altLang="en-US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762000" y="3200400"/>
            <a:ext cx="5105400" cy="1828800"/>
          </a:xfrm>
          <a:prstGeom prst="round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438400"/>
            <a:ext cx="63531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16"/>
          <p:cNvSpPr>
            <a:spLocks noChangeShapeType="1"/>
          </p:cNvSpPr>
          <p:nvPr/>
        </p:nvSpPr>
        <p:spPr bwMode="auto">
          <a:xfrm flipH="1">
            <a:off x="5867400" y="3733800"/>
            <a:ext cx="1295400" cy="381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Inductive Transfer Learning</a:t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1" i="1" dirty="0" smtClean="0">
                <a:solidFill>
                  <a:srgbClr val="C00000"/>
                </a:solidFill>
              </a:rPr>
              <a:t>Multi-Task Learning Methods</a:t>
            </a:r>
            <a:br>
              <a:rPr lang="en-US" altLang="zh-CN" sz="3200" b="1" i="1" dirty="0" smtClean="0">
                <a:solidFill>
                  <a:srgbClr val="C00000"/>
                </a:solidFill>
              </a:rPr>
            </a:br>
            <a:r>
              <a:rPr lang="en-US" altLang="zh-CN" sz="2400" b="1" i="1" dirty="0" smtClean="0">
                <a:solidFill>
                  <a:srgbClr val="C00000"/>
                </a:solidFill>
              </a:rPr>
              <a:t>-- Parameter-based approaches</a:t>
            </a:r>
            <a:endParaRPr lang="zh-CN" altLang="en-US" sz="2400" i="1" dirty="0">
              <a:solidFill>
                <a:srgbClr val="C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Assumption:</a:t>
            </a:r>
          </a:p>
          <a:p>
            <a:pPr>
              <a:buNone/>
            </a:pPr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If tasks are related, they should share similar parameter vectors.</a:t>
            </a:r>
          </a:p>
          <a:p>
            <a:pPr>
              <a:buNone/>
            </a:pPr>
            <a:endParaRPr lang="en-US" altLang="zh-CN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For example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Evgeniou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Pontil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2004]</a:t>
            </a:r>
          </a:p>
          <a:p>
            <a:pPr>
              <a:buNone/>
            </a:pPr>
            <a:endParaRPr lang="en-US" altLang="zh-CN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962400"/>
            <a:ext cx="65055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 bwMode="auto">
          <a:xfrm>
            <a:off x="762000" y="3810000"/>
            <a:ext cx="6629400" cy="1905000"/>
          </a:xfrm>
          <a:prstGeom prst="round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 flipH="1">
            <a:off x="1524000" y="3276600"/>
            <a:ext cx="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1295400" y="3886200"/>
            <a:ext cx="457200" cy="914400"/>
          </a:xfrm>
          <a:prstGeom prst="ellipse">
            <a:avLst/>
          </a:prstGeom>
          <a:noFill/>
          <a:ln w="25400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1905000" y="4343400"/>
            <a:ext cx="358775" cy="503237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1905000" y="3810000"/>
            <a:ext cx="358775" cy="503237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990600" y="2895600"/>
            <a:ext cx="1439862" cy="361950"/>
          </a:xfrm>
          <a:prstGeom prst="rect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Times New Roman" pitchFamily="18" charset="0"/>
              </a:rPr>
              <a:t>Common part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3200400" y="4038600"/>
            <a:ext cx="1531937" cy="58477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Times New Roman" pitchFamily="18" charset="0"/>
              </a:rPr>
              <a:t>Specific part for individual task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 flipV="1">
            <a:off x="2286000" y="4038600"/>
            <a:ext cx="9144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H="1">
            <a:off x="2286000" y="4343400"/>
            <a:ext cx="914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Inductive Transfer Learning</a:t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1" i="1" dirty="0" smtClean="0">
                <a:solidFill>
                  <a:srgbClr val="C00000"/>
                </a:solidFill>
              </a:rPr>
              <a:t>Multi-Task Learning Methods</a:t>
            </a:r>
            <a:br>
              <a:rPr lang="en-US" altLang="zh-CN" sz="3200" b="1" i="1" dirty="0" smtClean="0">
                <a:solidFill>
                  <a:srgbClr val="C00000"/>
                </a:solidFill>
              </a:rPr>
            </a:br>
            <a:r>
              <a:rPr lang="en-US" altLang="zh-CN" sz="2400" b="1" i="1" dirty="0" smtClean="0">
                <a:solidFill>
                  <a:srgbClr val="C00000"/>
                </a:solidFill>
              </a:rPr>
              <a:t>-- Parameter-based approaches (cont.)</a:t>
            </a:r>
            <a:endParaRPr lang="zh-CN" altLang="en-US" sz="2400" i="1" dirty="0">
              <a:solidFill>
                <a:srgbClr val="C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3810000"/>
          </a:xfr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endParaRPr lang="en-US" altLang="zh-CN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0"/>
            <a:ext cx="78771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Inductive Transfer Learning</a:t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1" i="1" dirty="0" smtClean="0">
                <a:solidFill>
                  <a:srgbClr val="C00000"/>
                </a:solidFill>
              </a:rPr>
              <a:t>Multi-Task Learning Methods</a:t>
            </a:r>
            <a:br>
              <a:rPr lang="en-US" altLang="zh-CN" sz="3200" b="1" i="1" dirty="0" smtClean="0">
                <a:solidFill>
                  <a:srgbClr val="C00000"/>
                </a:solidFill>
              </a:rPr>
            </a:br>
            <a:r>
              <a:rPr lang="en-US" altLang="zh-CN" sz="2400" b="1" i="1" dirty="0" smtClean="0">
                <a:solidFill>
                  <a:srgbClr val="C00000"/>
                </a:solidFill>
              </a:rPr>
              <a:t>-- Parameter-based approaches (summary)</a:t>
            </a:r>
            <a:endParaRPr lang="zh-CN" altLang="en-US" sz="2400" i="1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572000"/>
          </a:xfr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 general framework:</a:t>
            </a:r>
          </a:p>
          <a:p>
            <a:pPr>
              <a:buNone/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5486400"/>
            <a:ext cx="27813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5410200"/>
            <a:ext cx="2828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667000"/>
            <a:ext cx="23241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3276600"/>
            <a:ext cx="6600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2057400"/>
            <a:ext cx="37147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76800" y="4191000"/>
            <a:ext cx="13620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16"/>
          <p:cNvSpPr>
            <a:spLocks noChangeShapeType="1"/>
          </p:cNvSpPr>
          <p:nvPr/>
        </p:nvSpPr>
        <p:spPr bwMode="auto">
          <a:xfrm flipH="1" flipV="1">
            <a:off x="5715000" y="3886200"/>
            <a:ext cx="0" cy="304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5257800" y="3352800"/>
            <a:ext cx="990600" cy="533400"/>
          </a:xfrm>
          <a:prstGeom prst="ellipse">
            <a:avLst/>
          </a:prstGeom>
          <a:noFill/>
          <a:ln w="25400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6781800" y="3352800"/>
            <a:ext cx="609600" cy="533400"/>
          </a:xfrm>
          <a:prstGeom prst="ellipse">
            <a:avLst/>
          </a:prstGeom>
          <a:noFill/>
          <a:ln w="25400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7010400" y="3048000"/>
            <a:ext cx="76200" cy="304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19200" y="50292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[Zhang and </a:t>
            </a:r>
            <a:r>
              <a:rPr lang="en-US" altLang="zh-CN" sz="2000" dirty="0" err="1" smtClean="0">
                <a:latin typeface="Times New Roman" pitchFamily="18" charset="0"/>
                <a:ea typeface="宋体" charset="-122"/>
                <a:cs typeface="Arial" charset="0"/>
              </a:rPr>
              <a:t>Yeung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, 2010]</a:t>
            </a:r>
            <a:endParaRPr lang="en-US" altLang="zh-CN" sz="2000" dirty="0"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50292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[</a:t>
            </a:r>
            <a:r>
              <a:rPr lang="en-US" altLang="zh-CN" sz="2000" dirty="0" err="1" smtClean="0">
                <a:latin typeface="Times New Roman" pitchFamily="18" charset="0"/>
                <a:ea typeface="宋体" charset="-122"/>
                <a:cs typeface="Arial" charset="0"/>
              </a:rPr>
              <a:t>Saha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 </a:t>
            </a:r>
            <a:r>
              <a:rPr lang="en-US" altLang="zh-CN" sz="2000" i="1" dirty="0" err="1" smtClean="0">
                <a:latin typeface="Times New Roman" pitchFamily="18" charset="0"/>
                <a:ea typeface="宋体" charset="-122"/>
                <a:cs typeface="Arial" charset="0"/>
              </a:rPr>
              <a:t>etal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, 2010]</a:t>
            </a:r>
            <a:endParaRPr lang="en-US" altLang="zh-CN" sz="2000" dirty="0"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143000" y="5029200"/>
            <a:ext cx="2971800" cy="1447800"/>
          </a:xfrm>
          <a:prstGeom prst="round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4953000" y="5029200"/>
            <a:ext cx="2971800" cy="1447800"/>
          </a:xfrm>
          <a:prstGeom prst="round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8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Inductive Transfer Learning</a:t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1" i="1" dirty="0" smtClean="0">
                <a:solidFill>
                  <a:srgbClr val="C00000"/>
                </a:solidFill>
              </a:rPr>
              <a:t>Multi-Task Learning Methods</a:t>
            </a:r>
            <a:br>
              <a:rPr lang="en-US" altLang="zh-CN" sz="3200" b="1" i="1" dirty="0" smtClean="0">
                <a:solidFill>
                  <a:srgbClr val="C00000"/>
                </a:solidFill>
              </a:rPr>
            </a:br>
            <a:r>
              <a:rPr lang="en-US" altLang="zh-CN" sz="2400" b="1" i="1" dirty="0" smtClean="0">
                <a:solidFill>
                  <a:srgbClr val="C00000"/>
                </a:solidFill>
              </a:rPr>
              <a:t>-- Feature-based approaches</a:t>
            </a:r>
            <a:endParaRPr lang="zh-CN" altLang="en-US" sz="2400" i="1" dirty="0">
              <a:solidFill>
                <a:srgbClr val="C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114800"/>
          </a:xfr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Assumption:</a:t>
            </a:r>
          </a:p>
          <a:p>
            <a:pPr>
              <a:buNone/>
            </a:pPr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If tasks are related, they should share some </a:t>
            </a:r>
            <a:r>
              <a:rPr lang="en-US" altLang="zh-CN" sz="2200" b="1" i="1" dirty="0" smtClean="0">
                <a:latin typeface="Times New Roman" pitchFamily="18" charset="0"/>
                <a:cs typeface="Times New Roman" pitchFamily="18" charset="0"/>
              </a:rPr>
              <a:t>good</a:t>
            </a:r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 common features.</a:t>
            </a: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Goal:</a:t>
            </a:r>
          </a:p>
          <a:p>
            <a:pPr>
              <a:buNone/>
            </a:pP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Learn a low-dimensional representation shared across related tasks.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495800"/>
            <a:ext cx="63531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886200"/>
            <a:ext cx="8077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5486400"/>
            <a:ext cx="22288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16"/>
          <p:cNvSpPr>
            <a:spLocks noChangeShapeType="1"/>
          </p:cNvSpPr>
          <p:nvPr/>
        </p:nvSpPr>
        <p:spPr bwMode="auto">
          <a:xfrm flipV="1">
            <a:off x="6553200" y="5029200"/>
            <a:ext cx="152400" cy="533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6553200" y="4648200"/>
            <a:ext cx="457200" cy="381000"/>
          </a:xfrm>
          <a:prstGeom prst="ellipse">
            <a:avLst/>
          </a:prstGeom>
          <a:noFill/>
          <a:ln w="25400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Inductive Transfer Learning</a:t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1" i="1" dirty="0" smtClean="0">
                <a:solidFill>
                  <a:srgbClr val="C00000"/>
                </a:solidFill>
              </a:rPr>
              <a:t>Multi-Task Learning Methods</a:t>
            </a:r>
            <a:br>
              <a:rPr lang="en-US" altLang="zh-CN" sz="3200" b="1" i="1" dirty="0" smtClean="0">
                <a:solidFill>
                  <a:srgbClr val="C00000"/>
                </a:solidFill>
              </a:rPr>
            </a:br>
            <a:r>
              <a:rPr lang="en-US" altLang="zh-CN" sz="2400" b="1" i="1" dirty="0" smtClean="0">
                <a:solidFill>
                  <a:srgbClr val="C00000"/>
                </a:solidFill>
              </a:rPr>
              <a:t>-- Feature-based approaches (cont.)</a:t>
            </a:r>
            <a:endParaRPr lang="zh-CN" altLang="en-US" sz="2400" i="1" dirty="0">
              <a:solidFill>
                <a:srgbClr val="C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1981200"/>
            <a:ext cx="7924800" cy="4114800"/>
          </a:xfr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endParaRPr lang="en-US" altLang="zh-CN" sz="20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572000"/>
            <a:ext cx="19431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819400"/>
            <a:ext cx="50196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057400"/>
            <a:ext cx="6457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4876800"/>
            <a:ext cx="53435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16"/>
          <p:cNvSpPr>
            <a:spLocks noChangeShapeType="1"/>
          </p:cNvSpPr>
          <p:nvPr/>
        </p:nvSpPr>
        <p:spPr bwMode="auto">
          <a:xfrm flipH="1" flipV="1">
            <a:off x="2438400" y="4191000"/>
            <a:ext cx="0" cy="381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1905000" y="3657600"/>
            <a:ext cx="1066800" cy="533400"/>
          </a:xfrm>
          <a:prstGeom prst="ellipse">
            <a:avLst/>
          </a:prstGeom>
          <a:noFill/>
          <a:ln w="25400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5181600" y="2895600"/>
            <a:ext cx="838200" cy="533400"/>
          </a:xfrm>
          <a:prstGeom prst="ellipse">
            <a:avLst/>
          </a:prstGeom>
          <a:noFill/>
          <a:ln w="25400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V="1">
            <a:off x="5562600" y="3429000"/>
            <a:ext cx="0" cy="1524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14400" y="55626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[</a:t>
            </a:r>
            <a:r>
              <a:rPr lang="en-US" altLang="zh-CN" sz="2000" dirty="0" err="1" smtClean="0">
                <a:latin typeface="Times New Roman" pitchFamily="18" charset="0"/>
                <a:ea typeface="宋体" charset="-122"/>
                <a:cs typeface="Arial" charset="0"/>
              </a:rPr>
              <a:t>Argyriou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 </a:t>
            </a:r>
            <a:r>
              <a:rPr lang="en-US" altLang="zh-CN" sz="2000" i="1" dirty="0" err="1" smtClean="0">
                <a:latin typeface="Times New Roman" pitchFamily="18" charset="0"/>
                <a:ea typeface="宋体" charset="-122"/>
                <a:cs typeface="Arial" charset="0"/>
              </a:rPr>
              <a:t>etal</a:t>
            </a:r>
            <a:r>
              <a:rPr lang="en-US" altLang="zh-CN" sz="2000" i="1" dirty="0" smtClean="0">
                <a:latin typeface="Times New Roman" pitchFamily="18" charset="0"/>
                <a:ea typeface="宋体" charset="-122"/>
                <a:cs typeface="Arial" charset="0"/>
              </a:rPr>
              <a:t>.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, 2007]</a:t>
            </a:r>
            <a:endParaRPr lang="en-US" altLang="zh-CN" sz="2000" dirty="0">
              <a:latin typeface="Times New Roman" pitchFamily="18" charset="0"/>
              <a:ea typeface="宋体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Inductive Transfer Learning</a:t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1" i="1" dirty="0" smtClean="0">
                <a:solidFill>
                  <a:srgbClr val="C00000"/>
                </a:solidFill>
              </a:rPr>
              <a:t>Multi-Task Learning Methods</a:t>
            </a:r>
            <a:br>
              <a:rPr lang="en-US" altLang="zh-CN" sz="3200" b="1" i="1" dirty="0" smtClean="0">
                <a:solidFill>
                  <a:srgbClr val="C00000"/>
                </a:solidFill>
              </a:rPr>
            </a:br>
            <a:r>
              <a:rPr lang="en-US" altLang="zh-CN" sz="2400" b="1" i="1" dirty="0" smtClean="0">
                <a:solidFill>
                  <a:srgbClr val="C00000"/>
                </a:solidFill>
              </a:rPr>
              <a:t>-- Feature-based approaches (cont.)</a:t>
            </a:r>
            <a:endParaRPr lang="zh-CN" altLang="en-US" sz="2400" i="1" dirty="0">
              <a:solidFill>
                <a:srgbClr val="C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343400"/>
          </a:xfr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endParaRPr lang="en-US" altLang="zh-CN" sz="20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6457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14400" y="4724400"/>
          <a:ext cx="1439863" cy="1463040"/>
        </p:xfrm>
        <a:graphic>
          <a:graphicData uri="http://schemas.openxmlformats.org/drawingml/2006/table">
            <a:tbl>
              <a:tblPr/>
              <a:tblGrid>
                <a:gridCol w="360363"/>
                <a:gridCol w="360362"/>
                <a:gridCol w="358775"/>
                <a:gridCol w="360363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819400" y="4724400"/>
          <a:ext cx="360362" cy="1463040"/>
        </p:xfrm>
        <a:graphic>
          <a:graphicData uri="http://schemas.openxmlformats.org/drawingml/2006/table">
            <a:tbl>
              <a:tblPr/>
              <a:tblGrid>
                <a:gridCol w="360362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581400" y="4724400"/>
          <a:ext cx="360362" cy="1463040"/>
        </p:xfrm>
        <a:graphic>
          <a:graphicData uri="http://schemas.openxmlformats.org/drawingml/2006/table">
            <a:tbl>
              <a:tblPr/>
              <a:tblGrid>
                <a:gridCol w="360362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438400"/>
            <a:ext cx="50196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ounded Rectangle 5"/>
          <p:cNvSpPr>
            <a:spLocks noChangeArrowheads="1"/>
          </p:cNvSpPr>
          <p:nvPr/>
        </p:nvSpPr>
        <p:spPr bwMode="auto">
          <a:xfrm>
            <a:off x="838200" y="3810000"/>
            <a:ext cx="2133600" cy="381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Illustration</a:t>
            </a:r>
            <a:endParaRPr lang="en-US" altLang="zh-CN" sz="2000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373563" y="4724400"/>
          <a:ext cx="1439863" cy="731520"/>
        </p:xfrm>
        <a:graphic>
          <a:graphicData uri="http://schemas.openxmlformats.org/drawingml/2006/table">
            <a:tbl>
              <a:tblPr/>
              <a:tblGrid>
                <a:gridCol w="360363"/>
                <a:gridCol w="360362"/>
                <a:gridCol w="358775"/>
                <a:gridCol w="360363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FFFF"/>
                        </a:gs>
                        <a:gs pos="16000">
                          <a:srgbClr val="1F1F1F"/>
                        </a:gs>
                        <a:gs pos="17999">
                          <a:srgbClr val="FFFFFF"/>
                        </a:gs>
                        <a:gs pos="42000">
                          <a:srgbClr val="636363"/>
                        </a:gs>
                        <a:gs pos="53000">
                          <a:srgbClr val="CFCFCF"/>
                        </a:gs>
                        <a:gs pos="66000">
                          <a:srgbClr val="CFCFCF"/>
                        </a:gs>
                        <a:gs pos="75999">
                          <a:srgbClr val="1F1F1F"/>
                        </a:gs>
                        <a:gs pos="78999">
                          <a:srgbClr val="FFFFFF"/>
                        </a:gs>
                        <a:gs pos="100000">
                          <a:srgbClr val="7F7F7F"/>
                        </a:gs>
                      </a:gsLst>
                      <a:lin ang="135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FFFFF"/>
                        </a:gs>
                        <a:gs pos="16000">
                          <a:srgbClr val="1F1F1F"/>
                        </a:gs>
                        <a:gs pos="17999">
                          <a:srgbClr val="FFFFFF"/>
                        </a:gs>
                        <a:gs pos="42000">
                          <a:srgbClr val="636363"/>
                        </a:gs>
                        <a:gs pos="53000">
                          <a:srgbClr val="CFCFCF"/>
                        </a:gs>
                        <a:gs pos="66000">
                          <a:srgbClr val="CFCFCF"/>
                        </a:gs>
                        <a:gs pos="75999">
                          <a:srgbClr val="1F1F1F"/>
                        </a:gs>
                        <a:gs pos="78999">
                          <a:srgbClr val="FFFFFF"/>
                        </a:gs>
                        <a:gs pos="100000">
                          <a:srgbClr val="7F7F7F"/>
                        </a:gs>
                      </a:gsLst>
                      <a:lin ang="135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FFFF"/>
                        </a:gs>
                        <a:gs pos="16000">
                          <a:srgbClr val="1F1F1F"/>
                        </a:gs>
                        <a:gs pos="17999">
                          <a:srgbClr val="FFFFFF"/>
                        </a:gs>
                        <a:gs pos="42000">
                          <a:srgbClr val="636363"/>
                        </a:gs>
                        <a:gs pos="53000">
                          <a:srgbClr val="CFCFCF"/>
                        </a:gs>
                        <a:gs pos="66000">
                          <a:srgbClr val="CFCFCF"/>
                        </a:gs>
                        <a:gs pos="75999">
                          <a:srgbClr val="1F1F1F"/>
                        </a:gs>
                        <a:gs pos="78999">
                          <a:srgbClr val="FFFFFF"/>
                        </a:gs>
                        <a:gs pos="100000">
                          <a:srgbClr val="7F7F7F"/>
                        </a:gs>
                      </a:gsLst>
                      <a:lin ang="135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FFFFF"/>
                        </a:gs>
                        <a:gs pos="16000">
                          <a:srgbClr val="1F1F1F"/>
                        </a:gs>
                        <a:gs pos="17999">
                          <a:srgbClr val="FFFFFF"/>
                        </a:gs>
                        <a:gs pos="42000">
                          <a:srgbClr val="636363"/>
                        </a:gs>
                        <a:gs pos="53000">
                          <a:srgbClr val="CFCFCF"/>
                        </a:gs>
                        <a:gs pos="66000">
                          <a:srgbClr val="CFCFCF"/>
                        </a:gs>
                        <a:gs pos="75999">
                          <a:srgbClr val="1F1F1F"/>
                        </a:gs>
                        <a:gs pos="78999">
                          <a:srgbClr val="FFFFFF"/>
                        </a:gs>
                        <a:gs pos="100000">
                          <a:srgbClr val="7F7F7F"/>
                        </a:gs>
                      </a:gsLst>
                      <a:lin ang="135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239000" y="4724400"/>
          <a:ext cx="360363" cy="731520"/>
        </p:xfrm>
        <a:graphic>
          <a:graphicData uri="http://schemas.openxmlformats.org/drawingml/2006/table">
            <a:tbl>
              <a:tblPr/>
              <a:tblGrid>
                <a:gridCol w="360363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5257800"/>
            <a:ext cx="2736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4343400"/>
            <a:ext cx="361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5600" y="4419600"/>
            <a:ext cx="3048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0400" y="5257800"/>
            <a:ext cx="370588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57600" y="4343400"/>
            <a:ext cx="314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362700" y="4724400"/>
          <a:ext cx="360362" cy="1463040"/>
        </p:xfrm>
        <a:graphic>
          <a:graphicData uri="http://schemas.openxmlformats.org/drawingml/2006/table">
            <a:tbl>
              <a:tblPr/>
              <a:tblGrid>
                <a:gridCol w="360362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F200"/>
                        </a:gs>
                        <a:gs pos="45000">
                          <a:srgbClr val="FF7A00"/>
                        </a:gs>
                        <a:gs pos="70000">
                          <a:srgbClr val="FF0300"/>
                        </a:gs>
                        <a:gs pos="100000">
                          <a:srgbClr val="4D0808"/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F200"/>
                        </a:gs>
                        <a:gs pos="45000">
                          <a:srgbClr val="FF7A00"/>
                        </a:gs>
                        <a:gs pos="70000">
                          <a:srgbClr val="FF0300"/>
                        </a:gs>
                        <a:gs pos="100000">
                          <a:srgbClr val="4D0808"/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38900" y="4343400"/>
            <a:ext cx="314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Freeform 27"/>
          <p:cNvSpPr>
            <a:spLocks/>
          </p:cNvSpPr>
          <p:nvPr/>
        </p:nvSpPr>
        <p:spPr bwMode="auto">
          <a:xfrm rot="1196476">
            <a:off x="4702964" y="3965795"/>
            <a:ext cx="2004248" cy="1120335"/>
          </a:xfrm>
          <a:custGeom>
            <a:avLst/>
            <a:gdLst/>
            <a:ahLst/>
            <a:cxnLst>
              <a:cxn ang="0">
                <a:pos x="0" y="537"/>
              </a:cxn>
              <a:cxn ang="0">
                <a:pos x="1134" y="38"/>
              </a:cxn>
              <a:cxn ang="0">
                <a:pos x="2449" y="310"/>
              </a:cxn>
            </a:cxnLst>
            <a:rect l="0" t="0" r="r" b="b"/>
            <a:pathLst>
              <a:path w="2449" h="537">
                <a:moveTo>
                  <a:pt x="0" y="537"/>
                </a:moveTo>
                <a:cubicBezTo>
                  <a:pt x="363" y="306"/>
                  <a:pt x="726" y="76"/>
                  <a:pt x="1134" y="38"/>
                </a:cubicBezTo>
                <a:cubicBezTo>
                  <a:pt x="1542" y="0"/>
                  <a:pt x="1995" y="155"/>
                  <a:pt x="2449" y="310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 rot="11766150">
            <a:off x="5263396" y="5415008"/>
            <a:ext cx="1202235" cy="485143"/>
          </a:xfrm>
          <a:custGeom>
            <a:avLst/>
            <a:gdLst/>
            <a:ahLst/>
            <a:cxnLst>
              <a:cxn ang="0">
                <a:pos x="0" y="537"/>
              </a:cxn>
              <a:cxn ang="0">
                <a:pos x="1134" y="38"/>
              </a:cxn>
              <a:cxn ang="0">
                <a:pos x="2449" y="310"/>
              </a:cxn>
            </a:cxnLst>
            <a:rect l="0" t="0" r="r" b="b"/>
            <a:pathLst>
              <a:path w="2449" h="537">
                <a:moveTo>
                  <a:pt x="0" y="537"/>
                </a:moveTo>
                <a:cubicBezTo>
                  <a:pt x="363" y="306"/>
                  <a:pt x="726" y="76"/>
                  <a:pt x="1134" y="38"/>
                </a:cubicBezTo>
                <a:cubicBezTo>
                  <a:pt x="1542" y="0"/>
                  <a:pt x="1995" y="155"/>
                  <a:pt x="2449" y="310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5500" y="4953000"/>
            <a:ext cx="2736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0" y="4953000"/>
            <a:ext cx="370588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5257800" y="2514600"/>
            <a:ext cx="838200" cy="533400"/>
          </a:xfrm>
          <a:prstGeom prst="ellipse">
            <a:avLst/>
          </a:prstGeom>
          <a:noFill/>
          <a:ln w="25400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2"/>
          <p:cNvSpPr>
            <a:spLocks noChangeArrowheads="1"/>
          </p:cNvSpPr>
          <p:nvPr/>
        </p:nvSpPr>
        <p:spPr bwMode="auto">
          <a:xfrm>
            <a:off x="3276600" y="2514600"/>
            <a:ext cx="838200" cy="533400"/>
          </a:xfrm>
          <a:prstGeom prst="ellipse">
            <a:avLst/>
          </a:prstGeom>
          <a:noFill/>
          <a:ln w="25400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3657600" y="3048000"/>
            <a:ext cx="76200" cy="1371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76800" y="5486400"/>
            <a:ext cx="3619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Line 16"/>
          <p:cNvSpPr>
            <a:spLocks noChangeShapeType="1"/>
          </p:cNvSpPr>
          <p:nvPr/>
        </p:nvSpPr>
        <p:spPr bwMode="auto">
          <a:xfrm flipH="1">
            <a:off x="5257800" y="3048000"/>
            <a:ext cx="457200" cy="1676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191000" y="6324600"/>
            <a:ext cx="26479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Line 16"/>
          <p:cNvSpPr>
            <a:spLocks noChangeShapeType="1"/>
          </p:cNvSpPr>
          <p:nvPr/>
        </p:nvSpPr>
        <p:spPr bwMode="auto">
          <a:xfrm flipV="1">
            <a:off x="4343400" y="5715000"/>
            <a:ext cx="533400" cy="609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86600" y="4343400"/>
            <a:ext cx="16383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24800" y="4724400"/>
            <a:ext cx="742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24800" y="5181600"/>
            <a:ext cx="7524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Line 16"/>
          <p:cNvSpPr>
            <a:spLocks noChangeShapeType="1"/>
          </p:cNvSpPr>
          <p:nvPr/>
        </p:nvSpPr>
        <p:spPr bwMode="auto">
          <a:xfrm flipH="1">
            <a:off x="7620000" y="4876800"/>
            <a:ext cx="304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6" name="Line 16"/>
          <p:cNvSpPr>
            <a:spLocks noChangeShapeType="1"/>
          </p:cNvSpPr>
          <p:nvPr/>
        </p:nvSpPr>
        <p:spPr bwMode="auto">
          <a:xfrm flipH="1">
            <a:off x="7620000" y="5334000"/>
            <a:ext cx="304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41" grpId="0" animBg="1"/>
      <p:bldP spid="45" grpId="0" animBg="1"/>
      <p:bldP spid="4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Inductive Transfer Learning</a:t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1" i="1" dirty="0" smtClean="0">
                <a:solidFill>
                  <a:srgbClr val="C00000"/>
                </a:solidFill>
              </a:rPr>
              <a:t>Multi-Task Learning Methods</a:t>
            </a:r>
            <a:br>
              <a:rPr lang="en-US" altLang="zh-CN" sz="3200" b="1" i="1" dirty="0" smtClean="0">
                <a:solidFill>
                  <a:srgbClr val="C00000"/>
                </a:solidFill>
              </a:rPr>
            </a:br>
            <a:r>
              <a:rPr lang="en-US" altLang="zh-CN" sz="2400" b="1" i="1" dirty="0" smtClean="0">
                <a:solidFill>
                  <a:srgbClr val="C00000"/>
                </a:solidFill>
              </a:rPr>
              <a:t>-- Feature-based approaches (cont.)</a:t>
            </a:r>
            <a:endParaRPr lang="zh-CN" altLang="en-US" sz="2400" i="1" dirty="0">
              <a:solidFill>
                <a:srgbClr val="C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981200"/>
            <a:ext cx="8153400" cy="4648200"/>
          </a:xfr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362200"/>
            <a:ext cx="52197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7267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4800600"/>
          <a:ext cx="1439863" cy="731520"/>
        </p:xfrm>
        <a:graphic>
          <a:graphicData uri="http://schemas.openxmlformats.org/drawingml/2006/table">
            <a:tbl>
              <a:tblPr/>
              <a:tblGrid>
                <a:gridCol w="360363"/>
                <a:gridCol w="360362"/>
                <a:gridCol w="358775"/>
                <a:gridCol w="360363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362200" y="4800600"/>
          <a:ext cx="360362" cy="1463040"/>
        </p:xfrm>
        <a:graphic>
          <a:graphicData uri="http://schemas.openxmlformats.org/drawingml/2006/table">
            <a:tbl>
              <a:tblPr/>
              <a:tblGrid>
                <a:gridCol w="360362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124200" y="4800600"/>
          <a:ext cx="360362" cy="731520"/>
        </p:xfrm>
        <a:graphic>
          <a:graphicData uri="http://schemas.openxmlformats.org/drawingml/2006/table">
            <a:tbl>
              <a:tblPr/>
              <a:tblGrid>
                <a:gridCol w="360362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16363" y="4800600"/>
          <a:ext cx="1439863" cy="731520"/>
        </p:xfrm>
        <a:graphic>
          <a:graphicData uri="http://schemas.openxmlformats.org/drawingml/2006/table">
            <a:tbl>
              <a:tblPr/>
              <a:tblGrid>
                <a:gridCol w="360363"/>
                <a:gridCol w="360362"/>
                <a:gridCol w="358775"/>
                <a:gridCol w="360363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CBCBCB"/>
                        </a:gs>
                        <a:gs pos="13000">
                          <a:srgbClr val="5F5F5F"/>
                        </a:gs>
                        <a:gs pos="21001">
                          <a:srgbClr val="5F5F5F"/>
                        </a:gs>
                        <a:gs pos="63000">
                          <a:srgbClr val="FFFFFF"/>
                        </a:gs>
                        <a:gs pos="67000">
                          <a:srgbClr val="B2B2B2"/>
                        </a:gs>
                        <a:gs pos="69000">
                          <a:srgbClr val="292929"/>
                        </a:gs>
                        <a:gs pos="82001">
                          <a:srgbClr val="777777"/>
                        </a:gs>
                        <a:gs pos="100000">
                          <a:srgbClr val="EAEAEA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CBCBCB"/>
                        </a:gs>
                        <a:gs pos="13000">
                          <a:srgbClr val="5F5F5F"/>
                        </a:gs>
                        <a:gs pos="21001">
                          <a:srgbClr val="5F5F5F"/>
                        </a:gs>
                        <a:gs pos="63000">
                          <a:srgbClr val="FFFFFF"/>
                        </a:gs>
                        <a:gs pos="67000">
                          <a:srgbClr val="B2B2B2"/>
                        </a:gs>
                        <a:gs pos="69000">
                          <a:srgbClr val="292929"/>
                        </a:gs>
                        <a:gs pos="82001">
                          <a:srgbClr val="777777"/>
                        </a:gs>
                        <a:gs pos="100000">
                          <a:srgbClr val="EAEAEA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CBCBCB"/>
                        </a:gs>
                        <a:gs pos="13000">
                          <a:srgbClr val="5F5F5F"/>
                        </a:gs>
                        <a:gs pos="21001">
                          <a:srgbClr val="5F5F5F"/>
                        </a:gs>
                        <a:gs pos="63000">
                          <a:srgbClr val="FFFFFF"/>
                        </a:gs>
                        <a:gs pos="67000">
                          <a:srgbClr val="B2B2B2"/>
                        </a:gs>
                        <a:gs pos="69000">
                          <a:srgbClr val="292929"/>
                        </a:gs>
                        <a:gs pos="82001">
                          <a:srgbClr val="777777"/>
                        </a:gs>
                        <a:gs pos="100000">
                          <a:srgbClr val="EAEAEA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CBCBCB"/>
                        </a:gs>
                        <a:gs pos="13000">
                          <a:srgbClr val="5F5F5F"/>
                        </a:gs>
                        <a:gs pos="21001">
                          <a:srgbClr val="5F5F5F"/>
                        </a:gs>
                        <a:gs pos="63000">
                          <a:srgbClr val="FFFFFF"/>
                        </a:gs>
                        <a:gs pos="67000">
                          <a:srgbClr val="B2B2B2"/>
                        </a:gs>
                        <a:gs pos="69000">
                          <a:srgbClr val="292929"/>
                        </a:gs>
                        <a:gs pos="82001">
                          <a:srgbClr val="777777"/>
                        </a:gs>
                        <a:gs pos="100000">
                          <a:srgbClr val="EAEAEA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CBCBCB"/>
                        </a:gs>
                        <a:gs pos="13000">
                          <a:srgbClr val="5F5F5F"/>
                        </a:gs>
                        <a:gs pos="21001">
                          <a:srgbClr val="5F5F5F"/>
                        </a:gs>
                        <a:gs pos="63000">
                          <a:srgbClr val="FFFFFF"/>
                        </a:gs>
                        <a:gs pos="67000">
                          <a:srgbClr val="B2B2B2"/>
                        </a:gs>
                        <a:gs pos="69000">
                          <a:srgbClr val="292929"/>
                        </a:gs>
                        <a:gs pos="82001">
                          <a:srgbClr val="777777"/>
                        </a:gs>
                        <a:gs pos="100000">
                          <a:srgbClr val="EAEAEA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CBCBCB"/>
                        </a:gs>
                        <a:gs pos="13000">
                          <a:srgbClr val="5F5F5F"/>
                        </a:gs>
                        <a:gs pos="21001">
                          <a:srgbClr val="5F5F5F"/>
                        </a:gs>
                        <a:gs pos="63000">
                          <a:srgbClr val="FFFFFF"/>
                        </a:gs>
                        <a:gs pos="67000">
                          <a:srgbClr val="B2B2B2"/>
                        </a:gs>
                        <a:gs pos="69000">
                          <a:srgbClr val="292929"/>
                        </a:gs>
                        <a:gs pos="82001">
                          <a:srgbClr val="777777"/>
                        </a:gs>
                        <a:gs pos="100000">
                          <a:srgbClr val="EAEAEA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CBCBCB"/>
                        </a:gs>
                        <a:gs pos="13000">
                          <a:srgbClr val="5F5F5F"/>
                        </a:gs>
                        <a:gs pos="21001">
                          <a:srgbClr val="5F5F5F"/>
                        </a:gs>
                        <a:gs pos="63000">
                          <a:srgbClr val="FFFFFF"/>
                        </a:gs>
                        <a:gs pos="67000">
                          <a:srgbClr val="B2B2B2"/>
                        </a:gs>
                        <a:gs pos="69000">
                          <a:srgbClr val="292929"/>
                        </a:gs>
                        <a:gs pos="82001">
                          <a:srgbClr val="777777"/>
                        </a:gs>
                        <a:gs pos="100000">
                          <a:srgbClr val="EAEAEA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CBCBCB"/>
                        </a:gs>
                        <a:gs pos="13000">
                          <a:srgbClr val="5F5F5F"/>
                        </a:gs>
                        <a:gs pos="21001">
                          <a:srgbClr val="5F5F5F"/>
                        </a:gs>
                        <a:gs pos="63000">
                          <a:srgbClr val="FFFFFF"/>
                        </a:gs>
                        <a:gs pos="67000">
                          <a:srgbClr val="B2B2B2"/>
                        </a:gs>
                        <a:gs pos="69000">
                          <a:srgbClr val="292929"/>
                        </a:gs>
                        <a:gs pos="82001">
                          <a:srgbClr val="777777"/>
                        </a:gs>
                        <a:gs pos="100000">
                          <a:srgbClr val="EAEAEA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315200" y="4724400"/>
          <a:ext cx="360363" cy="731520"/>
        </p:xfrm>
        <a:graphic>
          <a:graphicData uri="http://schemas.openxmlformats.org/drawingml/2006/table">
            <a:tbl>
              <a:tblPr/>
              <a:tblGrid>
                <a:gridCol w="360363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0082"/>
                        </a:gs>
                        <a:gs pos="13000">
                          <a:srgbClr val="0047FF"/>
                        </a:gs>
                        <a:gs pos="28000">
                          <a:srgbClr val="000082"/>
                        </a:gs>
                        <a:gs pos="42999">
                          <a:srgbClr val="0047FF"/>
                        </a:gs>
                        <a:gs pos="58000">
                          <a:srgbClr val="000082"/>
                        </a:gs>
                        <a:gs pos="72000">
                          <a:srgbClr val="0047FF"/>
                        </a:gs>
                        <a:gs pos="87000">
                          <a:srgbClr val="000082"/>
                        </a:gs>
                        <a:gs pos="100000">
                          <a:srgbClr val="0047FF"/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</a:tbl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5029200"/>
            <a:ext cx="2736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4419600"/>
            <a:ext cx="361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8400" y="4495800"/>
            <a:ext cx="3048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43200" y="5105400"/>
            <a:ext cx="370588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00400" y="4419600"/>
            <a:ext cx="314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4953000"/>
            <a:ext cx="2736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0" y="4953000"/>
            <a:ext cx="370588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76800" y="5943600"/>
            <a:ext cx="3619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77200" y="4724400"/>
            <a:ext cx="742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77200" y="5181600"/>
            <a:ext cx="7524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Line 16"/>
          <p:cNvSpPr>
            <a:spLocks noChangeShapeType="1"/>
          </p:cNvSpPr>
          <p:nvPr/>
        </p:nvSpPr>
        <p:spPr bwMode="auto">
          <a:xfrm flipH="1">
            <a:off x="7772400" y="4876800"/>
            <a:ext cx="304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 flipH="1">
            <a:off x="7772400" y="5334000"/>
            <a:ext cx="304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6477000" y="4191000"/>
          <a:ext cx="360362" cy="1463040"/>
        </p:xfrm>
        <a:graphic>
          <a:graphicData uri="http://schemas.openxmlformats.org/drawingml/2006/table">
            <a:tbl>
              <a:tblPr/>
              <a:tblGrid>
                <a:gridCol w="360362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6477000" y="5638800"/>
          <a:ext cx="360362" cy="731520"/>
        </p:xfrm>
        <a:graphic>
          <a:graphicData uri="http://schemas.openxmlformats.org/drawingml/2006/table">
            <a:tbl>
              <a:tblPr/>
              <a:tblGrid>
                <a:gridCol w="360362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5334000" y="4800600"/>
          <a:ext cx="720725" cy="731520"/>
        </p:xfrm>
        <a:graphic>
          <a:graphicData uri="http://schemas.openxmlformats.org/drawingml/2006/table">
            <a:tbl>
              <a:tblPr/>
              <a:tblGrid>
                <a:gridCol w="360363"/>
                <a:gridCol w="360362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3399"/>
                        </a:gs>
                        <a:gs pos="25000">
                          <a:srgbClr val="FF6633"/>
                        </a:gs>
                        <a:gs pos="50000">
                          <a:srgbClr val="FFFF00"/>
                        </a:gs>
                        <a:gs pos="75000">
                          <a:srgbClr val="01A78F"/>
                        </a:gs>
                        <a:gs pos="100000">
                          <a:srgbClr val="3366FF"/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3399"/>
                        </a:gs>
                        <a:gs pos="25000">
                          <a:srgbClr val="FF6633"/>
                        </a:gs>
                        <a:gs pos="50000">
                          <a:srgbClr val="FFFF00"/>
                        </a:gs>
                        <a:gs pos="75000">
                          <a:srgbClr val="01A78F"/>
                        </a:gs>
                        <a:gs pos="100000">
                          <a:srgbClr val="3366FF"/>
                        </a:gs>
                      </a:gsLst>
                      <a:lin ang="18900000" scaled="1"/>
                      <a:tileRect/>
                    </a:gra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3399"/>
                        </a:gs>
                        <a:gs pos="25000">
                          <a:srgbClr val="FF6633"/>
                        </a:gs>
                        <a:gs pos="50000">
                          <a:srgbClr val="FFFF00"/>
                        </a:gs>
                        <a:gs pos="75000">
                          <a:srgbClr val="01A78F"/>
                        </a:gs>
                        <a:gs pos="100000">
                          <a:srgbClr val="3366FF"/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1441" marR="914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FF3399"/>
                        </a:gs>
                        <a:gs pos="25000">
                          <a:srgbClr val="FF6633"/>
                        </a:gs>
                        <a:gs pos="50000">
                          <a:srgbClr val="FFFF00"/>
                        </a:gs>
                        <a:gs pos="75000">
                          <a:srgbClr val="01A78F"/>
                        </a:gs>
                        <a:gs pos="100000">
                          <a:srgbClr val="3366FF"/>
                        </a:gs>
                      </a:gsLst>
                      <a:lin ang="189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41" name="Right Brace 40"/>
          <p:cNvSpPr/>
          <p:nvPr/>
        </p:nvSpPr>
        <p:spPr bwMode="auto">
          <a:xfrm rot="5400000">
            <a:off x="4838700" y="4838700"/>
            <a:ext cx="304800" cy="19050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42" name="Oval 12"/>
          <p:cNvSpPr>
            <a:spLocks noChangeArrowheads="1"/>
          </p:cNvSpPr>
          <p:nvPr/>
        </p:nvSpPr>
        <p:spPr bwMode="auto">
          <a:xfrm>
            <a:off x="4800600" y="3657600"/>
            <a:ext cx="533400" cy="533400"/>
          </a:xfrm>
          <a:prstGeom prst="ellipse">
            <a:avLst/>
          </a:prstGeom>
          <a:noFill/>
          <a:ln w="25400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 flipH="1">
            <a:off x="4572000" y="4191000"/>
            <a:ext cx="381000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4" name="Oval 12"/>
          <p:cNvSpPr>
            <a:spLocks noChangeArrowheads="1"/>
          </p:cNvSpPr>
          <p:nvPr/>
        </p:nvSpPr>
        <p:spPr bwMode="auto">
          <a:xfrm>
            <a:off x="5334000" y="3657600"/>
            <a:ext cx="381000" cy="533400"/>
          </a:xfrm>
          <a:prstGeom prst="ellipse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16"/>
          <p:cNvSpPr>
            <a:spLocks noChangeShapeType="1"/>
          </p:cNvSpPr>
          <p:nvPr/>
        </p:nvSpPr>
        <p:spPr bwMode="auto">
          <a:xfrm>
            <a:off x="5562600" y="4191000"/>
            <a:ext cx="76200" cy="228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6" name="Right Brace 45"/>
          <p:cNvSpPr/>
          <p:nvPr/>
        </p:nvSpPr>
        <p:spPr bwMode="auto">
          <a:xfrm rot="16200000">
            <a:off x="4419600" y="3962400"/>
            <a:ext cx="304800" cy="12192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47" name="Right Brace 46"/>
          <p:cNvSpPr/>
          <p:nvPr/>
        </p:nvSpPr>
        <p:spPr bwMode="auto">
          <a:xfrm rot="16200000">
            <a:off x="5486400" y="4267200"/>
            <a:ext cx="304800" cy="6096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77000" y="3810000"/>
            <a:ext cx="31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Freeform 27"/>
          <p:cNvSpPr>
            <a:spLocks/>
          </p:cNvSpPr>
          <p:nvPr/>
        </p:nvSpPr>
        <p:spPr bwMode="auto">
          <a:xfrm rot="407127">
            <a:off x="1951353" y="3028127"/>
            <a:ext cx="4539976" cy="1053768"/>
          </a:xfrm>
          <a:custGeom>
            <a:avLst/>
            <a:gdLst/>
            <a:ahLst/>
            <a:cxnLst>
              <a:cxn ang="0">
                <a:pos x="0" y="537"/>
              </a:cxn>
              <a:cxn ang="0">
                <a:pos x="1134" y="38"/>
              </a:cxn>
              <a:cxn ang="0">
                <a:pos x="2449" y="310"/>
              </a:cxn>
            </a:cxnLst>
            <a:rect l="0" t="0" r="r" b="b"/>
            <a:pathLst>
              <a:path w="2449" h="537">
                <a:moveTo>
                  <a:pt x="0" y="537"/>
                </a:moveTo>
                <a:cubicBezTo>
                  <a:pt x="363" y="306"/>
                  <a:pt x="726" y="76"/>
                  <a:pt x="1134" y="38"/>
                </a:cubicBezTo>
                <a:cubicBezTo>
                  <a:pt x="1542" y="0"/>
                  <a:pt x="1995" y="155"/>
                  <a:pt x="2449" y="310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Oval 12"/>
          <p:cNvSpPr>
            <a:spLocks noChangeArrowheads="1"/>
          </p:cNvSpPr>
          <p:nvPr/>
        </p:nvSpPr>
        <p:spPr bwMode="auto">
          <a:xfrm>
            <a:off x="2971800" y="3657600"/>
            <a:ext cx="762000" cy="533400"/>
          </a:xfrm>
          <a:prstGeom prst="ellipse">
            <a:avLst/>
          </a:prstGeom>
          <a:noFill/>
          <a:ln w="25400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16"/>
          <p:cNvSpPr>
            <a:spLocks noChangeShapeType="1"/>
          </p:cNvSpPr>
          <p:nvPr/>
        </p:nvSpPr>
        <p:spPr bwMode="auto">
          <a:xfrm flipH="1">
            <a:off x="3276600" y="4191000"/>
            <a:ext cx="0" cy="304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9000" y="4191000"/>
            <a:ext cx="16287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Oval 12"/>
          <p:cNvSpPr>
            <a:spLocks noChangeArrowheads="1"/>
          </p:cNvSpPr>
          <p:nvPr/>
        </p:nvSpPr>
        <p:spPr bwMode="auto">
          <a:xfrm>
            <a:off x="3810000" y="4648200"/>
            <a:ext cx="1524000" cy="990600"/>
          </a:xfrm>
          <a:prstGeom prst="ellipse">
            <a:avLst/>
          </a:prstGeom>
          <a:noFill/>
          <a:ln w="25400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>
            <a:off x="5334000" y="4648200"/>
            <a:ext cx="762000" cy="990600"/>
          </a:xfrm>
          <a:prstGeom prst="ellipse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Freeform 27"/>
          <p:cNvSpPr>
            <a:spLocks/>
          </p:cNvSpPr>
          <p:nvPr/>
        </p:nvSpPr>
        <p:spPr bwMode="auto">
          <a:xfrm rot="407127">
            <a:off x="4589394" y="4381856"/>
            <a:ext cx="1897464" cy="406918"/>
          </a:xfrm>
          <a:custGeom>
            <a:avLst/>
            <a:gdLst/>
            <a:ahLst/>
            <a:cxnLst>
              <a:cxn ang="0">
                <a:pos x="0" y="537"/>
              </a:cxn>
              <a:cxn ang="0">
                <a:pos x="1134" y="38"/>
              </a:cxn>
              <a:cxn ang="0">
                <a:pos x="2449" y="310"/>
              </a:cxn>
            </a:cxnLst>
            <a:rect l="0" t="0" r="r" b="b"/>
            <a:pathLst>
              <a:path w="2449" h="537">
                <a:moveTo>
                  <a:pt x="0" y="537"/>
                </a:moveTo>
                <a:cubicBezTo>
                  <a:pt x="363" y="306"/>
                  <a:pt x="726" y="76"/>
                  <a:pt x="1134" y="38"/>
                </a:cubicBezTo>
                <a:cubicBezTo>
                  <a:pt x="1542" y="0"/>
                  <a:pt x="1995" y="155"/>
                  <a:pt x="2449" y="310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Oval 12"/>
          <p:cNvSpPr>
            <a:spLocks noChangeArrowheads="1"/>
          </p:cNvSpPr>
          <p:nvPr/>
        </p:nvSpPr>
        <p:spPr bwMode="auto">
          <a:xfrm>
            <a:off x="6400800" y="4114800"/>
            <a:ext cx="533400" cy="1524000"/>
          </a:xfrm>
          <a:prstGeom prst="ellipse">
            <a:avLst/>
          </a:prstGeom>
          <a:noFill/>
          <a:ln w="25400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Oval 12"/>
          <p:cNvSpPr>
            <a:spLocks noChangeArrowheads="1"/>
          </p:cNvSpPr>
          <p:nvPr/>
        </p:nvSpPr>
        <p:spPr bwMode="auto">
          <a:xfrm>
            <a:off x="6400800" y="5638800"/>
            <a:ext cx="533400" cy="762000"/>
          </a:xfrm>
          <a:prstGeom prst="ellipse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>
            <a:off x="5943600" y="5562600"/>
            <a:ext cx="457200" cy="3048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stealth" w="lg" len="lg"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38" grpId="0" animBg="1"/>
      <p:bldP spid="40" grpId="0" animBg="1"/>
      <p:bldP spid="48" grpId="0" animBg="1"/>
      <p:bldP spid="52" grpId="0" animBg="1"/>
      <p:bldP spid="53" grpId="0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Motivating Example I: </a:t>
            </a:r>
            <a:b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</a:br>
            <a:r>
              <a:rPr lang="en-US" altLang="zh-CN" sz="2800" dirty="0" smtClean="0"/>
              <a:t> </a:t>
            </a:r>
            <a:r>
              <a:rPr lang="en-US" altLang="zh-CN" sz="3200" dirty="0" smtClean="0"/>
              <a:t>Indoor </a:t>
            </a:r>
            <a:r>
              <a:rPr lang="en-US" altLang="zh-CN" sz="3200" dirty="0" err="1" smtClean="0"/>
              <a:t>WiFi</a:t>
            </a:r>
            <a:r>
              <a:rPr lang="en-US" altLang="zh-CN" sz="3200" dirty="0" smtClean="0"/>
              <a:t> localization</a:t>
            </a:r>
            <a:endParaRPr lang="zh-CN" altLang="en-US" sz="32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8001000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linksys_wap54g">
            <a:hlinkClick r:id="rId3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711450" y="2270125"/>
            <a:ext cx="614363" cy="533400"/>
          </a:xfrm>
          <a:ln>
            <a:solidFill>
              <a:srgbClr val="0000FF"/>
            </a:solidFill>
          </a:ln>
        </p:spPr>
      </p:pic>
      <p:pic>
        <p:nvPicPr>
          <p:cNvPr id="9" name="Picture 6" descr="linksys_wap54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903913" y="3025775"/>
            <a:ext cx="654050" cy="568325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10" name="Picture 7" descr="linksys_wap54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381000" y="4800600"/>
            <a:ext cx="609600" cy="517525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11" name="Picture 8" descr="palm-m515-01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3276600"/>
            <a:ext cx="609600" cy="4937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2" name="Picture 9" descr="palm-m515-01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2957513" y="3779838"/>
            <a:ext cx="654050" cy="5334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3581400" y="3505200"/>
            <a:ext cx="2667000" cy="609600"/>
          </a:xfrm>
          <a:prstGeom prst="line">
            <a:avLst/>
          </a:prstGeom>
          <a:noFill/>
          <a:ln w="38100">
            <a:solidFill>
              <a:srgbClr val="00FF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352800" y="2819400"/>
            <a:ext cx="228600" cy="1295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685800" y="4114800"/>
            <a:ext cx="2895600" cy="99060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" name="Group 13"/>
          <p:cNvGraphicFramePr>
            <a:graphicFrameLocks noGrp="1"/>
          </p:cNvGraphicFramePr>
          <p:nvPr/>
        </p:nvGraphicFramePr>
        <p:xfrm>
          <a:off x="4038600" y="4038600"/>
          <a:ext cx="3754438" cy="381000"/>
        </p:xfrm>
        <a:graphic>
          <a:graphicData uri="http://schemas.openxmlformats.org/drawingml/2006/table">
            <a:tbl>
              <a:tblPr/>
              <a:tblGrid>
                <a:gridCol w="1250950"/>
                <a:gridCol w="1252538"/>
                <a:gridCol w="1250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-30dBm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-70dBm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-40dBm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-0.27309 -0.0025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309 -0.00255 L -0.27309 0.3419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309 0.34189 L 0.01858 0.3418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58 0.34189 L 0.01667 -0.18889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2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-0.18889 L 0.01858 -0.0358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58 -0.03588 L 0.55191 -0.0358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18" presetClass="entr" presetSubtype="6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3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Inductive Transfer Learning</a:t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1" i="1" dirty="0" smtClean="0">
                <a:solidFill>
                  <a:srgbClr val="C00000"/>
                </a:solidFill>
              </a:rPr>
              <a:t>Multi-Task Learning Methods</a:t>
            </a:r>
            <a:br>
              <a:rPr lang="en-US" altLang="zh-CN" sz="3200" b="1" i="1" dirty="0" smtClean="0">
                <a:solidFill>
                  <a:srgbClr val="C00000"/>
                </a:solidFill>
              </a:rPr>
            </a:br>
            <a:r>
              <a:rPr lang="en-US" altLang="zh-CN" sz="2400" b="1" i="1" dirty="0" smtClean="0">
                <a:solidFill>
                  <a:srgbClr val="C00000"/>
                </a:solidFill>
              </a:rPr>
              <a:t>-- Feature-based approaches (cont.)</a:t>
            </a:r>
            <a:endParaRPr lang="zh-CN" altLang="en-US" sz="2400" i="1" dirty="0">
              <a:solidFill>
                <a:srgbClr val="C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267200"/>
          </a:xfr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5486400"/>
            <a:ext cx="50196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4572000"/>
            <a:ext cx="26479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438400"/>
            <a:ext cx="52197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2057400"/>
            <a:ext cx="7267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2000" y="45720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[Ando and Zhang, 2005]</a:t>
            </a:r>
            <a:endParaRPr lang="en-US" altLang="zh-CN" sz="2000" dirty="0"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54864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[</a:t>
            </a:r>
            <a:r>
              <a:rPr lang="en-US" altLang="zh-CN" sz="2000" dirty="0" err="1" smtClean="0">
                <a:latin typeface="Times New Roman" pitchFamily="18" charset="0"/>
                <a:ea typeface="宋体" charset="-122"/>
                <a:cs typeface="Arial" charset="0"/>
              </a:rPr>
              <a:t>Ji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 </a:t>
            </a:r>
            <a:r>
              <a:rPr lang="en-US" altLang="zh-CN" sz="2000" i="1" dirty="0" err="1" smtClean="0">
                <a:latin typeface="Times New Roman" pitchFamily="18" charset="0"/>
                <a:ea typeface="宋体" charset="-122"/>
                <a:cs typeface="Arial" charset="0"/>
              </a:rPr>
              <a:t>etal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, 2008]</a:t>
            </a:r>
            <a:endParaRPr lang="en-US" altLang="zh-CN" sz="2000" dirty="0"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62000" y="4495800"/>
            <a:ext cx="5562600" cy="762000"/>
          </a:xfrm>
          <a:prstGeom prst="round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762000" y="5410200"/>
            <a:ext cx="6781800" cy="762000"/>
          </a:xfrm>
          <a:prstGeom prst="round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Inductive Transfer Learning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4724400" y="3505200"/>
            <a:ext cx="3657600" cy="609599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Instance-based Transfer Learning Approaches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Rounded Rectangle 5"/>
          <p:cNvSpPr>
            <a:spLocks noChangeArrowheads="1"/>
          </p:cNvSpPr>
          <p:nvPr/>
        </p:nvSpPr>
        <p:spPr bwMode="auto">
          <a:xfrm>
            <a:off x="4724400" y="2133600"/>
            <a:ext cx="3657600" cy="609599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Feature-based Transfer Learning Approaches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" name="Rounded Rectangle 5"/>
          <p:cNvSpPr>
            <a:spLocks noChangeArrowheads="1"/>
          </p:cNvSpPr>
          <p:nvPr/>
        </p:nvSpPr>
        <p:spPr bwMode="auto">
          <a:xfrm>
            <a:off x="762000" y="3505200"/>
            <a:ext cx="3048000" cy="609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Target-Task-Driven Transfer Learning Methods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flipH="1">
            <a:off x="3733800" y="2438400"/>
            <a:ext cx="990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stealth" w="lg" len="lg"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 flipH="1" flipV="1">
            <a:off x="3810000" y="3810000"/>
            <a:ext cx="914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stealth" w="lg" len="lg"/>
            <a:tailEnd type="stealth" w="lg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Rounded Rectangle 5"/>
          <p:cNvSpPr>
            <a:spLocks noChangeArrowheads="1"/>
          </p:cNvSpPr>
          <p:nvPr/>
        </p:nvSpPr>
        <p:spPr bwMode="auto">
          <a:xfrm>
            <a:off x="685800" y="2133600"/>
            <a:ext cx="3048000" cy="609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Self-Taught Learning Methods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Inductive Transfer Learning</a:t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1" i="1" dirty="0" smtClean="0">
                <a:solidFill>
                  <a:srgbClr val="C00000"/>
                </a:solidFill>
              </a:rPr>
              <a:t>Self-taught Learning Methods</a:t>
            </a:r>
            <a:br>
              <a:rPr lang="en-US" altLang="zh-CN" sz="3200" b="1" i="1" dirty="0" smtClean="0">
                <a:solidFill>
                  <a:srgbClr val="C00000"/>
                </a:solidFill>
              </a:rPr>
            </a:br>
            <a:r>
              <a:rPr lang="en-US" altLang="zh-CN" sz="2400" b="1" i="1" dirty="0" smtClean="0">
                <a:solidFill>
                  <a:srgbClr val="C00000"/>
                </a:solidFill>
              </a:rPr>
              <a:t>-- Feature-based approaches</a:t>
            </a:r>
            <a:endParaRPr lang="zh-CN" altLang="en-US" sz="2400" i="1" dirty="0">
              <a:solidFill>
                <a:srgbClr val="C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Motivation:</a:t>
            </a:r>
          </a:p>
          <a:p>
            <a:pPr>
              <a:buNone/>
            </a:pPr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There exist </a:t>
            </a:r>
            <a:r>
              <a:rPr lang="en-US" altLang="zh-CN" sz="2200" i="1" smtClean="0">
                <a:latin typeface="Times New Roman" pitchFamily="18" charset="0"/>
                <a:cs typeface="Times New Roman" pitchFamily="18" charset="0"/>
              </a:rPr>
              <a:t>some higher-level </a:t>
            </a:r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features  that can help the target </a:t>
            </a:r>
          </a:p>
          <a:p>
            <a:pPr>
              <a:buNone/>
            </a:pPr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learning task even only a few labeled data are given.</a:t>
            </a:r>
          </a:p>
          <a:p>
            <a:pPr>
              <a:buNone/>
            </a:pPr>
            <a:endParaRPr lang="en-US" altLang="zh-CN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Steps:</a:t>
            </a:r>
          </a:p>
          <a:p>
            <a:pPr>
              <a:buNone/>
            </a:pPr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1, Learn higher-level features from a lot of  unlabeled  data from the source tasks.</a:t>
            </a:r>
          </a:p>
          <a:p>
            <a:pPr>
              <a:buNone/>
            </a:pPr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2, Use the learned higher-level features to represent the data of the target task.</a:t>
            </a:r>
          </a:p>
          <a:p>
            <a:pPr>
              <a:buNone/>
            </a:pPr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3, Training models from the new representations of the target task with corresponding labels.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Inductive Transfer Learning</a:t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1" i="1" dirty="0" smtClean="0">
                <a:solidFill>
                  <a:srgbClr val="C00000"/>
                </a:solidFill>
              </a:rPr>
              <a:t> Self-taught Learning Methods</a:t>
            </a:r>
            <a:br>
              <a:rPr lang="en-US" altLang="zh-CN" sz="3200" b="1" i="1" dirty="0" smtClean="0">
                <a:solidFill>
                  <a:srgbClr val="C00000"/>
                </a:solidFill>
              </a:rPr>
            </a:br>
            <a:r>
              <a:rPr lang="en-US" altLang="zh-CN" sz="2400" b="1" i="1" dirty="0" smtClean="0">
                <a:solidFill>
                  <a:srgbClr val="C00000"/>
                </a:solidFill>
              </a:rPr>
              <a:t>-- Feature-based approaches (cont.)</a:t>
            </a:r>
            <a:endParaRPr lang="zh-CN" altLang="en-US" sz="2400" i="1" dirty="0">
              <a:solidFill>
                <a:srgbClr val="C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Higher-level feature construction</a:t>
            </a:r>
          </a:p>
          <a:p>
            <a:pPr>
              <a:buNone/>
            </a:pPr>
            <a:endParaRPr lang="en-US" altLang="zh-CN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Solution 1: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Sparse Coding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Raina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etal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2007]</a:t>
            </a:r>
          </a:p>
          <a:p>
            <a:pPr>
              <a:buNone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Solution 2: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Deep learning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Glorot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etal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, 2011]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Inductive Transfer Learning</a:t>
            </a:r>
            <a:b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1" i="1" dirty="0" smtClean="0">
                <a:solidFill>
                  <a:srgbClr val="C00000"/>
                </a:solidFill>
              </a:rPr>
              <a:t>Target-Task-Driven Methods</a:t>
            </a:r>
            <a:br>
              <a:rPr lang="en-US" altLang="zh-CN" sz="3200" b="1" i="1" dirty="0" smtClean="0">
                <a:solidFill>
                  <a:srgbClr val="C00000"/>
                </a:solidFill>
              </a:rPr>
            </a:br>
            <a:r>
              <a:rPr lang="en-US" altLang="zh-CN" sz="2400" b="1" i="1" dirty="0" smtClean="0">
                <a:solidFill>
                  <a:srgbClr val="C00000"/>
                </a:solidFill>
              </a:rPr>
              <a:t>-- Instance-based approaches</a:t>
            </a:r>
            <a:endParaRPr lang="zh-CN" altLang="en-US" sz="2400" i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/>
          <a:lstStyle/>
          <a:p>
            <a:pPr>
              <a:buNone/>
            </a:pP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743200"/>
            <a:ext cx="38957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5"/>
          <p:cNvSpPr>
            <a:spLocks noChangeArrowheads="1"/>
          </p:cNvSpPr>
          <p:nvPr/>
        </p:nvSpPr>
        <p:spPr bwMode="auto">
          <a:xfrm>
            <a:off x="457200" y="3962400"/>
            <a:ext cx="40386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 algn="ctr">
            <a:solidFill>
              <a:srgbClr val="C00000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Intuition</a:t>
            </a:r>
            <a:endParaRPr lang="en-US" altLang="zh-CN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9" name="Rounded Rectangle 5"/>
          <p:cNvSpPr>
            <a:spLocks noChangeArrowheads="1"/>
          </p:cNvSpPr>
          <p:nvPr/>
        </p:nvSpPr>
        <p:spPr bwMode="auto">
          <a:xfrm>
            <a:off x="457200" y="1981200"/>
            <a:ext cx="40386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 algn="ctr">
            <a:solidFill>
              <a:srgbClr val="C00000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Assumption</a:t>
            </a:r>
            <a:endParaRPr lang="en-US" altLang="zh-CN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6482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</a:rPr>
              <a:t>Part of the labeled data from the source domain can be reused after re-weighting</a:t>
            </a:r>
            <a:endParaRPr lang="zh-CN" altLang="en-US" dirty="0" smtClean="0"/>
          </a:p>
        </p:txBody>
      </p:sp>
      <p:sp>
        <p:nvSpPr>
          <p:cNvPr id="11" name="Rounded Rectangle 5"/>
          <p:cNvSpPr>
            <a:spLocks noChangeArrowheads="1"/>
          </p:cNvSpPr>
          <p:nvPr/>
        </p:nvSpPr>
        <p:spPr bwMode="auto">
          <a:xfrm>
            <a:off x="4648200" y="2438400"/>
            <a:ext cx="40386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 algn="ctr">
            <a:solidFill>
              <a:srgbClr val="C00000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Main Idea</a:t>
            </a:r>
            <a:endParaRPr lang="en-US" altLang="zh-CN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19812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TrAdaBoost</a:t>
            </a:r>
            <a:r>
              <a:rPr lang="en-US" altLang="zh-CN" b="1" dirty="0" smtClean="0"/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[Dai </a:t>
            </a:r>
            <a:r>
              <a:rPr lang="en-US" altLang="zh-CN" sz="2000" i="1" dirty="0" err="1" smtClean="0">
                <a:latin typeface="Times New Roman" pitchFamily="18" charset="0"/>
                <a:cs typeface="Times New Roman" pitchFamily="18" charset="0"/>
              </a:rPr>
              <a:t>etal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2007]</a:t>
            </a:r>
            <a:endParaRPr lang="en-US" altLang="zh-CN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648200" y="2971800"/>
            <a:ext cx="403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For each boosting iteration,</a:t>
            </a:r>
          </a:p>
          <a:p>
            <a:r>
              <a:rPr lang="en-US" altLang="zh-CN" sz="1800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200" i="1" dirty="0" smtClean="0"/>
              <a:t> Use the same strategy as </a:t>
            </a:r>
            <a:r>
              <a:rPr lang="en-US" altLang="zh-CN" sz="2200" i="1" dirty="0" err="1" smtClean="0"/>
              <a:t>AdaBoost</a:t>
            </a:r>
            <a:r>
              <a:rPr lang="en-US" altLang="zh-CN" sz="2200" i="1" dirty="0" smtClean="0"/>
              <a:t> to update the weights of target domain data.</a:t>
            </a:r>
          </a:p>
          <a:p>
            <a:pPr>
              <a:buFont typeface="Wingdings" pitchFamily="2" charset="2"/>
              <a:buChar char="Ø"/>
            </a:pPr>
            <a:endParaRPr lang="en-US" altLang="zh-CN" sz="1800" i="1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200" i="1" dirty="0" smtClean="0"/>
              <a:t> Propose a new mechanism to decrease the weights of misclassified source domain data.</a:t>
            </a:r>
            <a:endParaRPr lang="zh-CN" altLang="en-US" sz="22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5181600" y="3048000"/>
            <a:ext cx="3352800" cy="3200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09600" y="3048000"/>
            <a:ext cx="3581400" cy="29718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" name="Rounded Rectangle 5"/>
          <p:cNvSpPr>
            <a:spLocks noChangeArrowheads="1"/>
          </p:cNvSpPr>
          <p:nvPr/>
        </p:nvSpPr>
        <p:spPr bwMode="auto">
          <a:xfrm>
            <a:off x="5334000" y="3200400"/>
            <a:ext cx="2971800" cy="457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Inductive Transfer Learning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57600" y="1828800"/>
            <a:ext cx="1905000" cy="533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Tasks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AutoShape 74"/>
          <p:cNvCxnSpPr>
            <a:cxnSpLocks noChangeShapeType="1"/>
            <a:stCxn id="4" idx="0"/>
            <a:endCxn id="5" idx="2"/>
          </p:cNvCxnSpPr>
          <p:nvPr/>
        </p:nvCxnSpPr>
        <p:spPr bwMode="auto">
          <a:xfrm rot="16200000" flipV="1">
            <a:off x="5295900" y="1676400"/>
            <a:ext cx="838200" cy="2209800"/>
          </a:xfrm>
          <a:prstGeom prst="bentConnector3">
            <a:avLst>
              <a:gd name="adj1" fmla="val 50000"/>
            </a:avLst>
          </a:prstGeom>
          <a:noFill/>
          <a:ln w="63500">
            <a:solidFill>
              <a:srgbClr val="0000FF"/>
            </a:solidFill>
            <a:miter lim="800000"/>
            <a:headEnd/>
            <a:tailEnd/>
          </a:ln>
        </p:spPr>
      </p:cxnSp>
      <p:sp>
        <p:nvSpPr>
          <p:cNvPr id="9" name="Rounded Rectangle 5"/>
          <p:cNvSpPr>
            <a:spLocks noChangeArrowheads="1"/>
          </p:cNvSpPr>
          <p:nvPr/>
        </p:nvSpPr>
        <p:spPr bwMode="auto">
          <a:xfrm>
            <a:off x="762000" y="3200400"/>
            <a:ext cx="3276600" cy="457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Arial" charset="0"/>
              </a:rPr>
              <a:t>Single-Task Transfer Learning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charset="-122"/>
              <a:cs typeface="Arial" charset="0"/>
            </a:endParaRPr>
          </a:p>
        </p:txBody>
      </p:sp>
      <p:cxnSp>
        <p:nvCxnSpPr>
          <p:cNvPr id="10" name="AutoShape 74"/>
          <p:cNvCxnSpPr>
            <a:cxnSpLocks noChangeShapeType="1"/>
            <a:stCxn id="9" idx="0"/>
            <a:endCxn id="5" idx="2"/>
          </p:cNvCxnSpPr>
          <p:nvPr/>
        </p:nvCxnSpPr>
        <p:spPr bwMode="auto">
          <a:xfrm rot="5400000" flipH="1" flipV="1">
            <a:off x="3086100" y="1676400"/>
            <a:ext cx="838200" cy="2209800"/>
          </a:xfrm>
          <a:prstGeom prst="bentConnector3">
            <a:avLst>
              <a:gd name="adj1" fmla="val 50000"/>
            </a:avLst>
          </a:prstGeom>
          <a:noFill/>
          <a:ln w="63500">
            <a:solidFill>
              <a:srgbClr val="0000FF"/>
            </a:solidFill>
            <a:miter lim="800000"/>
            <a:headEnd/>
            <a:tailEnd/>
          </a:ln>
        </p:spPr>
      </p:cxnSp>
      <p:sp>
        <p:nvSpPr>
          <p:cNvPr id="11" name="TextBox 23"/>
          <p:cNvSpPr txBox="1">
            <a:spLocks noChangeArrowheads="1"/>
          </p:cNvSpPr>
          <p:nvPr/>
        </p:nvSpPr>
        <p:spPr bwMode="auto">
          <a:xfrm>
            <a:off x="2971800" y="2590800"/>
            <a:ext cx="990600" cy="27699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  <a:prstDash val="dash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Identical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23"/>
          <p:cNvSpPr txBox="1">
            <a:spLocks noChangeArrowheads="1"/>
          </p:cNvSpPr>
          <p:nvPr/>
        </p:nvSpPr>
        <p:spPr bwMode="auto">
          <a:xfrm>
            <a:off x="5181600" y="2590800"/>
            <a:ext cx="1066800" cy="27699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  <a:prstDash val="dash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Different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ounded Rectangle 5"/>
          <p:cNvSpPr>
            <a:spLocks noChangeArrowheads="1"/>
          </p:cNvSpPr>
          <p:nvPr/>
        </p:nvSpPr>
        <p:spPr bwMode="auto">
          <a:xfrm>
            <a:off x="5486400" y="3962400"/>
            <a:ext cx="2819400" cy="609599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Feature-based Transfer Learning Approaches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486400" y="4724400"/>
            <a:ext cx="2819400" cy="609599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Instance-based Transfer Learning Approaches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3" name="Rounded Rectangle 5"/>
          <p:cNvSpPr>
            <a:spLocks noChangeArrowheads="1"/>
          </p:cNvSpPr>
          <p:nvPr/>
        </p:nvSpPr>
        <p:spPr bwMode="auto">
          <a:xfrm>
            <a:off x="5486400" y="5486400"/>
            <a:ext cx="2819400" cy="609599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Parameter-based Transfer Learning Approaches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6" name="Rounded Rectangle 5"/>
          <p:cNvSpPr>
            <a:spLocks noChangeArrowheads="1"/>
          </p:cNvSpPr>
          <p:nvPr/>
        </p:nvSpPr>
        <p:spPr bwMode="auto">
          <a:xfrm>
            <a:off x="990600" y="4038600"/>
            <a:ext cx="2819400" cy="609599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Feature-based Transfer Learning Approaches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990600" y="5105400"/>
            <a:ext cx="2819400" cy="609599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lIns="54000" tIns="36000" rIns="54000" bIns="36000" anchor="ctr"/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Instance-based Transfer Learning Approaches</a:t>
            </a:r>
            <a:endParaRPr lang="en-US" altLang="zh-CN" sz="18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" grpId="0" animBg="1"/>
      <p:bldP spid="9" grpId="0" animBg="1"/>
      <p:bldP spid="11" grpId="0" animBg="1"/>
      <p:bldP spid="13" grpId="0" animBg="1"/>
      <p:bldP spid="30" grpId="0" animBg="1"/>
      <p:bldP spid="31" grpId="0" animBg="1"/>
      <p:bldP spid="33" grpId="0" animBg="1"/>
      <p:bldP spid="36" grpId="0" animBg="1"/>
      <p:bldP spid="3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Research Issues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How to avoid negative transfer? Given a target domain/task, how to find source domains/tasks to ensure positive transfer.</a:t>
            </a:r>
          </a:p>
          <a:p>
            <a:pPr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Transfer learning meets active learning</a:t>
            </a:r>
          </a:p>
          <a:p>
            <a:pPr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Given a specific application, which kind of transfer learning methods should be used.</a:t>
            </a:r>
          </a:p>
          <a:p>
            <a:pPr>
              <a:buNone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[Thorndike and Woodworth, The Influence of Improvement in one mental function upon the efficiency of the other functions, 1901]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[Taylor and Stone, Transfer Learning for Reinforcement Learning Domains: A Survey, JMLR 2009]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[Pan and Yang, A Survey on Transfer Learning, IEEE TKDE 2009]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dirty="0" err="1" smtClean="0">
                <a:latin typeface="Times New Roman" pitchFamily="18" charset="0"/>
                <a:ea typeface="宋体" charset="-122"/>
                <a:cs typeface="Arial" charset="0"/>
              </a:rPr>
              <a:t>Quionero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-Candela, </a:t>
            </a:r>
            <a:r>
              <a:rPr lang="en-US" altLang="zh-CN" sz="2000" i="1" dirty="0" err="1" smtClean="0">
                <a:latin typeface="Times New Roman" pitchFamily="18" charset="0"/>
                <a:ea typeface="宋体" charset="-122"/>
                <a:cs typeface="Arial" charset="0"/>
              </a:rPr>
              <a:t>etal</a:t>
            </a:r>
            <a:r>
              <a:rPr lang="en-US" altLang="zh-CN" sz="2000" i="1" dirty="0" smtClean="0">
                <a:latin typeface="Times New Roman" pitchFamily="18" charset="0"/>
                <a:ea typeface="宋体" charset="-122"/>
                <a:cs typeface="Arial" charset="0"/>
              </a:rPr>
              <a:t>,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 Data Shift in Machine Learning, MIT Press 2009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dirty="0" err="1" smtClean="0"/>
              <a:t>Biltzer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etal</a:t>
            </a:r>
            <a:r>
              <a:rPr lang="en-US" altLang="zh-CN" sz="2000" i="1" dirty="0" smtClean="0"/>
              <a:t>..</a:t>
            </a:r>
            <a:r>
              <a:rPr lang="en-US" altLang="zh-CN" sz="2000" dirty="0" smtClean="0"/>
              <a:t> Domain Adaptation with Structural Correspondence Learning</a:t>
            </a:r>
            <a:r>
              <a:rPr lang="en-US" altLang="zh-CN" sz="2000" i="1" dirty="0" smtClean="0"/>
              <a:t>, EMNLP </a:t>
            </a:r>
            <a:r>
              <a:rPr lang="en-US" altLang="zh-CN" sz="2000" dirty="0" smtClean="0"/>
              <a:t>2006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[Pan </a:t>
            </a:r>
            <a:r>
              <a:rPr lang="en-US" altLang="zh-CN" sz="2000" i="1" dirty="0" err="1" smtClean="0">
                <a:latin typeface="Times New Roman" pitchFamily="18" charset="0"/>
                <a:cs typeface="Times New Roman" pitchFamily="18" charset="0"/>
              </a:rPr>
              <a:t>etal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Cross-Domain Sentiment Classification via Spectral Feature Alignment, WWW 2010]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[Pan </a:t>
            </a:r>
            <a:r>
              <a:rPr lang="en-US" altLang="zh-CN" sz="2000" i="1" dirty="0" err="1" smtClean="0">
                <a:latin typeface="Times New Roman" pitchFamily="18" charset="0"/>
                <a:cs typeface="Times New Roman" pitchFamily="18" charset="0"/>
              </a:rPr>
              <a:t>etal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., Transfer Learning via Dimensionality Reduction, AAAI 2008]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(cont.)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[Pan </a:t>
            </a:r>
            <a:r>
              <a:rPr lang="en-US" altLang="zh-CN" sz="2000" i="1" dirty="0" err="1" smtClean="0">
                <a:latin typeface="Times New Roman" pitchFamily="18" charset="0"/>
                <a:cs typeface="Times New Roman" pitchFamily="18" charset="0"/>
              </a:rPr>
              <a:t>etal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Domain Adaptation via Transfer Component Analysis, IJCAI 2009]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Evgeniou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Pontil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Regularized Multi-Task Learning, KDD 2004]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Zhang and </a:t>
            </a:r>
            <a:r>
              <a:rPr lang="en-US" altLang="zh-CN" sz="2000" dirty="0" err="1" smtClean="0">
                <a:latin typeface="Times New Roman" pitchFamily="18" charset="0"/>
                <a:ea typeface="宋体" charset="-122"/>
                <a:cs typeface="Arial" charset="0"/>
              </a:rPr>
              <a:t>Yeung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, A Convex Formulation for Learning Task Relationships in Multi-Task Learning, UAI 2010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dirty="0" err="1" smtClean="0">
                <a:latin typeface="Times New Roman" pitchFamily="18" charset="0"/>
                <a:ea typeface="宋体" charset="-122"/>
                <a:cs typeface="Arial" charset="0"/>
              </a:rPr>
              <a:t>Saha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 </a:t>
            </a:r>
            <a:r>
              <a:rPr lang="en-US" altLang="zh-CN" sz="2000" i="1" dirty="0" err="1" smtClean="0">
                <a:latin typeface="Times New Roman" pitchFamily="18" charset="0"/>
                <a:ea typeface="宋体" charset="-122"/>
                <a:cs typeface="Arial" charset="0"/>
              </a:rPr>
              <a:t>etal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, Learning Multiple Tasks using Manifold Regularization, NIPS 2010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]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[</a:t>
            </a:r>
            <a:r>
              <a:rPr lang="en-US" altLang="zh-CN" sz="2000" dirty="0" err="1" smtClean="0">
                <a:latin typeface="Times New Roman" pitchFamily="18" charset="0"/>
                <a:ea typeface="宋体" charset="-122"/>
                <a:cs typeface="Arial" charset="0"/>
              </a:rPr>
              <a:t>Argyriou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 </a:t>
            </a:r>
            <a:r>
              <a:rPr lang="en-US" altLang="zh-CN" sz="2000" i="1" dirty="0" err="1" smtClean="0">
                <a:latin typeface="Times New Roman" pitchFamily="18" charset="0"/>
                <a:ea typeface="宋体" charset="-122"/>
                <a:cs typeface="Arial" charset="0"/>
              </a:rPr>
              <a:t>etal</a:t>
            </a:r>
            <a:r>
              <a:rPr lang="en-US" altLang="zh-CN" sz="2000" i="1" dirty="0" smtClean="0">
                <a:latin typeface="Times New Roman" pitchFamily="18" charset="0"/>
                <a:ea typeface="宋体" charset="-122"/>
                <a:cs typeface="Arial" charset="0"/>
              </a:rPr>
              <a:t>.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, Multi-Task Feature Learning, NIPS 2007]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Ando and Zhang, A Framework for Learning Predictive Structures from Multiple Tasks and Unlabeled Data, JMLR 2005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dirty="0" err="1" smtClean="0">
                <a:latin typeface="Times New Roman" pitchFamily="18" charset="0"/>
                <a:ea typeface="宋体" charset="-122"/>
                <a:cs typeface="Arial" charset="0"/>
              </a:rPr>
              <a:t>Ji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 </a:t>
            </a:r>
            <a:r>
              <a:rPr lang="en-US" altLang="zh-CN" sz="2000" i="1" dirty="0" err="1" smtClean="0">
                <a:latin typeface="Times New Roman" pitchFamily="18" charset="0"/>
                <a:ea typeface="宋体" charset="-122"/>
                <a:cs typeface="Arial" charset="0"/>
              </a:rPr>
              <a:t>etal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Arial" charset="0"/>
              </a:rPr>
              <a:t>, Extracting Shared Subspace for Multi-label Classification, KDD 2008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 typeface="Wingdings" pitchFamily="2" charset="2"/>
              <a:buChar char="Ø"/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(cont.)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Raina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 dirty="0" err="1" smtClean="0">
                <a:latin typeface="Times New Roman" pitchFamily="18" charset="0"/>
                <a:cs typeface="Times New Roman" pitchFamily="18" charset="0"/>
              </a:rPr>
              <a:t>etal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Self-taught Learning: Transfer Learning from Unlabeled Data, ICML 2007]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[Dai </a:t>
            </a:r>
            <a:r>
              <a:rPr lang="en-US" altLang="zh-CN" sz="2000" i="1" dirty="0" err="1" smtClean="0">
                <a:latin typeface="Times New Roman" pitchFamily="18" charset="0"/>
                <a:cs typeface="Times New Roman" pitchFamily="18" charset="0"/>
              </a:rPr>
              <a:t>etal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.,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Boosting for Transfer Learning, ICML 2007]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Glorot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 dirty="0" err="1" smtClean="0">
                <a:latin typeface="Times New Roman" pitchFamily="18" charset="0"/>
                <a:cs typeface="Times New Roman" pitchFamily="18" charset="0"/>
              </a:rPr>
              <a:t>etal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Domain Adaptation for Large-Scale Sentiment Classification: A Deep Learning Approach, ICML 2011]</a:t>
            </a:r>
          </a:p>
          <a:p>
            <a:pPr>
              <a:buFont typeface="Wingdings" pitchFamily="2" charset="2"/>
              <a:buChar char="Ø"/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Indoor 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WiFi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 Localization (cont.)</a:t>
            </a:r>
            <a:endParaRPr lang="zh-CN" altLang="en-US" dirty="0"/>
          </a:p>
        </p:txBody>
      </p: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357158" y="4294188"/>
            <a:ext cx="1982817" cy="1441450"/>
          </a:xfrm>
          <a:prstGeom prst="rect">
            <a:avLst/>
          </a:prstGeom>
          <a:solidFill>
            <a:srgbClr val="3366FF">
              <a:alpha val="80000"/>
            </a:srgbClr>
          </a:solidFill>
          <a:ln w="25400">
            <a:solidFill>
              <a:srgbClr val="333399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spcBef>
                <a:spcPts val="1750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Training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255557" y="1981200"/>
            <a:ext cx="2054255" cy="1441450"/>
          </a:xfrm>
          <a:prstGeom prst="rect">
            <a:avLst/>
          </a:prstGeom>
          <a:solidFill>
            <a:srgbClr val="FF9966">
              <a:alpha val="8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spcBef>
                <a:spcPts val="1750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Training</a:t>
            </a: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2332037" y="2414587"/>
            <a:ext cx="720725" cy="539750"/>
          </a:xfrm>
          <a:prstGeom prst="notchedRightArrow">
            <a:avLst>
              <a:gd name="adj1" fmla="val 50000"/>
              <a:gd name="adj2" fmla="val 33382"/>
            </a:avLst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9"/>
          <p:cNvSpPr>
            <a:spLocks noChangeAspect="1" noChangeArrowheads="1"/>
          </p:cNvSpPr>
          <p:nvPr/>
        </p:nvSpPr>
        <p:spPr bwMode="auto">
          <a:xfrm>
            <a:off x="3094037" y="2338387"/>
            <a:ext cx="1439863" cy="685800"/>
          </a:xfrm>
          <a:prstGeom prst="rect">
            <a:avLst/>
          </a:prstGeom>
          <a:solidFill>
            <a:srgbClr val="FF9966">
              <a:alpha val="8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defTabSz="449263">
              <a:buClr>
                <a:srgbClr val="330066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Localization model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2" name="AutoShape 10"/>
          <p:cNvSpPr>
            <a:spLocks noChangeArrowheads="1"/>
          </p:cNvSpPr>
          <p:nvPr/>
        </p:nvSpPr>
        <p:spPr bwMode="auto">
          <a:xfrm>
            <a:off x="4618037" y="2414587"/>
            <a:ext cx="720725" cy="539750"/>
          </a:xfrm>
          <a:prstGeom prst="notchedRightArrow">
            <a:avLst>
              <a:gd name="adj1" fmla="val 50000"/>
              <a:gd name="adj2" fmla="val 33382"/>
            </a:avLst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5334000" y="1981200"/>
            <a:ext cx="1800225" cy="1439862"/>
          </a:xfrm>
          <a:prstGeom prst="rect">
            <a:avLst/>
          </a:prstGeom>
          <a:solidFill>
            <a:srgbClr val="FF9966">
              <a:alpha val="8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spcBef>
                <a:spcPts val="1750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Test</a:t>
            </a:r>
            <a:endParaRPr lang="en-US" sz="1600" b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755623" y="3638549"/>
            <a:ext cx="160177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Time Period A</a:t>
            </a:r>
            <a:endParaRPr lang="en-US" altLang="zh-CN" sz="1600" b="1" dirty="0">
              <a:solidFill>
                <a:srgbClr val="CC33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5" name="AutoShape 16"/>
          <p:cNvSpPr>
            <a:spLocks noChangeArrowheads="1"/>
          </p:cNvSpPr>
          <p:nvPr/>
        </p:nvSpPr>
        <p:spPr bwMode="auto">
          <a:xfrm>
            <a:off x="2362200" y="4800600"/>
            <a:ext cx="720725" cy="539750"/>
          </a:xfrm>
          <a:prstGeom prst="notchedRightArrow">
            <a:avLst>
              <a:gd name="adj1" fmla="val 50000"/>
              <a:gd name="adj2" fmla="val 33382"/>
            </a:avLst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20"/>
          <p:cNvSpPr>
            <a:spLocks noChangeAspect="1" noChangeArrowheads="1"/>
          </p:cNvSpPr>
          <p:nvPr/>
        </p:nvSpPr>
        <p:spPr bwMode="auto">
          <a:xfrm>
            <a:off x="3124200" y="4648200"/>
            <a:ext cx="1439864" cy="735013"/>
          </a:xfrm>
          <a:prstGeom prst="rect">
            <a:avLst/>
          </a:prstGeom>
          <a:solidFill>
            <a:srgbClr val="3366FF">
              <a:alpha val="8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defTabSz="449263">
              <a:buClr>
                <a:srgbClr val="330066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latin typeface="Times New Roman" pitchFamily="18" charset="0"/>
                <a:ea typeface="宋体" pitchFamily="2" charset="-122"/>
                <a:cs typeface="Arial" pitchFamily="34" charset="0"/>
              </a:rPr>
              <a:t>Localization model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7" name="AutoShape 21"/>
          <p:cNvSpPr>
            <a:spLocks noChangeArrowheads="1"/>
          </p:cNvSpPr>
          <p:nvPr/>
        </p:nvSpPr>
        <p:spPr bwMode="auto">
          <a:xfrm>
            <a:off x="4648200" y="4800600"/>
            <a:ext cx="720725" cy="539750"/>
          </a:xfrm>
          <a:prstGeom prst="notchedRightArrow">
            <a:avLst>
              <a:gd name="adj1" fmla="val 50000"/>
              <a:gd name="adj2" fmla="val 33382"/>
            </a:avLst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5364163" y="4294188"/>
            <a:ext cx="1800225" cy="1439862"/>
          </a:xfrm>
          <a:prstGeom prst="rect">
            <a:avLst/>
          </a:prstGeom>
          <a:solidFill>
            <a:srgbClr val="FF9966">
              <a:alpha val="8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spcBef>
                <a:spcPts val="1750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Test</a:t>
            </a:r>
            <a:endParaRPr lang="en-US" sz="1600" b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auto">
          <a:xfrm>
            <a:off x="755650" y="6021388"/>
            <a:ext cx="138745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Time Period B</a:t>
            </a:r>
            <a:endParaRPr lang="en-US" altLang="zh-CN" sz="16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0" name="Line 28"/>
          <p:cNvSpPr>
            <a:spLocks noChangeShapeType="1"/>
          </p:cNvSpPr>
          <p:nvPr/>
        </p:nvSpPr>
        <p:spPr bwMode="auto">
          <a:xfrm>
            <a:off x="179388" y="4149725"/>
            <a:ext cx="7200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51" name="Rectangle 29"/>
          <p:cNvSpPr>
            <a:spLocks noChangeAspect="1" noChangeArrowheads="1"/>
          </p:cNvSpPr>
          <p:nvPr/>
        </p:nvSpPr>
        <p:spPr bwMode="auto">
          <a:xfrm>
            <a:off x="7451725" y="2133600"/>
            <a:ext cx="1335117" cy="50323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449263">
              <a:buClr>
                <a:srgbClr val="330066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~1.5 meters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2" name="Rectangle 30"/>
          <p:cNvSpPr>
            <a:spLocks noChangeAspect="1" noChangeArrowheads="1"/>
          </p:cNvSpPr>
          <p:nvPr/>
        </p:nvSpPr>
        <p:spPr bwMode="auto">
          <a:xfrm>
            <a:off x="7451725" y="4725988"/>
            <a:ext cx="1335117" cy="503237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449263">
              <a:buClr>
                <a:srgbClr val="330066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~6 meters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3" name="AutoShape 31"/>
          <p:cNvSpPr>
            <a:spLocks noChangeArrowheads="1"/>
          </p:cNvSpPr>
          <p:nvPr/>
        </p:nvSpPr>
        <p:spPr bwMode="auto">
          <a:xfrm rot="5400000">
            <a:off x="7470775" y="3194050"/>
            <a:ext cx="1728788" cy="757238"/>
          </a:xfrm>
          <a:prstGeom prst="curvedDownArrow">
            <a:avLst>
              <a:gd name="adj1" fmla="val 45660"/>
              <a:gd name="adj2" fmla="val 91321"/>
              <a:gd name="adj3" fmla="val 33333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5470531" y="3638549"/>
            <a:ext cx="160177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Time Period A</a:t>
            </a:r>
            <a:endParaRPr lang="en-US" altLang="zh-CN" sz="1600" b="1" dirty="0">
              <a:solidFill>
                <a:srgbClr val="CC33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5" name="Text Box 12"/>
          <p:cNvSpPr txBox="1">
            <a:spLocks noChangeArrowheads="1"/>
          </p:cNvSpPr>
          <p:nvPr/>
        </p:nvSpPr>
        <p:spPr bwMode="auto">
          <a:xfrm>
            <a:off x="5500694" y="6000768"/>
            <a:ext cx="160177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Time Period A</a:t>
            </a:r>
            <a:endParaRPr lang="en-US" altLang="zh-CN" sz="1600" b="1" dirty="0">
              <a:solidFill>
                <a:srgbClr val="CC33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0" name="Text Box 23"/>
          <p:cNvSpPr txBox="1">
            <a:spLocks noChangeArrowheads="1"/>
          </p:cNvSpPr>
          <p:nvPr/>
        </p:nvSpPr>
        <p:spPr bwMode="auto">
          <a:xfrm>
            <a:off x="7315200" y="1524000"/>
            <a:ext cx="1714480" cy="4924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i="1" dirty="0" smtClean="0">
                <a:latin typeface="Times New Roman" pitchFamily="18" charset="0"/>
                <a:ea typeface="宋体" pitchFamily="2" charset="-122"/>
                <a:cs typeface="Arial" pitchFamily="34" charset="0"/>
              </a:rPr>
              <a:t>Average Error Distance</a:t>
            </a:r>
            <a:endParaRPr lang="en-US" altLang="zh-CN" sz="1600" i="1" dirty="0"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1" name="TextBox 39"/>
          <p:cNvSpPr txBox="1">
            <a:spLocks noChangeArrowheads="1"/>
          </p:cNvSpPr>
          <p:nvPr/>
        </p:nvSpPr>
        <p:spPr bwMode="auto">
          <a:xfrm>
            <a:off x="326995" y="2352665"/>
            <a:ext cx="192882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Calibri" pitchFamily="34" charset="0"/>
              </a:rPr>
              <a:t>S=(-37dbm, .., -77dbm), L=(1, 3)</a:t>
            </a:r>
          </a:p>
          <a:p>
            <a:r>
              <a:rPr lang="en-US" altLang="zh-CN" sz="1000" dirty="0">
                <a:latin typeface="Calibri" pitchFamily="34" charset="0"/>
              </a:rPr>
              <a:t>S=(-41dbm, .., -83dbm), L=(1, 4)</a:t>
            </a:r>
          </a:p>
          <a:p>
            <a:r>
              <a:rPr lang="en-US" altLang="zh-CN" sz="1000" dirty="0">
                <a:latin typeface="Calibri" pitchFamily="34" charset="0"/>
              </a:rPr>
              <a:t>…</a:t>
            </a:r>
          </a:p>
          <a:p>
            <a:r>
              <a:rPr lang="en-US" altLang="zh-CN" sz="1000" dirty="0">
                <a:latin typeface="Calibri" pitchFamily="34" charset="0"/>
              </a:rPr>
              <a:t>S=(-49dbm, .., -34dbm), L=(9, 10)</a:t>
            </a:r>
          </a:p>
          <a:p>
            <a:r>
              <a:rPr lang="en-US" altLang="zh-CN" sz="1000" dirty="0">
                <a:latin typeface="Calibri" pitchFamily="34" charset="0"/>
              </a:rPr>
              <a:t>S=(-61dbm, .., -28dbm), L=(15,22</a:t>
            </a:r>
            <a:r>
              <a:rPr lang="en-US" altLang="zh-CN" sz="1000" dirty="0" smtClean="0">
                <a:latin typeface="Calibri" pitchFamily="34" charset="0"/>
              </a:rPr>
              <a:t>)</a:t>
            </a:r>
            <a:endParaRPr lang="en-US" altLang="zh-CN" sz="1000" dirty="0">
              <a:latin typeface="Calibri" pitchFamily="34" charset="0"/>
            </a:endParaRPr>
          </a:p>
        </p:txBody>
      </p:sp>
      <p:sp>
        <p:nvSpPr>
          <p:cNvPr id="62" name="TextBox 39"/>
          <p:cNvSpPr txBox="1">
            <a:spLocks noChangeArrowheads="1"/>
          </p:cNvSpPr>
          <p:nvPr/>
        </p:nvSpPr>
        <p:spPr bwMode="auto">
          <a:xfrm>
            <a:off x="357158" y="4643446"/>
            <a:ext cx="192882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Calibri" pitchFamily="34" charset="0"/>
              </a:rPr>
              <a:t>S=(-37dbm, .., -77dbm), L=(1, 3)</a:t>
            </a:r>
          </a:p>
          <a:p>
            <a:r>
              <a:rPr lang="en-US" altLang="zh-CN" sz="1000" dirty="0">
                <a:latin typeface="Calibri" pitchFamily="34" charset="0"/>
              </a:rPr>
              <a:t>S=(-41dbm, .., -83dbm), L=(1, 4)</a:t>
            </a:r>
          </a:p>
          <a:p>
            <a:r>
              <a:rPr lang="en-US" altLang="zh-CN" sz="1000" dirty="0">
                <a:latin typeface="Calibri" pitchFamily="34" charset="0"/>
              </a:rPr>
              <a:t>…</a:t>
            </a:r>
          </a:p>
          <a:p>
            <a:r>
              <a:rPr lang="en-US" altLang="zh-CN" sz="1000" dirty="0">
                <a:latin typeface="Calibri" pitchFamily="34" charset="0"/>
              </a:rPr>
              <a:t>S=(-49dbm, .., -34dbm), L=(9, 10)</a:t>
            </a:r>
          </a:p>
          <a:p>
            <a:r>
              <a:rPr lang="en-US" altLang="zh-CN" sz="1000" dirty="0">
                <a:latin typeface="Calibri" pitchFamily="34" charset="0"/>
              </a:rPr>
              <a:t>S=(-61dbm, .., -28dbm), L=(15,22</a:t>
            </a:r>
            <a:r>
              <a:rPr lang="en-US" altLang="zh-CN" sz="1000" dirty="0" smtClean="0">
                <a:latin typeface="Calibri" pitchFamily="34" charset="0"/>
              </a:rPr>
              <a:t>)</a:t>
            </a:r>
            <a:endParaRPr lang="en-US" altLang="zh-CN" sz="1000" dirty="0">
              <a:latin typeface="Calibri" pitchFamily="34" charset="0"/>
            </a:endParaRPr>
          </a:p>
        </p:txBody>
      </p:sp>
      <p:sp>
        <p:nvSpPr>
          <p:cNvPr id="63" name="TextBox 39"/>
          <p:cNvSpPr txBox="1">
            <a:spLocks noChangeArrowheads="1"/>
          </p:cNvSpPr>
          <p:nvPr/>
        </p:nvSpPr>
        <p:spPr bwMode="auto">
          <a:xfrm>
            <a:off x="5541969" y="2281227"/>
            <a:ext cx="142876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Calibri" pitchFamily="34" charset="0"/>
              </a:rPr>
              <a:t>S=(-37dbm, .., -77dbm</a:t>
            </a:r>
            <a:r>
              <a:rPr lang="en-US" altLang="zh-CN" sz="1000" dirty="0" smtClean="0">
                <a:latin typeface="Calibri" pitchFamily="34" charset="0"/>
              </a:rPr>
              <a:t>)</a:t>
            </a:r>
          </a:p>
          <a:p>
            <a:r>
              <a:rPr lang="en-US" altLang="zh-CN" sz="1000" dirty="0" smtClean="0">
                <a:latin typeface="Calibri" pitchFamily="34" charset="0"/>
              </a:rPr>
              <a:t>S</a:t>
            </a:r>
            <a:r>
              <a:rPr lang="en-US" altLang="zh-CN" sz="1000" dirty="0">
                <a:latin typeface="Calibri" pitchFamily="34" charset="0"/>
              </a:rPr>
              <a:t>=(-41dbm, .., -83dbm</a:t>
            </a:r>
            <a:r>
              <a:rPr lang="en-US" altLang="zh-CN" sz="1000" dirty="0" smtClean="0">
                <a:latin typeface="Calibri" pitchFamily="34" charset="0"/>
              </a:rPr>
              <a:t>) </a:t>
            </a:r>
          </a:p>
          <a:p>
            <a:r>
              <a:rPr lang="en-US" altLang="zh-CN" sz="1000" dirty="0" smtClean="0">
                <a:latin typeface="Calibri" pitchFamily="34" charset="0"/>
              </a:rPr>
              <a:t>…</a:t>
            </a:r>
            <a:endParaRPr lang="en-US" altLang="zh-CN" sz="1000" dirty="0">
              <a:latin typeface="Calibri" pitchFamily="34" charset="0"/>
            </a:endParaRPr>
          </a:p>
          <a:p>
            <a:r>
              <a:rPr lang="en-US" altLang="zh-CN" sz="1000" dirty="0">
                <a:latin typeface="Calibri" pitchFamily="34" charset="0"/>
              </a:rPr>
              <a:t>S=(-49dbm, .., -34dbm</a:t>
            </a:r>
            <a:r>
              <a:rPr lang="en-US" altLang="zh-CN" sz="1000" dirty="0" smtClean="0">
                <a:latin typeface="Calibri" pitchFamily="34" charset="0"/>
              </a:rPr>
              <a:t>) </a:t>
            </a:r>
          </a:p>
          <a:p>
            <a:r>
              <a:rPr lang="en-US" altLang="zh-CN" sz="1000" dirty="0" smtClean="0">
                <a:latin typeface="Calibri" pitchFamily="34" charset="0"/>
              </a:rPr>
              <a:t>S</a:t>
            </a:r>
            <a:r>
              <a:rPr lang="en-US" altLang="zh-CN" sz="1000" dirty="0">
                <a:latin typeface="Calibri" pitchFamily="34" charset="0"/>
              </a:rPr>
              <a:t>=(-61dbm, .., -</a:t>
            </a:r>
            <a:r>
              <a:rPr lang="en-US" altLang="zh-CN" sz="1000" dirty="0" smtClean="0">
                <a:latin typeface="Calibri" pitchFamily="34" charset="0"/>
              </a:rPr>
              <a:t>28dbm)</a:t>
            </a:r>
          </a:p>
        </p:txBody>
      </p:sp>
      <p:sp>
        <p:nvSpPr>
          <p:cNvPr id="64" name="TextBox 39"/>
          <p:cNvSpPr txBox="1">
            <a:spLocks noChangeArrowheads="1"/>
          </p:cNvSpPr>
          <p:nvPr/>
        </p:nvSpPr>
        <p:spPr bwMode="auto">
          <a:xfrm>
            <a:off x="5572132" y="4643446"/>
            <a:ext cx="142876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Calibri" pitchFamily="34" charset="0"/>
              </a:rPr>
              <a:t>S=(-37dbm, .., -77dbm</a:t>
            </a:r>
            <a:r>
              <a:rPr lang="en-US" altLang="zh-CN" sz="1000" dirty="0" smtClean="0">
                <a:latin typeface="Calibri" pitchFamily="34" charset="0"/>
              </a:rPr>
              <a:t>)</a:t>
            </a:r>
          </a:p>
          <a:p>
            <a:r>
              <a:rPr lang="en-US" altLang="zh-CN" sz="1000" dirty="0" smtClean="0">
                <a:latin typeface="Calibri" pitchFamily="34" charset="0"/>
              </a:rPr>
              <a:t>S</a:t>
            </a:r>
            <a:r>
              <a:rPr lang="en-US" altLang="zh-CN" sz="1000" dirty="0">
                <a:latin typeface="Calibri" pitchFamily="34" charset="0"/>
              </a:rPr>
              <a:t>=(-41dbm, .., -83dbm</a:t>
            </a:r>
            <a:r>
              <a:rPr lang="en-US" altLang="zh-CN" sz="1000" dirty="0" smtClean="0">
                <a:latin typeface="Calibri" pitchFamily="34" charset="0"/>
              </a:rPr>
              <a:t>) </a:t>
            </a:r>
          </a:p>
          <a:p>
            <a:r>
              <a:rPr lang="en-US" altLang="zh-CN" sz="1000" dirty="0" smtClean="0">
                <a:latin typeface="Calibri" pitchFamily="34" charset="0"/>
              </a:rPr>
              <a:t>…</a:t>
            </a:r>
            <a:endParaRPr lang="en-US" altLang="zh-CN" sz="1000" dirty="0">
              <a:latin typeface="Calibri" pitchFamily="34" charset="0"/>
            </a:endParaRPr>
          </a:p>
          <a:p>
            <a:r>
              <a:rPr lang="en-US" altLang="zh-CN" sz="1000" dirty="0">
                <a:latin typeface="Calibri" pitchFamily="34" charset="0"/>
              </a:rPr>
              <a:t>S=(-49dbm, .., -34dbm</a:t>
            </a:r>
            <a:r>
              <a:rPr lang="en-US" altLang="zh-CN" sz="1000" dirty="0" smtClean="0">
                <a:latin typeface="Calibri" pitchFamily="34" charset="0"/>
              </a:rPr>
              <a:t>) </a:t>
            </a:r>
          </a:p>
          <a:p>
            <a:r>
              <a:rPr lang="en-US" altLang="zh-CN" sz="1000" dirty="0" smtClean="0">
                <a:latin typeface="Calibri" pitchFamily="34" charset="0"/>
              </a:rPr>
              <a:t>S</a:t>
            </a:r>
            <a:r>
              <a:rPr lang="en-US" altLang="zh-CN" sz="1000" dirty="0">
                <a:latin typeface="Calibri" pitchFamily="34" charset="0"/>
              </a:rPr>
              <a:t>=(-61dbm, .., -</a:t>
            </a:r>
            <a:r>
              <a:rPr lang="en-US" altLang="zh-CN" sz="1000" dirty="0" smtClean="0">
                <a:latin typeface="Calibri" pitchFamily="34" charset="0"/>
              </a:rPr>
              <a:t>28dbm)</a:t>
            </a:r>
          </a:p>
        </p:txBody>
      </p:sp>
      <p:sp>
        <p:nvSpPr>
          <p:cNvPr id="66" name="Explosion 1 60"/>
          <p:cNvSpPr>
            <a:spLocks noChangeArrowheads="1"/>
          </p:cNvSpPr>
          <p:nvPr/>
        </p:nvSpPr>
        <p:spPr bwMode="auto">
          <a:xfrm>
            <a:off x="7391400" y="2895600"/>
            <a:ext cx="1752600" cy="1295400"/>
          </a:xfrm>
          <a:prstGeom prst="irregularSeal1">
            <a:avLst/>
          </a:prstGeom>
          <a:solidFill>
            <a:srgbClr val="FFFF00"/>
          </a:solidFill>
          <a:ln w="38100" algn="ctr">
            <a:solidFill>
              <a:srgbClr val="CC330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Drop!</a:t>
            </a:r>
            <a:endParaRPr lang="zh-CN" altLang="en-US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60" grpId="0" animBg="1"/>
      <p:bldP spid="61" grpId="0"/>
      <p:bldP spid="62" grpId="0"/>
      <p:bldP spid="63" grpId="0"/>
      <p:bldP spid="64" grpId="0"/>
      <p:bldP spid="6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90800"/>
            <a:ext cx="7772400" cy="1143000"/>
          </a:xfrm>
        </p:spPr>
        <p:txBody>
          <a:bodyPr/>
          <a:lstStyle/>
          <a:p>
            <a:r>
              <a:rPr lang="en-US" altLang="zh-CN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zh-CN" altLang="en-US" sz="7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Indoor 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WiFi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 Localization (cont.)</a:t>
            </a:r>
            <a:endParaRPr lang="zh-CN" altLang="en-US" dirty="0"/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357158" y="4294188"/>
            <a:ext cx="1982817" cy="1441450"/>
          </a:xfrm>
          <a:prstGeom prst="rect">
            <a:avLst/>
          </a:prstGeom>
          <a:solidFill>
            <a:srgbClr val="3366FF">
              <a:alpha val="80000"/>
            </a:srgbClr>
          </a:solidFill>
          <a:ln w="25400">
            <a:solidFill>
              <a:srgbClr val="333399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spcBef>
                <a:spcPts val="1750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Training</a:t>
            </a: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255557" y="1905000"/>
            <a:ext cx="2054255" cy="1441450"/>
          </a:xfrm>
          <a:prstGeom prst="rect">
            <a:avLst/>
          </a:prstGeom>
          <a:solidFill>
            <a:srgbClr val="FF9966">
              <a:alpha val="8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spcBef>
                <a:spcPts val="1750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Training</a:t>
            </a: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2327259" y="2276465"/>
            <a:ext cx="720725" cy="539750"/>
          </a:xfrm>
          <a:prstGeom prst="notchedRightArrow">
            <a:avLst>
              <a:gd name="adj1" fmla="val 50000"/>
              <a:gd name="adj2" fmla="val 33382"/>
            </a:avLst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AutoShape 10"/>
          <p:cNvSpPr>
            <a:spLocks noChangeArrowheads="1"/>
          </p:cNvSpPr>
          <p:nvPr/>
        </p:nvSpPr>
        <p:spPr bwMode="auto">
          <a:xfrm>
            <a:off x="4613275" y="2276465"/>
            <a:ext cx="720725" cy="539750"/>
          </a:xfrm>
          <a:prstGeom prst="notchedRightArrow">
            <a:avLst>
              <a:gd name="adj1" fmla="val 50000"/>
              <a:gd name="adj2" fmla="val 33382"/>
            </a:avLst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5334000" y="1905000"/>
            <a:ext cx="1800225" cy="1439862"/>
          </a:xfrm>
          <a:prstGeom prst="rect">
            <a:avLst/>
          </a:prstGeom>
          <a:solidFill>
            <a:srgbClr val="FF9966">
              <a:alpha val="8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spcBef>
                <a:spcPts val="1750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Test</a:t>
            </a:r>
            <a:endParaRPr lang="en-US" sz="1600" b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541309" y="3562349"/>
            <a:ext cx="85725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Device A</a:t>
            </a:r>
            <a:endParaRPr lang="en-US" altLang="zh-CN" sz="1600" b="1" dirty="0">
              <a:solidFill>
                <a:srgbClr val="CC33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5" name="AutoShape 16"/>
          <p:cNvSpPr>
            <a:spLocks noChangeArrowheads="1"/>
          </p:cNvSpPr>
          <p:nvPr/>
        </p:nvSpPr>
        <p:spPr bwMode="auto">
          <a:xfrm>
            <a:off x="2362200" y="4724400"/>
            <a:ext cx="720725" cy="539750"/>
          </a:xfrm>
          <a:prstGeom prst="notchedRightArrow">
            <a:avLst>
              <a:gd name="adj1" fmla="val 50000"/>
              <a:gd name="adj2" fmla="val 33382"/>
            </a:avLst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21"/>
          <p:cNvSpPr>
            <a:spLocks noChangeArrowheads="1"/>
          </p:cNvSpPr>
          <p:nvPr/>
        </p:nvSpPr>
        <p:spPr bwMode="auto">
          <a:xfrm>
            <a:off x="4648200" y="4724400"/>
            <a:ext cx="720725" cy="539750"/>
          </a:xfrm>
          <a:prstGeom prst="notchedRightArrow">
            <a:avLst>
              <a:gd name="adj1" fmla="val 50000"/>
              <a:gd name="adj2" fmla="val 33382"/>
            </a:avLst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5364163" y="4294188"/>
            <a:ext cx="1800225" cy="1439862"/>
          </a:xfrm>
          <a:prstGeom prst="rect">
            <a:avLst/>
          </a:prstGeom>
          <a:solidFill>
            <a:srgbClr val="FF9966">
              <a:alpha val="8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spcBef>
                <a:spcPts val="1750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Test</a:t>
            </a:r>
            <a:endParaRPr lang="en-US" sz="1600" b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571472" y="6000768"/>
            <a:ext cx="81595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Device B</a:t>
            </a:r>
            <a:endParaRPr lang="en-US" altLang="zh-CN" sz="16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7" name="Line 28"/>
          <p:cNvSpPr>
            <a:spLocks noChangeShapeType="1"/>
          </p:cNvSpPr>
          <p:nvPr/>
        </p:nvSpPr>
        <p:spPr bwMode="auto">
          <a:xfrm>
            <a:off x="179388" y="4149725"/>
            <a:ext cx="7200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58" name="Rectangle 29"/>
          <p:cNvSpPr>
            <a:spLocks noChangeAspect="1" noChangeArrowheads="1"/>
          </p:cNvSpPr>
          <p:nvPr/>
        </p:nvSpPr>
        <p:spPr bwMode="auto">
          <a:xfrm>
            <a:off x="7429520" y="2133600"/>
            <a:ext cx="1333480" cy="50323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449263">
              <a:buClr>
                <a:srgbClr val="330066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Arial" pitchFamily="34" charset="0"/>
              </a:rPr>
              <a:t>~ 1.5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meters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9" name="Rectangle 30"/>
          <p:cNvSpPr>
            <a:spLocks noChangeAspect="1" noChangeArrowheads="1"/>
          </p:cNvSpPr>
          <p:nvPr/>
        </p:nvSpPr>
        <p:spPr bwMode="auto">
          <a:xfrm>
            <a:off x="7451725" y="4725988"/>
            <a:ext cx="1311275" cy="503237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449263">
              <a:buClr>
                <a:srgbClr val="330066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~10 meters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5" name="AutoShape 31"/>
          <p:cNvSpPr>
            <a:spLocks noChangeArrowheads="1"/>
          </p:cNvSpPr>
          <p:nvPr/>
        </p:nvSpPr>
        <p:spPr bwMode="auto">
          <a:xfrm rot="5400000">
            <a:off x="7470775" y="3194050"/>
            <a:ext cx="1728788" cy="757238"/>
          </a:xfrm>
          <a:prstGeom prst="curvedDownArrow">
            <a:avLst>
              <a:gd name="adj1" fmla="val 45660"/>
              <a:gd name="adj2" fmla="val 91321"/>
              <a:gd name="adj3" fmla="val 33333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5327655" y="3562349"/>
            <a:ext cx="85725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Device A</a:t>
            </a:r>
            <a:endParaRPr lang="en-US" altLang="zh-CN" sz="1600" b="1" dirty="0">
              <a:solidFill>
                <a:srgbClr val="CC33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8" name="Text Box 12"/>
          <p:cNvSpPr txBox="1">
            <a:spLocks noChangeArrowheads="1"/>
          </p:cNvSpPr>
          <p:nvPr/>
        </p:nvSpPr>
        <p:spPr bwMode="auto">
          <a:xfrm>
            <a:off x="5357818" y="6000768"/>
            <a:ext cx="85725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Device A</a:t>
            </a:r>
            <a:endParaRPr lang="en-US" altLang="zh-CN" sz="1600" b="1" dirty="0">
              <a:solidFill>
                <a:srgbClr val="CC3300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69" name="Picture 11" descr="E:\Slides\AAAI08\D-Link6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8565" y="3419473"/>
            <a:ext cx="828029" cy="64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TextBox 39"/>
          <p:cNvSpPr txBox="1">
            <a:spLocks noChangeArrowheads="1"/>
          </p:cNvSpPr>
          <p:nvPr/>
        </p:nvSpPr>
        <p:spPr bwMode="auto">
          <a:xfrm>
            <a:off x="326995" y="2276465"/>
            <a:ext cx="192882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Calibri" pitchFamily="34" charset="0"/>
              </a:rPr>
              <a:t>S=(-37dbm, .., -77dbm), L=(1, 3)</a:t>
            </a:r>
          </a:p>
          <a:p>
            <a:r>
              <a:rPr lang="en-US" altLang="zh-CN" sz="1000" dirty="0">
                <a:latin typeface="Calibri" pitchFamily="34" charset="0"/>
              </a:rPr>
              <a:t>S=(-41dbm, .., -83dbm), L=(1, 4)</a:t>
            </a:r>
          </a:p>
          <a:p>
            <a:r>
              <a:rPr lang="en-US" altLang="zh-CN" sz="1000" dirty="0">
                <a:latin typeface="Calibri" pitchFamily="34" charset="0"/>
              </a:rPr>
              <a:t>…</a:t>
            </a:r>
          </a:p>
          <a:p>
            <a:r>
              <a:rPr lang="en-US" altLang="zh-CN" sz="1000" dirty="0">
                <a:latin typeface="Calibri" pitchFamily="34" charset="0"/>
              </a:rPr>
              <a:t>S=(-49dbm, .., -34dbm), L=(9, 10)</a:t>
            </a:r>
          </a:p>
          <a:p>
            <a:r>
              <a:rPr lang="en-US" altLang="zh-CN" sz="1000" dirty="0">
                <a:latin typeface="Calibri" pitchFamily="34" charset="0"/>
              </a:rPr>
              <a:t>S=(-61dbm, .., -28dbm), L=(15,22</a:t>
            </a:r>
            <a:r>
              <a:rPr lang="en-US" altLang="zh-CN" sz="1000" dirty="0" smtClean="0">
                <a:latin typeface="Calibri" pitchFamily="34" charset="0"/>
              </a:rPr>
              <a:t>)</a:t>
            </a:r>
            <a:endParaRPr lang="en-US" altLang="zh-CN" sz="1000" dirty="0">
              <a:latin typeface="Calibri" pitchFamily="34" charset="0"/>
            </a:endParaRPr>
          </a:p>
        </p:txBody>
      </p:sp>
      <p:sp>
        <p:nvSpPr>
          <p:cNvPr id="71" name="TextBox 39"/>
          <p:cNvSpPr txBox="1">
            <a:spLocks noChangeArrowheads="1"/>
          </p:cNvSpPr>
          <p:nvPr/>
        </p:nvSpPr>
        <p:spPr bwMode="auto">
          <a:xfrm>
            <a:off x="5541969" y="2276465"/>
            <a:ext cx="142876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Calibri" pitchFamily="34" charset="0"/>
              </a:rPr>
              <a:t>S=(-37dbm, .., -77dbm</a:t>
            </a:r>
            <a:r>
              <a:rPr lang="en-US" altLang="zh-CN" sz="1000" dirty="0" smtClean="0">
                <a:latin typeface="Calibri" pitchFamily="34" charset="0"/>
              </a:rPr>
              <a:t>)</a:t>
            </a:r>
          </a:p>
          <a:p>
            <a:r>
              <a:rPr lang="en-US" altLang="zh-CN" sz="1000" dirty="0" smtClean="0">
                <a:latin typeface="Calibri" pitchFamily="34" charset="0"/>
              </a:rPr>
              <a:t>S</a:t>
            </a:r>
            <a:r>
              <a:rPr lang="en-US" altLang="zh-CN" sz="1000" dirty="0">
                <a:latin typeface="Calibri" pitchFamily="34" charset="0"/>
              </a:rPr>
              <a:t>=(-41dbm, .., -83dbm</a:t>
            </a:r>
            <a:r>
              <a:rPr lang="en-US" altLang="zh-CN" sz="1000" dirty="0" smtClean="0">
                <a:latin typeface="Calibri" pitchFamily="34" charset="0"/>
              </a:rPr>
              <a:t>) </a:t>
            </a:r>
          </a:p>
          <a:p>
            <a:r>
              <a:rPr lang="en-US" altLang="zh-CN" sz="1000" dirty="0" smtClean="0">
                <a:latin typeface="Calibri" pitchFamily="34" charset="0"/>
              </a:rPr>
              <a:t>…</a:t>
            </a:r>
            <a:endParaRPr lang="en-US" altLang="zh-CN" sz="1000" dirty="0">
              <a:latin typeface="Calibri" pitchFamily="34" charset="0"/>
            </a:endParaRPr>
          </a:p>
          <a:p>
            <a:r>
              <a:rPr lang="en-US" altLang="zh-CN" sz="1000" dirty="0">
                <a:latin typeface="Calibri" pitchFamily="34" charset="0"/>
              </a:rPr>
              <a:t>S=(-49dbm, .., -34dbm</a:t>
            </a:r>
            <a:r>
              <a:rPr lang="en-US" altLang="zh-CN" sz="1000" dirty="0" smtClean="0">
                <a:latin typeface="Calibri" pitchFamily="34" charset="0"/>
              </a:rPr>
              <a:t>) </a:t>
            </a:r>
          </a:p>
          <a:p>
            <a:r>
              <a:rPr lang="en-US" altLang="zh-CN" sz="1000" dirty="0" smtClean="0">
                <a:latin typeface="Calibri" pitchFamily="34" charset="0"/>
              </a:rPr>
              <a:t>S</a:t>
            </a:r>
            <a:r>
              <a:rPr lang="en-US" altLang="zh-CN" sz="1000" dirty="0">
                <a:latin typeface="Calibri" pitchFamily="34" charset="0"/>
              </a:rPr>
              <a:t>=(-61dbm, .., -</a:t>
            </a:r>
            <a:r>
              <a:rPr lang="en-US" altLang="zh-CN" sz="1000" dirty="0" smtClean="0">
                <a:latin typeface="Calibri" pitchFamily="34" charset="0"/>
              </a:rPr>
              <a:t>28dbm)</a:t>
            </a:r>
          </a:p>
        </p:txBody>
      </p:sp>
      <p:sp>
        <p:nvSpPr>
          <p:cNvPr id="72" name="TextBox 39"/>
          <p:cNvSpPr txBox="1">
            <a:spLocks noChangeArrowheads="1"/>
          </p:cNvSpPr>
          <p:nvPr/>
        </p:nvSpPr>
        <p:spPr bwMode="auto">
          <a:xfrm>
            <a:off x="5572132" y="4643446"/>
            <a:ext cx="142876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Calibri" pitchFamily="34" charset="0"/>
              </a:rPr>
              <a:t>S=(-37dbm, .., -77dbm</a:t>
            </a:r>
            <a:r>
              <a:rPr lang="en-US" altLang="zh-CN" sz="1000" dirty="0" smtClean="0">
                <a:latin typeface="Calibri" pitchFamily="34" charset="0"/>
              </a:rPr>
              <a:t>)</a:t>
            </a:r>
          </a:p>
          <a:p>
            <a:r>
              <a:rPr lang="en-US" altLang="zh-CN" sz="1000" dirty="0" smtClean="0">
                <a:latin typeface="Calibri" pitchFamily="34" charset="0"/>
              </a:rPr>
              <a:t>S</a:t>
            </a:r>
            <a:r>
              <a:rPr lang="en-US" altLang="zh-CN" sz="1000" dirty="0">
                <a:latin typeface="Calibri" pitchFamily="34" charset="0"/>
              </a:rPr>
              <a:t>=(-41dbm, .., -83dbm</a:t>
            </a:r>
            <a:r>
              <a:rPr lang="en-US" altLang="zh-CN" sz="1000" dirty="0" smtClean="0">
                <a:latin typeface="Calibri" pitchFamily="34" charset="0"/>
              </a:rPr>
              <a:t>) </a:t>
            </a:r>
          </a:p>
          <a:p>
            <a:r>
              <a:rPr lang="en-US" altLang="zh-CN" sz="1000" dirty="0" smtClean="0">
                <a:latin typeface="Calibri" pitchFamily="34" charset="0"/>
              </a:rPr>
              <a:t>…</a:t>
            </a:r>
            <a:endParaRPr lang="en-US" altLang="zh-CN" sz="1000" dirty="0">
              <a:latin typeface="Calibri" pitchFamily="34" charset="0"/>
            </a:endParaRPr>
          </a:p>
          <a:p>
            <a:r>
              <a:rPr lang="en-US" altLang="zh-CN" sz="1000" dirty="0">
                <a:latin typeface="Calibri" pitchFamily="34" charset="0"/>
              </a:rPr>
              <a:t>S=(-49dbm, .., -34dbm</a:t>
            </a:r>
            <a:r>
              <a:rPr lang="en-US" altLang="zh-CN" sz="1000" dirty="0" smtClean="0">
                <a:latin typeface="Calibri" pitchFamily="34" charset="0"/>
              </a:rPr>
              <a:t>) </a:t>
            </a:r>
          </a:p>
          <a:p>
            <a:r>
              <a:rPr lang="en-US" altLang="zh-CN" sz="1000" dirty="0" smtClean="0">
                <a:latin typeface="Calibri" pitchFamily="34" charset="0"/>
              </a:rPr>
              <a:t>S</a:t>
            </a:r>
            <a:r>
              <a:rPr lang="en-US" altLang="zh-CN" sz="1000" dirty="0">
                <a:latin typeface="Calibri" pitchFamily="34" charset="0"/>
              </a:rPr>
              <a:t>=(-61dbm, .., -</a:t>
            </a:r>
            <a:r>
              <a:rPr lang="en-US" altLang="zh-CN" sz="1000" dirty="0" smtClean="0">
                <a:latin typeface="Calibri" pitchFamily="34" charset="0"/>
              </a:rPr>
              <a:t>28dbm)</a:t>
            </a:r>
          </a:p>
        </p:txBody>
      </p:sp>
      <p:sp>
        <p:nvSpPr>
          <p:cNvPr id="73" name="TextBox 41"/>
          <p:cNvSpPr txBox="1">
            <a:spLocks noChangeArrowheads="1"/>
          </p:cNvSpPr>
          <p:nvPr/>
        </p:nvSpPr>
        <p:spPr bwMode="auto">
          <a:xfrm>
            <a:off x="428596" y="4857760"/>
            <a:ext cx="19736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Calibri" pitchFamily="34" charset="0"/>
              </a:rPr>
              <a:t>S=(-33dbm, .., -82dbm), L=(1, 3)</a:t>
            </a:r>
          </a:p>
          <a:p>
            <a:r>
              <a:rPr lang="en-US" altLang="zh-CN" sz="1000" dirty="0">
                <a:latin typeface="Calibri" pitchFamily="34" charset="0"/>
              </a:rPr>
              <a:t>…</a:t>
            </a:r>
            <a:br>
              <a:rPr lang="en-US" altLang="zh-CN" sz="1000" dirty="0">
                <a:latin typeface="Calibri" pitchFamily="34" charset="0"/>
              </a:rPr>
            </a:br>
            <a:r>
              <a:rPr lang="en-US" altLang="zh-CN" sz="1000" dirty="0">
                <a:latin typeface="Calibri" pitchFamily="34" charset="0"/>
              </a:rPr>
              <a:t>S=(-57dbm, .., -63dbm), L=(10, 23</a:t>
            </a:r>
            <a:r>
              <a:rPr lang="en-US" altLang="zh-CN" sz="1200" dirty="0">
                <a:latin typeface="Calibri" pitchFamily="34" charset="0"/>
              </a:rPr>
              <a:t>)</a:t>
            </a:r>
          </a:p>
        </p:txBody>
      </p:sp>
      <p:pic>
        <p:nvPicPr>
          <p:cNvPr id="74" name="Picture 11" descr="E:\Slides\AAAI08\D-Link6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5857892"/>
            <a:ext cx="828029" cy="64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11" descr="E:\Slides\AAAI08\D-Link6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6349" y="3419473"/>
            <a:ext cx="828029" cy="64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Rectangle 9"/>
          <p:cNvSpPr>
            <a:spLocks noChangeAspect="1" noChangeArrowheads="1"/>
          </p:cNvSpPr>
          <p:nvPr/>
        </p:nvSpPr>
        <p:spPr bwMode="auto">
          <a:xfrm>
            <a:off x="3124200" y="2209800"/>
            <a:ext cx="1439863" cy="685800"/>
          </a:xfrm>
          <a:prstGeom prst="rect">
            <a:avLst/>
          </a:prstGeom>
          <a:solidFill>
            <a:srgbClr val="FF9966">
              <a:alpha val="8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defTabSz="449263">
              <a:buClr>
                <a:srgbClr val="330066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rial" pitchFamily="34" charset="0"/>
              </a:rPr>
              <a:t>Localization model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0" name="Rectangle 20"/>
          <p:cNvSpPr>
            <a:spLocks noChangeAspect="1" noChangeArrowheads="1"/>
          </p:cNvSpPr>
          <p:nvPr/>
        </p:nvSpPr>
        <p:spPr bwMode="auto">
          <a:xfrm>
            <a:off x="3124200" y="4648200"/>
            <a:ext cx="1439864" cy="735013"/>
          </a:xfrm>
          <a:prstGeom prst="rect">
            <a:avLst/>
          </a:prstGeom>
          <a:solidFill>
            <a:srgbClr val="3366FF">
              <a:alpha val="8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defTabSz="449263">
              <a:buClr>
                <a:srgbClr val="330066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latin typeface="Times New Roman" pitchFamily="18" charset="0"/>
                <a:ea typeface="宋体" pitchFamily="2" charset="-122"/>
                <a:cs typeface="Arial" pitchFamily="34" charset="0"/>
              </a:rPr>
              <a:t>Localization model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81" name="Picture 20" descr="http://www.txcesssurplus.com/catalog/965%20Bo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5867400"/>
            <a:ext cx="956696" cy="70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Explosion 1 60"/>
          <p:cNvSpPr>
            <a:spLocks noChangeArrowheads="1"/>
          </p:cNvSpPr>
          <p:nvPr/>
        </p:nvSpPr>
        <p:spPr bwMode="auto">
          <a:xfrm>
            <a:off x="7391400" y="2895600"/>
            <a:ext cx="1752600" cy="1295400"/>
          </a:xfrm>
          <a:prstGeom prst="irregularSeal1">
            <a:avLst/>
          </a:prstGeom>
          <a:solidFill>
            <a:srgbClr val="FFFF00"/>
          </a:solidFill>
          <a:ln w="38100" algn="ctr">
            <a:solidFill>
              <a:srgbClr val="CC330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Drop!</a:t>
            </a:r>
            <a:endParaRPr lang="zh-CN" altLang="en-US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 Box 23"/>
          <p:cNvSpPr txBox="1">
            <a:spLocks noChangeArrowheads="1"/>
          </p:cNvSpPr>
          <p:nvPr/>
        </p:nvSpPr>
        <p:spPr bwMode="auto">
          <a:xfrm>
            <a:off x="7315200" y="1524000"/>
            <a:ext cx="1714480" cy="4924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i="1" dirty="0" smtClean="0">
                <a:latin typeface="Times New Roman" pitchFamily="18" charset="0"/>
                <a:ea typeface="宋体" pitchFamily="2" charset="-122"/>
                <a:cs typeface="Arial" pitchFamily="34" charset="0"/>
              </a:rPr>
              <a:t>Average Error Distance</a:t>
            </a:r>
            <a:endParaRPr lang="en-US" altLang="zh-CN" sz="1600" i="1" dirty="0">
              <a:latin typeface="Times New Roman" pitchFamily="18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 animBg="1"/>
      <p:bldP spid="38" grpId="0" animBg="1"/>
      <p:bldP spid="39" grpId="0" animBg="1"/>
      <p:bldP spid="56" grpId="0"/>
      <p:bldP spid="57" grpId="0" animBg="1"/>
      <p:bldP spid="59" grpId="0" animBg="1"/>
      <p:bldP spid="65" grpId="0" animBg="1"/>
      <p:bldP spid="68" grpId="0"/>
      <p:bldP spid="72" grpId="0"/>
      <p:bldP spid="73" grpId="0"/>
      <p:bldP spid="80" grpId="0" animBg="1"/>
      <p:bldP spid="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001000" cy="1143000"/>
          </a:xfrm>
        </p:spPr>
        <p:txBody>
          <a:bodyPr/>
          <a:lstStyle/>
          <a:p>
            <a:r>
              <a:rPr lang="en-US" altLang="zh-CN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Difference between Tasks/Domains</a:t>
            </a:r>
            <a:endParaRPr lang="zh-CN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59710294-7CF6-4E84-A11B-B14D9009289A}" type="slidenum">
              <a:rPr lang="en-US" altLang="zh-CN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6" name="Picture 4" descr="A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844675"/>
            <a:ext cx="2871787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7900" y="1844675"/>
            <a:ext cx="2871788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195513" y="1628775"/>
            <a:ext cx="19431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/>
              <a:t>Time Period </a:t>
            </a:r>
            <a:r>
              <a:rPr lang="en-US" altLang="zh-CN" sz="1600" b="1" dirty="0" smtClean="0"/>
              <a:t>A</a:t>
            </a:r>
            <a:endParaRPr lang="en-US" altLang="zh-CN" sz="1600" b="1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148263" y="1628775"/>
            <a:ext cx="19431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/>
              <a:t>Time Period </a:t>
            </a:r>
            <a:r>
              <a:rPr lang="en-US" altLang="zh-CN" sz="1600" b="1" dirty="0" smtClean="0"/>
              <a:t>B</a:t>
            </a:r>
            <a:endParaRPr lang="en-US" altLang="zh-CN" sz="1600" b="1" dirty="0"/>
          </a:p>
        </p:txBody>
      </p:sp>
      <p:pic>
        <p:nvPicPr>
          <p:cNvPr id="10" name="Picture 8" descr="B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813" y="4005263"/>
            <a:ext cx="2871787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 descr="B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7900" y="4005263"/>
            <a:ext cx="2871788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09600" y="4800600"/>
            <a:ext cx="97155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/>
              <a:t>Device B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09600" y="2667000"/>
            <a:ext cx="9683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/>
              <a:t>Device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Motivating Example II:</a:t>
            </a:r>
            <a:b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</a:br>
            <a:r>
              <a:rPr lang="en-US" altLang="zh-CN" sz="3200" dirty="0" smtClean="0"/>
              <a:t>Sentiment Classification</a:t>
            </a:r>
            <a:endParaRPr lang="zh-CN" altLang="en-US" sz="3200" dirty="0" smtClean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084888" y="2060575"/>
            <a:ext cx="2879725" cy="1944688"/>
          </a:xfrm>
          <a:prstGeom prst="cloudCallout">
            <a:avLst>
              <a:gd name="adj1" fmla="val -29420"/>
              <a:gd name="adj2" fmla="val 103910"/>
            </a:avLst>
          </a:prstGeom>
          <a:solidFill>
            <a:srgbClr val="CCFFCC">
              <a:alpha val="37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zh-CN" altLang="zh-CN" sz="4400" b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916113"/>
            <a:ext cx="4160837" cy="16192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2997200"/>
            <a:ext cx="4162425" cy="16192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125" y="2708275"/>
            <a:ext cx="792163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2276475"/>
            <a:ext cx="798513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0063" y="5084763"/>
            <a:ext cx="985837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31913" y="4005263"/>
            <a:ext cx="4164012" cy="16208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_powerpt-template-v3[1]">
  <a:themeElements>
    <a:clrScheme name="OptimizedI2Rsma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ptimizedI2Rsmall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OptimizedI2Rsma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timizedI2Rsma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timizedI2Rsma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timizedI2Rsma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timizedI2Rsma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timizedI2Rsma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timizedI2Rsma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timizedI2Rsma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timizedI2Rsma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timizedI2Rsma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timizedI2Rsma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timizedI2Rsma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info_powerpt-template-v3[1]</Template>
  <TotalTime>11693</TotalTime>
  <Words>2322</Words>
  <Application>Microsoft Office PowerPoint</Application>
  <PresentationFormat>On-screen Show (4:3)</PresentationFormat>
  <Paragraphs>482</Paragraphs>
  <Slides>60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info_powerpt-template-v3[1]</vt:lpstr>
      <vt:lpstr>Transfer Learning Part I: Overview</vt:lpstr>
      <vt:lpstr>Transfer of Learning A psychological point of view</vt:lpstr>
      <vt:lpstr>Transfer Learning In the machine learning community</vt:lpstr>
      <vt:lpstr>Fields of Transfer Learning</vt:lpstr>
      <vt:lpstr>Motivating Example I:   Indoor WiFi localization</vt:lpstr>
      <vt:lpstr>Indoor WiFi Localization (cont.)</vt:lpstr>
      <vt:lpstr>Indoor WiFi Localization (cont.)</vt:lpstr>
      <vt:lpstr>Difference between Tasks/Domains</vt:lpstr>
      <vt:lpstr>Motivating Example II: Sentiment Classification</vt:lpstr>
      <vt:lpstr>Sentiment Classification (cont.)</vt:lpstr>
      <vt:lpstr>Difference between Tasks/Domains</vt:lpstr>
      <vt:lpstr>A Major Assumption</vt:lpstr>
      <vt:lpstr>The Goal of Transfer Learning</vt:lpstr>
      <vt:lpstr>Notations</vt:lpstr>
      <vt:lpstr>Slide 15</vt:lpstr>
      <vt:lpstr>Slide 16</vt:lpstr>
      <vt:lpstr>Single-Task Transfer Learning</vt:lpstr>
      <vt:lpstr>Single-Task Transfer Learning</vt:lpstr>
      <vt:lpstr>Single-Task Transfer Learning Instance-based Approaches</vt:lpstr>
      <vt:lpstr>Single-Task Transfer Learning Instance-based Approaches (cont.)</vt:lpstr>
      <vt:lpstr>Single-Task Transfer Learning Instance-based Approaches (cont.)</vt:lpstr>
      <vt:lpstr>Single-Task Transfer Learning Instance-based Approaches (cont.)</vt:lpstr>
      <vt:lpstr>Single-Task Transfer Learning Feature-based Approaches</vt:lpstr>
      <vt:lpstr>Single-Task Transfer Learning Feature-based Approaches (cont.)</vt:lpstr>
      <vt:lpstr>Single-Task Transfer Learning Solution 1: Encode domain knowledge to learn the transformation </vt:lpstr>
      <vt:lpstr>Single-Task Transfer Learning Solution 1: Encode domain knowledge to learn the transformation (cont.) </vt:lpstr>
      <vt:lpstr>Single-Task Transfer Learning Solution 1: Encode domain knowledge to learn the transformation (cont.) </vt:lpstr>
      <vt:lpstr>Single-Task Transfer Learning Solution 2: learning the transformation without domain knowledge </vt:lpstr>
      <vt:lpstr>Single-Task Transfer Learning  Solution 2: learning the transformation without domain knowledge </vt:lpstr>
      <vt:lpstr>Single-Task Transfer Learning  Solution 2: learning the transformation without domain knowledge (cont.)</vt:lpstr>
      <vt:lpstr>Single-Task Transfer Learning  Solution 2: learning the transformation without domain knowledge (cont.) </vt:lpstr>
      <vt:lpstr>Single-Task Transfer Learning Transfer Component Analysis [Pan etal., 2009]</vt:lpstr>
      <vt:lpstr>Single-Task Transfer Learning  Maximum Mean Discrepancy (MMD) </vt:lpstr>
      <vt:lpstr>Single-Task Transfer Learning Transfer Component Analysis (cont.)</vt:lpstr>
      <vt:lpstr>Single-Task Transfer Learning Transfer Component Analysis (cont.)</vt:lpstr>
      <vt:lpstr>Single-Task Transfer Learning Transfer Component Analysis (cont.)</vt:lpstr>
      <vt:lpstr>Single-Task Transfer Learning Transfer Component Analysis (cont.)</vt:lpstr>
      <vt:lpstr>Single-Task Transfer Learning Transfer Component Analysis (cont.)</vt:lpstr>
      <vt:lpstr>Slide 39</vt:lpstr>
      <vt:lpstr>Inductive Transfer Learning</vt:lpstr>
      <vt:lpstr>Inductive Transfer Learning  Multi-Task Learning Methods</vt:lpstr>
      <vt:lpstr>Inductive Transfer Learning Multi-Task Learning Methods</vt:lpstr>
      <vt:lpstr>Inductive Transfer Learning Multi-Task Learning Methods -- Parameter-based approaches</vt:lpstr>
      <vt:lpstr>Inductive Transfer Learning Multi-Task Learning Methods -- Parameter-based approaches (cont.)</vt:lpstr>
      <vt:lpstr>Inductive Transfer Learning Multi-Task Learning Methods -- Parameter-based approaches (summary)</vt:lpstr>
      <vt:lpstr>Inductive Transfer Learning Multi-Task Learning Methods -- Feature-based approaches</vt:lpstr>
      <vt:lpstr>Inductive Transfer Learning Multi-Task Learning Methods -- Feature-based approaches (cont.)</vt:lpstr>
      <vt:lpstr>Inductive Transfer Learning Multi-Task Learning Methods -- Feature-based approaches (cont.)</vt:lpstr>
      <vt:lpstr>Inductive Transfer Learning Multi-Task Learning Methods -- Feature-based approaches (cont.)</vt:lpstr>
      <vt:lpstr>Inductive Transfer Learning Multi-Task Learning Methods -- Feature-based approaches (cont.)</vt:lpstr>
      <vt:lpstr>Inductive Transfer Learning</vt:lpstr>
      <vt:lpstr>Inductive Transfer Learning Self-taught Learning Methods -- Feature-based approaches</vt:lpstr>
      <vt:lpstr>Inductive Transfer Learning  Self-taught Learning Methods -- Feature-based approaches (cont.)</vt:lpstr>
      <vt:lpstr>Inductive Transfer Learning Target-Task-Driven Methods -- Instance-based approaches</vt:lpstr>
      <vt:lpstr>Summary</vt:lpstr>
      <vt:lpstr>Some Research Issues</vt:lpstr>
      <vt:lpstr>Reference</vt:lpstr>
      <vt:lpstr>Reference (cont.)</vt:lpstr>
      <vt:lpstr>Reference (cont.)</vt:lpstr>
      <vt:lpstr>Thank You</vt:lpstr>
    </vt:vector>
  </TitlesOfParts>
  <Company>SCEI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leeclg</dc:creator>
  <cp:lastModifiedBy>sinno</cp:lastModifiedBy>
  <cp:revision>1575</cp:revision>
  <dcterms:created xsi:type="dcterms:W3CDTF">2011-04-12T08:03:48Z</dcterms:created>
  <dcterms:modified xsi:type="dcterms:W3CDTF">2011-06-17T07:17:44Z</dcterms:modified>
</cp:coreProperties>
</file>