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89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1" r:id="rId18"/>
    <p:sldId id="273" r:id="rId19"/>
    <p:sldId id="274" r:id="rId20"/>
    <p:sldId id="315" r:id="rId21"/>
    <p:sldId id="275" r:id="rId22"/>
    <p:sldId id="281" r:id="rId23"/>
    <p:sldId id="276" r:id="rId24"/>
    <p:sldId id="277" r:id="rId25"/>
    <p:sldId id="278" r:id="rId26"/>
    <p:sldId id="279" r:id="rId27"/>
    <p:sldId id="286" r:id="rId28"/>
    <p:sldId id="287" r:id="rId29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3" d="100"/>
          <a:sy n="73" d="100"/>
        </p:scale>
        <p:origin x="58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38200" y="1122680"/>
            <a:ext cx="105156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38200" y="3602355"/>
            <a:ext cx="10515600" cy="1655445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327025"/>
            <a:ext cx="10515600" cy="5850255"/>
          </a:xfrm>
        </p:spPr>
        <p:txBody>
          <a:bodyPr/>
          <a:lstStyle>
            <a:lvl2pPr>
              <a:defRPr/>
            </a:lvl2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97485"/>
            <a:ext cx="10515600" cy="1325563"/>
          </a:xfrm>
        </p:spPr>
        <p:txBody>
          <a:bodyPr anchor="b" anchorCtr="0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702435"/>
            <a:ext cx="10515600" cy="4474845"/>
          </a:xfrm>
        </p:spPr>
        <p:txBody>
          <a:bodyPr/>
          <a:lstStyle>
            <a:lvl2pPr>
              <a:defRPr/>
            </a:lvl2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959100"/>
            <a:ext cx="10515600" cy="2781300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722120"/>
            <a:ext cx="10515600" cy="1102995"/>
          </a:xfrm>
        </p:spPr>
        <p:txBody>
          <a:bodyPr lIns="144145" anchor="b" anchorCtr="0"/>
          <a:lstStyle>
            <a:lvl1pPr marL="0" indent="0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2020/2/10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105" y="365125"/>
            <a:ext cx="10515600" cy="800100"/>
          </a:xfr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470" y="1482090"/>
            <a:ext cx="5220970" cy="823595"/>
          </a:xfrm>
        </p:spPr>
        <p:txBody>
          <a:bodyPr anchor="ctr" anchorCtr="0"/>
          <a:lstStyle>
            <a:lvl1pPr marL="0" indent="0">
              <a:buNone/>
              <a:defRPr sz="3200">
                <a:solidFill>
                  <a:srgbClr val="0070C0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8200" y="2368550"/>
            <a:ext cx="5222240" cy="3820795"/>
          </a:xfrm>
        </p:spPr>
        <p:txBody>
          <a:bodyPr/>
          <a:lstStyle>
            <a:lvl1pPr>
              <a:defRPr sz="2800"/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655" y="1482090"/>
            <a:ext cx="5097145" cy="823595"/>
          </a:xfrm>
        </p:spPr>
        <p:txBody>
          <a:bodyPr anchor="ctr" anchorCtr="0"/>
          <a:lstStyle>
            <a:lvl1pPr marL="0" indent="0">
              <a:buNone/>
              <a:defRPr sz="3200">
                <a:solidFill>
                  <a:srgbClr val="0070C0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655" y="2368550"/>
            <a:ext cx="5097145" cy="3820795"/>
          </a:xfrm>
        </p:spPr>
        <p:txBody>
          <a:bodyPr/>
          <a:lstStyle>
            <a:lvl1pPr>
              <a:defRPr sz="2800"/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2020/2/10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97485"/>
            <a:ext cx="10515600" cy="1325563"/>
          </a:xfrm>
        </p:spPr>
        <p:txBody>
          <a:bodyPr anchor="b" anchorCtr="0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 + 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-12700" y="-1905"/>
            <a:ext cx="7017385" cy="6861810"/>
          </a:xfrm>
          <a:noFill/>
        </p:spPr>
        <p:txBody>
          <a:bodyPr lIns="252095" tIns="144145"/>
          <a:lstStyle>
            <a:lvl1pPr marL="0" indent="0" algn="ctr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50125" y="457200"/>
            <a:ext cx="4392295" cy="105537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349490" y="1694180"/>
            <a:ext cx="4393565" cy="448056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2020/2/10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文本 + 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505" y="-7620"/>
            <a:ext cx="7017385" cy="6861810"/>
          </a:xfrm>
          <a:noFill/>
        </p:spPr>
        <p:txBody>
          <a:bodyPr lIns="252095" tIns="144145"/>
          <a:lstStyle>
            <a:lvl1pPr marL="0" indent="0" algn="ctr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9575" y="457200"/>
            <a:ext cx="4279900" cy="105537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09575" y="1694180"/>
            <a:ext cx="4280535" cy="448056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2020/2/10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7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chemeClr val="bg1">
                <a:lumMod val="95000"/>
              </a:schemeClr>
            </a:gs>
            <a:gs pos="100000">
              <a:schemeClr val="bg2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effectLst>
            <a:outerShdw blurRad="88900" dist="101600" dir="5400000" algn="ctr" rotWithShape="0">
              <a:srgbClr val="000000">
                <a:alpha val="2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defRPr>
            </a:lvl1pPr>
          </a:lstStyle>
          <a:p>
            <a:fld id="{82F288E0-7875-42C4-84C8-98DBBD3BF4D2}" type="datetimeFigureOut">
              <a:rPr lang="zh-CN" altLang="en-US" smtClean="0"/>
              <a:t>2020/2/10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202020"/>
          </a:solidFill>
          <a:effectLst>
            <a:outerShdw blurRad="50800" dist="38100" dir="5400000" algn="t" rotWithShape="0">
              <a:prstClr val="black">
                <a:alpha val="20000"/>
              </a:prstClr>
            </a:outerShdw>
          </a:effectLst>
          <a:latin typeface="微软雅黑" panose="020B0503020204020204" charset="-122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75000"/>
        <a:buFont typeface="Arial" panose="020B0604020202020204" pitchFamily="34" charset="0"/>
        <a:buChar char="•"/>
        <a:defRPr sz="2800" kern="1200">
          <a:solidFill>
            <a:schemeClr val="tx1">
              <a:lumMod val="85000"/>
              <a:lumOff val="15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1pPr>
      <a:lvl2pPr marL="575945" indent="-228600" algn="l" defTabSz="914400" rtl="0" eaLnBrk="1" fontAlgn="auto" latinLnBrk="0" hangingPunct="1">
        <a:lnSpc>
          <a:spcPct val="120000"/>
        </a:lnSpc>
        <a:spcBef>
          <a:spcPts val="500"/>
        </a:spcBef>
        <a:buSzPct val="75000"/>
        <a:buFont typeface="Arial" panose="020B0604020202020204" pitchFamily="34" charset="0"/>
        <a:buChar char="•"/>
        <a:defRPr sz="2200" kern="1200">
          <a:solidFill>
            <a:schemeClr val="tx1">
              <a:lumMod val="75000"/>
              <a:lumOff val="25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2pPr>
      <a:lvl3pPr marL="1007745" indent="-228600" algn="l" defTabSz="914400" rtl="0" eaLnBrk="1" fontAlgn="auto" latinLnBrk="0" hangingPunct="1">
        <a:lnSpc>
          <a:spcPct val="120000"/>
        </a:lnSpc>
        <a:spcBef>
          <a:spcPts val="500"/>
        </a:spcBef>
        <a:buSzPct val="75000"/>
        <a:buFont typeface="Arial" panose="020B0604020202020204" pitchFamily="34" charset="0"/>
        <a:buChar char="‒"/>
        <a:defRPr sz="2000" kern="1200">
          <a:solidFill>
            <a:schemeClr val="tx1">
              <a:lumMod val="65000"/>
              <a:lumOff val="35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3pPr>
      <a:lvl4pPr marL="1511935" indent="-228600" algn="l" defTabSz="914400" rtl="0" eaLnBrk="1" fontAlgn="auto" latinLnBrk="0" hangingPunct="1">
        <a:lnSpc>
          <a:spcPct val="100000"/>
        </a:lnSpc>
        <a:spcBef>
          <a:spcPts val="500"/>
        </a:spcBef>
        <a:buSzPct val="75000"/>
        <a:buFont typeface="Arial" panose="020B0604020202020204" pitchFamily="34" charset="0"/>
        <a:buChar char="˃"/>
        <a:defRPr sz="1800" kern="1200">
          <a:solidFill>
            <a:schemeClr val="tx1">
              <a:lumMod val="50000"/>
              <a:lumOff val="50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4pPr>
      <a:lvl5pPr marL="1943735" indent="-228600" algn="l" defTabSz="914400" rtl="0" eaLnBrk="1" fontAlgn="auto" latinLnBrk="0" hangingPunct="1">
        <a:lnSpc>
          <a:spcPct val="90000"/>
        </a:lnSpc>
        <a:spcBef>
          <a:spcPts val="500"/>
        </a:spcBef>
        <a:buSzPct val="75000"/>
        <a:buFont typeface="Arial" panose="020B0604020202020204" pitchFamily="34" charset="0"/>
        <a:buChar char="˃"/>
        <a:defRPr sz="1800" kern="1200">
          <a:solidFill>
            <a:schemeClr val="tx1">
              <a:lumMod val="50000"/>
              <a:lumOff val="50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>
                <a:solidFill>
                  <a:schemeClr val="bg1"/>
                </a:solidFill>
              </a:rPr>
              <a:t>音标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olidFill>
                  <a:schemeClr val="bg1"/>
                </a:solidFill>
              </a:rPr>
              <a:t>/eɪ//aɪ//ɔɪ/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97350" y="1875790"/>
            <a:ext cx="3490595" cy="4474845"/>
          </a:xfrm>
        </p:spPr>
        <p:txBody>
          <a:bodyPr>
            <a:normAutofit fontScale="92500"/>
          </a:bodyPr>
          <a:lstStyle/>
          <a:p>
            <a:r>
              <a:rPr lang="en-US" altLang="zh-CN">
                <a:solidFill>
                  <a:schemeClr val="bg1"/>
                </a:solidFill>
              </a:rPr>
              <a:t>lion[ˈlaɪən]   </a:t>
            </a:r>
            <a:r>
              <a:rPr lang="zh-CN" altLang="en-US">
                <a:solidFill>
                  <a:schemeClr val="bg1"/>
                </a:solidFill>
              </a:rPr>
              <a:t>狮子</a:t>
            </a:r>
            <a:endParaRPr lang="en-US" altLang="zh-CN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bike [baɪk]   </a:t>
            </a:r>
            <a:r>
              <a:rPr lang="zh-CN" altLang="en-US">
                <a:solidFill>
                  <a:schemeClr val="bg1"/>
                </a:solidFill>
              </a:rPr>
              <a:t>单车</a:t>
            </a:r>
            <a:endParaRPr lang="en-US" altLang="zh-CN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light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 [laɪt]     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灯</a:t>
            </a:r>
            <a:endParaRPr lang="en-US" altLang="zh-CN">
              <a:solidFill>
                <a:schemeClr val="bg1"/>
              </a:solidFill>
              <a:sym typeface="+mn-ea"/>
            </a:endParaRPr>
          </a:p>
          <a:p>
            <a:r>
              <a:rPr lang="en-US" altLang="zh-CN">
                <a:solidFill>
                  <a:schemeClr val="bg1"/>
                </a:solidFill>
              </a:rPr>
              <a:t>time [taɪm]    </a:t>
            </a:r>
            <a:r>
              <a:rPr lang="zh-CN" altLang="en-US">
                <a:solidFill>
                  <a:schemeClr val="bg1"/>
                </a:solidFill>
              </a:rPr>
              <a:t>时间</a:t>
            </a:r>
            <a:endParaRPr lang="en-US" altLang="zh-CN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fly[flaɪ]          </a:t>
            </a:r>
            <a:r>
              <a:rPr lang="zh-CN" altLang="en-US">
                <a:solidFill>
                  <a:schemeClr val="bg1"/>
                </a:solidFill>
              </a:rPr>
              <a:t>飞</a:t>
            </a:r>
            <a:endParaRPr lang="en-US" altLang="zh-CN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might [maɪt]  </a:t>
            </a:r>
            <a:r>
              <a:rPr lang="zh-CN" altLang="en-US">
                <a:solidFill>
                  <a:schemeClr val="bg1"/>
                </a:solidFill>
              </a:rPr>
              <a:t>可能</a:t>
            </a:r>
            <a:endParaRPr lang="en-US" altLang="zh-CN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try[traɪ]         </a:t>
            </a:r>
            <a:r>
              <a:rPr lang="zh-CN" altLang="en-US">
                <a:solidFill>
                  <a:schemeClr val="bg1"/>
                </a:solidFill>
              </a:rPr>
              <a:t>尝试</a:t>
            </a:r>
            <a:endParaRPr lang="en-US" altLang="zh-CN" sz="2800">
              <a:solidFill>
                <a:schemeClr val="bg1"/>
              </a:solidFill>
            </a:endParaRPr>
          </a:p>
          <a:p>
            <a:endParaRPr lang="en-US" altLang="zh-CN" sz="280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23545" y="1790065"/>
            <a:ext cx="3277870" cy="40093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face[feɪs]     </a:t>
            </a:r>
            <a:r>
              <a:rPr lang="zh-CN" altLang="en-US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脸</a:t>
            </a:r>
            <a:endParaRPr lang="en-US" altLang="zh-CN" sz="28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play [pleɪ]    </a:t>
            </a:r>
            <a:r>
              <a:rPr lang="zh-CN" altLang="en-US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玩</a:t>
            </a:r>
            <a:endParaRPr lang="en-US" altLang="zh-CN" sz="28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cake [keɪk]    </a:t>
            </a:r>
            <a:r>
              <a:rPr lang="zh-CN" altLang="en-US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蛋糕</a:t>
            </a:r>
            <a:endParaRPr lang="en-US" altLang="zh-CN" sz="28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make</a:t>
            </a:r>
            <a:r>
              <a:rPr lang="en-US" altLang="zh-CN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[meɪk]  </a:t>
            </a:r>
            <a:r>
              <a:rPr lang="zh-CN" altLang="en-US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制作</a:t>
            </a:r>
            <a:endParaRPr lang="en-US" altLang="zh-CN" sz="28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save[seɪv]     </a:t>
            </a:r>
            <a:r>
              <a:rPr lang="zh-CN" altLang="en-US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救</a:t>
            </a:r>
            <a:endParaRPr lang="en-US" altLang="zh-CN" sz="28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may[meɪ]     </a:t>
            </a:r>
            <a:r>
              <a:rPr lang="zh-CN" altLang="en-US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可能</a:t>
            </a:r>
            <a:endParaRPr lang="en-US" altLang="zh-CN" sz="28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snail [sneɪl]   </a:t>
            </a:r>
            <a:r>
              <a:rPr lang="zh-CN" altLang="en-US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蜗牛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8290560" y="1702435"/>
            <a:ext cx="3615055" cy="3105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boy [bɔɪ]   </a:t>
            </a:r>
            <a:r>
              <a:rPr lang="zh-CN" altLang="en-US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男孩</a:t>
            </a:r>
            <a:endParaRPr lang="en-US" altLang="zh-CN" sz="28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en-US" altLang="zh-CN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oil[ɔɪl]        </a:t>
            </a:r>
            <a:r>
              <a:rPr lang="zh-CN" altLang="en-US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油</a:t>
            </a:r>
            <a:endParaRPr lang="en-US" altLang="zh-CN" sz="28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en-US" altLang="zh-CN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joy [dʒɔɪ]    </a:t>
            </a:r>
            <a:r>
              <a:rPr lang="zh-CN" altLang="en-US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喜悦</a:t>
            </a:r>
            <a:endParaRPr lang="en-US" altLang="zh-CN" sz="28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en-US" altLang="zh-CN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voice[vɔɪs]  </a:t>
            </a:r>
            <a:r>
              <a:rPr lang="zh-CN" altLang="en-US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声音</a:t>
            </a:r>
            <a:endParaRPr lang="en-US" altLang="zh-CN" sz="28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en-US" altLang="zh-CN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coin [kɔɪn]   </a:t>
            </a:r>
            <a:r>
              <a:rPr lang="zh-CN" altLang="en-US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硬币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olidFill>
                  <a:schemeClr val="bg1"/>
                </a:solidFill>
                <a:sym typeface="+mn-ea"/>
              </a:rPr>
              <a:t>/əʊ//aʊ/</a:t>
            </a:r>
            <a:r>
              <a:rPr lang="zh-CN" altLang="en-US">
                <a:solidFill>
                  <a:schemeClr val="bg1"/>
                </a:solidFill>
              </a:rPr>
              <a:t/>
            </a:r>
            <a:br>
              <a:rPr lang="zh-CN" altLang="en-US">
                <a:solidFill>
                  <a:schemeClr val="bg1"/>
                </a:solidFill>
              </a:rPr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702435"/>
            <a:ext cx="3980815" cy="4474845"/>
          </a:xfrm>
        </p:spPr>
        <p:txBody>
          <a:bodyPr/>
          <a:lstStyle/>
          <a:p>
            <a:r>
              <a:rPr lang="en-US" altLang="zh-CN">
                <a:solidFill>
                  <a:schemeClr val="bg1"/>
                </a:solidFill>
              </a:rPr>
              <a:t>nose[nəʊz]  </a:t>
            </a:r>
            <a:r>
              <a:rPr lang="zh-CN" altLang="en-US">
                <a:solidFill>
                  <a:schemeClr val="bg1"/>
                </a:solidFill>
              </a:rPr>
              <a:t>鼻子</a:t>
            </a:r>
            <a:endParaRPr lang="en-US" altLang="zh-CN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snow [snəʊ]  </a:t>
            </a:r>
            <a:r>
              <a:rPr lang="zh-CN" altLang="en-US">
                <a:solidFill>
                  <a:schemeClr val="bg1"/>
                </a:solidFill>
              </a:rPr>
              <a:t>雪</a:t>
            </a:r>
            <a:endParaRPr lang="en-US" altLang="zh-CN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hope [həʊp]   </a:t>
            </a:r>
            <a:r>
              <a:rPr lang="zh-CN" altLang="en-US">
                <a:solidFill>
                  <a:schemeClr val="bg1"/>
                </a:solidFill>
              </a:rPr>
              <a:t>希望</a:t>
            </a:r>
            <a:endParaRPr lang="en-US" altLang="zh-CN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road [rəʊd]    </a:t>
            </a:r>
            <a:r>
              <a:rPr lang="zh-CN" altLang="en-US">
                <a:solidFill>
                  <a:schemeClr val="bg1"/>
                </a:solidFill>
              </a:rPr>
              <a:t>道路 </a:t>
            </a:r>
            <a:endParaRPr lang="en-US" altLang="zh-CN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goat [gəʊt]    </a:t>
            </a:r>
            <a:r>
              <a:rPr lang="zh-CN" altLang="en-US">
                <a:solidFill>
                  <a:schemeClr val="bg1"/>
                </a:solidFill>
              </a:rPr>
              <a:t>山羊</a:t>
            </a:r>
            <a:endParaRPr lang="en-US" altLang="zh-CN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rose [rəʊz]    </a:t>
            </a:r>
            <a:r>
              <a:rPr lang="zh-CN" altLang="en-US">
                <a:solidFill>
                  <a:schemeClr val="bg1"/>
                </a:solidFill>
              </a:rPr>
              <a:t>玫瑰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5278755" y="1860550"/>
            <a:ext cx="5493385" cy="33820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mouse [maʊs]    </a:t>
            </a:r>
            <a:r>
              <a:rPr lang="zh-CN" altLang="en-US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老鼠</a:t>
            </a:r>
            <a:endParaRPr lang="en-US" altLang="zh-CN" sz="28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en-US" altLang="zh-CN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house [haʊs]       </a:t>
            </a:r>
            <a:r>
              <a:rPr lang="zh-CN" altLang="en-US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房子</a:t>
            </a:r>
            <a:endParaRPr lang="en-US" altLang="zh-CN" sz="28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en-US" altLang="zh-CN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shout [ʃaʊt]         </a:t>
            </a:r>
            <a:r>
              <a:rPr lang="zh-CN" altLang="en-US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喊叫</a:t>
            </a:r>
            <a:endParaRPr lang="en-US" altLang="zh-CN" sz="28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en-US" altLang="zh-CN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mouth [maʊθ]     </a:t>
            </a:r>
            <a:r>
              <a:rPr lang="zh-CN" altLang="en-US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嘴巴</a:t>
            </a:r>
            <a:endParaRPr lang="en-US" altLang="zh-CN" sz="28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en-US" altLang="zh-CN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sound [saʊnd]      </a:t>
            </a:r>
            <a:r>
              <a:rPr lang="zh-CN" altLang="en-US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嗓音</a:t>
            </a:r>
            <a:endParaRPr lang="en-US" altLang="zh-CN" sz="2800">
              <a:solidFill>
                <a:schemeClr val="bg1"/>
              </a:solidFill>
            </a:endParaRPr>
          </a:p>
          <a:p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olidFill>
                  <a:schemeClr val="bg1"/>
                </a:solidFill>
              </a:rPr>
              <a:t>/ɪə//eə//ʊə/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13835" y="2010410"/>
            <a:ext cx="4500880" cy="4474845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zh-CN">
                <a:solidFill>
                  <a:schemeClr val="bg1"/>
                </a:solidFill>
              </a:rPr>
              <a:t>bear [beə(r)]  </a:t>
            </a:r>
            <a:r>
              <a:rPr lang="zh-CN" altLang="en-US">
                <a:solidFill>
                  <a:schemeClr val="bg1"/>
                </a:solidFill>
              </a:rPr>
              <a:t>熊</a:t>
            </a:r>
            <a:endParaRPr lang="en-US" altLang="zh-CN">
              <a:solidFill>
                <a:schemeClr val="bg1"/>
              </a:solidFill>
            </a:endParaRPr>
          </a:p>
          <a:p>
            <a:pPr>
              <a:lnSpc>
                <a:spcPct val="110000"/>
              </a:lnSpc>
            </a:pPr>
            <a:r>
              <a:rPr lang="en-US" altLang="zh-CN">
                <a:solidFill>
                  <a:schemeClr val="bg1"/>
                </a:solidFill>
              </a:rPr>
              <a:t>hair [heə(r)]   </a:t>
            </a:r>
            <a:r>
              <a:rPr lang="zh-CN" altLang="en-US">
                <a:solidFill>
                  <a:schemeClr val="bg1"/>
                </a:solidFill>
              </a:rPr>
              <a:t>头发</a:t>
            </a:r>
            <a:endParaRPr lang="en-US" altLang="zh-CN">
              <a:solidFill>
                <a:schemeClr val="bg1"/>
              </a:solidFill>
            </a:endParaRPr>
          </a:p>
          <a:p>
            <a:pPr>
              <a:lnSpc>
                <a:spcPct val="110000"/>
              </a:lnSpc>
            </a:pPr>
            <a:r>
              <a:rPr lang="en-US" altLang="zh-CN">
                <a:solidFill>
                  <a:schemeClr val="bg1"/>
                </a:solidFill>
              </a:rPr>
              <a:t>wear [weə(r)]   </a:t>
            </a:r>
            <a:r>
              <a:rPr lang="zh-CN" altLang="en-US">
                <a:solidFill>
                  <a:schemeClr val="bg1"/>
                </a:solidFill>
              </a:rPr>
              <a:t>穿</a:t>
            </a:r>
            <a:endParaRPr lang="en-US" altLang="zh-CN">
              <a:solidFill>
                <a:schemeClr val="bg1"/>
              </a:solidFill>
            </a:endParaRPr>
          </a:p>
          <a:p>
            <a:pPr>
              <a:lnSpc>
                <a:spcPct val="110000"/>
              </a:lnSpc>
            </a:pPr>
            <a:r>
              <a:rPr lang="en-US" altLang="zh-CN">
                <a:solidFill>
                  <a:schemeClr val="bg1"/>
                </a:solidFill>
              </a:rPr>
              <a:t>share [ʃeə(r)]   </a:t>
            </a:r>
            <a:r>
              <a:rPr lang="zh-CN" altLang="en-US">
                <a:solidFill>
                  <a:schemeClr val="bg1"/>
                </a:solidFill>
              </a:rPr>
              <a:t>分享</a:t>
            </a:r>
            <a:endParaRPr lang="en-US" altLang="zh-CN">
              <a:solidFill>
                <a:schemeClr val="bg1"/>
              </a:solidFill>
            </a:endParaRPr>
          </a:p>
          <a:p>
            <a:pPr>
              <a:lnSpc>
                <a:spcPct val="110000"/>
              </a:lnSpc>
            </a:pPr>
            <a:r>
              <a:rPr lang="en-US" altLang="zh-CN">
                <a:solidFill>
                  <a:schemeClr val="bg1"/>
                </a:solidFill>
              </a:rPr>
              <a:t>fair [feə(r)]     </a:t>
            </a:r>
            <a:r>
              <a:rPr lang="zh-CN" altLang="en-US">
                <a:solidFill>
                  <a:schemeClr val="bg1"/>
                </a:solidFill>
              </a:rPr>
              <a:t>公平的</a:t>
            </a:r>
            <a:endParaRPr lang="en-US" altLang="zh-CN">
              <a:solidFill>
                <a:schemeClr val="bg1"/>
              </a:solidFill>
            </a:endParaRPr>
          </a:p>
          <a:p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7923530" y="2010410"/>
            <a:ext cx="3971925" cy="2435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tour [tʊə(r)]  </a:t>
            </a:r>
            <a:r>
              <a:rPr lang="zh-CN" altLang="en-US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旅行</a:t>
            </a:r>
            <a:endParaRPr lang="en-US" altLang="zh-CN" sz="28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sure [ʃʊə(r)]   </a:t>
            </a:r>
            <a:r>
              <a:rPr lang="zh-CN" altLang="en-US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确定的</a:t>
            </a:r>
            <a:endParaRPr lang="en-US" altLang="zh-CN" sz="28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cure[kjʊə(r)]   </a:t>
            </a:r>
            <a:r>
              <a:rPr lang="zh-CN" altLang="en-US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治愈</a:t>
            </a:r>
            <a:endParaRPr lang="en-US" altLang="zh-CN" sz="28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pure [pjʊə(r)]   </a:t>
            </a:r>
            <a:r>
              <a:rPr lang="zh-CN" altLang="en-US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纯洁的</a:t>
            </a:r>
            <a:endParaRPr lang="en-US" altLang="zh-CN" sz="3200">
              <a:solidFill>
                <a:schemeClr val="bg1"/>
              </a:solidFill>
            </a:endParaRPr>
          </a:p>
          <a:p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387985" y="1820545"/>
            <a:ext cx="4645660" cy="3709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ear [ɪə(r)]    </a:t>
            </a:r>
            <a:r>
              <a:rPr lang="zh-CN" altLang="en-US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耳朵</a:t>
            </a:r>
            <a:endParaRPr lang="en-US" altLang="zh-CN" sz="28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year[jɪə(r)]    </a:t>
            </a:r>
            <a:r>
              <a:rPr lang="zh-CN" altLang="en-US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年</a:t>
            </a:r>
            <a:endParaRPr lang="en-US" altLang="zh-CN" sz="28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beer [bɪə(r)]  </a:t>
            </a:r>
            <a:r>
              <a:rPr lang="zh-CN" altLang="en-US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啤酒</a:t>
            </a:r>
            <a:endParaRPr lang="en-US" altLang="zh-CN" sz="28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hear[hɪə(r)]    </a:t>
            </a:r>
            <a:r>
              <a:rPr lang="zh-CN" altLang="en-US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听到</a:t>
            </a:r>
            <a:endParaRPr lang="en-US" altLang="zh-CN" sz="28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fear[fɪə(r)]      </a:t>
            </a:r>
            <a:r>
              <a:rPr lang="zh-CN" altLang="en-US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害怕</a:t>
            </a:r>
            <a:endParaRPr lang="en-US" altLang="zh-CN" sz="28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deer [dɪə(r)]    </a:t>
            </a:r>
            <a:r>
              <a:rPr lang="zh-CN" altLang="en-US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鹿</a:t>
            </a:r>
            <a:endParaRPr lang="en-US" altLang="zh-CN" sz="28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dear [dɪə(r)]    </a:t>
            </a:r>
            <a:r>
              <a:rPr lang="zh-CN" altLang="en-US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亲爱的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olidFill>
                  <a:schemeClr val="bg1"/>
                </a:solidFill>
              </a:rPr>
              <a:t>/tʃ/     /dʒ/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chair [</a:t>
            </a:r>
            <a:r>
              <a:rPr lang="en-US" altLang="zh-CN" dirty="0" err="1">
                <a:solidFill>
                  <a:schemeClr val="bg1"/>
                </a:solidFill>
              </a:rPr>
              <a:t>tʃeə</a:t>
            </a:r>
            <a:r>
              <a:rPr lang="en-US" altLang="zh-CN" dirty="0">
                <a:solidFill>
                  <a:schemeClr val="bg1"/>
                </a:solidFill>
              </a:rPr>
              <a:t>(r)]       </a:t>
            </a:r>
            <a:r>
              <a:rPr lang="zh-CN" altLang="en-US" dirty="0">
                <a:solidFill>
                  <a:schemeClr val="bg1"/>
                </a:solidFill>
              </a:rPr>
              <a:t>椅子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kitchen [ˈ</a:t>
            </a:r>
            <a:r>
              <a:rPr lang="en-US" altLang="zh-CN" dirty="0" err="1">
                <a:solidFill>
                  <a:schemeClr val="bg1"/>
                </a:solidFill>
              </a:rPr>
              <a:t>kɪtʃɪn</a:t>
            </a:r>
            <a:r>
              <a:rPr lang="en-US" altLang="zh-CN" dirty="0">
                <a:solidFill>
                  <a:schemeClr val="bg1"/>
                </a:solidFill>
              </a:rPr>
              <a:t>]     </a:t>
            </a:r>
            <a:r>
              <a:rPr lang="zh-CN" altLang="en-US" dirty="0">
                <a:solidFill>
                  <a:schemeClr val="bg1"/>
                </a:solidFill>
              </a:rPr>
              <a:t>厨房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picture [ˈ</a:t>
            </a:r>
            <a:r>
              <a:rPr lang="en-US" altLang="zh-CN" dirty="0" err="1">
                <a:solidFill>
                  <a:schemeClr val="bg1"/>
                </a:solidFill>
              </a:rPr>
              <a:t>pɪktʃə</a:t>
            </a:r>
            <a:r>
              <a:rPr lang="en-US" altLang="zh-CN" dirty="0">
                <a:solidFill>
                  <a:schemeClr val="bg1"/>
                </a:solidFill>
              </a:rPr>
              <a:t>(r)]   </a:t>
            </a:r>
            <a:r>
              <a:rPr lang="zh-CN" altLang="en-US" dirty="0">
                <a:solidFill>
                  <a:schemeClr val="bg1"/>
                </a:solidFill>
              </a:rPr>
              <a:t>画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cheer[</a:t>
            </a:r>
            <a:r>
              <a:rPr lang="en-US" altLang="zh-CN" dirty="0" err="1">
                <a:solidFill>
                  <a:schemeClr val="bg1"/>
                </a:solidFill>
              </a:rPr>
              <a:t>tʃɪə</a:t>
            </a:r>
            <a:r>
              <a:rPr lang="en-US" altLang="zh-CN" dirty="0">
                <a:solidFill>
                  <a:schemeClr val="bg1"/>
                </a:solidFill>
              </a:rPr>
              <a:t>(r)]          </a:t>
            </a:r>
            <a:r>
              <a:rPr lang="zh-CN" altLang="en-US" dirty="0">
                <a:solidFill>
                  <a:schemeClr val="bg1"/>
                </a:solidFill>
              </a:rPr>
              <a:t>欢呼 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choose [</a:t>
            </a:r>
            <a:r>
              <a:rPr lang="en-US" altLang="zh-CN" dirty="0" err="1">
                <a:solidFill>
                  <a:schemeClr val="bg1"/>
                </a:solidFill>
              </a:rPr>
              <a:t>tʃu:z</a:t>
            </a:r>
            <a:r>
              <a:rPr lang="en-US" altLang="zh-CN" dirty="0">
                <a:solidFill>
                  <a:schemeClr val="bg1"/>
                </a:solidFill>
              </a:rPr>
              <a:t>]        </a:t>
            </a:r>
            <a:r>
              <a:rPr lang="zh-CN" altLang="en-US" dirty="0">
                <a:solidFill>
                  <a:schemeClr val="bg1"/>
                </a:solidFill>
              </a:rPr>
              <a:t>选择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 smtClean="0">
                <a:solidFill>
                  <a:schemeClr val="bg1"/>
                </a:solidFill>
              </a:rPr>
              <a:t>true </a:t>
            </a:r>
            <a:r>
              <a:rPr lang="en-US" altLang="zh-CN" dirty="0">
                <a:solidFill>
                  <a:schemeClr val="bg1"/>
                </a:solidFill>
              </a:rPr>
              <a:t>[</a:t>
            </a:r>
            <a:r>
              <a:rPr lang="en-US" altLang="zh-CN" dirty="0" err="1">
                <a:solidFill>
                  <a:schemeClr val="bg1"/>
                </a:solidFill>
              </a:rPr>
              <a:t>tru</a:t>
            </a:r>
            <a:r>
              <a:rPr lang="en-US" altLang="zh-CN" dirty="0">
                <a:solidFill>
                  <a:schemeClr val="bg1"/>
                </a:solidFill>
              </a:rPr>
              <a:t>:]             </a:t>
            </a:r>
            <a:r>
              <a:rPr lang="zh-CN" altLang="en-US" dirty="0">
                <a:solidFill>
                  <a:schemeClr val="bg1"/>
                </a:solidFill>
              </a:rPr>
              <a:t>真的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6033770" y="1636395"/>
            <a:ext cx="5320030" cy="2779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pigeon [ˈpɪdʒɪn]     </a:t>
            </a:r>
            <a:r>
              <a:rPr lang="zh-CN" altLang="en-US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鸽子</a:t>
            </a:r>
            <a:endParaRPr lang="en-US" altLang="zh-CN" sz="28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en-US" altLang="zh-CN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jacket[ˈdʒækɪt]       </a:t>
            </a:r>
            <a:r>
              <a:rPr lang="zh-CN" altLang="en-US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夹克</a:t>
            </a:r>
            <a:endParaRPr lang="en-US" altLang="zh-CN" sz="28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en-US" altLang="zh-CN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baggage [ˈbægɪdʒ]  </a:t>
            </a:r>
            <a:r>
              <a:rPr lang="zh-CN" altLang="en-US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行李</a:t>
            </a:r>
            <a:endParaRPr lang="en-US" altLang="zh-CN" sz="28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en-US" altLang="zh-CN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bridge[brɪdʒ]            </a:t>
            </a:r>
            <a:r>
              <a:rPr lang="zh-CN" altLang="en-US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桥</a:t>
            </a:r>
            <a:endParaRPr lang="en-US" altLang="zh-CN" sz="3600">
              <a:solidFill>
                <a:schemeClr val="bg1"/>
              </a:solidFill>
            </a:endParaRPr>
          </a:p>
          <a:p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olidFill>
                  <a:schemeClr val="bg1"/>
                </a:solidFill>
                <a:sym typeface="+mn-ea"/>
              </a:rPr>
              <a:t>/tr/         /dr/    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049780"/>
            <a:ext cx="10515600" cy="4474845"/>
          </a:xfrm>
        </p:spPr>
        <p:txBody>
          <a:bodyPr/>
          <a:lstStyle/>
          <a:p>
            <a:pPr marL="0" indent="0">
              <a:buNone/>
            </a:pPr>
            <a:r>
              <a:rPr lang="en-US" altLang="zh-CN">
                <a:solidFill>
                  <a:schemeClr val="bg1"/>
                </a:solidFill>
              </a:rPr>
              <a:t>trip[trɪp]          </a:t>
            </a:r>
            <a:r>
              <a:rPr lang="zh-CN" altLang="en-US">
                <a:solidFill>
                  <a:schemeClr val="bg1"/>
                </a:solidFill>
              </a:rPr>
              <a:t>旅行</a:t>
            </a:r>
            <a:endParaRPr lang="en-US" altLang="zh-CN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bg1"/>
                </a:solidFill>
              </a:rPr>
              <a:t>train [treɪn]       </a:t>
            </a:r>
            <a:r>
              <a:rPr lang="zh-CN" altLang="en-US">
                <a:solidFill>
                  <a:schemeClr val="bg1"/>
                </a:solidFill>
              </a:rPr>
              <a:t>火车 </a:t>
            </a:r>
            <a:endParaRPr lang="en-US" altLang="zh-CN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bg1"/>
                </a:solidFill>
              </a:rPr>
              <a:t>traffic [ˈtræfɪk]   </a:t>
            </a:r>
            <a:r>
              <a:rPr lang="zh-CN" altLang="en-US">
                <a:solidFill>
                  <a:schemeClr val="bg1"/>
                </a:solidFill>
              </a:rPr>
              <a:t>交通</a:t>
            </a:r>
            <a:endParaRPr lang="en-US" altLang="zh-CN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065395" y="1901825"/>
            <a:ext cx="5391150" cy="2435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drink[drɪŋk]   </a:t>
            </a:r>
            <a:r>
              <a:rPr lang="zh-CN" altLang="en-US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喝</a:t>
            </a:r>
            <a:r>
              <a:rPr lang="en-US" altLang="zh-CN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</a:p>
          <a:p>
            <a:pPr>
              <a:lnSpc>
                <a:spcPct val="120000"/>
              </a:lnSpc>
            </a:pPr>
            <a:r>
              <a:rPr lang="en-US" altLang="zh-CN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draw [drɔ:]     </a:t>
            </a:r>
            <a:r>
              <a:rPr lang="zh-CN" altLang="en-US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画</a:t>
            </a:r>
            <a:endParaRPr lang="en-US" altLang="zh-CN" sz="28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dress [dres]     </a:t>
            </a:r>
            <a:r>
              <a:rPr lang="zh-CN" altLang="en-US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裙子</a:t>
            </a:r>
            <a:endParaRPr lang="en-US" altLang="zh-CN" sz="28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dream[dri:m]   </a:t>
            </a:r>
            <a:r>
              <a:rPr lang="zh-CN" altLang="en-US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梦想</a:t>
            </a:r>
            <a:endParaRPr lang="en-US" altLang="zh-CN" sz="2800">
              <a:solidFill>
                <a:schemeClr val="bg1"/>
              </a:solidFill>
            </a:endParaRPr>
          </a:p>
          <a:p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olidFill>
                  <a:schemeClr val="bg1"/>
                </a:solidFill>
                <a:sym typeface="+mn-ea"/>
              </a:rPr>
              <a:t>/ts/     /dz/</a:t>
            </a:r>
            <a:r>
              <a:rPr lang="zh-CN" altLang="en-US">
                <a:solidFill>
                  <a:schemeClr val="bg1"/>
                </a:solidFill>
              </a:rPr>
              <a:t/>
            </a:r>
            <a:br>
              <a:rPr lang="zh-CN" altLang="en-US">
                <a:solidFill>
                  <a:schemeClr val="bg1"/>
                </a:solidFill>
              </a:rPr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solidFill>
                  <a:schemeClr val="bg1"/>
                </a:solidFill>
              </a:rPr>
              <a:t>pets [pets]  </a:t>
            </a:r>
            <a:r>
              <a:rPr lang="zh-CN" altLang="en-US">
                <a:solidFill>
                  <a:schemeClr val="bg1"/>
                </a:solidFill>
              </a:rPr>
              <a:t>宠物</a:t>
            </a:r>
            <a:endParaRPr lang="en-US" altLang="zh-CN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eats [i:ts]    </a:t>
            </a:r>
            <a:r>
              <a:rPr lang="zh-CN" altLang="en-US">
                <a:solidFill>
                  <a:schemeClr val="bg1"/>
                </a:solidFill>
              </a:rPr>
              <a:t>吃</a:t>
            </a:r>
            <a:endParaRPr lang="en-US" altLang="zh-CN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meets[mi:ts]  </a:t>
            </a:r>
            <a:r>
              <a:rPr lang="zh-CN" altLang="en-US">
                <a:solidFill>
                  <a:schemeClr val="bg1"/>
                </a:solidFill>
              </a:rPr>
              <a:t>遇到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5420360" y="1702435"/>
            <a:ext cx="4820285" cy="33820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friends [frendz]   </a:t>
            </a:r>
            <a:r>
              <a:rPr lang="zh-CN" altLang="en-US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朋友</a:t>
            </a:r>
            <a:endParaRPr lang="en-US" altLang="zh-CN" sz="28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en-US" altLang="zh-CN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sands [sændz]     </a:t>
            </a:r>
            <a:r>
              <a:rPr lang="zh-CN" altLang="en-US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沙子</a:t>
            </a:r>
            <a:endParaRPr lang="en-US" altLang="zh-CN" sz="28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en-US" altLang="zh-CN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roads [rəʊdz]     </a:t>
            </a:r>
            <a:r>
              <a:rPr lang="zh-CN" altLang="en-US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道路</a:t>
            </a:r>
            <a:endParaRPr lang="en-US" altLang="zh-CN" sz="28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en-US" altLang="zh-CN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beds[bedz]         </a:t>
            </a:r>
            <a:r>
              <a:rPr lang="zh-CN" altLang="en-US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床</a:t>
            </a:r>
            <a:endParaRPr lang="en-US" altLang="zh-CN" sz="28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en-US" altLang="zh-CN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hands [hændz]    </a:t>
            </a:r>
            <a:r>
              <a:rPr lang="zh-CN" altLang="en-US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手</a:t>
            </a:r>
            <a:endParaRPr lang="en-US" altLang="zh-CN" sz="2400">
              <a:solidFill>
                <a:schemeClr val="bg1"/>
              </a:solidFill>
            </a:endParaRPr>
          </a:p>
          <a:p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olidFill>
                  <a:schemeClr val="bg1"/>
                </a:solidFill>
                <a:sym typeface="+mn-ea"/>
              </a:rPr>
              <a:t>/s/  /z/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393180" y="1732915"/>
            <a:ext cx="4571365" cy="4474845"/>
          </a:xfrm>
        </p:spPr>
        <p:txBody>
          <a:bodyPr/>
          <a:lstStyle/>
          <a:p>
            <a:r>
              <a:rPr lang="en-US" altLang="zh-CN">
                <a:solidFill>
                  <a:schemeClr val="bg1"/>
                </a:solidFill>
              </a:rPr>
              <a:t>zoo[zu:]             </a:t>
            </a:r>
            <a:r>
              <a:rPr lang="zh-CN" altLang="en-US">
                <a:solidFill>
                  <a:schemeClr val="bg1"/>
                </a:solidFill>
              </a:rPr>
              <a:t>公园</a:t>
            </a:r>
            <a:endParaRPr lang="en-US" altLang="zh-CN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doze [dəʊz]     </a:t>
            </a:r>
            <a:r>
              <a:rPr lang="zh-CN" altLang="en-US">
                <a:solidFill>
                  <a:schemeClr val="bg1"/>
                </a:solidFill>
              </a:rPr>
              <a:t>打瞌睡</a:t>
            </a:r>
            <a:endParaRPr lang="en-US" altLang="zh-CN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gaze[geɪz]       </a:t>
            </a:r>
            <a:r>
              <a:rPr lang="zh-CN" altLang="en-US">
                <a:solidFill>
                  <a:schemeClr val="bg1"/>
                </a:solidFill>
              </a:rPr>
              <a:t>盯着</a:t>
            </a:r>
            <a:endParaRPr lang="en-US" altLang="zh-CN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easy [ˈi:zi]        </a:t>
            </a:r>
            <a:r>
              <a:rPr lang="zh-CN" altLang="en-US">
                <a:solidFill>
                  <a:schemeClr val="bg1"/>
                </a:solidFill>
              </a:rPr>
              <a:t>简单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838200" y="1732915"/>
            <a:ext cx="5003165" cy="2767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test [test]    </a:t>
            </a:r>
            <a:r>
              <a:rPr lang="zh-CN" altLang="en-US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测试</a:t>
            </a:r>
            <a:endParaRPr lang="en-US" altLang="zh-CN" sz="28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race [reɪs]     </a:t>
            </a:r>
            <a:r>
              <a:rPr lang="zh-CN" altLang="en-US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赛跑</a:t>
            </a:r>
            <a:endParaRPr lang="en-US" altLang="zh-CN" sz="28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rice[raɪs]        </a:t>
            </a:r>
            <a:r>
              <a:rPr lang="zh-CN" altLang="en-US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大米</a:t>
            </a:r>
            <a:endParaRPr lang="en-US" altLang="zh-CN" sz="28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spider [ˈspaɪdə(r)]  </a:t>
            </a:r>
            <a:r>
              <a:rPr lang="zh-CN" altLang="en-US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蜘蛛</a:t>
            </a:r>
            <a:r>
              <a:rPr lang="en-US" altLang="zh-CN" sz="3600">
                <a:solidFill>
                  <a:schemeClr val="bg1"/>
                </a:solidFill>
                <a:sym typeface="+mn-ea"/>
              </a:rPr>
              <a:t> </a:t>
            </a:r>
            <a:endParaRPr lang="en-US" altLang="zh-CN" sz="3600">
              <a:solidFill>
                <a:schemeClr val="bg1"/>
              </a:solidFill>
            </a:endParaRPr>
          </a:p>
          <a:p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olidFill>
                  <a:schemeClr val="bg1"/>
                </a:solidFill>
              </a:rPr>
              <a:t>/ʃ/    /ʒ/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702435"/>
            <a:ext cx="5787390" cy="4474845"/>
          </a:xfrm>
        </p:spPr>
        <p:txBody>
          <a:bodyPr/>
          <a:lstStyle/>
          <a:p>
            <a:r>
              <a:rPr lang="en-US" altLang="zh-CN">
                <a:solidFill>
                  <a:schemeClr val="bg1"/>
                </a:solidFill>
              </a:rPr>
              <a:t>fish [fɪʃ]              </a:t>
            </a:r>
            <a:r>
              <a:rPr lang="zh-CN" altLang="en-US">
                <a:solidFill>
                  <a:schemeClr val="bg1"/>
                </a:solidFill>
              </a:rPr>
              <a:t>鱼</a:t>
            </a:r>
            <a:endParaRPr lang="en-US" altLang="zh-CN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shop[ʃɒp]           </a:t>
            </a:r>
            <a:r>
              <a:rPr lang="zh-CN" altLang="en-US">
                <a:solidFill>
                  <a:schemeClr val="bg1"/>
                </a:solidFill>
              </a:rPr>
              <a:t>商店</a:t>
            </a:r>
            <a:endParaRPr lang="en-US" altLang="zh-CN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wash[wɒʃ]           </a:t>
            </a:r>
            <a:r>
              <a:rPr lang="zh-CN" altLang="en-US">
                <a:solidFill>
                  <a:schemeClr val="bg1"/>
                </a:solidFill>
              </a:rPr>
              <a:t>洗</a:t>
            </a:r>
            <a:endParaRPr lang="en-US" altLang="zh-CN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sugar [ˈʃʊgə(r)]    </a:t>
            </a:r>
            <a:r>
              <a:rPr lang="zh-CN" altLang="en-US">
                <a:solidFill>
                  <a:schemeClr val="bg1"/>
                </a:solidFill>
              </a:rPr>
              <a:t>糖</a:t>
            </a:r>
            <a:endParaRPr lang="en-US" altLang="zh-CN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machine [məˈʃi:n]   </a:t>
            </a:r>
            <a:r>
              <a:rPr lang="zh-CN" altLang="en-US">
                <a:solidFill>
                  <a:schemeClr val="bg1"/>
                </a:solidFill>
              </a:rPr>
              <a:t>机器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5758180" y="1702435"/>
            <a:ext cx="5737860" cy="2889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vision[ˈvɪʒn]        </a:t>
            </a:r>
            <a:r>
              <a:rPr lang="zh-CN" altLang="en-US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视野</a:t>
            </a:r>
            <a:endParaRPr lang="en-US" altLang="zh-CN" sz="28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leisure[ˈleʒə(r)]     </a:t>
            </a:r>
            <a:r>
              <a:rPr lang="zh-CN" altLang="en-US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休闲</a:t>
            </a:r>
            <a:endParaRPr lang="en-US" altLang="zh-CN" sz="28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massage [ˈmæsɑ:ʒ]   美 [məˈsɑ:ʒ] </a:t>
            </a:r>
          </a:p>
          <a:p>
            <a:pPr>
              <a:lnSpc>
                <a:spcPct val="130000"/>
              </a:lnSpc>
            </a:pPr>
            <a:r>
              <a:rPr lang="en-US" altLang="zh-CN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garage [ˈgærɑ:ʒ] [gəˈrɑ:ʒ]   </a:t>
            </a:r>
            <a:r>
              <a:rPr lang="zh-CN" altLang="en-US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车库</a:t>
            </a:r>
            <a:endParaRPr lang="en-US" altLang="zh-CN" sz="28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measure [ˈmeʒə(r)]    </a:t>
            </a:r>
            <a:r>
              <a:rPr lang="zh-CN" altLang="en-US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测量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olidFill>
                  <a:schemeClr val="bg1"/>
                </a:solidFill>
                <a:sym typeface="+mn-ea"/>
              </a:rPr>
              <a:t>/θ/    /ð/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>
                <a:solidFill>
                  <a:schemeClr val="bg1"/>
                </a:solidFill>
              </a:rPr>
              <a:t>thing [θɪŋ]     </a:t>
            </a:r>
            <a:r>
              <a:rPr lang="zh-CN" altLang="en-US">
                <a:solidFill>
                  <a:schemeClr val="bg1"/>
                </a:solidFill>
              </a:rPr>
              <a:t>事情</a:t>
            </a:r>
            <a:endParaRPr lang="en-US" altLang="zh-CN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bg1"/>
                </a:solidFill>
              </a:rPr>
              <a:t>thank[θæŋk]  </a:t>
            </a:r>
            <a:r>
              <a:rPr lang="zh-CN" altLang="en-US">
                <a:solidFill>
                  <a:schemeClr val="bg1"/>
                </a:solidFill>
              </a:rPr>
              <a:t>谢谢</a:t>
            </a:r>
            <a:endParaRPr lang="en-US" altLang="zh-CN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bg1"/>
                </a:solidFill>
              </a:rPr>
              <a:t>think [θɪŋk]    </a:t>
            </a:r>
            <a:r>
              <a:rPr lang="zh-CN" altLang="en-US">
                <a:solidFill>
                  <a:schemeClr val="bg1"/>
                </a:solidFill>
              </a:rPr>
              <a:t>考虑</a:t>
            </a:r>
            <a:endParaRPr lang="en-US" altLang="zh-CN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bg1"/>
                </a:solidFill>
              </a:rPr>
              <a:t>teeth [ti:θ]      </a:t>
            </a:r>
            <a:r>
              <a:rPr lang="zh-CN" altLang="en-US">
                <a:solidFill>
                  <a:schemeClr val="bg1"/>
                </a:solidFill>
              </a:rPr>
              <a:t>牙齿</a:t>
            </a:r>
            <a:endParaRPr lang="en-US" altLang="zh-CN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bg1"/>
                </a:solidFill>
              </a:rPr>
              <a:t>through [θru:]  </a:t>
            </a:r>
            <a:r>
              <a:rPr lang="zh-CN" altLang="en-US">
                <a:solidFill>
                  <a:schemeClr val="bg1"/>
                </a:solidFill>
              </a:rPr>
              <a:t>通过</a:t>
            </a:r>
            <a:endParaRPr lang="en-US" altLang="zh-CN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bg1"/>
                </a:solidFill>
              </a:rPr>
              <a:t>path[pɑ:θ]      </a:t>
            </a:r>
            <a:r>
              <a:rPr lang="zh-CN" altLang="en-US">
                <a:solidFill>
                  <a:schemeClr val="bg1"/>
                </a:solidFill>
              </a:rPr>
              <a:t>小道</a:t>
            </a:r>
            <a:endParaRPr lang="en-US" altLang="zh-CN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502275" y="1861185"/>
            <a:ext cx="5605780" cy="33820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brother [ˈbrʌðə(r)]  </a:t>
            </a:r>
            <a:r>
              <a:rPr lang="zh-CN" altLang="en-US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兄弟</a:t>
            </a:r>
            <a:r>
              <a:rPr lang="en-US" altLang="zh-CN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</a:p>
          <a:p>
            <a:pPr>
              <a:lnSpc>
                <a:spcPct val="140000"/>
              </a:lnSpc>
            </a:pPr>
            <a:r>
              <a:rPr lang="en-US" altLang="zh-CN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weather[ˈweðə(r)]    </a:t>
            </a:r>
            <a:r>
              <a:rPr lang="zh-CN" altLang="en-US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天气</a:t>
            </a:r>
            <a:endParaRPr lang="en-US" altLang="zh-CN" sz="28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en-US" altLang="zh-CN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mother[ˈmʌðə(r)]     </a:t>
            </a:r>
            <a:r>
              <a:rPr lang="zh-CN" altLang="en-US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妈妈</a:t>
            </a:r>
            <a:endParaRPr lang="en-US" altLang="zh-CN" sz="28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en-US" altLang="zh-CN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than [ðən]</a:t>
            </a:r>
            <a:r>
              <a:rPr lang="en-US" altLang="zh-CN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[ðæn]       </a:t>
            </a:r>
            <a:r>
              <a:rPr lang="zh-CN" altLang="en-US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比</a:t>
            </a:r>
            <a:endParaRPr lang="en-US" altLang="zh-CN" sz="28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en-US" altLang="zh-CN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then [ðen]                  </a:t>
            </a:r>
            <a:r>
              <a:rPr lang="zh-CN" altLang="en-US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然后</a:t>
            </a:r>
            <a:endParaRPr lang="en-US" altLang="zh-CN" sz="3200">
              <a:solidFill>
                <a:schemeClr val="bg1"/>
              </a:solidFill>
            </a:endParaRPr>
          </a:p>
          <a:p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olidFill>
                  <a:schemeClr val="bg1"/>
                </a:solidFill>
              </a:rPr>
              <a:t>/m//n//ŋ/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5745" y="1682115"/>
            <a:ext cx="5583555" cy="4474845"/>
          </a:xfrm>
        </p:spPr>
        <p:txBody>
          <a:bodyPr/>
          <a:lstStyle/>
          <a:p>
            <a:r>
              <a:rPr lang="en-US" altLang="zh-CN">
                <a:solidFill>
                  <a:schemeClr val="bg1"/>
                </a:solidFill>
              </a:rPr>
              <a:t>camel [ˈkæml]  </a:t>
            </a:r>
            <a:r>
              <a:rPr lang="zh-CN" altLang="en-US" sz="2400">
                <a:solidFill>
                  <a:schemeClr val="bg1"/>
                </a:solidFill>
              </a:rPr>
              <a:t>骆驼</a:t>
            </a:r>
            <a:endParaRPr lang="en-US" altLang="zh-CN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climb[klaɪm]   </a:t>
            </a:r>
            <a:r>
              <a:rPr lang="en-US" altLang="zh-CN" sz="2400">
                <a:solidFill>
                  <a:schemeClr val="bg1"/>
                </a:solidFill>
              </a:rPr>
              <a:t> </a:t>
            </a:r>
            <a:r>
              <a:rPr lang="zh-CN" altLang="en-US" sz="2400">
                <a:solidFill>
                  <a:schemeClr val="bg1"/>
                </a:solidFill>
              </a:rPr>
              <a:t>攀爬</a:t>
            </a:r>
            <a:endParaRPr lang="en-US" altLang="zh-CN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swim [swɪm]    </a:t>
            </a:r>
            <a:r>
              <a:rPr lang="zh-CN" altLang="en-US" sz="2400">
                <a:solidFill>
                  <a:schemeClr val="bg1"/>
                </a:solidFill>
              </a:rPr>
              <a:t>游泳</a:t>
            </a:r>
            <a:endParaRPr lang="en-US" altLang="zh-CN" sz="2400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small[smɔ:l]     </a:t>
            </a:r>
            <a:r>
              <a:rPr lang="zh-CN" altLang="en-US" sz="2400">
                <a:solidFill>
                  <a:schemeClr val="bg1"/>
                </a:solidFill>
              </a:rPr>
              <a:t>小的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  <a:sym typeface="+mn-ea"/>
              </a:rPr>
              <a:t>summer[ˈsʌmə(r)]</a:t>
            </a:r>
            <a:r>
              <a:rPr lang="zh-CN" altLang="en-US" sz="2000">
                <a:solidFill>
                  <a:schemeClr val="bg1"/>
                </a:solidFill>
                <a:sym typeface="+mn-ea"/>
              </a:rPr>
              <a:t>夏天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5605145" y="890905"/>
            <a:ext cx="4901565" cy="2779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ant [ænt]    </a:t>
            </a:r>
            <a:r>
              <a:rPr lang="zh-CN" altLang="en-US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蚂蚁</a:t>
            </a:r>
            <a:endParaRPr lang="en-US" altLang="zh-CN" sz="28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en-US" altLang="zh-CN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hunt [hʌnt]  </a:t>
            </a:r>
            <a:r>
              <a:rPr lang="zh-CN" altLang="en-US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打猎</a:t>
            </a:r>
            <a:endParaRPr lang="en-US" altLang="zh-CN" sz="28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en-US" altLang="zh-CN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night[naɪt]    </a:t>
            </a:r>
            <a:r>
              <a:rPr lang="zh-CN" altLang="en-US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晚上</a:t>
            </a:r>
            <a:endParaRPr lang="en-US" altLang="zh-CN" sz="28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en-US" altLang="zh-CN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line [laɪn]      </a:t>
            </a:r>
            <a:r>
              <a:rPr lang="zh-CN" altLang="en-US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线</a:t>
            </a:r>
            <a:endParaRPr lang="en-US" altLang="zh-CN" sz="3200">
              <a:solidFill>
                <a:schemeClr val="bg1"/>
              </a:solidFill>
            </a:endParaRPr>
          </a:p>
          <a:p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605145" y="3953510"/>
            <a:ext cx="5556250" cy="2435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penguin [ˈpeŋgwɪn]   </a:t>
            </a:r>
            <a:r>
              <a:rPr lang="zh-CN" altLang="en-US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企鹅</a:t>
            </a:r>
            <a:endParaRPr lang="en-US" altLang="zh-CN" sz="28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ink [ɪŋk]             </a:t>
            </a:r>
            <a:r>
              <a:rPr lang="zh-CN" altLang="en-US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墨水</a:t>
            </a:r>
            <a:endParaRPr lang="en-US" altLang="zh-CN" sz="28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bank</a:t>
            </a:r>
            <a:r>
              <a:rPr lang="en-US" altLang="zh-CN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[bæŋk]     </a:t>
            </a:r>
            <a:r>
              <a:rPr lang="zh-CN" altLang="en-US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银行</a:t>
            </a:r>
            <a:endParaRPr lang="en-US" altLang="zh-CN" sz="28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en-US" altLang="zh-CN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spring[sprɪŋ]      </a:t>
            </a:r>
            <a:r>
              <a:rPr lang="zh-CN" altLang="en-US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春天</a:t>
            </a:r>
            <a:endParaRPr lang="en-US" altLang="zh-CN" sz="2800">
              <a:solidFill>
                <a:schemeClr val="bg1"/>
              </a:solidFill>
            </a:endParaRPr>
          </a:p>
          <a:p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 descr="微信图片_2018101713134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20" y="12065"/>
            <a:ext cx="12153900" cy="68529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olidFill>
                  <a:schemeClr val="bg1"/>
                </a:solidFill>
                <a:cs typeface="微软雅黑" panose="020B0503020204020204" charset="-122"/>
                <a:sym typeface="+mn-ea"/>
              </a:rPr>
              <a:t>[ʌn]    [æn]    [en]     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[ən]    [ɒn]   [ɪn] </a:t>
            </a:r>
            <a:endParaRPr lang="zh-CN" altLang="en-US"/>
          </a:p>
        </p:txBody>
      </p:sp>
      <p:sp>
        <p:nvSpPr>
          <p:cNvPr id="7" name="标题 1"/>
          <p:cNvSpPr>
            <a:spLocks noGrp="1"/>
          </p:cNvSpPr>
          <p:nvPr/>
        </p:nvSpPr>
        <p:spPr>
          <a:xfrm>
            <a:off x="904240" y="2416810"/>
            <a:ext cx="10525125" cy="1275715"/>
          </a:xfrm>
          <a:prstGeom prst="rect">
            <a:avLst/>
          </a:prstGeom>
          <a:effectLst>
            <a:outerShdw blurRad="88900" dist="101600" dir="5400000" algn="ctr" rotWithShape="0">
              <a:srgbClr val="000000">
                <a:alpha val="2000"/>
              </a:srgbClr>
            </a:outerShdw>
          </a:effectLst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202020"/>
                </a:solidFill>
                <a:effectLst>
                  <a:outerShdw blurRad="50800" dist="38100" dir="5400000" algn="t" rotWithShape="0">
                    <a:prstClr val="black">
                      <a:alpha val="20000"/>
                    </a:prst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</a:lstStyle>
          <a:p>
            <a:r>
              <a:rPr lang="en-US" altLang="zh-CN">
                <a:solidFill>
                  <a:schemeClr val="bg1"/>
                </a:solidFill>
                <a:cs typeface="微软雅黑" panose="020B0503020204020204" charset="-122"/>
                <a:sym typeface="+mn-ea"/>
              </a:rPr>
              <a:t>[ʌ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ŋ</a:t>
            </a:r>
            <a:r>
              <a:rPr lang="en-US" altLang="zh-CN">
                <a:solidFill>
                  <a:schemeClr val="bg1"/>
                </a:solidFill>
                <a:cs typeface="微软雅黑" panose="020B0503020204020204" charset="-122"/>
                <a:sym typeface="+mn-ea"/>
              </a:rPr>
              <a:t>]    [æ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ŋ</a:t>
            </a:r>
            <a:r>
              <a:rPr lang="en-US" altLang="zh-CN">
                <a:solidFill>
                  <a:schemeClr val="bg1"/>
                </a:solidFill>
                <a:cs typeface="微软雅黑" panose="020B0503020204020204" charset="-122"/>
                <a:sym typeface="+mn-ea"/>
              </a:rPr>
              <a:t>]    [e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ŋ</a:t>
            </a:r>
            <a:r>
              <a:rPr lang="en-US" altLang="zh-CN">
                <a:solidFill>
                  <a:schemeClr val="bg1"/>
                </a:solidFill>
                <a:cs typeface="微软雅黑" panose="020B0503020204020204" charset="-122"/>
                <a:sym typeface="+mn-ea"/>
              </a:rPr>
              <a:t>]     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[əŋ]    [ɒŋ]   [ɪŋ] 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olidFill>
                  <a:schemeClr val="bg1"/>
                </a:solidFill>
              </a:rPr>
              <a:t>/l/    /r/    /h/  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5265" y="1671955"/>
            <a:ext cx="4286885" cy="4474845"/>
          </a:xfrm>
        </p:spPr>
        <p:txBody>
          <a:bodyPr/>
          <a:lstStyle/>
          <a:p>
            <a:r>
              <a:rPr lang="en-US" altLang="zh-CN">
                <a:solidFill>
                  <a:schemeClr val="bg1"/>
                </a:solidFill>
                <a:effectLst/>
              </a:rPr>
              <a:t>listen[ˈlɪsn]   </a:t>
            </a:r>
            <a:r>
              <a:rPr lang="zh-CN" altLang="en-US">
                <a:solidFill>
                  <a:schemeClr val="bg1"/>
                </a:solidFill>
                <a:effectLst/>
              </a:rPr>
              <a:t>听</a:t>
            </a:r>
            <a:endParaRPr lang="en-US" altLang="zh-CN">
              <a:solidFill>
                <a:schemeClr val="bg1"/>
              </a:solidFill>
              <a:effectLst/>
            </a:endParaRPr>
          </a:p>
          <a:p>
            <a:r>
              <a:rPr lang="en-US" altLang="zh-CN">
                <a:solidFill>
                  <a:schemeClr val="bg1"/>
                </a:solidFill>
                <a:effectLst/>
              </a:rPr>
              <a:t>look [lʊk]     </a:t>
            </a:r>
            <a:r>
              <a:rPr lang="zh-CN" altLang="en-US">
                <a:solidFill>
                  <a:schemeClr val="bg1"/>
                </a:solidFill>
                <a:effectLst/>
              </a:rPr>
              <a:t>看</a:t>
            </a:r>
            <a:endParaRPr lang="en-US" altLang="zh-CN">
              <a:solidFill>
                <a:schemeClr val="bg1"/>
              </a:solidFill>
              <a:effectLst/>
            </a:endParaRPr>
          </a:p>
          <a:p>
            <a:r>
              <a:rPr lang="en-US" altLang="zh-CN">
                <a:solidFill>
                  <a:schemeClr val="bg1"/>
                </a:solidFill>
                <a:effectLst/>
              </a:rPr>
              <a:t>love[lʌv]       </a:t>
            </a:r>
            <a:r>
              <a:rPr lang="zh-CN" altLang="en-US">
                <a:solidFill>
                  <a:schemeClr val="bg1"/>
                </a:solidFill>
                <a:effectLst/>
              </a:rPr>
              <a:t>爱</a:t>
            </a:r>
            <a:endParaRPr lang="en-US" altLang="zh-CN">
              <a:solidFill>
                <a:schemeClr val="bg1"/>
              </a:solidFill>
              <a:effectLst/>
            </a:endParaRPr>
          </a:p>
          <a:p>
            <a:r>
              <a:rPr lang="en-US" altLang="zh-CN">
                <a:solidFill>
                  <a:schemeClr val="bg1"/>
                </a:solidFill>
                <a:effectLst/>
              </a:rPr>
              <a:t>lady [ˈleɪdi]  </a:t>
            </a:r>
            <a:r>
              <a:rPr lang="zh-CN" altLang="en-US">
                <a:solidFill>
                  <a:schemeClr val="bg1"/>
                </a:solidFill>
                <a:effectLst/>
              </a:rPr>
              <a:t>女士</a:t>
            </a:r>
            <a:endParaRPr lang="en-US" altLang="zh-CN">
              <a:solidFill>
                <a:schemeClr val="bg1"/>
              </a:solidFill>
              <a:effectLst/>
            </a:endParaRPr>
          </a:p>
          <a:p>
            <a:r>
              <a:rPr lang="en-US" altLang="zh-CN">
                <a:solidFill>
                  <a:schemeClr val="bg1"/>
                </a:solidFill>
                <a:effectLst/>
              </a:rPr>
              <a:t>meal [mi:l]    </a:t>
            </a:r>
            <a:r>
              <a:rPr lang="zh-CN" altLang="en-US">
                <a:solidFill>
                  <a:schemeClr val="bg1"/>
                </a:solidFill>
                <a:effectLst/>
              </a:rPr>
              <a:t>餐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3716655" y="1972945"/>
            <a:ext cx="4389755" cy="2889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shrimp [ʃrɪmp]   </a:t>
            </a:r>
            <a:r>
              <a:rPr lang="zh-CN" altLang="en-US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龙虾</a:t>
            </a:r>
            <a:endParaRPr lang="en-US" altLang="zh-CN" sz="28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river</a:t>
            </a:r>
            <a:r>
              <a:rPr lang="en-US" altLang="zh-CN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[ˈrɪvə(r)]      </a:t>
            </a:r>
            <a:r>
              <a:rPr lang="zh-CN" altLang="en-US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河</a:t>
            </a:r>
            <a:endParaRPr lang="en-US" altLang="zh-CN" sz="28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rain[reɪn]             </a:t>
            </a:r>
            <a:r>
              <a:rPr lang="zh-CN" altLang="en-US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雨</a:t>
            </a:r>
            <a:endParaRPr lang="en-US" altLang="zh-CN" sz="28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wrinkle [ˈrɪŋkl]    </a:t>
            </a:r>
            <a:r>
              <a:rPr lang="zh-CN" altLang="en-US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皱纹</a:t>
            </a:r>
            <a:endParaRPr lang="en-US" altLang="zh-CN" sz="28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ferry[ˈferi]            </a:t>
            </a:r>
            <a:r>
              <a:rPr lang="zh-CN" altLang="en-US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渡口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8106410" y="2126615"/>
            <a:ext cx="3818255" cy="2158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home [həʊm]  </a:t>
            </a:r>
            <a:r>
              <a:rPr lang="zh-CN" altLang="en-US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家</a:t>
            </a:r>
            <a:endParaRPr lang="en-US" altLang="zh-CN" sz="28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hat [hæt]         </a:t>
            </a:r>
            <a:r>
              <a:rPr lang="zh-CN" altLang="en-US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帽子</a:t>
            </a:r>
            <a:endParaRPr lang="en-US" altLang="zh-CN" sz="28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hill [hɪl]            </a:t>
            </a:r>
            <a:r>
              <a:rPr lang="zh-CN" altLang="en-US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小山丘</a:t>
            </a:r>
            <a:endParaRPr lang="en-US" altLang="zh-CN" sz="28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high [haɪ]        </a:t>
            </a:r>
            <a:r>
              <a:rPr lang="zh-CN" altLang="en-US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高的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olidFill>
                  <a:schemeClr val="bg1"/>
                </a:solidFill>
                <a:sym typeface="+mn-ea"/>
              </a:rPr>
              <a:t> /j/   /w/</a:t>
            </a:r>
            <a:r>
              <a:rPr lang="zh-CN" altLang="en-US">
                <a:solidFill>
                  <a:schemeClr val="bg1"/>
                </a:solidFill>
              </a:rPr>
              <a:t/>
            </a:r>
            <a:br>
              <a:rPr lang="zh-CN" altLang="en-US">
                <a:solidFill>
                  <a:schemeClr val="bg1"/>
                </a:solidFill>
              </a:rPr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64300" y="1753235"/>
            <a:ext cx="5226685" cy="4474845"/>
          </a:xfrm>
        </p:spPr>
        <p:txBody>
          <a:bodyPr/>
          <a:lstStyle/>
          <a:p>
            <a:r>
              <a:rPr lang="en-US" altLang="zh-CN">
                <a:solidFill>
                  <a:schemeClr val="bg1"/>
                </a:solidFill>
              </a:rPr>
              <a:t>swan [swɒn]     </a:t>
            </a:r>
            <a:r>
              <a:rPr lang="zh-CN" altLang="en-US">
                <a:solidFill>
                  <a:schemeClr val="bg1"/>
                </a:solidFill>
              </a:rPr>
              <a:t>天鹅</a:t>
            </a:r>
            <a:endParaRPr lang="en-US" altLang="zh-CN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window [ˈwɪndəʊ] </a:t>
            </a:r>
            <a:r>
              <a:rPr lang="zh-CN" altLang="en-US">
                <a:solidFill>
                  <a:schemeClr val="bg1"/>
                </a:solidFill>
              </a:rPr>
              <a:t>窗子 </a:t>
            </a:r>
            <a:endParaRPr lang="en-US" altLang="zh-CN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work [wɜ:k]       </a:t>
            </a:r>
            <a:r>
              <a:rPr lang="zh-CN" altLang="en-US">
                <a:solidFill>
                  <a:schemeClr val="bg1"/>
                </a:solidFill>
              </a:rPr>
              <a:t>工作</a:t>
            </a:r>
            <a:endParaRPr lang="en-US" altLang="zh-CN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walk [wɔ:k]      </a:t>
            </a:r>
            <a:r>
              <a:rPr lang="zh-CN" altLang="en-US">
                <a:solidFill>
                  <a:schemeClr val="bg1"/>
                </a:solidFill>
              </a:rPr>
              <a:t>散步</a:t>
            </a:r>
            <a:endParaRPr lang="en-US" altLang="zh-CN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white [waɪt]     </a:t>
            </a:r>
            <a:r>
              <a:rPr lang="zh-CN" altLang="en-US">
                <a:solidFill>
                  <a:schemeClr val="bg1"/>
                </a:solidFill>
              </a:rPr>
              <a:t>白色的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694690" y="1840230"/>
            <a:ext cx="5380355" cy="3449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yes[jes]      </a:t>
            </a:r>
            <a:r>
              <a:rPr lang="zh-CN" altLang="en-US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是的</a:t>
            </a:r>
            <a:endParaRPr lang="en-US" altLang="zh-CN" sz="28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yell[jel]       </a:t>
            </a:r>
            <a:r>
              <a:rPr lang="zh-CN" altLang="en-US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大叫</a:t>
            </a:r>
            <a:endParaRPr lang="en-US" altLang="zh-CN" sz="28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yard [jɑ:d]    </a:t>
            </a:r>
            <a:r>
              <a:rPr lang="zh-CN" altLang="en-US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院子</a:t>
            </a:r>
            <a:endParaRPr lang="en-US" altLang="zh-CN" sz="28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yoga [ˈjəʊgə]  </a:t>
            </a:r>
            <a:r>
              <a:rPr lang="zh-CN" altLang="en-US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瑜伽</a:t>
            </a:r>
            <a:r>
              <a:rPr lang="en-US" altLang="zh-CN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</a:p>
          <a:p>
            <a:pPr>
              <a:lnSpc>
                <a:spcPct val="130000"/>
              </a:lnSpc>
            </a:pPr>
            <a:r>
              <a:rPr lang="en-US" altLang="zh-CN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you [ju]        </a:t>
            </a:r>
            <a:r>
              <a:rPr lang="zh-CN" altLang="en-US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你</a:t>
            </a:r>
            <a:endParaRPr lang="en-US" altLang="zh-CN" sz="28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your [jɔ:(r)]  [jʊr] 你</a:t>
            </a:r>
            <a:r>
              <a:rPr lang="zh-CN" altLang="en-US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olidFill>
                  <a:schemeClr val="bg1"/>
                </a:solidFill>
              </a:rPr>
              <a:t>/f/   /v/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702435"/>
            <a:ext cx="5184775" cy="4474845"/>
          </a:xfrm>
        </p:spPr>
        <p:txBody>
          <a:bodyPr/>
          <a:lstStyle/>
          <a:p>
            <a:r>
              <a:rPr lang="en-US" altLang="zh-CN">
                <a:solidFill>
                  <a:schemeClr val="bg1"/>
                </a:solidFill>
              </a:rPr>
              <a:t>frog [frɒg]         </a:t>
            </a:r>
            <a:r>
              <a:rPr lang="zh-CN" altLang="en-US">
                <a:solidFill>
                  <a:schemeClr val="bg1"/>
                </a:solidFill>
              </a:rPr>
              <a:t>青蛙</a:t>
            </a:r>
            <a:endParaRPr lang="en-US" altLang="zh-CN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fly [flaɪ]              </a:t>
            </a:r>
            <a:r>
              <a:rPr lang="zh-CN" altLang="en-US">
                <a:solidFill>
                  <a:schemeClr val="bg1"/>
                </a:solidFill>
              </a:rPr>
              <a:t>飞</a:t>
            </a:r>
            <a:endParaRPr lang="en-US" altLang="zh-CN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coffee [ˈkɒfi]      </a:t>
            </a:r>
            <a:r>
              <a:rPr lang="zh-CN" altLang="en-US">
                <a:solidFill>
                  <a:schemeClr val="bg1"/>
                </a:solidFill>
              </a:rPr>
              <a:t>咖啡</a:t>
            </a:r>
            <a:endParaRPr lang="en-US" altLang="zh-CN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phone [fəʊn]     </a:t>
            </a:r>
            <a:r>
              <a:rPr lang="zh-CN" altLang="en-US">
                <a:solidFill>
                  <a:schemeClr val="bg1"/>
                </a:solidFill>
              </a:rPr>
              <a:t>手机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6247765" y="1626235"/>
            <a:ext cx="4401185" cy="29521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dove [dʌv]       </a:t>
            </a:r>
            <a:r>
              <a:rPr lang="zh-CN" altLang="en-US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鸽子</a:t>
            </a:r>
            <a:endParaRPr lang="en-US" altLang="zh-CN" sz="28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vase [vɑ:z]         </a:t>
            </a:r>
            <a:r>
              <a:rPr lang="zh-CN" altLang="en-US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花瓶</a:t>
            </a:r>
            <a:endParaRPr lang="en-US" altLang="zh-CN" sz="28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village [ˈvɪlɪdʒ]   </a:t>
            </a:r>
            <a:r>
              <a:rPr lang="zh-CN" altLang="en-US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村子</a:t>
            </a:r>
            <a:endParaRPr lang="en-US" altLang="zh-CN" sz="28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drive [draɪv]      </a:t>
            </a:r>
            <a:r>
              <a:rPr lang="zh-CN" altLang="en-US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开车</a:t>
            </a:r>
            <a:endParaRPr lang="en-US" altLang="zh-CN" sz="28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move [mu:v]      </a:t>
            </a:r>
            <a:r>
              <a:rPr lang="zh-CN" altLang="en-US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移动</a:t>
            </a:r>
            <a:endParaRPr lang="en-US" altLang="zh-CN" sz="2800">
              <a:solidFill>
                <a:schemeClr val="bg1"/>
              </a:solidFill>
            </a:endParaRPr>
          </a:p>
          <a:p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olidFill>
                  <a:schemeClr val="bg1"/>
                </a:solidFill>
              </a:rPr>
              <a:t>/b/  </a:t>
            </a:r>
            <a:r>
              <a:rPr lang="zh-CN" altLang="en-US"/>
              <a:t>   </a:t>
            </a:r>
            <a:r>
              <a:rPr lang="zh-CN" altLang="en-US">
                <a:solidFill>
                  <a:schemeClr val="bg1"/>
                </a:solidFill>
              </a:rPr>
              <a:t>/p/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702435"/>
            <a:ext cx="5460365" cy="4474845"/>
          </a:xfrm>
        </p:spPr>
        <p:txBody>
          <a:bodyPr/>
          <a:lstStyle/>
          <a:p>
            <a:pPr marL="0" indent="0">
              <a:buNone/>
            </a:pPr>
            <a:r>
              <a:rPr lang="en-US" altLang="zh-CN">
                <a:solidFill>
                  <a:schemeClr val="bg1"/>
                </a:solidFill>
              </a:rPr>
              <a:t>battery [ˈbætri]  </a:t>
            </a:r>
            <a:r>
              <a:rPr lang="zh-CN" altLang="en-US">
                <a:solidFill>
                  <a:schemeClr val="bg1"/>
                </a:solidFill>
              </a:rPr>
              <a:t>电池</a:t>
            </a:r>
            <a:r>
              <a:rPr lang="en-US" altLang="zh-CN">
                <a:solidFill>
                  <a:schemeClr val="bg1"/>
                </a:solidFill>
              </a:rPr>
              <a:t>  </a:t>
            </a:r>
          </a:p>
          <a:p>
            <a:pPr marL="0" indent="0">
              <a:buNone/>
            </a:pPr>
            <a:r>
              <a:rPr lang="en-US" altLang="zh-CN">
                <a:solidFill>
                  <a:schemeClr val="bg1"/>
                </a:solidFill>
              </a:rPr>
              <a:t>bat[bæt]           </a:t>
            </a:r>
            <a:r>
              <a:rPr lang="zh-CN" altLang="en-US">
                <a:solidFill>
                  <a:schemeClr val="bg1"/>
                </a:solidFill>
              </a:rPr>
              <a:t>蝙蝠</a:t>
            </a:r>
            <a:endParaRPr lang="en-US" altLang="zh-CN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bg1"/>
                </a:solidFill>
              </a:rPr>
              <a:t>bus[bʌs]            </a:t>
            </a:r>
            <a:r>
              <a:rPr lang="zh-CN" altLang="en-US">
                <a:solidFill>
                  <a:schemeClr val="bg1"/>
                </a:solidFill>
              </a:rPr>
              <a:t>公交车</a:t>
            </a:r>
            <a:endParaRPr lang="en-US" altLang="zh-CN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bg1"/>
                </a:solidFill>
              </a:rPr>
              <a:t>bath[bɑ:θ]         </a:t>
            </a:r>
            <a:r>
              <a:rPr lang="zh-CN" altLang="en-US">
                <a:solidFill>
                  <a:schemeClr val="bg1"/>
                </a:solidFill>
              </a:rPr>
              <a:t>洗澡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6024245" y="1820545"/>
            <a:ext cx="4717415" cy="2607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pay[peɪ]          </a:t>
            </a:r>
            <a:r>
              <a:rPr lang="zh-CN" altLang="en-US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支付</a:t>
            </a:r>
            <a:endParaRPr lang="en-US" altLang="zh-CN" sz="28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cup [kʌp]          </a:t>
            </a:r>
            <a:r>
              <a:rPr lang="zh-CN" altLang="en-US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杯子</a:t>
            </a:r>
            <a:endParaRPr lang="en-US" altLang="zh-CN" sz="28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pocket [ˈpɒkɪt]  </a:t>
            </a:r>
            <a:r>
              <a:rPr lang="zh-CN" altLang="en-US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口袋</a:t>
            </a:r>
            <a:endParaRPr lang="en-US" altLang="zh-CN" sz="28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apple[ˈæpl]        </a:t>
            </a:r>
            <a:r>
              <a:rPr lang="zh-CN" altLang="en-US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苹果</a:t>
            </a:r>
            <a:endParaRPr lang="en-US" altLang="zh-CN" sz="2800">
              <a:solidFill>
                <a:schemeClr val="bg1"/>
              </a:solidFill>
            </a:endParaRPr>
          </a:p>
          <a:p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olidFill>
                  <a:schemeClr val="bg1"/>
                </a:solidFill>
                <a:sym typeface="+mn-ea"/>
              </a:rPr>
              <a:t>/d/  /t/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702435"/>
            <a:ext cx="5349240" cy="4474845"/>
          </a:xfrm>
        </p:spPr>
        <p:txBody>
          <a:bodyPr/>
          <a:lstStyle/>
          <a:p>
            <a:pPr marL="0" indent="0">
              <a:buNone/>
            </a:pPr>
            <a:r>
              <a:rPr lang="en-US" altLang="zh-CN">
                <a:solidFill>
                  <a:schemeClr val="bg1"/>
                </a:solidFill>
              </a:rPr>
              <a:t>duck[dʌk]          </a:t>
            </a:r>
            <a:r>
              <a:rPr lang="zh-CN" altLang="en-US">
                <a:solidFill>
                  <a:schemeClr val="bg1"/>
                </a:solidFill>
              </a:rPr>
              <a:t>鸭子</a:t>
            </a:r>
            <a:endParaRPr lang="en-US" altLang="zh-CN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bg1"/>
                </a:solidFill>
              </a:rPr>
              <a:t>desk [desk]         </a:t>
            </a:r>
            <a:r>
              <a:rPr lang="zh-CN" altLang="en-US">
                <a:solidFill>
                  <a:schemeClr val="bg1"/>
                </a:solidFill>
              </a:rPr>
              <a:t>桌子</a:t>
            </a:r>
            <a:endParaRPr lang="en-US" altLang="zh-CN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bg1"/>
                </a:solidFill>
              </a:rPr>
              <a:t>dance [dɑ:ns]     </a:t>
            </a:r>
            <a:r>
              <a:rPr lang="zh-CN" altLang="en-US">
                <a:solidFill>
                  <a:schemeClr val="bg1"/>
                </a:solidFill>
              </a:rPr>
              <a:t>跳舞</a:t>
            </a:r>
            <a:endParaRPr lang="en-US" altLang="zh-CN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bg1"/>
                </a:solidFill>
              </a:rPr>
              <a:t>child [tʃaɪld]       </a:t>
            </a:r>
            <a:r>
              <a:rPr lang="zh-CN" altLang="en-US">
                <a:solidFill>
                  <a:schemeClr val="bg1"/>
                </a:solidFill>
              </a:rPr>
              <a:t>小孩</a:t>
            </a:r>
            <a:endParaRPr lang="en-US" altLang="zh-CN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bg1"/>
                </a:solidFill>
              </a:rPr>
              <a:t>middle[ˈmɪdl]    </a:t>
            </a:r>
            <a:r>
              <a:rPr lang="zh-CN" altLang="en-US">
                <a:solidFill>
                  <a:schemeClr val="bg1"/>
                </a:solidFill>
              </a:rPr>
              <a:t>中间</a:t>
            </a:r>
            <a:endParaRPr lang="en-US" altLang="zh-CN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584825" y="1983740"/>
            <a:ext cx="5156200" cy="2889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turkey [ˈtɜ:ki]       </a:t>
            </a:r>
            <a:r>
              <a:rPr lang="zh-CN" altLang="en-US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火鸡</a:t>
            </a:r>
            <a:endParaRPr lang="en-US" altLang="zh-CN" sz="28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table [ˈteɪbl]         </a:t>
            </a:r>
            <a:r>
              <a:rPr lang="zh-CN" altLang="en-US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桌子</a:t>
            </a:r>
            <a:endParaRPr lang="en-US" altLang="zh-CN" sz="28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talk[tɔ:k]               </a:t>
            </a:r>
            <a:r>
              <a:rPr lang="zh-CN" altLang="en-US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聊天</a:t>
            </a:r>
            <a:endParaRPr lang="en-US" altLang="zh-CN" sz="28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bottle [ˈbɒtl]         </a:t>
            </a:r>
            <a:r>
              <a:rPr lang="zh-CN" altLang="en-US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瓶子</a:t>
            </a:r>
            <a:endParaRPr lang="en-US" altLang="zh-CN" sz="28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water [ˈwɔ:tə(r)]    </a:t>
            </a:r>
            <a:r>
              <a:rPr lang="zh-CN" altLang="en-US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水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olidFill>
                  <a:schemeClr val="bg1"/>
                </a:solidFill>
                <a:sym typeface="+mn-ea"/>
              </a:rPr>
              <a:t>/ɡ/  /k/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solidFill>
                  <a:schemeClr val="bg1"/>
                </a:solidFill>
              </a:rPr>
              <a:t>eagle [ˈi:gl]       </a:t>
            </a:r>
            <a:r>
              <a:rPr lang="zh-CN" altLang="en-US">
                <a:solidFill>
                  <a:schemeClr val="bg1"/>
                </a:solidFill>
              </a:rPr>
              <a:t>鹰</a:t>
            </a:r>
            <a:endParaRPr lang="en-US" altLang="zh-CN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game [geɪm]    </a:t>
            </a:r>
            <a:r>
              <a:rPr lang="zh-CN" altLang="en-US">
                <a:solidFill>
                  <a:schemeClr val="bg1"/>
                </a:solidFill>
              </a:rPr>
              <a:t>游戏</a:t>
            </a:r>
            <a:endParaRPr lang="en-US" altLang="zh-CN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girl [gɜ:l]           </a:t>
            </a:r>
            <a:r>
              <a:rPr lang="zh-CN" altLang="en-US">
                <a:solidFill>
                  <a:schemeClr val="bg1"/>
                </a:solidFill>
              </a:rPr>
              <a:t>女孩</a:t>
            </a:r>
            <a:endParaRPr lang="en-US" altLang="zh-CN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egg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[eg]             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鸡蛋</a:t>
            </a:r>
            <a:endParaRPr lang="en-US" altLang="zh-CN">
              <a:solidFill>
                <a:schemeClr val="bg1"/>
              </a:solidFill>
              <a:sym typeface="+mn-ea"/>
            </a:endParaRPr>
          </a:p>
          <a:p>
            <a:r>
              <a:rPr lang="en-US" altLang="zh-CN">
                <a:solidFill>
                  <a:schemeClr val="bg1"/>
                </a:solidFill>
              </a:rPr>
              <a:t>giggle [ˈgɪgl]    </a:t>
            </a:r>
            <a:r>
              <a:rPr lang="zh-CN" altLang="en-US">
                <a:solidFill>
                  <a:schemeClr val="bg1"/>
                </a:solidFill>
              </a:rPr>
              <a:t>咯咯笑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5707380" y="1800225"/>
            <a:ext cx="5830570" cy="3105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key [ki:]           </a:t>
            </a:r>
            <a:r>
              <a:rPr lang="zh-CN" altLang="en-US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钥匙</a:t>
            </a:r>
            <a:endParaRPr lang="en-US" altLang="zh-CN" sz="28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en-US" altLang="zh-CN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cry[kraɪ]           </a:t>
            </a:r>
            <a:r>
              <a:rPr lang="zh-CN" altLang="en-US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哭</a:t>
            </a:r>
            <a:endParaRPr lang="en-US" altLang="zh-CN" sz="28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en-US" altLang="zh-CN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kick[kɪk]             </a:t>
            </a:r>
            <a:r>
              <a:rPr lang="zh-CN" altLang="en-US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踢</a:t>
            </a:r>
            <a:endParaRPr lang="en-US" altLang="zh-CN" sz="28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en-US" altLang="zh-CN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occur [əˈkɜ:(r)]   </a:t>
            </a:r>
            <a:r>
              <a:rPr lang="zh-CN" altLang="en-US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发生</a:t>
            </a:r>
            <a:endParaRPr lang="en-US" altLang="zh-CN" sz="28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en-US" altLang="zh-CN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kangaroo[ˌkæŋgəˈru:]  </a:t>
            </a:r>
            <a:r>
              <a:rPr lang="zh-CN" altLang="en-US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袋鼠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/>
          <p:nvPr/>
        </p:nvGraphicFramePr>
        <p:xfrm>
          <a:off x="22860" y="39370"/>
          <a:ext cx="12165965" cy="67760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462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85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33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0391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>
                          <a:solidFill>
                            <a:schemeClr val="bg1"/>
                          </a:solidFill>
                          <a:sym typeface="+mn-ea"/>
                        </a:rPr>
                        <a:t>国际音标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>
                          <a:solidFill>
                            <a:schemeClr val="bg1"/>
                          </a:solidFill>
                          <a:sym typeface="+mn-ea"/>
                        </a:rPr>
                        <a:t>英式音标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>
                          <a:solidFill>
                            <a:schemeClr val="bg1"/>
                          </a:solidFill>
                          <a:sym typeface="+mn-ea"/>
                        </a:rPr>
                        <a:t> 美式音标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373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>
                          <a:solidFill>
                            <a:schemeClr val="tx1"/>
                          </a:solidFill>
                          <a:sym typeface="+mn-ea"/>
                        </a:rPr>
                        <a:t> [ɪ] 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>
                          <a:solidFill>
                            <a:schemeClr val="tx1"/>
                          </a:solidFill>
                          <a:sym typeface="+mn-ea"/>
                        </a:rPr>
                        <a:t>[i] 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>
                          <a:solidFill>
                            <a:schemeClr val="tx1"/>
                          </a:solidFill>
                          <a:sym typeface="+mn-ea"/>
                        </a:rPr>
                        <a:t> [ɪ] 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629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 [e]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 [e]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 [ɛ]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628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 [ə]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 [ə] 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 [ɚ]</a:t>
                      </a:r>
                      <a:r>
                        <a:rPr lang="en-US" altLang="zh-CN"/>
                        <a:t>/</a:t>
                      </a:r>
                      <a:r>
                        <a:rPr lang="zh-CN" altLang="en-US" sz="1800">
                          <a:sym typeface="+mn-ea"/>
                        </a:rPr>
                        <a:t> [ə] </a:t>
                      </a:r>
                      <a:endParaRPr lang="en-US" alt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5755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 [ɒ]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[</a:t>
                      </a:r>
                      <a:r>
                        <a:rPr lang="zh-CN" altLang="en-US" sz="1800">
                          <a:solidFill>
                            <a:schemeClr val="tx1"/>
                          </a:solidFill>
                          <a:sym typeface="+mn-ea"/>
                        </a:rPr>
                        <a:t>ɔ</a:t>
                      </a:r>
                      <a:r>
                        <a:rPr lang="zh-CN" altLang="en-US" sz="1800">
                          <a:sym typeface="+mn-ea"/>
                        </a:rPr>
                        <a:t> ]</a:t>
                      </a:r>
                      <a:endParaRPr lang="zh-CN" altLang="en-US" sz="18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 [ɑ]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5628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 [ʊ]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 [</a:t>
                      </a:r>
                      <a:r>
                        <a:rPr lang="zh-CN" altLang="en-US" sz="1800">
                          <a:solidFill>
                            <a:schemeClr val="tx1"/>
                          </a:solidFill>
                          <a:sym typeface="+mn-ea"/>
                        </a:rPr>
                        <a:t>u</a:t>
                      </a:r>
                      <a:r>
                        <a:rPr lang="zh-CN" altLang="en-US" sz="1800">
                          <a:sym typeface="+mn-ea"/>
                        </a:rPr>
                        <a:t>]</a:t>
                      </a:r>
                      <a:endParaRPr lang="zh-CN" altLang="en-US" sz="18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 [</a:t>
                      </a:r>
                      <a:r>
                        <a:rPr lang="zh-CN" altLang="en-US" sz="1800">
                          <a:solidFill>
                            <a:schemeClr val="tx1"/>
                          </a:solidFill>
                          <a:sym typeface="+mn-ea"/>
                        </a:rPr>
                        <a:t>u</a:t>
                      </a:r>
                      <a:r>
                        <a:rPr lang="zh-CN" altLang="en-US" sz="1800">
                          <a:sym typeface="+mn-ea"/>
                        </a:rPr>
                        <a:t>]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5755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[eɪ]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[e</a:t>
                      </a:r>
                      <a:r>
                        <a:rPr lang="zh-CN" altLang="en-US" sz="1800">
                          <a:solidFill>
                            <a:schemeClr val="tx1"/>
                          </a:solidFill>
                          <a:sym typeface="+mn-ea"/>
                        </a:rPr>
                        <a:t>i</a:t>
                      </a:r>
                      <a:r>
                        <a:rPr lang="zh-CN" altLang="en-US" sz="1800">
                          <a:sym typeface="+mn-ea"/>
                        </a:rPr>
                        <a:t>]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[e]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5692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 [əʊ]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 [əʊ]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 [oʊ]</a:t>
                      </a:r>
                      <a:r>
                        <a:rPr lang="en-US" altLang="zh-CN"/>
                        <a:t>/</a:t>
                      </a:r>
                      <a:r>
                        <a:rPr lang="zh-CN" altLang="en-US" sz="1800">
                          <a:sym typeface="+mn-ea"/>
                        </a:rPr>
                        <a:t>[o]</a:t>
                      </a:r>
                      <a:endParaRPr lang="en-US" alt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75755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 [ʊə]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 [ʊə]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[ʊr]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olidFill>
                  <a:schemeClr val="bg1"/>
                </a:solidFill>
              </a:rPr>
              <a:t>作业要求：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ea"/>
              <a:buAutoNum type="circleNumDbPlain"/>
            </a:pPr>
            <a:r>
              <a:rPr lang="zh-CN" altLang="en-US">
                <a:solidFill>
                  <a:schemeClr val="bg1"/>
                </a:solidFill>
              </a:rPr>
              <a:t>清晰认知</a:t>
            </a:r>
            <a:r>
              <a:rPr lang="en-US" altLang="zh-CN">
                <a:solidFill>
                  <a:schemeClr val="bg1"/>
                </a:solidFill>
              </a:rPr>
              <a:t>48</a:t>
            </a:r>
            <a:r>
              <a:rPr lang="zh-CN" altLang="en-US">
                <a:solidFill>
                  <a:schemeClr val="bg1"/>
                </a:solidFill>
              </a:rPr>
              <a:t>个音标的分配，并最好快速背下</a:t>
            </a:r>
          </a:p>
          <a:p>
            <a:pPr marL="514350" indent="-514350">
              <a:buFont typeface="+mj-ea"/>
              <a:buAutoNum type="circleNumDbPlain"/>
            </a:pPr>
            <a:r>
              <a:rPr lang="zh-CN" altLang="en-US">
                <a:solidFill>
                  <a:schemeClr val="bg1"/>
                </a:solidFill>
              </a:rPr>
              <a:t>完整清晰读出本课件里所有单词，做到清晰掌握</a:t>
            </a:r>
          </a:p>
          <a:p>
            <a:pPr marL="514350" indent="-514350">
              <a:buFont typeface="+mj-ea"/>
              <a:buAutoNum type="circleNumDbPlain"/>
            </a:pPr>
            <a:r>
              <a:rPr lang="zh-CN" altLang="en-US">
                <a:solidFill>
                  <a:schemeClr val="bg1"/>
                </a:solidFill>
              </a:rPr>
              <a:t>最好能做到听单词写音标，练出极致能力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内容占位符 5" descr="42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4130" y="23495"/>
            <a:ext cx="12161520" cy="68522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olidFill>
                  <a:schemeClr val="bg1"/>
                </a:solidFill>
              </a:rPr>
              <a:t>/ɪ/     /iː/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4045" y="1871345"/>
            <a:ext cx="4286885" cy="4474845"/>
          </a:xfrm>
        </p:spPr>
        <p:txBody>
          <a:bodyPr/>
          <a:lstStyle/>
          <a:p>
            <a:pPr marL="0" indent="0">
              <a:buNone/>
            </a:pPr>
            <a:r>
              <a:rPr lang="en-US" altLang="zh-CN">
                <a:solidFill>
                  <a:schemeClr val="bg1"/>
                </a:solidFill>
              </a:rPr>
              <a:t>milk [mɪlk] </a:t>
            </a:r>
            <a:r>
              <a:rPr lang="zh-CN" altLang="en-US">
                <a:solidFill>
                  <a:schemeClr val="bg1"/>
                </a:solidFill>
              </a:rPr>
              <a:t>牛奶</a:t>
            </a:r>
            <a:endParaRPr lang="en-US" altLang="zh-CN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bg1"/>
                </a:solidFill>
              </a:rPr>
              <a:t>big [bɪɡ]  </a:t>
            </a:r>
            <a:r>
              <a:rPr lang="zh-CN" altLang="en-US">
                <a:solidFill>
                  <a:schemeClr val="bg1"/>
                </a:solidFill>
              </a:rPr>
              <a:t>大的</a:t>
            </a:r>
            <a:endParaRPr lang="en-US" altLang="zh-CN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bg1"/>
                </a:solidFill>
              </a:rPr>
              <a:t>lip [lɪp]  </a:t>
            </a:r>
            <a:r>
              <a:rPr lang="zh-CN" altLang="en-US">
                <a:solidFill>
                  <a:schemeClr val="bg1"/>
                </a:solidFill>
              </a:rPr>
              <a:t>嘴唇</a:t>
            </a:r>
            <a:endParaRPr lang="en-US" altLang="zh-CN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bg1"/>
                </a:solidFill>
              </a:rPr>
              <a:t>lick [lɪk]  </a:t>
            </a:r>
            <a:r>
              <a:rPr lang="zh-CN" altLang="en-US">
                <a:solidFill>
                  <a:schemeClr val="bg1"/>
                </a:solidFill>
              </a:rPr>
              <a:t>舔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5074285" y="1984375"/>
            <a:ext cx="3747135" cy="2453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>
                <a:solidFill>
                  <a:schemeClr val="bg1"/>
                </a:solidFill>
              </a:rPr>
              <a:t>t</a:t>
            </a:r>
            <a:r>
              <a:rPr lang="en-US" altLang="zh-CN" sz="3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ree [tri:]  </a:t>
            </a:r>
            <a:r>
              <a:rPr lang="zh-CN" altLang="en-US" sz="3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大树</a:t>
            </a:r>
            <a:endParaRPr lang="en-US" altLang="zh-CN" sz="32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3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speak[spi:k]  </a:t>
            </a:r>
            <a:r>
              <a:rPr lang="zh-CN" altLang="en-US" sz="3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说</a:t>
            </a:r>
            <a:endParaRPr lang="en-US" altLang="zh-CN" sz="32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3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beef[bi:f]  </a:t>
            </a:r>
            <a:r>
              <a:rPr lang="zh-CN" altLang="en-US" sz="3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牛肉</a:t>
            </a:r>
            <a:endParaRPr lang="en-US" altLang="zh-CN" sz="32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3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leave [li:v]  </a:t>
            </a:r>
            <a:r>
              <a:rPr lang="zh-CN" altLang="en-US" sz="3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离开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olidFill>
                  <a:schemeClr val="bg1"/>
                </a:solidFill>
              </a:rPr>
              <a:t>/ɜː/   /ə/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821680" y="1631315"/>
            <a:ext cx="5931535" cy="4474845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zh-CN">
                <a:solidFill>
                  <a:schemeClr val="bg1"/>
                </a:solidFill>
              </a:rPr>
              <a:t>arrive [əˈraɪv]  </a:t>
            </a:r>
            <a:r>
              <a:rPr lang="zh-CN" altLang="en-US">
                <a:solidFill>
                  <a:schemeClr val="bg1"/>
                </a:solidFill>
              </a:rPr>
              <a:t>到达</a:t>
            </a:r>
            <a:endParaRPr lang="en-US" altLang="zh-CN">
              <a:solidFill>
                <a:schemeClr val="bg1"/>
              </a:solidFill>
            </a:endParaRPr>
          </a:p>
          <a:p>
            <a:pPr>
              <a:lnSpc>
                <a:spcPct val="110000"/>
              </a:lnSpc>
            </a:pPr>
            <a:r>
              <a:rPr lang="en-US" altLang="zh-CN">
                <a:solidFill>
                  <a:schemeClr val="bg1"/>
                </a:solidFill>
              </a:rPr>
              <a:t>ago [əˈgəʊ]  </a:t>
            </a:r>
            <a:r>
              <a:rPr lang="zh-CN" altLang="en-US">
                <a:solidFill>
                  <a:schemeClr val="bg1"/>
                </a:solidFill>
              </a:rPr>
              <a:t>以前</a:t>
            </a:r>
            <a:endParaRPr lang="en-US" altLang="zh-CN">
              <a:solidFill>
                <a:schemeClr val="bg1"/>
              </a:solidFill>
            </a:endParaRPr>
          </a:p>
          <a:p>
            <a:pPr>
              <a:lnSpc>
                <a:spcPct val="110000"/>
              </a:lnSpc>
            </a:pPr>
            <a:r>
              <a:rPr lang="en-US" altLang="zh-CN">
                <a:solidFill>
                  <a:schemeClr val="bg1"/>
                </a:solidFill>
              </a:rPr>
              <a:t>panda [ˈpændə]  </a:t>
            </a:r>
            <a:r>
              <a:rPr lang="zh-CN" altLang="en-US">
                <a:solidFill>
                  <a:schemeClr val="bg1"/>
                </a:solidFill>
              </a:rPr>
              <a:t>熊猫</a:t>
            </a:r>
            <a:endParaRPr lang="en-US" altLang="zh-CN">
              <a:solidFill>
                <a:schemeClr val="bg1"/>
              </a:solidFill>
            </a:endParaRPr>
          </a:p>
          <a:p>
            <a:pPr>
              <a:lnSpc>
                <a:spcPct val="110000"/>
              </a:lnSpc>
            </a:pPr>
            <a:r>
              <a:rPr lang="en-US" altLang="zh-CN">
                <a:solidFill>
                  <a:schemeClr val="bg1"/>
                </a:solidFill>
              </a:rPr>
              <a:t>teacher [ˈti:tʃə(r)]  </a:t>
            </a:r>
            <a:r>
              <a:rPr lang="zh-CN" altLang="en-US">
                <a:solidFill>
                  <a:schemeClr val="bg1"/>
                </a:solidFill>
              </a:rPr>
              <a:t>老师</a:t>
            </a:r>
            <a:endParaRPr lang="en-US" altLang="zh-CN">
              <a:solidFill>
                <a:schemeClr val="bg1"/>
              </a:solidFill>
            </a:endParaRPr>
          </a:p>
          <a:p>
            <a:pPr>
              <a:lnSpc>
                <a:spcPct val="110000"/>
              </a:lnSpc>
            </a:pPr>
            <a:r>
              <a:rPr lang="en-US" altLang="zh-CN">
                <a:solidFill>
                  <a:schemeClr val="bg1"/>
                </a:solidFill>
              </a:rPr>
              <a:t>doctor  [ˈdɒktə(r)]  </a:t>
            </a:r>
            <a:r>
              <a:rPr lang="zh-CN" altLang="en-US">
                <a:solidFill>
                  <a:schemeClr val="bg1"/>
                </a:solidFill>
              </a:rPr>
              <a:t>医生</a:t>
            </a:r>
            <a:endParaRPr lang="en-US" altLang="zh-CN">
              <a:solidFill>
                <a:schemeClr val="bg1"/>
              </a:solidFill>
            </a:endParaRPr>
          </a:p>
          <a:p>
            <a:pPr>
              <a:lnSpc>
                <a:spcPct val="110000"/>
              </a:lnSpc>
            </a:pPr>
            <a:r>
              <a:rPr lang="en-US" altLang="zh-CN">
                <a:solidFill>
                  <a:schemeClr val="bg1"/>
                </a:solidFill>
              </a:rPr>
              <a:t>computer [kəmˈpju:tə(r)]</a:t>
            </a:r>
            <a:r>
              <a:rPr lang="zh-CN" altLang="en-US">
                <a:solidFill>
                  <a:schemeClr val="bg1"/>
                </a:solidFill>
              </a:rPr>
              <a:t>电脑</a:t>
            </a:r>
            <a:r>
              <a:rPr lang="en-US" altLang="zh-CN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703580" y="1822450"/>
            <a:ext cx="5258435" cy="4693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bird [bɜ:d]     </a:t>
            </a:r>
            <a:r>
              <a:rPr lang="zh-CN" altLang="en-US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鸟儿</a:t>
            </a:r>
            <a:endParaRPr lang="en-US" altLang="zh-CN" sz="28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turkey [ˈtɜ:ki]  </a:t>
            </a:r>
            <a:r>
              <a:rPr lang="zh-CN" altLang="en-US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火鸡</a:t>
            </a:r>
            <a:endParaRPr lang="en-US" altLang="zh-CN" sz="28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earth[ɜ:θ]     </a:t>
            </a:r>
            <a:r>
              <a:rPr lang="zh-CN" altLang="en-US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地球</a:t>
            </a:r>
            <a:endParaRPr lang="en-US" altLang="zh-CN" sz="28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early[ˈɜ:li]     </a:t>
            </a:r>
            <a:r>
              <a:rPr lang="zh-CN" altLang="en-US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早</a:t>
            </a:r>
            <a:endParaRPr lang="en-US" altLang="zh-CN" sz="28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shirt[ʃɜ:t]       </a:t>
            </a:r>
            <a:r>
              <a:rPr lang="zh-CN" altLang="en-US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衬衫</a:t>
            </a:r>
            <a:endParaRPr lang="en-US" altLang="zh-CN" sz="28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world[wɜ:ld]   </a:t>
            </a:r>
            <a:r>
              <a:rPr lang="zh-CN" altLang="en-US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世界</a:t>
            </a:r>
            <a:endParaRPr lang="en-US" altLang="zh-CN" sz="28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birthday [ˈbɜ:θdeɪ]  </a:t>
            </a:r>
            <a:r>
              <a:rPr lang="zh-CN" altLang="en-US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生日</a:t>
            </a:r>
            <a:endParaRPr lang="en-US" altLang="zh-CN" sz="2800">
              <a:solidFill>
                <a:schemeClr val="bg1"/>
              </a:solidFill>
            </a:endParaRPr>
          </a:p>
          <a:p>
            <a:r>
              <a:rPr lang="en-US" altLang="zh-CN" sz="2800">
                <a:solidFill>
                  <a:schemeClr val="bg1"/>
                </a:solidFill>
              </a:rPr>
              <a:t> </a:t>
            </a:r>
          </a:p>
          <a:p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olidFill>
                  <a:schemeClr val="bg1"/>
                </a:solidFill>
              </a:rPr>
              <a:t>/ʌ/</a:t>
            </a:r>
            <a:r>
              <a:rPr lang="zh-CN" altLang="en-US" b="1">
                <a:solidFill>
                  <a:schemeClr val="bg1"/>
                </a:solidFill>
                <a:latin typeface="微软雅黑 Light" panose="020B0502040204020203" charset="-122"/>
                <a:ea typeface="微软雅黑 Light" panose="020B0502040204020203" charset="-122"/>
              </a:rPr>
              <a:t>  /</a:t>
            </a:r>
            <a:r>
              <a:rPr lang="en-US" altLang="zh-CN" b="1">
                <a:solidFill>
                  <a:schemeClr val="bg1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ɑ</a:t>
            </a:r>
            <a:r>
              <a:rPr lang="zh-CN" altLang="en-US" b="1">
                <a:solidFill>
                  <a:schemeClr val="bg1"/>
                </a:solidFill>
                <a:latin typeface="微软雅黑 Light" panose="020B0502040204020203" charset="-122"/>
                <a:ea typeface="微软雅黑 Light" panose="020B0502040204020203" charset="-122"/>
              </a:rPr>
              <a:t>ː/</a:t>
            </a:r>
            <a:r>
              <a:rPr lang="en-US" altLang="zh-CN" b="1">
                <a:solidFill>
                  <a:schemeClr val="bg1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 </a:t>
            </a:r>
            <a:endParaRPr lang="zh-CN" altLang="en-US" b="1">
              <a:solidFill>
                <a:schemeClr val="bg1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702435"/>
            <a:ext cx="4511040" cy="4474845"/>
          </a:xfrm>
        </p:spPr>
        <p:txBody>
          <a:bodyPr/>
          <a:lstStyle/>
          <a:p>
            <a:r>
              <a:rPr lang="en-US" altLang="zh-CN">
                <a:solidFill>
                  <a:schemeClr val="bg1"/>
                </a:solidFill>
              </a:rPr>
              <a:t>lucky[ˈlʌki]   </a:t>
            </a:r>
            <a:r>
              <a:rPr lang="zh-CN" altLang="en-US">
                <a:solidFill>
                  <a:schemeClr val="bg1"/>
                </a:solidFill>
              </a:rPr>
              <a:t>幸运的</a:t>
            </a:r>
            <a:endParaRPr lang="en-US" altLang="zh-CN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cut[kʌt]        </a:t>
            </a:r>
            <a:r>
              <a:rPr lang="zh-CN" altLang="en-US">
                <a:solidFill>
                  <a:schemeClr val="bg1"/>
                </a:solidFill>
              </a:rPr>
              <a:t>切</a:t>
            </a:r>
            <a:endParaRPr lang="en-US" altLang="zh-CN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money[ˈmʌni] </a:t>
            </a:r>
            <a:r>
              <a:rPr lang="zh-CN" altLang="en-US">
                <a:solidFill>
                  <a:schemeClr val="bg1"/>
                </a:solidFill>
              </a:rPr>
              <a:t>钱</a:t>
            </a:r>
            <a:endParaRPr lang="en-US" altLang="zh-CN">
              <a:solidFill>
                <a:schemeClr val="bg1"/>
              </a:solidFill>
            </a:endParaRPr>
          </a:p>
          <a:p>
            <a:endParaRPr lang="en-US" altLang="zh-CN">
              <a:solidFill>
                <a:schemeClr val="bg1"/>
              </a:solidFill>
            </a:endParaRPr>
          </a:p>
          <a:p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687185" y="1840865"/>
            <a:ext cx="4503420" cy="2830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>
                <a:solidFill>
                  <a:schemeClr val="bg1"/>
                </a:solidFill>
              </a:rPr>
              <a:t>park[pɑ:k]  </a:t>
            </a:r>
            <a:r>
              <a:rPr lang="zh-CN" altLang="en-US" sz="3200">
                <a:solidFill>
                  <a:schemeClr val="bg1"/>
                </a:solidFill>
              </a:rPr>
              <a:t>公园</a:t>
            </a:r>
            <a:endParaRPr lang="en-US" altLang="zh-CN" sz="3200">
              <a:solidFill>
                <a:schemeClr val="bg1"/>
              </a:solidFill>
            </a:endParaRPr>
          </a:p>
          <a:p>
            <a:r>
              <a:rPr lang="en-US" altLang="zh-CN" sz="3200">
                <a:solidFill>
                  <a:schemeClr val="bg1"/>
                </a:solidFill>
              </a:rPr>
              <a:t>card[kɑ:d]   </a:t>
            </a:r>
            <a:r>
              <a:rPr lang="zh-CN" altLang="en-US" sz="3200">
                <a:solidFill>
                  <a:schemeClr val="bg1"/>
                </a:solidFill>
              </a:rPr>
              <a:t>卡片</a:t>
            </a:r>
            <a:endParaRPr lang="en-US" altLang="zh-CN" sz="3200">
              <a:solidFill>
                <a:schemeClr val="bg1"/>
              </a:solidFill>
            </a:endParaRPr>
          </a:p>
          <a:p>
            <a:r>
              <a:rPr lang="en-US" altLang="zh-CN" sz="3200">
                <a:solidFill>
                  <a:schemeClr val="bg1"/>
                </a:solidFill>
              </a:rPr>
              <a:t>laugh [lɑ:f]   </a:t>
            </a:r>
            <a:r>
              <a:rPr lang="zh-CN" altLang="en-US" sz="3200">
                <a:solidFill>
                  <a:schemeClr val="bg1"/>
                </a:solidFill>
              </a:rPr>
              <a:t>大笑</a:t>
            </a:r>
            <a:endParaRPr lang="en-US" altLang="zh-CN" sz="3200">
              <a:solidFill>
                <a:schemeClr val="bg1"/>
              </a:solidFill>
            </a:endParaRPr>
          </a:p>
          <a:p>
            <a:r>
              <a:rPr lang="en-US" altLang="zh-CN" sz="3200">
                <a:solidFill>
                  <a:schemeClr val="bg1"/>
                </a:solidFill>
              </a:rPr>
              <a:t>arm [ɑ:m]    </a:t>
            </a:r>
            <a:r>
              <a:rPr lang="zh-CN" altLang="en-US" sz="3200">
                <a:solidFill>
                  <a:schemeClr val="bg1"/>
                </a:solidFill>
              </a:rPr>
              <a:t>胳臂</a:t>
            </a:r>
            <a:endParaRPr lang="en-US" altLang="zh-CN" sz="3200">
              <a:solidFill>
                <a:schemeClr val="bg1"/>
              </a:solidFill>
            </a:endParaRPr>
          </a:p>
          <a:p>
            <a:r>
              <a:rPr lang="en-US" altLang="zh-CN" sz="3200">
                <a:solidFill>
                  <a:schemeClr val="bg1"/>
                </a:solidFill>
              </a:rPr>
              <a:t>shark[ʃɑ:k]    </a:t>
            </a:r>
            <a:r>
              <a:rPr lang="zh-CN" altLang="en-US" sz="3200">
                <a:solidFill>
                  <a:schemeClr val="bg1"/>
                </a:solidFill>
              </a:rPr>
              <a:t>鲨鱼</a:t>
            </a:r>
            <a:endParaRPr lang="en-US" altLang="zh-CN" sz="3200">
              <a:solidFill>
                <a:schemeClr val="bg1"/>
              </a:solidFill>
            </a:endParaRPr>
          </a:p>
          <a:p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olidFill>
                  <a:schemeClr val="bg1"/>
                </a:solidFill>
              </a:rPr>
              <a:t>/ɔː/   /ɒ/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382385" y="1713230"/>
            <a:ext cx="3787775" cy="4443730"/>
          </a:xfrm>
        </p:spPr>
        <p:txBody>
          <a:bodyPr/>
          <a:lstStyle/>
          <a:p>
            <a:r>
              <a:rPr lang="en-US" altLang="zh-CN">
                <a:solidFill>
                  <a:schemeClr val="bg1"/>
                </a:solidFill>
              </a:rPr>
              <a:t>dog[dɒg]   </a:t>
            </a:r>
            <a:r>
              <a:rPr lang="zh-CN" altLang="en-US">
                <a:solidFill>
                  <a:schemeClr val="bg1"/>
                </a:solidFill>
              </a:rPr>
              <a:t>狗</a:t>
            </a:r>
            <a:endParaRPr lang="en-US" altLang="zh-CN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job[dʒɒb]   </a:t>
            </a:r>
            <a:r>
              <a:rPr lang="zh-CN" altLang="en-US">
                <a:solidFill>
                  <a:schemeClr val="bg1"/>
                </a:solidFill>
              </a:rPr>
              <a:t>工作</a:t>
            </a:r>
            <a:endParaRPr lang="en-US" altLang="zh-CN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office [ˈɒfɪs]  </a:t>
            </a:r>
            <a:r>
              <a:rPr lang="zh-CN" altLang="en-US">
                <a:solidFill>
                  <a:schemeClr val="bg1"/>
                </a:solidFill>
              </a:rPr>
              <a:t>办公室</a:t>
            </a:r>
            <a:endParaRPr lang="en-US" altLang="zh-CN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hot[hɒt]      </a:t>
            </a:r>
            <a:r>
              <a:rPr lang="zh-CN" altLang="en-US">
                <a:solidFill>
                  <a:schemeClr val="bg1"/>
                </a:solidFill>
              </a:rPr>
              <a:t>热</a:t>
            </a:r>
            <a:endParaRPr lang="en-US" altLang="zh-CN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lot [lɒt]        </a:t>
            </a:r>
            <a:r>
              <a:rPr lang="zh-CN" altLang="en-US">
                <a:solidFill>
                  <a:schemeClr val="bg1"/>
                </a:solidFill>
              </a:rPr>
              <a:t>多</a:t>
            </a:r>
            <a:endParaRPr lang="en-US" altLang="zh-CN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lost [lɒst]    </a:t>
            </a:r>
            <a:r>
              <a:rPr lang="zh-CN" altLang="en-US">
                <a:solidFill>
                  <a:schemeClr val="bg1"/>
                </a:solidFill>
              </a:rPr>
              <a:t>丢失</a:t>
            </a:r>
            <a:endParaRPr lang="en-US" altLang="zh-CN">
              <a:solidFill>
                <a:schemeClr val="bg1"/>
              </a:solidFill>
            </a:endParaRPr>
          </a:p>
          <a:p>
            <a:endParaRPr lang="en-US" altLang="zh-CN"/>
          </a:p>
          <a:p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683260" y="1840230"/>
            <a:ext cx="4972685" cy="3985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call [kɔ:l]      </a:t>
            </a:r>
            <a:r>
              <a:rPr lang="zh-CN" altLang="en-US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打电话</a:t>
            </a:r>
            <a:endParaRPr lang="en-US" altLang="zh-CN" sz="28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horse[hɔ:s]    </a:t>
            </a:r>
            <a:r>
              <a:rPr lang="zh-CN" altLang="en-US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马</a:t>
            </a:r>
            <a:endParaRPr lang="en-US" altLang="zh-CN" sz="28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walk [wɔ:k]    </a:t>
            </a:r>
            <a:r>
              <a:rPr lang="zh-CN" altLang="en-US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走路</a:t>
            </a:r>
            <a:endParaRPr lang="en-US" altLang="zh-CN" sz="28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storm [stɔ:m]  </a:t>
            </a:r>
            <a:r>
              <a:rPr lang="zh-CN" altLang="en-US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风暴</a:t>
            </a:r>
            <a:endParaRPr lang="en-US" altLang="zh-CN" sz="28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warm [wɔ:m]   </a:t>
            </a:r>
            <a:r>
              <a:rPr lang="zh-CN" altLang="en-US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暖和的</a:t>
            </a:r>
            <a:endParaRPr lang="en-US" altLang="zh-CN" sz="28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saw[sɔ:]            </a:t>
            </a:r>
            <a:r>
              <a:rPr lang="zh-CN" altLang="en-US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看到</a:t>
            </a:r>
            <a:endParaRPr lang="en-US" altLang="zh-CN" sz="28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tall [tɔ:l]            </a:t>
            </a:r>
            <a:r>
              <a:rPr lang="zh-CN" altLang="en-US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高的</a:t>
            </a:r>
            <a:endParaRPr lang="en-US" altLang="zh-CN" sz="3200">
              <a:solidFill>
                <a:schemeClr val="bg1"/>
              </a:solidFill>
            </a:endParaRPr>
          </a:p>
          <a:p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olidFill>
                  <a:schemeClr val="bg1"/>
                </a:solidFill>
              </a:rPr>
              <a:t>/uː/    /ʊ/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17335" y="1743710"/>
            <a:ext cx="4552950" cy="4474845"/>
          </a:xfrm>
        </p:spPr>
        <p:txBody>
          <a:bodyPr/>
          <a:lstStyle/>
          <a:p>
            <a:r>
              <a:rPr lang="en-US" altLang="zh-CN">
                <a:solidFill>
                  <a:schemeClr val="bg1"/>
                </a:solidFill>
              </a:rPr>
              <a:t>book [bʊk]    </a:t>
            </a:r>
            <a:r>
              <a:rPr lang="zh-CN" altLang="en-US">
                <a:solidFill>
                  <a:schemeClr val="bg1"/>
                </a:solidFill>
              </a:rPr>
              <a:t>书</a:t>
            </a:r>
            <a:r>
              <a:rPr lang="en-US" altLang="zh-CN">
                <a:solidFill>
                  <a:schemeClr val="bg1"/>
                </a:solidFill>
              </a:rPr>
              <a:t> </a:t>
            </a:r>
          </a:p>
          <a:p>
            <a:r>
              <a:rPr lang="en-US" altLang="zh-CN">
                <a:solidFill>
                  <a:schemeClr val="bg1"/>
                </a:solidFill>
              </a:rPr>
              <a:t>push [pʊʃ]      </a:t>
            </a:r>
            <a:r>
              <a:rPr lang="zh-CN" altLang="en-US">
                <a:solidFill>
                  <a:schemeClr val="bg1"/>
                </a:solidFill>
              </a:rPr>
              <a:t>推</a:t>
            </a:r>
            <a:endParaRPr lang="en-US" altLang="zh-CN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full [fʊl]         </a:t>
            </a:r>
            <a:r>
              <a:rPr lang="zh-CN" altLang="en-US">
                <a:solidFill>
                  <a:schemeClr val="bg1"/>
                </a:solidFill>
              </a:rPr>
              <a:t>满的</a:t>
            </a:r>
            <a:endParaRPr lang="en-US" altLang="zh-CN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pull [pʊl]       </a:t>
            </a:r>
            <a:r>
              <a:rPr lang="zh-CN" altLang="en-US">
                <a:solidFill>
                  <a:schemeClr val="bg1"/>
                </a:solidFill>
              </a:rPr>
              <a:t>拉</a:t>
            </a:r>
            <a:endParaRPr lang="en-US" altLang="zh-CN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wolf[wʊlf]     </a:t>
            </a:r>
            <a:r>
              <a:rPr lang="zh-CN" altLang="en-US">
                <a:solidFill>
                  <a:schemeClr val="bg1"/>
                </a:solidFill>
              </a:rPr>
              <a:t>狼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838200" y="1696085"/>
            <a:ext cx="4584700" cy="45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movie [ˈmu:vi]   </a:t>
            </a:r>
            <a:r>
              <a:rPr lang="zh-CN" altLang="en-US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电影</a:t>
            </a:r>
            <a:endParaRPr lang="en-US" altLang="zh-CN" sz="28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food [fu:d]           </a:t>
            </a:r>
            <a:r>
              <a:rPr lang="zh-CN" altLang="en-US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食物</a:t>
            </a:r>
            <a:endParaRPr lang="en-US" altLang="zh-CN" sz="28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fruit [fru:t]           </a:t>
            </a:r>
            <a:r>
              <a:rPr lang="zh-CN" altLang="en-US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水果</a:t>
            </a:r>
            <a:endParaRPr lang="en-US" altLang="zh-CN" sz="28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school [sku:l]       </a:t>
            </a:r>
            <a:r>
              <a:rPr lang="zh-CN" altLang="en-US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学校</a:t>
            </a:r>
            <a:endParaRPr lang="en-US" altLang="zh-CN" sz="28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goose[gu:s]          </a:t>
            </a:r>
            <a:r>
              <a:rPr lang="zh-CN" altLang="en-US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鹅</a:t>
            </a:r>
            <a:endParaRPr lang="en-US" altLang="zh-CN" sz="28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lose [lu:z]              </a:t>
            </a:r>
            <a:r>
              <a:rPr lang="zh-CN" altLang="en-US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丢失</a:t>
            </a:r>
            <a:endParaRPr lang="en-US" altLang="zh-CN" sz="28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whose[hu:z]         </a:t>
            </a:r>
            <a:r>
              <a:rPr lang="zh-CN" altLang="en-US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谁的</a:t>
            </a:r>
            <a:endParaRPr lang="en-US" altLang="zh-CN" sz="28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room [ru:m]          </a:t>
            </a:r>
            <a:r>
              <a:rPr lang="zh-CN" altLang="en-US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房间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olidFill>
                  <a:schemeClr val="bg1"/>
                </a:solidFill>
              </a:rPr>
              <a:t>/e/  /æ/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702435"/>
            <a:ext cx="3899535" cy="4474845"/>
          </a:xfrm>
        </p:spPr>
        <p:txBody>
          <a:bodyPr/>
          <a:lstStyle/>
          <a:p>
            <a:pPr marL="0" indent="0">
              <a:buNone/>
            </a:pPr>
            <a:r>
              <a:rPr lang="en-US" altLang="zh-CN">
                <a:solidFill>
                  <a:schemeClr val="bg1"/>
                </a:solidFill>
              </a:rPr>
              <a:t>pet[pet]   美 [pɛt] </a:t>
            </a:r>
            <a:r>
              <a:rPr lang="zh-CN" altLang="en-US">
                <a:solidFill>
                  <a:schemeClr val="bg1"/>
                </a:solidFill>
              </a:rPr>
              <a:t>宠物</a:t>
            </a:r>
            <a:endParaRPr lang="en-US" altLang="zh-CN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bg1"/>
                </a:solidFill>
              </a:rPr>
              <a:t>bed[bed]             </a:t>
            </a:r>
            <a:r>
              <a:rPr lang="zh-CN" altLang="en-US">
                <a:solidFill>
                  <a:schemeClr val="bg1"/>
                </a:solidFill>
              </a:rPr>
              <a:t>床</a:t>
            </a:r>
            <a:endParaRPr lang="en-US" altLang="zh-CN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bg1"/>
                </a:solidFill>
              </a:rPr>
              <a:t>let [let]                 </a:t>
            </a:r>
            <a:r>
              <a:rPr lang="zh-CN" altLang="en-US">
                <a:solidFill>
                  <a:schemeClr val="bg1"/>
                </a:solidFill>
              </a:rPr>
              <a:t>让</a:t>
            </a:r>
            <a:endParaRPr lang="en-US" altLang="zh-CN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bg1"/>
                </a:solidFill>
              </a:rPr>
              <a:t>bread [bred]       </a:t>
            </a:r>
            <a:r>
              <a:rPr lang="zh-CN" altLang="en-US">
                <a:solidFill>
                  <a:schemeClr val="bg1"/>
                </a:solidFill>
              </a:rPr>
              <a:t>面包</a:t>
            </a:r>
            <a:endParaRPr lang="en-US" altLang="zh-CN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bg1"/>
                </a:solidFill>
              </a:rPr>
              <a:t>tell [tel]               </a:t>
            </a:r>
            <a:r>
              <a:rPr lang="zh-CN" altLang="en-US">
                <a:solidFill>
                  <a:schemeClr val="bg1"/>
                </a:solidFill>
              </a:rPr>
              <a:t>告诉</a:t>
            </a:r>
            <a:endParaRPr lang="en-US" altLang="zh-CN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bg1"/>
                </a:solidFill>
              </a:rPr>
              <a:t>red[red]              </a:t>
            </a:r>
            <a:r>
              <a:rPr lang="zh-CN" altLang="en-US">
                <a:solidFill>
                  <a:schemeClr val="bg1"/>
                </a:solidFill>
              </a:rPr>
              <a:t>红色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5492750" y="1626235"/>
            <a:ext cx="4615180" cy="4246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lack [læk]           </a:t>
            </a:r>
            <a:r>
              <a:rPr lang="zh-CN" altLang="en-US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缺少</a:t>
            </a:r>
            <a:endParaRPr lang="en-US" altLang="zh-CN" sz="28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back [bæk]          </a:t>
            </a:r>
            <a:r>
              <a:rPr lang="zh-CN" altLang="en-US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往后</a:t>
            </a:r>
            <a:endParaRPr lang="en-US" altLang="zh-CN" sz="28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rabbit [ˈræbɪt]     </a:t>
            </a:r>
            <a:r>
              <a:rPr lang="zh-CN" altLang="en-US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兔子</a:t>
            </a:r>
            <a:endParaRPr lang="en-US" altLang="zh-CN" sz="28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happy[ˈhæpi]        </a:t>
            </a:r>
            <a:r>
              <a:rPr lang="zh-CN" altLang="en-US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开心</a:t>
            </a:r>
            <a:endParaRPr lang="en-US" altLang="zh-CN" sz="28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family[ˈfæməli]      </a:t>
            </a:r>
            <a:r>
              <a:rPr lang="zh-CN" altLang="en-US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家庭</a:t>
            </a:r>
            <a:endParaRPr lang="en-US" altLang="zh-CN" sz="28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cat [kæt]               </a:t>
            </a:r>
            <a:r>
              <a:rPr lang="zh-CN" altLang="en-US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猫</a:t>
            </a:r>
            <a:endParaRPr lang="en-US" altLang="zh-CN" sz="3200">
              <a:solidFill>
                <a:schemeClr val="bg1"/>
              </a:solidFill>
            </a:endParaRPr>
          </a:p>
          <a:p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1520</Words>
  <Application>Microsoft Office PowerPoint</Application>
  <PresentationFormat>宽屏</PresentationFormat>
  <Paragraphs>299</Paragraphs>
  <Slides>28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4" baseType="lpstr">
      <vt:lpstr>宋体</vt:lpstr>
      <vt:lpstr>微软雅黑</vt:lpstr>
      <vt:lpstr>微软雅黑 Light</vt:lpstr>
      <vt:lpstr>Arial</vt:lpstr>
      <vt:lpstr>Calibri</vt:lpstr>
      <vt:lpstr>Office 主题</vt:lpstr>
      <vt:lpstr>音标</vt:lpstr>
      <vt:lpstr>PowerPoint 演示文稿</vt:lpstr>
      <vt:lpstr>PowerPoint 演示文稿</vt:lpstr>
      <vt:lpstr>/ɪ/     /iː/</vt:lpstr>
      <vt:lpstr>/ɜː/   /ə/</vt:lpstr>
      <vt:lpstr>/ʌ/  /ɑː/ </vt:lpstr>
      <vt:lpstr>/ɔː/   /ɒ/</vt:lpstr>
      <vt:lpstr>/uː/    /ʊ/</vt:lpstr>
      <vt:lpstr>/e/  /æ/</vt:lpstr>
      <vt:lpstr>/eɪ//aɪ//ɔɪ/</vt:lpstr>
      <vt:lpstr>/əʊ//aʊ/ </vt:lpstr>
      <vt:lpstr>/ɪə//eə//ʊə/</vt:lpstr>
      <vt:lpstr>/tʃ/     /dʒ/</vt:lpstr>
      <vt:lpstr>/tr/         /dr/    </vt:lpstr>
      <vt:lpstr>/ts/     /dz/ </vt:lpstr>
      <vt:lpstr>/s/  /z/</vt:lpstr>
      <vt:lpstr>/ʃ/    /ʒ/</vt:lpstr>
      <vt:lpstr>/θ/    /ð/</vt:lpstr>
      <vt:lpstr>/m//n//ŋ/</vt:lpstr>
      <vt:lpstr>[ʌn]    [æn]    [en]     [ən]    [ɒn]   [ɪn] </vt:lpstr>
      <vt:lpstr>/l/    /r/    /h/   </vt:lpstr>
      <vt:lpstr> /j/   /w/ </vt:lpstr>
      <vt:lpstr>/f/   /v/</vt:lpstr>
      <vt:lpstr>/b/     /p/</vt:lpstr>
      <vt:lpstr>/d/  /t/</vt:lpstr>
      <vt:lpstr>/ɡ/  /k/</vt:lpstr>
      <vt:lpstr>PowerPoint 演示文稿</vt:lpstr>
      <vt:lpstr>作业要求：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Dean</dc:creator>
  <cp:lastModifiedBy>陈熙(跟谁学-语言培训部)</cp:lastModifiedBy>
  <cp:revision>135</cp:revision>
  <dcterms:created xsi:type="dcterms:W3CDTF">2017-08-03T09:01:00Z</dcterms:created>
  <dcterms:modified xsi:type="dcterms:W3CDTF">2020-02-10T11:35:16Z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2052-10.1.0.7670</vt:lpwstr>
  </property>
</Properties>
</file>