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90" r:id="rId9"/>
    <p:sldId id="289" r:id="rId10"/>
    <p:sldId id="291" r:id="rId11"/>
    <p:sldId id="292" r:id="rId12"/>
    <p:sldId id="293" r:id="rId13"/>
    <p:sldId id="294" r:id="rId14"/>
    <p:sldId id="295" r:id="rId15"/>
    <p:sldId id="269" r:id="rId16"/>
    <p:sldId id="296" r:id="rId17"/>
    <p:sldId id="297" r:id="rId18"/>
    <p:sldId id="298" r:id="rId19"/>
    <p:sldId id="299" r:id="rId20"/>
    <p:sldId id="300" r:id="rId21"/>
    <p:sldId id="286" r:id="rId22"/>
    <p:sldId id="301" r:id="rId23"/>
    <p:sldId id="30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2B11A-9112-4FF9-A006-7490AC4246B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A6EEC-1FC1-4AA8-96DF-B29BC17A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1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1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5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63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3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8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9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3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9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CF731F-49BC-49D5-9BD0-7EEB76CD416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B76FF1-2502-4C71-AD68-0C0AD71B18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8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EBD-20B3-62F9-08A5-247719994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Multi-level Clustering and Layer Based Guiding Network Routing Protocol for Underwater Wireless Sensor Networks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58B59-0627-5080-A9FD-305B4CBBD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>
            <a:normAutofit fontScale="70000" lnSpcReduction="20000"/>
          </a:bodyPr>
          <a:lstStyle/>
          <a:p>
            <a:r>
              <a:rPr lang="en-IN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Soustab Haldar (Roll: 21074029)</a:t>
            </a:r>
          </a:p>
          <a:p>
            <a:endParaRPr lang="en-IN" b="1" cap="none" spc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 Dr. Prasenjit Chanak</a:t>
            </a:r>
          </a:p>
          <a:p>
            <a:r>
              <a:rPr lang="en-US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Indian Institute of Technology (BHU), Varanasi, Uttar Pradesh, INDIA - 221005</a:t>
            </a:r>
            <a:endParaRPr lang="en-IN" cap="none" spc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2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86FBA-FB1F-4EAE-95B2-D89A5CBD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11BC-3192-C1F9-DFDE-62CE377F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Multilevel Clustering and Layer Based Guiding Network Routing Protocol for Underwater Wireless Sensor Networks (MCLBGNR)</a:t>
            </a:r>
            <a:endParaRPr lang="en-IN" sz="36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21F4-5051-D510-CC05-1F0F8016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1" y="2013374"/>
            <a:ext cx="99458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Sector-based Clustering Phase: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 is formed with nodes present within a sector.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Heads(CHs) are elected based on the node which  has maximum Fitness Function: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CHs are re-elected when energy of a CH falls below threshold value.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1A002-92F0-BD34-9DCD-77E96280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63427"/>
            <a:ext cx="4818294" cy="762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70E2A-36B1-F677-145A-79710A40EE6F}"/>
              </a:ext>
            </a:extLst>
          </p:cNvPr>
          <p:cNvSpPr txBox="1"/>
          <p:nvPr/>
        </p:nvSpPr>
        <p:spPr>
          <a:xfrm>
            <a:off x="8115299" y="3660143"/>
            <a:ext cx="3446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parameter (0 &lt;=    &lt;=1)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of node in a cluster from CH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residual energy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 energy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BEDFA-05D2-3677-10A3-AD7E8521B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6" t="31292" r="73920" b="25230"/>
          <a:stretch/>
        </p:blipFill>
        <p:spPr>
          <a:xfrm>
            <a:off x="7914687" y="3716704"/>
            <a:ext cx="200612" cy="3314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E555E-087D-FC92-A4AC-527E84C8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7" t="16116" r="44727" b="52060"/>
          <a:stretch/>
        </p:blipFill>
        <p:spPr>
          <a:xfrm>
            <a:off x="7711487" y="3944621"/>
            <a:ext cx="454613" cy="242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502BDB-6472-9EF0-9DBD-A8C0960DE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05" t="17082" r="4659" b="53232"/>
          <a:stretch/>
        </p:blipFill>
        <p:spPr>
          <a:xfrm>
            <a:off x="7711487" y="4211342"/>
            <a:ext cx="454613" cy="226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1D3884-0B63-3A55-9950-AE4FD9ABD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17" t="51592" r="4343" b="18722"/>
          <a:stretch/>
        </p:blipFill>
        <p:spPr>
          <a:xfrm>
            <a:off x="7696922" y="4482502"/>
            <a:ext cx="483741" cy="226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9CA758-7893-A214-1A5C-554009ABA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6" t="31292" r="73920" b="25230"/>
          <a:stretch/>
        </p:blipFill>
        <p:spPr>
          <a:xfrm>
            <a:off x="9642327" y="3693583"/>
            <a:ext cx="200612" cy="3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7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86FBA-FB1F-4EAE-95B2-D89A5CBD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11BC-3192-C1F9-DFDE-62CE377F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Multilevel Clustering and Layer Based Guiding Network Routing Protocol for Underwater Wireless Sensor Networks (MCLBGNR)</a:t>
            </a:r>
            <a:endParaRPr lang="en-IN" sz="36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21F4-5051-D510-CC05-1F0F8016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1" y="2013374"/>
            <a:ext cx="99458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Guiding Network Establishment Phase: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CHs are assigned a Hop Count (HC) by the Guiding Network originating from sink(s).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3746B-350F-F954-7C85-862BEA78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1" y="2872258"/>
            <a:ext cx="4090571" cy="3354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63FA5-38E4-77C6-C5FC-62F45876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47" y="2949505"/>
            <a:ext cx="4090572" cy="3212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8EB0B0-DE5F-E3C3-E11F-EF5CA780831B}"/>
              </a:ext>
            </a:extLst>
          </p:cNvPr>
          <p:cNvSpPr txBox="1"/>
          <p:nvPr/>
        </p:nvSpPr>
        <p:spPr>
          <a:xfrm>
            <a:off x="6680395" y="6036734"/>
            <a:ext cx="447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Guiding Network (for multi sink networks)</a:t>
            </a:r>
          </a:p>
        </p:txBody>
      </p:sp>
    </p:spTree>
    <p:extLst>
      <p:ext uri="{BB962C8B-B14F-4D97-AF65-F5344CB8AC3E}">
        <p14:creationId xmlns:p14="http://schemas.microsoft.com/office/powerpoint/2010/main" val="185392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86FBA-FB1F-4EAE-95B2-D89A5CBD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11BC-3192-C1F9-DFDE-62CE377F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Multilevel Clustering and Layer Based Guiding Network Routing Protocol for Underwater Wireless Sensor Networks (MCLBGNR)</a:t>
            </a:r>
            <a:endParaRPr lang="en-IN" sz="36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21F4-5051-D510-CC05-1F0F8016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47" y="1982239"/>
            <a:ext cx="2232367" cy="8792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Phase: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4F767-9C1A-BBAE-71EE-E7D39D96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48" y="2005416"/>
            <a:ext cx="8916300" cy="1998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A2086-F3AD-629F-A800-DEB571726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1" y="5036398"/>
            <a:ext cx="3133725" cy="1276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095A02-E86F-1768-C648-25FFBB6465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9"/>
          <a:stretch/>
        </p:blipFill>
        <p:spPr>
          <a:xfrm>
            <a:off x="808222" y="4254424"/>
            <a:ext cx="3314198" cy="789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11725-4606-0A39-6F32-1CF826CF43E8}"/>
              </a:ext>
            </a:extLst>
          </p:cNvPr>
          <p:cNvSpPr txBox="1"/>
          <p:nvPr/>
        </p:nvSpPr>
        <p:spPr>
          <a:xfrm>
            <a:off x="7338060" y="4396740"/>
            <a:ext cx="4457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Consumed Energy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 Energy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b/w transmitting and receiving CHs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Depth of CH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parameters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parameters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FE9F1B-14B4-30D0-221A-ACCF62CA9C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9" t="18745" r="55588" b="51825"/>
          <a:stretch/>
        </p:blipFill>
        <p:spPr>
          <a:xfrm>
            <a:off x="6908520" y="4396740"/>
            <a:ext cx="513359" cy="2525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A4413B-90FE-9839-8C6F-B0DE4E9541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7" t="51368" r="55260" b="19202"/>
          <a:stretch/>
        </p:blipFill>
        <p:spPr>
          <a:xfrm>
            <a:off x="6908519" y="4721976"/>
            <a:ext cx="513359" cy="2525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CAE311-E6F8-E380-6A4F-9BE7630E87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1" t="18550" r="20656" b="52020"/>
          <a:stretch/>
        </p:blipFill>
        <p:spPr>
          <a:xfrm>
            <a:off x="6613738" y="4929031"/>
            <a:ext cx="808140" cy="2525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FDD821-6654-5BBD-9487-7043C8EE3F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9" t="35016" r="70943" b="35554"/>
          <a:stretch/>
        </p:blipFill>
        <p:spPr>
          <a:xfrm>
            <a:off x="6959038" y="5432422"/>
            <a:ext cx="164252" cy="252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C322D2-3C91-AEBB-DBFE-528373F34E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3" t="34799" r="48889" b="35771"/>
          <a:stretch/>
        </p:blipFill>
        <p:spPr>
          <a:xfrm>
            <a:off x="7176206" y="5440510"/>
            <a:ext cx="164252" cy="252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AD02FC-9151-3356-9A4D-8DB4F05CD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9" t="51436" r="55673" b="27050"/>
          <a:stretch/>
        </p:blipFill>
        <p:spPr>
          <a:xfrm>
            <a:off x="6739412" y="5181569"/>
            <a:ext cx="603504" cy="2745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46CED9-ACA4-327C-E4A3-8C2B07B69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4" t="18729" r="76557" b="59757"/>
          <a:stretch/>
        </p:blipFill>
        <p:spPr>
          <a:xfrm>
            <a:off x="6795754" y="5631478"/>
            <a:ext cx="143353" cy="3673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2CE0C1-29AD-C896-DF75-B91707F9CF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2" t="16448" r="52609" b="62038"/>
          <a:stretch/>
        </p:blipFill>
        <p:spPr>
          <a:xfrm>
            <a:off x="6982700" y="5637024"/>
            <a:ext cx="143353" cy="3673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737FE9-817C-244F-E1A1-642B8AA91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1" t="63453" r="84650" b="15033"/>
          <a:stretch/>
        </p:blipFill>
        <p:spPr>
          <a:xfrm>
            <a:off x="7192061" y="5631477"/>
            <a:ext cx="143353" cy="3673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82842F-DD04-8B24-2337-E9147DD90C90}"/>
              </a:ext>
            </a:extLst>
          </p:cNvPr>
          <p:cNvSpPr/>
          <p:nvPr/>
        </p:nvSpPr>
        <p:spPr>
          <a:xfrm>
            <a:off x="8722360" y="3661410"/>
            <a:ext cx="67310" cy="5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59F7D-B36A-20DE-A6EE-F04D0B2D6E2F}"/>
              </a:ext>
            </a:extLst>
          </p:cNvPr>
          <p:cNvSpPr/>
          <p:nvPr/>
        </p:nvSpPr>
        <p:spPr>
          <a:xfrm>
            <a:off x="3731260" y="5866672"/>
            <a:ext cx="238760" cy="217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14DED-55C3-3366-59E5-E477214FDEBA}"/>
              </a:ext>
            </a:extLst>
          </p:cNvPr>
          <p:cNvSpPr txBox="1"/>
          <p:nvPr/>
        </p:nvSpPr>
        <p:spPr>
          <a:xfrm>
            <a:off x="5474450" y="3957239"/>
            <a:ext cx="156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72FD8-0FA6-0FC9-BC6E-C6560B7562CF}"/>
              </a:ext>
            </a:extLst>
          </p:cNvPr>
          <p:cNvSpPr txBox="1"/>
          <p:nvPr/>
        </p:nvSpPr>
        <p:spPr>
          <a:xfrm>
            <a:off x="8414012" y="3957238"/>
            <a:ext cx="156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52E01-4D34-748C-AF70-B6CDF804D609}"/>
              </a:ext>
            </a:extLst>
          </p:cNvPr>
          <p:cNvSpPr txBox="1"/>
          <p:nvPr/>
        </p:nvSpPr>
        <p:spPr>
          <a:xfrm>
            <a:off x="9959701" y="3951019"/>
            <a:ext cx="156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mEF Function</a:t>
            </a:r>
          </a:p>
        </p:txBody>
      </p:sp>
    </p:spTree>
    <p:extLst>
      <p:ext uri="{BB962C8B-B14F-4D97-AF65-F5344CB8AC3E}">
        <p14:creationId xmlns:p14="http://schemas.microsoft.com/office/powerpoint/2010/main" val="208996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86FBA-FB1F-4EAE-95B2-D89A5CBD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11BC-3192-C1F9-DFDE-62CE377F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Multilevel Clustering and Layer Based Guiding Network Routing Protocol for Underwater Wireless Sensor Networks (MCLBGNR)</a:t>
            </a:r>
            <a:endParaRPr lang="en-IN" sz="36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21F4-5051-D510-CC05-1F0F8016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1" y="2013374"/>
            <a:ext cx="99458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Phase: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AD660-2A54-79F6-1D63-E79701A1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19" y="2619587"/>
            <a:ext cx="9568961" cy="2310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9156B-8AAF-1696-3D29-5A97A00947A2}"/>
              </a:ext>
            </a:extLst>
          </p:cNvPr>
          <p:cNvSpPr txBox="1"/>
          <p:nvPr/>
        </p:nvSpPr>
        <p:spPr>
          <a:xfrm>
            <a:off x="1209821" y="4930141"/>
            <a:ext cx="2242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(a): If multiple CHs are available in layer n-1, most optimal CH is selected.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B1238-A334-904B-1F08-FDD4E6A788D6}"/>
              </a:ext>
            </a:extLst>
          </p:cNvPr>
          <p:cNvSpPr txBox="1"/>
          <p:nvPr/>
        </p:nvSpPr>
        <p:spPr>
          <a:xfrm>
            <a:off x="3709181" y="4912364"/>
            <a:ext cx="2242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Scenario(b): Only 1 CH found in layer n-1, it is selected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95DBD-7F10-064B-BA87-61DB5C0E8DA7}"/>
              </a:ext>
            </a:extLst>
          </p:cNvPr>
          <p:cNvSpPr txBox="1"/>
          <p:nvPr/>
        </p:nvSpPr>
        <p:spPr>
          <a:xfrm>
            <a:off x="6126480" y="4889514"/>
            <a:ext cx="2242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(c): No CH in layer n-1 but multiple in layer n, most optimal CH is selected.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DD77A-734B-2530-68ED-AB21FF7AA6BA}"/>
              </a:ext>
            </a:extLst>
          </p:cNvPr>
          <p:cNvSpPr txBox="1"/>
          <p:nvPr/>
        </p:nvSpPr>
        <p:spPr>
          <a:xfrm>
            <a:off x="8574259" y="4889513"/>
            <a:ext cx="2242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(d):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Encountered.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mEF, most optimal relay CH is selected, if none found packet sent back to parent.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6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18A-611A-384E-2524-6117ED82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UWSN Network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C672B-E63D-E271-8530-41DC2CFAC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49"/>
          <a:stretch/>
        </p:blipFill>
        <p:spPr>
          <a:xfrm>
            <a:off x="1326253" y="1820010"/>
            <a:ext cx="4397539" cy="4273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08BAA-5377-845F-5361-06B92909F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1"/>
          <a:stretch/>
        </p:blipFill>
        <p:spPr>
          <a:xfrm>
            <a:off x="6770619" y="1820010"/>
            <a:ext cx="4324101" cy="4273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2B5A7-A182-E0D8-8B8A-57BC902539A6}"/>
              </a:ext>
            </a:extLst>
          </p:cNvPr>
          <p:cNvSpPr txBox="1"/>
          <p:nvPr/>
        </p:nvSpPr>
        <p:spPr>
          <a:xfrm>
            <a:off x="3824654" y="6013938"/>
            <a:ext cx="6805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UWSN Network Structure with Layer Division and CHs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3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18A-611A-384E-2524-6117ED82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95C8D-D489-E37E-BA9E-D306EB14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43" y="1851660"/>
            <a:ext cx="5902949" cy="33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1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18A-611A-384E-2524-6117ED82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5745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170CBE-F8C5-2C74-21B4-54B67B54E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63" y="844062"/>
            <a:ext cx="4699588" cy="3994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348AC-7B56-E943-117F-589AB6C9D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75" y="844062"/>
            <a:ext cx="4699588" cy="3994649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EDA31B-5D6B-6091-3288-72DC81273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6420"/>
              </p:ext>
            </p:extLst>
          </p:nvPr>
        </p:nvGraphicFramePr>
        <p:xfrm>
          <a:off x="3075695" y="4768373"/>
          <a:ext cx="5637336" cy="13781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79112">
                  <a:extLst>
                    <a:ext uri="{9D8B030D-6E8A-4147-A177-3AD203B41FA5}">
                      <a16:colId xmlns:a16="http://schemas.microsoft.com/office/drawing/2014/main" val="428658716"/>
                    </a:ext>
                  </a:extLst>
                </a:gridCol>
                <a:gridCol w="1879112">
                  <a:extLst>
                    <a:ext uri="{9D8B030D-6E8A-4147-A177-3AD203B41FA5}">
                      <a16:colId xmlns:a16="http://schemas.microsoft.com/office/drawing/2014/main" val="609104100"/>
                    </a:ext>
                  </a:extLst>
                </a:gridCol>
                <a:gridCol w="1879112">
                  <a:extLst>
                    <a:ext uri="{9D8B030D-6E8A-4147-A177-3AD203B41FA5}">
                      <a16:colId xmlns:a16="http://schemas.microsoft.com/office/drawing/2014/main" val="3963659229"/>
                    </a:ext>
                  </a:extLst>
                </a:gridCol>
              </a:tblGrid>
              <a:tr h="275622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Division (in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Dead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Energy (in 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32654"/>
                  </a:ext>
                </a:extLst>
              </a:tr>
              <a:tr h="27562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Layer: 50,75,100,125,150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186.4181698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5828349"/>
                  </a:ext>
                </a:extLst>
              </a:tr>
              <a:tr h="27562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Layer: 80,90,100,110,120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190.4183241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4636670"/>
                  </a:ext>
                </a:extLst>
              </a:tr>
              <a:tr h="27562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Layer: 100,100,100,100,100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160.8147638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3890942"/>
                  </a:ext>
                </a:extLst>
              </a:tr>
              <a:tr h="27562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Layer: 20,60,100,140,180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157.0430254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53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1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18A-611A-384E-2524-6117ED82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9" y="1095495"/>
            <a:ext cx="10058400" cy="55745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with existing Protocols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EDA31B-5D6B-6091-3288-72DC81273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51233"/>
              </p:ext>
            </p:extLst>
          </p:nvPr>
        </p:nvGraphicFramePr>
        <p:xfrm>
          <a:off x="1167619" y="2023700"/>
          <a:ext cx="4788292" cy="281059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7073">
                  <a:extLst>
                    <a:ext uri="{9D8B030D-6E8A-4147-A177-3AD203B41FA5}">
                      <a16:colId xmlns:a16="http://schemas.microsoft.com/office/drawing/2014/main" val="428658716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val="609104100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val="3963659229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val="3576567492"/>
                    </a:ext>
                  </a:extLst>
                </a:gridCol>
              </a:tblGrid>
              <a:tr h="577182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Dead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Energy (in 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E2E Delay (in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32654"/>
                  </a:ext>
                </a:extLst>
              </a:tr>
              <a:tr h="471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MCLBGNR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6174.695326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0.786146338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5828349"/>
                  </a:ext>
                </a:extLst>
              </a:tr>
              <a:tr h="471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EECRAP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3726.321768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0.889010145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4636670"/>
                  </a:ext>
                </a:extLst>
              </a:tr>
              <a:tr h="471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EEGNBR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4171.564257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0.796901964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3890942"/>
                  </a:ext>
                </a:extLst>
              </a:tr>
              <a:tr h="471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DVOR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3687.166787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1.403363703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531272"/>
                  </a:ext>
                </a:extLst>
              </a:tr>
              <a:tr h="347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1686.690131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0.747163901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315017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19546A-C616-7F1A-C785-8C94AFE4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19" y="1789616"/>
            <a:ext cx="5030232" cy="4210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FF7A9-AD98-6DA8-E477-40A913ECDB57}"/>
              </a:ext>
            </a:extLst>
          </p:cNvPr>
          <p:cNvSpPr txBox="1"/>
          <p:nvPr/>
        </p:nvSpPr>
        <p:spPr>
          <a:xfrm>
            <a:off x="1111783" y="5205045"/>
            <a:ext cx="4788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Rounds: 750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Sinks: 9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Energy: 15J</a:t>
            </a:r>
          </a:p>
        </p:txBody>
      </p:sp>
    </p:spTree>
    <p:extLst>
      <p:ext uri="{BB962C8B-B14F-4D97-AF65-F5344CB8AC3E}">
        <p14:creationId xmlns:p14="http://schemas.microsoft.com/office/powerpoint/2010/main" val="203151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18A-611A-384E-2524-6117ED82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15" y="1042741"/>
            <a:ext cx="10058400" cy="55745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with existing Protocols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A2717-49C2-417E-044C-7F862E350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68" y="1890346"/>
            <a:ext cx="5235640" cy="433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72668-10AA-33B4-840A-338B4C09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1890346"/>
            <a:ext cx="5236941" cy="43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2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18A-611A-384E-2524-6117ED82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15" y="1042741"/>
            <a:ext cx="10058400" cy="557459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with existing protocols for different network sizes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95433-7A5F-B0F9-ADD2-FB031127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14" y="2083241"/>
            <a:ext cx="5906393" cy="3543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B6935-8210-4A40-67FA-7AE77DB37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" y="2020367"/>
            <a:ext cx="6182493" cy="3709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AA267B-D88C-1849-C871-80FFE492DFC1}"/>
              </a:ext>
            </a:extLst>
          </p:cNvPr>
          <p:cNvSpPr txBox="1"/>
          <p:nvPr/>
        </p:nvSpPr>
        <p:spPr>
          <a:xfrm>
            <a:off x="4259429" y="1744687"/>
            <a:ext cx="478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Rounds: 750   Sinks: 9   Initial Energy: 15J</a:t>
            </a:r>
          </a:p>
        </p:txBody>
      </p:sp>
    </p:spTree>
    <p:extLst>
      <p:ext uri="{BB962C8B-B14F-4D97-AF65-F5344CB8AC3E}">
        <p14:creationId xmlns:p14="http://schemas.microsoft.com/office/powerpoint/2010/main" val="6960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BC99D-7A25-9910-3A5A-E64F2866D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FAF8-B36F-1863-0C0F-9D30A9F8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1CD5-70A8-A30D-4BCC-EBBFD3E6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45859" cy="402336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Underwater Wireless Sensor Networks (UWSNs) are used for underwater information acquisition , marine survey and other purposes.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UWSNs: Base Station(BS), Surface Sink Node(SSN), Ordinary Sensor Node(OSN). 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OSNs have limited energy and battery replacement is not feasible – thus energy efficiency is key.</a:t>
            </a:r>
          </a:p>
        </p:txBody>
      </p:sp>
    </p:spTree>
    <p:extLst>
      <p:ext uri="{BB962C8B-B14F-4D97-AF65-F5344CB8AC3E}">
        <p14:creationId xmlns:p14="http://schemas.microsoft.com/office/powerpoint/2010/main" val="246775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18A-611A-384E-2524-6117ED82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15" y="1042741"/>
            <a:ext cx="10058400" cy="557459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with existing protocols for different network sizes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48DC1-DCAA-1608-7FC8-E1E8A6BB2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85" y="1892807"/>
            <a:ext cx="6941829" cy="41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8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C1AFC-FE1D-A668-3541-86678036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4DCB-9164-5D72-4FE6-D510C499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00D95-C4E3-0B12-6403-17F73145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7032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MCLBGNR Protocol combines layer and sector division, with effective clustering and routing to handle void tolerance and increase network lifetime by a significant margin.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Division increases network efficiency, and sector based clustering reduces network overhead.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handles all CH location possibilities along with void handling.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comparing to other protocols show good performance in terms of number of dead nodes, residual energy and average end-to-end delay (per round).</a:t>
            </a:r>
          </a:p>
        </p:txBody>
      </p:sp>
    </p:spTree>
    <p:extLst>
      <p:ext uri="{BB962C8B-B14F-4D97-AF65-F5344CB8AC3E}">
        <p14:creationId xmlns:p14="http://schemas.microsoft.com/office/powerpoint/2010/main" val="58051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C1AFC-FE1D-A668-3541-86678036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4DCB-9164-5D72-4FE6-D510C499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00D95-C4E3-0B12-6403-17F73145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7032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E2E Delay is slightly higher for networks with lesser number of nodes, thus that can be improved.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optimisation for Evaluation Function(EF) and modified Evaluation Function(mEF) for maximum network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66288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C1AFC-FE1D-A668-3541-86678036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4DCB-9164-5D72-4FE6-D510C499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00D95-C4E3-0B12-6403-17F73145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70328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[1]: Yan, H., Shi, Z.J. and Cui, J.H., 2008. DBR: Depth-based routing for underwater sensor networks. In NETWORKING 2008 Ad Hoc and Sensor Networks, Wireless Networks, Next Generation Internet: 7th International IFIP-TC6 Networking Conference Singapore, May 5-9, 2008 Proceedings 7 (pp. 72-86). Springer Berlin Heidelberg.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[2]: Guan, Q., Ji, F., Liu, Y., Yu, H. and Chen, W., 2019. Distance-vector-based opportunistic routing for underwater acoustic sensor networks. IEEE Internet of Things Journal, 6(2), pp.3831-3839.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[3]: </a:t>
            </a:r>
            <a:r>
              <a:rPr lang="en-I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Zhu, J., Du, X., Han, D., Wang, L. and Li, M., 2019. LEER: Layer-based and energy-efficient routing protocol for underwater sensor networks. In </a:t>
            </a:r>
            <a:r>
              <a:rPr lang="en-IN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 Hoc Networks: 11th EAI International Conference, ADHOCNETS 2019, Queenstown, New Zealand, November 18–21, 2019, Proceedings 11</a:t>
            </a:r>
            <a:r>
              <a:rPr lang="en-I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(pp. 26-39). Springer International Publishing.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[4]: 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Han, D., Du, X. and Liu, X., 2020. CELR: Connectivity and energy aware layering routing protocol for UANs.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IEEE Sensors Journal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(5), pp.7046-7057.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[5]: Khan, M.U., Otero, P. and Aamir, M., 2024. An Energy Efficient Clustering Routing Protocol based on Arithmetic Progression for Underwater Acoustic Sensor Networks. IEEE Sensors Journal.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81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19A-1240-2071-0DAB-19BDB0F3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98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6DA286-73FE-C9B0-1149-3D973417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211631"/>
            <a:ext cx="8872294" cy="559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36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03935-EFD6-42F1-F44E-DA3BA6A5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770F-8115-A1D8-16A9-6FA7BC71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Protocols for UWSNs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28B5-869A-AFF5-F71A-A2970CE5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458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Localisation Based: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 on the knowledge of the nodes' physical locations in the underwater environment – continuous location tracking is expensive.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Localisation Free: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without explicit knowledge of the nodes' physical locations – use signal strength or proximity based routing.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Co-operative Routing: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collaboration among underwater sensor nodes. Energy-aware sensor networks and dynamic routing paths based on current network conditions.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8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7F37F-F7B0-DD3C-50C3-EA4D166B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9B98-848E-DB77-8835-49EC9D11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BABE0D-995F-A9EE-5B37-81892B284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952707"/>
              </p:ext>
            </p:extLst>
          </p:nvPr>
        </p:nvGraphicFramePr>
        <p:xfrm>
          <a:off x="1096963" y="1846261"/>
          <a:ext cx="10058397" cy="37540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5051728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01631399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154972928"/>
                    </a:ext>
                  </a:extLst>
                </a:gridCol>
              </a:tblGrid>
              <a:tr h="52766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and 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118971"/>
                  </a:ext>
                </a:extLst>
              </a:tr>
              <a:tr h="118426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Depth-based Routing (DBR) Protocol</a:t>
                      </a:r>
                    </a:p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 et. Al,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Conference on Research in Networking [1]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depth information of nodes. DBR is a greedy algorithm -to deliver data packets to the water surface on the basis of depth difference.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DBR cannot find the eligible next-hop relay when a void region occurs.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40312"/>
                  </a:ext>
                </a:extLst>
              </a:tr>
              <a:tr h="118426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Distance-vector based opportunistic routing (DVOR) protocol</a:t>
                      </a:r>
                    </a:p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Guan et. al. </a:t>
                      </a: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Internet Things Journal 2021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data with the shortest path depending on depth distance-vector mechanism. Can handle void region problem.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only use the single metric (the depth difference or the hop count) to determine the forwarding prioritization of relay candidates.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waiting mechanism used in them has to make a tradeoff between the network delay and the ability to suppress duplicate packets.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9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35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53E6D127-1657-2B07-EF19-707678AEC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119102"/>
              </p:ext>
            </p:extLst>
          </p:nvPr>
        </p:nvGraphicFramePr>
        <p:xfrm>
          <a:off x="947494" y="536206"/>
          <a:ext cx="10058397" cy="55536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5051728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01631399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154972928"/>
                    </a:ext>
                  </a:extLst>
                </a:gridCol>
              </a:tblGrid>
              <a:tr h="65711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and 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118971"/>
                  </a:ext>
                </a:extLst>
              </a:tr>
              <a:tr h="16321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Layer-based energy-efficient routing (LEER) Protocol</a:t>
                      </a:r>
                    </a:p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Zhu et. Al,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Conference on Ad Hoc Networks [3]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Forwarding prioritization was computed in terms of a composite metric - residual energy and the distances between the forwarding node and its relay candidates.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delivery rate is average.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CELR and other methods has better energy balance among the sensor nodes.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40312"/>
                  </a:ext>
                </a:extLst>
              </a:tr>
              <a:tr h="16321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Connectivity and-energy-aware layering routing (CELR) Protocol</a:t>
                      </a:r>
                    </a:p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 et. al. </a:t>
                      </a: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Sensors Journal 2021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Single-route routing mode is considered in CELR to reduce the energy consumption in addition to DVOR mechanism.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mobility of sensor nodes is not taken into account in CELR, and the selection of next-hop relay from relay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candidates is sub-optimal.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98492"/>
                  </a:ext>
                </a:extLst>
              </a:tr>
              <a:tr h="16321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Efficient Clustering Routing Protocol based on Arithmetic Progression for Underwater Acoustic Sensor Networks (EECRAP)</a:t>
                      </a:r>
                    </a:p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 et. Al, IEEE Sensors Journal 2024 [5]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based division of simulation area, unequal cluster sizes and multi-hop transmission to SSNs.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handling is not discussed and due to each node having separate cluster sizes – network overhead during CH selection is large.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61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86FBA-FB1F-4EAE-95B2-D89A5CBD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11BC-3192-C1F9-DFDE-62CE377F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Clustering and Layer Based Guiding Network Routing Protocol for Underwater Wireless Sensor Networks (MCLBGNR) [Proposed Model]:</a:t>
            </a:r>
            <a:endParaRPr lang="en-IN" sz="36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21F4-5051-D510-CC05-1F0F8016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458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Model and Acoustic Propagation: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B80D2-3020-991B-6155-E99A6623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9"/>
          <a:stretch/>
        </p:blipFill>
        <p:spPr>
          <a:xfrm>
            <a:off x="1097279" y="3320001"/>
            <a:ext cx="4324644" cy="477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3482C5-627C-C785-D909-A0CA48A4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86" y="4481143"/>
            <a:ext cx="4814937" cy="739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360818-A29E-D201-8B29-56FA2F91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098" y="3575872"/>
            <a:ext cx="1854711" cy="11180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DC3614-35BE-80E8-A046-54FE982F9C02}"/>
              </a:ext>
            </a:extLst>
          </p:cNvPr>
          <p:cNvSpPr txBox="1"/>
          <p:nvPr/>
        </p:nvSpPr>
        <p:spPr>
          <a:xfrm>
            <a:off x="4878876" y="3904092"/>
            <a:ext cx="76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DB74B-4F1C-EE4D-CD75-00B7D09F0914}"/>
              </a:ext>
            </a:extLst>
          </p:cNvPr>
          <p:cNvSpPr txBox="1"/>
          <p:nvPr/>
        </p:nvSpPr>
        <p:spPr>
          <a:xfrm>
            <a:off x="7586004" y="2472746"/>
            <a:ext cx="4195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energy consumed by a transmitter to transmit e bits of information,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energy consumed by the receiver to receive the e bits of information.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between receiver and transmitter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bits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 bit energy consumption of sensor circuit for transmission / receiving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2402CD-39BD-EF83-3E48-2D87F0363C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8" r="10408"/>
          <a:stretch/>
        </p:blipFill>
        <p:spPr>
          <a:xfrm>
            <a:off x="3406905" y="4481143"/>
            <a:ext cx="1122560" cy="7396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E1283D-B07F-A05A-E151-4DF995026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4" t="13061" r="4880" b="37602"/>
          <a:stretch/>
        </p:blipFill>
        <p:spPr>
          <a:xfrm>
            <a:off x="4931629" y="2494918"/>
            <a:ext cx="281353" cy="58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650EBD-A894-CA35-C42B-0EB13A7E9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607" y="2408928"/>
            <a:ext cx="3351590" cy="9172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5E0FC8-8475-DC0D-5457-9A3F2E2D7C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174"/>
          <a:stretch/>
        </p:blipFill>
        <p:spPr>
          <a:xfrm>
            <a:off x="6686913" y="2192065"/>
            <a:ext cx="899091" cy="9172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0ADBD1-E9AE-F4CE-3729-EC3A3EC9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7" t="57579" r="52956"/>
          <a:stretch/>
        </p:blipFill>
        <p:spPr>
          <a:xfrm>
            <a:off x="6788836" y="2985641"/>
            <a:ext cx="764930" cy="502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13A613-F26E-EE50-AC68-9EF9ED5BDF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77" t="50000" r="17222" b="15595"/>
          <a:stretch/>
        </p:blipFill>
        <p:spPr>
          <a:xfrm>
            <a:off x="7309562" y="3489074"/>
            <a:ext cx="187714" cy="3155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FBAA9A-7F7C-13E3-1FEA-9FAAE56FBE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8" t="36372" r="56620" b="29888"/>
          <a:stretch/>
        </p:blipFill>
        <p:spPr>
          <a:xfrm>
            <a:off x="7316605" y="3787306"/>
            <a:ext cx="177783" cy="2495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785F99-F114-7BFA-BE04-D91AFF790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0" t="27064" r="42087" b="30269"/>
          <a:stretch/>
        </p:blipFill>
        <p:spPr>
          <a:xfrm>
            <a:off x="7024805" y="3994744"/>
            <a:ext cx="515391" cy="2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86FBA-FB1F-4EAE-95B2-D89A5CBD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11BC-3192-C1F9-DFDE-62CE377F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Clustering and Layer Based Guiding Network Routing Protocol for Underwater Wireless Sensor Networks (MCLBGNR)</a:t>
            </a:r>
            <a:endParaRPr lang="en-IN" sz="28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21F4-5051-D510-CC05-1F0F8016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1" y="2013374"/>
            <a:ext cx="99458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Layer and Sector Division Phase: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OSNs distributed randomly in the simulation space, SSNs are distributed in a pre-planned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-spaced manner on the surface.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Underwater region is divided into layers with increasing width based on Arithmetic Progression(AP) – unequal layer widths to balance energy utilization.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layer further subdivided into equal sectors.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86FBA-FB1F-4EAE-95B2-D89A5CBD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11BC-3192-C1F9-DFDE-62CE377F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Multilevel Clustering and Layer Based Guiding Network Routing Protocol for Underwater Wireless Sensor Networks (MCLBGNR)</a:t>
            </a:r>
            <a:endParaRPr lang="en-IN" sz="36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21F4-5051-D510-CC05-1F0F8016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1" y="2013374"/>
            <a:ext cx="612061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Layer and Sector Division Phase: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B2C05-6756-9E43-EA55-78D19EF6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39" y="2013374"/>
            <a:ext cx="3870965" cy="3256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C29FF-034C-EB53-1E9F-474CA747F66B}"/>
              </a:ext>
            </a:extLst>
          </p:cNvPr>
          <p:cNvSpPr txBox="1"/>
          <p:nvPr/>
        </p:nvSpPr>
        <p:spPr>
          <a:xfrm>
            <a:off x="7520940" y="5463540"/>
            <a:ext cx="386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and Sector based Division of UWSN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F2C0E-615B-2098-EDCA-D70026DDB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2" r="24894"/>
          <a:stretch/>
        </p:blipFill>
        <p:spPr>
          <a:xfrm>
            <a:off x="1209821" y="2690336"/>
            <a:ext cx="2486120" cy="738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65CB6A-F3CC-2D9C-40B0-4F561D4429A0}"/>
              </a:ext>
            </a:extLst>
          </p:cNvPr>
          <p:cNvSpPr txBox="1"/>
          <p:nvPr/>
        </p:nvSpPr>
        <p:spPr>
          <a:xfrm>
            <a:off x="1539240" y="3501910"/>
            <a:ext cx="3855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width of nth layer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width of first layer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layer incremental constant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59CF21-9BA7-C778-B7A8-FEBCC84354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6" r="65550"/>
          <a:stretch/>
        </p:blipFill>
        <p:spPr>
          <a:xfrm>
            <a:off x="1287781" y="3297582"/>
            <a:ext cx="350520" cy="738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B18CC-696A-E28C-DB51-3AFA926BF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 t="23640" r="54739" b="25170"/>
          <a:stretch/>
        </p:blipFill>
        <p:spPr>
          <a:xfrm>
            <a:off x="1238251" y="3974565"/>
            <a:ext cx="350520" cy="3781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A99244-0813-F8BD-74CC-F8B7874156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7" t="25431" r="27870" b="23379"/>
          <a:stretch/>
        </p:blipFill>
        <p:spPr>
          <a:xfrm>
            <a:off x="1257302" y="4447220"/>
            <a:ext cx="350520" cy="3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39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5573</TotalTime>
  <Words>1571</Words>
  <Application>Microsoft Office PowerPoint</Application>
  <PresentationFormat>Widescreen</PresentationFormat>
  <Paragraphs>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Retrospect</vt:lpstr>
      <vt:lpstr>An Multi-level Clustering and Layer Based Guiding Network Routing Protocol for Underwater Wireless Sensor Networks</vt:lpstr>
      <vt:lpstr>Introduction</vt:lpstr>
      <vt:lpstr>PowerPoint Presentation</vt:lpstr>
      <vt:lpstr>Routing Protocols for UWSNs</vt:lpstr>
      <vt:lpstr>Literature Review</vt:lpstr>
      <vt:lpstr>PowerPoint Presentation</vt:lpstr>
      <vt:lpstr>Multilevel Clustering and Layer Based Guiding Network Routing Protocol for Underwater Wireless Sensor Networks (MCLBGNR) [Proposed Model]:</vt:lpstr>
      <vt:lpstr>Multilevel Clustering and Layer Based Guiding Network Routing Protocol for Underwater Wireless Sensor Networks (MCLBGNR)</vt:lpstr>
      <vt:lpstr>Multilevel Clustering and Layer Based Guiding Network Routing Protocol for Underwater Wireless Sensor Networks (MCLBGNR)</vt:lpstr>
      <vt:lpstr>Multilevel Clustering and Layer Based Guiding Network Routing Protocol for Underwater Wireless Sensor Networks (MCLBGNR)</vt:lpstr>
      <vt:lpstr>Multilevel Clustering and Layer Based Guiding Network Routing Protocol for Underwater Wireless Sensor Networks (MCLBGNR)</vt:lpstr>
      <vt:lpstr>Multilevel Clustering and Layer Based Guiding Network Routing Protocol for Underwater Wireless Sensor Networks (MCLBGNR)</vt:lpstr>
      <vt:lpstr>Multilevel Clustering and Layer Based Guiding Network Routing Protocol for Underwater Wireless Sensor Networks (MCLBGNR)</vt:lpstr>
      <vt:lpstr>UWSN Network Structure</vt:lpstr>
      <vt:lpstr>Performance Evaluation</vt:lpstr>
      <vt:lpstr>Performance Evaluation</vt:lpstr>
      <vt:lpstr>Performance Evaluation with existing Protocols</vt:lpstr>
      <vt:lpstr>Performance Evaluation with existing Protocols</vt:lpstr>
      <vt:lpstr>Performance Evaluation with existing protocols for different network sizes</vt:lpstr>
      <vt:lpstr>Performance Evaluation with existing protocols for different network sizes</vt:lpstr>
      <vt:lpstr>Conclusion</vt:lpstr>
      <vt:lpstr>Future Improvements: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Guiding-Network-Based Routing for Underwater Wireless Sensor Networks</dc:title>
  <dc:creator>Soustab Haldar</dc:creator>
  <cp:lastModifiedBy>Soustab Haldar</cp:lastModifiedBy>
  <cp:revision>34</cp:revision>
  <dcterms:created xsi:type="dcterms:W3CDTF">2024-02-01T18:04:22Z</dcterms:created>
  <dcterms:modified xsi:type="dcterms:W3CDTF">2024-05-03T11:57:29Z</dcterms:modified>
</cp:coreProperties>
</file>