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0" r:id="rId3"/>
    <p:sldId id="259" r:id="rId5"/>
    <p:sldId id="309" r:id="rId6"/>
    <p:sldId id="261" r:id="rId7"/>
    <p:sldId id="269" r:id="rId8"/>
    <p:sldId id="263" r:id="rId9"/>
    <p:sldId id="264" r:id="rId10"/>
    <p:sldId id="304" r:id="rId11"/>
    <p:sldId id="266" r:id="rId12"/>
    <p:sldId id="297" r:id="rId13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EB0"/>
    <a:srgbClr val="009899"/>
    <a:srgbClr val="2DD3C2"/>
    <a:srgbClr val="FF6300"/>
    <a:srgbClr val="F87A00"/>
    <a:srgbClr val="153943"/>
    <a:srgbClr val="235F6F"/>
    <a:srgbClr val="FF6D68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1" autoAdjust="0"/>
    <p:restoredTop sz="94660"/>
  </p:normalViewPr>
  <p:slideViewPr>
    <p:cSldViewPr showGuides="1">
      <p:cViewPr>
        <p:scale>
          <a:sx n="50" d="100"/>
          <a:sy n="50" d="100"/>
        </p:scale>
        <p:origin x="-432" y="-1710"/>
      </p:cViewPr>
      <p:guideLst>
        <p:guide orient="horz" pos="210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3379-9F64-4630-BF61-06A11BE86A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6F64-0D39-4B9C-A2F9-7A9DBA1654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5AC-DC2A-4E45-86D6-88AB8D4F5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6F64-0D39-4B9C-A2F9-7A9DBA1654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5AC-DC2A-4E45-86D6-88AB8D4F5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6F64-0D39-4B9C-A2F9-7A9DBA1654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5AC-DC2A-4E45-86D6-88AB8D4F5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6F64-0D39-4B9C-A2F9-7A9DBA1654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5AC-DC2A-4E45-86D6-88AB8D4F5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6F64-0D39-4B9C-A2F9-7A9DBA1654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5AC-DC2A-4E45-86D6-88AB8D4F5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6F64-0D39-4B9C-A2F9-7A9DBA1654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5AC-DC2A-4E45-86D6-88AB8D4F5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6F64-0D39-4B9C-A2F9-7A9DBA1654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5AC-DC2A-4E45-86D6-88AB8D4F5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6F64-0D39-4B9C-A2F9-7A9DBA1654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5AC-DC2A-4E45-86D6-88AB8D4F5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6F64-0D39-4B9C-A2F9-7A9DBA1654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5AC-DC2A-4E45-86D6-88AB8D4F5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6F64-0D39-4B9C-A2F9-7A9DBA1654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5AC-DC2A-4E45-86D6-88AB8D4F5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6F64-0D39-4B9C-A2F9-7A9DBA1654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75AC-DC2A-4E45-86D6-88AB8D4F5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A6F64-0D39-4B9C-A2F9-7A9DBA1654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075AC-DC2A-4E45-86D6-88AB8D4F5B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5462"/>
            <a:ext cx="12239683" cy="494663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4941168"/>
            <a:ext cx="12239683" cy="152400"/>
          </a:xfrm>
          <a:prstGeom prst="rect">
            <a:avLst/>
          </a:prstGeom>
          <a:solidFill>
            <a:srgbClr val="1C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-353392" y="2303179"/>
            <a:ext cx="1312104" cy="65150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2707801">
            <a:off x="837846" y="2739675"/>
            <a:ext cx="332442" cy="3324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2707801">
            <a:off x="804519" y="2463774"/>
            <a:ext cx="171526" cy="1715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标题 4"/>
          <p:cNvSpPr txBox="1"/>
          <p:nvPr/>
        </p:nvSpPr>
        <p:spPr>
          <a:xfrm>
            <a:off x="3145259" y="1772816"/>
            <a:ext cx="5513932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JAVA</a:t>
            </a:r>
            <a:r>
              <a:rPr lang="zh-CN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调用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C++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561083" y="5445481"/>
            <a:ext cx="715716" cy="719823"/>
            <a:chOff x="1721162" y="4373847"/>
            <a:chExt cx="715716" cy="719823"/>
          </a:xfrm>
        </p:grpSpPr>
        <p:sp>
          <p:nvSpPr>
            <p:cNvPr id="60" name="Oval 28"/>
            <p:cNvSpPr/>
            <p:nvPr/>
          </p:nvSpPr>
          <p:spPr>
            <a:xfrm>
              <a:off x="1721162" y="4373847"/>
              <a:ext cx="715716" cy="719823"/>
            </a:xfrm>
            <a:prstGeom prst="ellipse">
              <a:avLst/>
            </a:prstGeom>
            <a:gradFill>
              <a:gsLst>
                <a:gs pos="0">
                  <a:srgbClr val="0E1A40"/>
                </a:gs>
                <a:gs pos="100000">
                  <a:srgbClr val="2F5EB0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5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1" name="Freeform 7"/>
            <p:cNvSpPr/>
            <p:nvPr/>
          </p:nvSpPr>
          <p:spPr bwMode="auto">
            <a:xfrm>
              <a:off x="1900092" y="4721918"/>
              <a:ext cx="357856" cy="207410"/>
            </a:xfrm>
            <a:custGeom>
              <a:avLst/>
              <a:gdLst>
                <a:gd name="T0" fmla="*/ 103 w 103"/>
                <a:gd name="T1" fmla="*/ 33 h 60"/>
                <a:gd name="T2" fmla="*/ 94 w 103"/>
                <a:gd name="T3" fmla="*/ 10 h 60"/>
                <a:gd name="T4" fmla="*/ 68 w 103"/>
                <a:gd name="T5" fmla="*/ 0 h 60"/>
                <a:gd name="T6" fmla="*/ 68 w 103"/>
                <a:gd name="T7" fmla="*/ 0 h 60"/>
                <a:gd name="T8" fmla="*/ 67 w 103"/>
                <a:gd name="T9" fmla="*/ 0 h 60"/>
                <a:gd name="T10" fmla="*/ 59 w 103"/>
                <a:gd name="T11" fmla="*/ 38 h 60"/>
                <a:gd name="T12" fmla="*/ 55 w 103"/>
                <a:gd name="T13" fmla="*/ 12 h 60"/>
                <a:gd name="T14" fmla="*/ 58 w 103"/>
                <a:gd name="T15" fmla="*/ 6 h 60"/>
                <a:gd name="T16" fmla="*/ 53 w 103"/>
                <a:gd name="T17" fmla="*/ 2 h 60"/>
                <a:gd name="T18" fmla="*/ 52 w 103"/>
                <a:gd name="T19" fmla="*/ 2 h 60"/>
                <a:gd name="T20" fmla="*/ 52 w 103"/>
                <a:gd name="T21" fmla="*/ 2 h 60"/>
                <a:gd name="T22" fmla="*/ 50 w 103"/>
                <a:gd name="T23" fmla="*/ 2 h 60"/>
                <a:gd name="T24" fmla="*/ 46 w 103"/>
                <a:gd name="T25" fmla="*/ 6 h 60"/>
                <a:gd name="T26" fmla="*/ 49 w 103"/>
                <a:gd name="T27" fmla="*/ 12 h 60"/>
                <a:gd name="T28" fmla="*/ 44 w 103"/>
                <a:gd name="T29" fmla="*/ 38 h 60"/>
                <a:gd name="T30" fmla="*/ 36 w 103"/>
                <a:gd name="T31" fmla="*/ 0 h 60"/>
                <a:gd name="T32" fmla="*/ 36 w 103"/>
                <a:gd name="T33" fmla="*/ 0 h 60"/>
                <a:gd name="T34" fmla="*/ 35 w 103"/>
                <a:gd name="T35" fmla="*/ 0 h 60"/>
                <a:gd name="T36" fmla="*/ 9 w 103"/>
                <a:gd name="T37" fmla="*/ 10 h 60"/>
                <a:gd name="T38" fmla="*/ 1 w 103"/>
                <a:gd name="T39" fmla="*/ 33 h 60"/>
                <a:gd name="T40" fmla="*/ 0 w 103"/>
                <a:gd name="T41" fmla="*/ 57 h 60"/>
                <a:gd name="T42" fmla="*/ 19 w 103"/>
                <a:gd name="T43" fmla="*/ 59 h 60"/>
                <a:gd name="T44" fmla="*/ 19 w 103"/>
                <a:gd name="T45" fmla="*/ 38 h 60"/>
                <a:gd name="T46" fmla="*/ 21 w 103"/>
                <a:gd name="T47" fmla="*/ 30 h 60"/>
                <a:gd name="T48" fmla="*/ 21 w 103"/>
                <a:gd name="T49" fmla="*/ 59 h 60"/>
                <a:gd name="T50" fmla="*/ 52 w 103"/>
                <a:gd name="T51" fmla="*/ 60 h 60"/>
                <a:gd name="T52" fmla="*/ 82 w 103"/>
                <a:gd name="T53" fmla="*/ 59 h 60"/>
                <a:gd name="T54" fmla="*/ 82 w 103"/>
                <a:gd name="T55" fmla="*/ 30 h 60"/>
                <a:gd name="T56" fmla="*/ 84 w 103"/>
                <a:gd name="T57" fmla="*/ 38 h 60"/>
                <a:gd name="T58" fmla="*/ 84 w 103"/>
                <a:gd name="T59" fmla="*/ 59 h 60"/>
                <a:gd name="T60" fmla="*/ 103 w 103"/>
                <a:gd name="T61" fmla="*/ 57 h 60"/>
                <a:gd name="T62" fmla="*/ 103 w 103"/>
                <a:gd name="T63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60">
                  <a:moveTo>
                    <a:pt x="103" y="33"/>
                  </a:moveTo>
                  <a:cubicBezTo>
                    <a:pt x="101" y="17"/>
                    <a:pt x="97" y="12"/>
                    <a:pt x="94" y="10"/>
                  </a:cubicBezTo>
                  <a:cubicBezTo>
                    <a:pt x="87" y="6"/>
                    <a:pt x="73" y="2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7" y="0"/>
                  </a:cubicBezTo>
                  <a:cubicBezTo>
                    <a:pt x="67" y="5"/>
                    <a:pt x="59" y="38"/>
                    <a:pt x="59" y="38"/>
                  </a:cubicBezTo>
                  <a:cubicBezTo>
                    <a:pt x="59" y="38"/>
                    <a:pt x="55" y="12"/>
                    <a:pt x="55" y="12"/>
                  </a:cubicBezTo>
                  <a:cubicBezTo>
                    <a:pt x="55" y="12"/>
                    <a:pt x="58" y="6"/>
                    <a:pt x="58" y="6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37" y="5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0" y="2"/>
                    <a:pt x="16" y="6"/>
                    <a:pt x="9" y="10"/>
                  </a:cubicBezTo>
                  <a:cubicBezTo>
                    <a:pt x="7" y="12"/>
                    <a:pt x="2" y="17"/>
                    <a:pt x="1" y="33"/>
                  </a:cubicBezTo>
                  <a:cubicBezTo>
                    <a:pt x="1" y="34"/>
                    <a:pt x="1" y="47"/>
                    <a:pt x="0" y="57"/>
                  </a:cubicBezTo>
                  <a:cubicBezTo>
                    <a:pt x="7" y="58"/>
                    <a:pt x="12" y="59"/>
                    <a:pt x="19" y="59"/>
                  </a:cubicBezTo>
                  <a:cubicBezTo>
                    <a:pt x="19" y="52"/>
                    <a:pt x="19" y="41"/>
                    <a:pt x="19" y="38"/>
                  </a:cubicBezTo>
                  <a:cubicBezTo>
                    <a:pt x="19" y="35"/>
                    <a:pt x="20" y="32"/>
                    <a:pt x="21" y="3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30" y="60"/>
                    <a:pt x="42" y="60"/>
                    <a:pt x="52" y="60"/>
                  </a:cubicBezTo>
                  <a:cubicBezTo>
                    <a:pt x="62" y="60"/>
                    <a:pt x="73" y="60"/>
                    <a:pt x="82" y="59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3" y="32"/>
                    <a:pt x="84" y="35"/>
                    <a:pt x="84" y="38"/>
                  </a:cubicBezTo>
                  <a:cubicBezTo>
                    <a:pt x="84" y="41"/>
                    <a:pt x="84" y="52"/>
                    <a:pt x="84" y="59"/>
                  </a:cubicBezTo>
                  <a:cubicBezTo>
                    <a:pt x="91" y="58"/>
                    <a:pt x="97" y="58"/>
                    <a:pt x="103" y="57"/>
                  </a:cubicBezTo>
                  <a:cubicBezTo>
                    <a:pt x="103" y="47"/>
                    <a:pt x="103" y="34"/>
                    <a:pt x="103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8"/>
            <p:cNvSpPr/>
            <p:nvPr/>
          </p:nvSpPr>
          <p:spPr bwMode="auto">
            <a:xfrm>
              <a:off x="1998517" y="4531827"/>
              <a:ext cx="162560" cy="190091"/>
            </a:xfrm>
            <a:custGeom>
              <a:avLst/>
              <a:gdLst>
                <a:gd name="T0" fmla="*/ 4 w 52"/>
                <a:gd name="T1" fmla="*/ 25 h 61"/>
                <a:gd name="T2" fmla="*/ 0 w 52"/>
                <a:gd name="T3" fmla="*/ 29 h 61"/>
                <a:gd name="T4" fmla="*/ 5 w 52"/>
                <a:gd name="T5" fmla="*/ 39 h 61"/>
                <a:gd name="T6" fmla="*/ 26 w 52"/>
                <a:gd name="T7" fmla="*/ 61 h 61"/>
                <a:gd name="T8" fmla="*/ 47 w 52"/>
                <a:gd name="T9" fmla="*/ 39 h 61"/>
                <a:gd name="T10" fmla="*/ 52 w 52"/>
                <a:gd name="T11" fmla="*/ 29 h 61"/>
                <a:gd name="T12" fmla="*/ 48 w 52"/>
                <a:gd name="T13" fmla="*/ 25 h 61"/>
                <a:gd name="T14" fmla="*/ 26 w 52"/>
                <a:gd name="T15" fmla="*/ 0 h 61"/>
                <a:gd name="T16" fmla="*/ 4 w 52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1">
                  <a:moveTo>
                    <a:pt x="4" y="25"/>
                  </a:moveTo>
                  <a:cubicBezTo>
                    <a:pt x="2" y="25"/>
                    <a:pt x="0" y="27"/>
                    <a:pt x="0" y="29"/>
                  </a:cubicBezTo>
                  <a:cubicBezTo>
                    <a:pt x="0" y="33"/>
                    <a:pt x="2" y="39"/>
                    <a:pt x="5" y="39"/>
                  </a:cubicBezTo>
                  <a:cubicBezTo>
                    <a:pt x="8" y="51"/>
                    <a:pt x="15" y="61"/>
                    <a:pt x="26" y="61"/>
                  </a:cubicBezTo>
                  <a:cubicBezTo>
                    <a:pt x="37" y="61"/>
                    <a:pt x="44" y="51"/>
                    <a:pt x="47" y="39"/>
                  </a:cubicBezTo>
                  <a:cubicBezTo>
                    <a:pt x="50" y="38"/>
                    <a:pt x="52" y="33"/>
                    <a:pt x="52" y="29"/>
                  </a:cubicBezTo>
                  <a:cubicBezTo>
                    <a:pt x="51" y="27"/>
                    <a:pt x="50" y="26"/>
                    <a:pt x="48" y="25"/>
                  </a:cubicBezTo>
                  <a:cubicBezTo>
                    <a:pt x="48" y="11"/>
                    <a:pt x="39" y="0"/>
                    <a:pt x="26" y="0"/>
                  </a:cubicBezTo>
                  <a:cubicBezTo>
                    <a:pt x="13" y="0"/>
                    <a:pt x="4" y="11"/>
                    <a:pt x="4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矩形 3"/>
          <p:cNvSpPr>
            <a:spLocks noChangeArrowheads="1"/>
          </p:cNvSpPr>
          <p:nvPr/>
        </p:nvSpPr>
        <p:spPr bwMode="auto">
          <a:xfrm>
            <a:off x="2336406" y="5642755"/>
            <a:ext cx="180276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</a:t>
            </a:r>
            <a:r>
              <a:rPr lang="zh-CN" altLang="en-US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人：</a:t>
            </a:r>
            <a:r>
              <a:rPr lang="en-US" altLang="zh-CN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south7</a:t>
            </a:r>
            <a:endParaRPr lang="en-US" altLang="zh-CN" dirty="0" smtClean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395529" y="6015810"/>
            <a:ext cx="599800" cy="40500"/>
          </a:xfrm>
          <a:prstGeom prst="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010379" y="6015810"/>
            <a:ext cx="1215000" cy="40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945459" y="5445481"/>
            <a:ext cx="715716" cy="719823"/>
            <a:chOff x="6606007" y="4763519"/>
            <a:chExt cx="715716" cy="719823"/>
          </a:xfrm>
        </p:grpSpPr>
        <p:sp>
          <p:nvSpPr>
            <p:cNvPr id="67" name="Oval 28"/>
            <p:cNvSpPr/>
            <p:nvPr/>
          </p:nvSpPr>
          <p:spPr>
            <a:xfrm>
              <a:off x="6606007" y="4763519"/>
              <a:ext cx="715716" cy="719823"/>
            </a:xfrm>
            <a:prstGeom prst="ellipse">
              <a:avLst/>
            </a:prstGeom>
            <a:gradFill>
              <a:gsLst>
                <a:gs pos="0">
                  <a:srgbClr val="0E1A40"/>
                </a:gs>
                <a:gs pos="100000">
                  <a:srgbClr val="2F5EB0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5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8" name="Freeform 120"/>
            <p:cNvSpPr>
              <a:spLocks noEditPoints="1"/>
            </p:cNvSpPr>
            <p:nvPr/>
          </p:nvSpPr>
          <p:spPr bwMode="auto">
            <a:xfrm>
              <a:off x="6766207" y="4924680"/>
              <a:ext cx="395317" cy="397501"/>
            </a:xfrm>
            <a:custGeom>
              <a:avLst/>
              <a:gdLst>
                <a:gd name="T0" fmla="*/ 20 w 200"/>
                <a:gd name="T1" fmla="*/ 200 h 200"/>
                <a:gd name="T2" fmla="*/ 0 w 200"/>
                <a:gd name="T3" fmla="*/ 88 h 200"/>
                <a:gd name="T4" fmla="*/ 12 w 200"/>
                <a:gd name="T5" fmla="*/ 168 h 200"/>
                <a:gd name="T6" fmla="*/ 164 w 200"/>
                <a:gd name="T7" fmla="*/ 188 h 200"/>
                <a:gd name="T8" fmla="*/ 187 w 200"/>
                <a:gd name="T9" fmla="*/ 88 h 200"/>
                <a:gd name="T10" fmla="*/ 200 w 200"/>
                <a:gd name="T11" fmla="*/ 180 h 200"/>
                <a:gd name="T12" fmla="*/ 155 w 200"/>
                <a:gd name="T13" fmla="*/ 137 h 200"/>
                <a:gd name="T14" fmla="*/ 154 w 200"/>
                <a:gd name="T15" fmla="*/ 155 h 200"/>
                <a:gd name="T16" fmla="*/ 131 w 200"/>
                <a:gd name="T17" fmla="*/ 165 h 200"/>
                <a:gd name="T18" fmla="*/ 110 w 200"/>
                <a:gd name="T19" fmla="*/ 157 h 200"/>
                <a:gd name="T20" fmla="*/ 122 w 200"/>
                <a:gd name="T21" fmla="*/ 145 h 200"/>
                <a:gd name="T22" fmla="*/ 131 w 200"/>
                <a:gd name="T23" fmla="*/ 155 h 200"/>
                <a:gd name="T24" fmla="*/ 139 w 200"/>
                <a:gd name="T25" fmla="*/ 145 h 200"/>
                <a:gd name="T26" fmla="*/ 131 w 200"/>
                <a:gd name="T27" fmla="*/ 136 h 200"/>
                <a:gd name="T28" fmla="*/ 126 w 200"/>
                <a:gd name="T29" fmla="*/ 125 h 200"/>
                <a:gd name="T30" fmla="*/ 134 w 200"/>
                <a:gd name="T31" fmla="*/ 123 h 200"/>
                <a:gd name="T32" fmla="*/ 134 w 200"/>
                <a:gd name="T33" fmla="*/ 113 h 200"/>
                <a:gd name="T34" fmla="*/ 125 w 200"/>
                <a:gd name="T35" fmla="*/ 113 h 200"/>
                <a:gd name="T36" fmla="*/ 106 w 200"/>
                <a:gd name="T37" fmla="*/ 117 h 200"/>
                <a:gd name="T38" fmla="*/ 130 w 200"/>
                <a:gd name="T39" fmla="*/ 100 h 200"/>
                <a:gd name="T40" fmla="*/ 153 w 200"/>
                <a:gd name="T41" fmla="*/ 116 h 200"/>
                <a:gd name="T42" fmla="*/ 144 w 200"/>
                <a:gd name="T43" fmla="*/ 130 h 200"/>
                <a:gd name="T44" fmla="*/ 155 w 200"/>
                <a:gd name="T45" fmla="*/ 137 h 200"/>
                <a:gd name="T46" fmla="*/ 43 w 200"/>
                <a:gd name="T47" fmla="*/ 164 h 200"/>
                <a:gd name="T48" fmla="*/ 66 w 200"/>
                <a:gd name="T49" fmla="*/ 134 h 200"/>
                <a:gd name="T50" fmla="*/ 78 w 200"/>
                <a:gd name="T51" fmla="*/ 119 h 200"/>
                <a:gd name="T52" fmla="*/ 70 w 200"/>
                <a:gd name="T53" fmla="*/ 112 h 200"/>
                <a:gd name="T54" fmla="*/ 62 w 200"/>
                <a:gd name="T55" fmla="*/ 120 h 200"/>
                <a:gd name="T56" fmla="*/ 48 w 200"/>
                <a:gd name="T57" fmla="*/ 109 h 200"/>
                <a:gd name="T58" fmla="*/ 70 w 200"/>
                <a:gd name="T59" fmla="*/ 100 h 200"/>
                <a:gd name="T60" fmla="*/ 92 w 200"/>
                <a:gd name="T61" fmla="*/ 109 h 200"/>
                <a:gd name="T62" fmla="*/ 92 w 200"/>
                <a:gd name="T63" fmla="*/ 130 h 200"/>
                <a:gd name="T64" fmla="*/ 72 w 200"/>
                <a:gd name="T65" fmla="*/ 146 h 200"/>
                <a:gd name="T66" fmla="*/ 95 w 200"/>
                <a:gd name="T67" fmla="*/ 150 h 200"/>
                <a:gd name="T68" fmla="*/ 0 w 200"/>
                <a:gd name="T69" fmla="*/ 36 h 200"/>
                <a:gd name="T70" fmla="*/ 28 w 200"/>
                <a:gd name="T71" fmla="*/ 16 h 200"/>
                <a:gd name="T72" fmla="*/ 44 w 200"/>
                <a:gd name="T73" fmla="*/ 72 h 200"/>
                <a:gd name="T74" fmla="*/ 60 w 200"/>
                <a:gd name="T75" fmla="*/ 16 h 200"/>
                <a:gd name="T76" fmla="*/ 140 w 200"/>
                <a:gd name="T77" fmla="*/ 56 h 200"/>
                <a:gd name="T78" fmla="*/ 172 w 200"/>
                <a:gd name="T79" fmla="*/ 56 h 200"/>
                <a:gd name="T80" fmla="*/ 180 w 200"/>
                <a:gd name="T81" fmla="*/ 16 h 200"/>
                <a:gd name="T82" fmla="*/ 200 w 200"/>
                <a:gd name="T83" fmla="*/ 80 h 200"/>
                <a:gd name="T84" fmla="*/ 0 w 200"/>
                <a:gd name="T85" fmla="*/ 36 h 200"/>
                <a:gd name="T86" fmla="*/ 144 w 200"/>
                <a:gd name="T87" fmla="*/ 52 h 200"/>
                <a:gd name="T88" fmla="*/ 156 w 200"/>
                <a:gd name="T89" fmla="*/ 0 h 200"/>
                <a:gd name="T90" fmla="*/ 168 w 200"/>
                <a:gd name="T91" fmla="*/ 52 h 200"/>
                <a:gd name="T92" fmla="*/ 44 w 200"/>
                <a:gd name="T93" fmla="*/ 64 h 200"/>
                <a:gd name="T94" fmla="*/ 32 w 200"/>
                <a:gd name="T95" fmla="*/ 12 h 200"/>
                <a:gd name="T96" fmla="*/ 56 w 200"/>
                <a:gd name="T97" fmla="*/ 12 h 200"/>
                <a:gd name="T98" fmla="*/ 44 w 200"/>
                <a:gd name="T99" fmla="*/ 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0" h="200">
                  <a:moveTo>
                    <a:pt x="180" y="200"/>
                  </a:moveTo>
                  <a:cubicBezTo>
                    <a:pt x="20" y="200"/>
                    <a:pt x="20" y="200"/>
                    <a:pt x="20" y="200"/>
                  </a:cubicBezTo>
                  <a:cubicBezTo>
                    <a:pt x="9" y="200"/>
                    <a:pt x="0" y="191"/>
                    <a:pt x="0" y="1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123"/>
                    <a:pt x="12" y="168"/>
                    <a:pt x="12" y="168"/>
                  </a:cubicBezTo>
                  <a:cubicBezTo>
                    <a:pt x="12" y="179"/>
                    <a:pt x="25" y="188"/>
                    <a:pt x="36" y="188"/>
                  </a:cubicBezTo>
                  <a:cubicBezTo>
                    <a:pt x="164" y="188"/>
                    <a:pt x="164" y="188"/>
                    <a:pt x="164" y="188"/>
                  </a:cubicBezTo>
                  <a:cubicBezTo>
                    <a:pt x="175" y="188"/>
                    <a:pt x="188" y="179"/>
                    <a:pt x="188" y="168"/>
                  </a:cubicBezTo>
                  <a:cubicBezTo>
                    <a:pt x="188" y="168"/>
                    <a:pt x="188" y="122"/>
                    <a:pt x="187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80"/>
                    <a:pt x="200" y="180"/>
                    <a:pt x="200" y="180"/>
                  </a:cubicBezTo>
                  <a:cubicBezTo>
                    <a:pt x="200" y="191"/>
                    <a:pt x="191" y="200"/>
                    <a:pt x="180" y="200"/>
                  </a:cubicBezTo>
                  <a:close/>
                  <a:moveTo>
                    <a:pt x="155" y="137"/>
                  </a:moveTo>
                  <a:cubicBezTo>
                    <a:pt x="156" y="139"/>
                    <a:pt x="157" y="141"/>
                    <a:pt x="157" y="144"/>
                  </a:cubicBezTo>
                  <a:cubicBezTo>
                    <a:pt x="157" y="148"/>
                    <a:pt x="156" y="152"/>
                    <a:pt x="154" y="155"/>
                  </a:cubicBezTo>
                  <a:cubicBezTo>
                    <a:pt x="152" y="158"/>
                    <a:pt x="149" y="161"/>
                    <a:pt x="145" y="163"/>
                  </a:cubicBezTo>
                  <a:cubicBezTo>
                    <a:pt x="142" y="165"/>
                    <a:pt x="137" y="165"/>
                    <a:pt x="131" y="165"/>
                  </a:cubicBezTo>
                  <a:cubicBezTo>
                    <a:pt x="126" y="165"/>
                    <a:pt x="121" y="165"/>
                    <a:pt x="118" y="163"/>
                  </a:cubicBezTo>
                  <a:cubicBezTo>
                    <a:pt x="114" y="162"/>
                    <a:pt x="112" y="160"/>
                    <a:pt x="110" y="157"/>
                  </a:cubicBezTo>
                  <a:cubicBezTo>
                    <a:pt x="107" y="155"/>
                    <a:pt x="106" y="152"/>
                    <a:pt x="105" y="148"/>
                  </a:cubicBezTo>
                  <a:cubicBezTo>
                    <a:pt x="122" y="145"/>
                    <a:pt x="122" y="145"/>
                    <a:pt x="122" y="145"/>
                  </a:cubicBezTo>
                  <a:cubicBezTo>
                    <a:pt x="123" y="149"/>
                    <a:pt x="124" y="151"/>
                    <a:pt x="125" y="153"/>
                  </a:cubicBezTo>
                  <a:cubicBezTo>
                    <a:pt x="127" y="154"/>
                    <a:pt x="129" y="155"/>
                    <a:pt x="131" y="155"/>
                  </a:cubicBezTo>
                  <a:cubicBezTo>
                    <a:pt x="133" y="155"/>
                    <a:pt x="135" y="154"/>
                    <a:pt x="137" y="152"/>
                  </a:cubicBezTo>
                  <a:cubicBezTo>
                    <a:pt x="138" y="150"/>
                    <a:pt x="139" y="148"/>
                    <a:pt x="139" y="145"/>
                  </a:cubicBezTo>
                  <a:cubicBezTo>
                    <a:pt x="139" y="142"/>
                    <a:pt x="138" y="140"/>
                    <a:pt x="137" y="139"/>
                  </a:cubicBezTo>
                  <a:cubicBezTo>
                    <a:pt x="135" y="137"/>
                    <a:pt x="133" y="136"/>
                    <a:pt x="131" y="136"/>
                  </a:cubicBezTo>
                  <a:cubicBezTo>
                    <a:pt x="129" y="136"/>
                    <a:pt x="127" y="136"/>
                    <a:pt x="125" y="137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7" y="125"/>
                    <a:pt x="128" y="125"/>
                    <a:pt x="128" y="125"/>
                  </a:cubicBezTo>
                  <a:cubicBezTo>
                    <a:pt x="130" y="125"/>
                    <a:pt x="132" y="124"/>
                    <a:pt x="134" y="123"/>
                  </a:cubicBezTo>
                  <a:cubicBezTo>
                    <a:pt x="135" y="121"/>
                    <a:pt x="136" y="119"/>
                    <a:pt x="136" y="117"/>
                  </a:cubicBezTo>
                  <a:cubicBezTo>
                    <a:pt x="136" y="116"/>
                    <a:pt x="136" y="114"/>
                    <a:pt x="134" y="113"/>
                  </a:cubicBezTo>
                  <a:cubicBezTo>
                    <a:pt x="133" y="112"/>
                    <a:pt x="132" y="111"/>
                    <a:pt x="130" y="111"/>
                  </a:cubicBezTo>
                  <a:cubicBezTo>
                    <a:pt x="128" y="111"/>
                    <a:pt x="126" y="112"/>
                    <a:pt x="125" y="113"/>
                  </a:cubicBezTo>
                  <a:cubicBezTo>
                    <a:pt x="123" y="114"/>
                    <a:pt x="123" y="116"/>
                    <a:pt x="122" y="120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7" y="111"/>
                    <a:pt x="110" y="107"/>
                    <a:pt x="113" y="104"/>
                  </a:cubicBezTo>
                  <a:cubicBezTo>
                    <a:pt x="117" y="102"/>
                    <a:pt x="123" y="100"/>
                    <a:pt x="130" y="100"/>
                  </a:cubicBezTo>
                  <a:cubicBezTo>
                    <a:pt x="138" y="100"/>
                    <a:pt x="144" y="102"/>
                    <a:pt x="148" y="105"/>
                  </a:cubicBezTo>
                  <a:cubicBezTo>
                    <a:pt x="152" y="108"/>
                    <a:pt x="153" y="112"/>
                    <a:pt x="153" y="116"/>
                  </a:cubicBezTo>
                  <a:cubicBezTo>
                    <a:pt x="153" y="119"/>
                    <a:pt x="153" y="122"/>
                    <a:pt x="151" y="124"/>
                  </a:cubicBezTo>
                  <a:cubicBezTo>
                    <a:pt x="150" y="126"/>
                    <a:pt x="147" y="128"/>
                    <a:pt x="144" y="130"/>
                  </a:cubicBezTo>
                  <a:cubicBezTo>
                    <a:pt x="147" y="130"/>
                    <a:pt x="149" y="131"/>
                    <a:pt x="150" y="132"/>
                  </a:cubicBezTo>
                  <a:cubicBezTo>
                    <a:pt x="152" y="133"/>
                    <a:pt x="154" y="135"/>
                    <a:pt x="155" y="137"/>
                  </a:cubicBezTo>
                  <a:close/>
                  <a:moveTo>
                    <a:pt x="95" y="164"/>
                  </a:moveTo>
                  <a:cubicBezTo>
                    <a:pt x="43" y="164"/>
                    <a:pt x="43" y="164"/>
                    <a:pt x="43" y="164"/>
                  </a:cubicBezTo>
                  <a:cubicBezTo>
                    <a:pt x="44" y="159"/>
                    <a:pt x="45" y="154"/>
                    <a:pt x="48" y="150"/>
                  </a:cubicBezTo>
                  <a:cubicBezTo>
                    <a:pt x="51" y="145"/>
                    <a:pt x="57" y="140"/>
                    <a:pt x="66" y="134"/>
                  </a:cubicBezTo>
                  <a:cubicBezTo>
                    <a:pt x="71" y="130"/>
                    <a:pt x="74" y="127"/>
                    <a:pt x="75" y="125"/>
                  </a:cubicBezTo>
                  <a:cubicBezTo>
                    <a:pt x="77" y="123"/>
                    <a:pt x="78" y="121"/>
                    <a:pt x="78" y="119"/>
                  </a:cubicBezTo>
                  <a:cubicBezTo>
                    <a:pt x="78" y="117"/>
                    <a:pt x="77" y="116"/>
                    <a:pt x="75" y="114"/>
                  </a:cubicBezTo>
                  <a:cubicBezTo>
                    <a:pt x="74" y="113"/>
                    <a:pt x="72" y="112"/>
                    <a:pt x="70" y="112"/>
                  </a:cubicBezTo>
                  <a:cubicBezTo>
                    <a:pt x="68" y="112"/>
                    <a:pt x="66" y="113"/>
                    <a:pt x="65" y="114"/>
                  </a:cubicBezTo>
                  <a:cubicBezTo>
                    <a:pt x="63" y="116"/>
                    <a:pt x="62" y="117"/>
                    <a:pt x="62" y="12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5" y="115"/>
                    <a:pt x="46" y="112"/>
                    <a:pt x="48" y="109"/>
                  </a:cubicBezTo>
                  <a:cubicBezTo>
                    <a:pt x="50" y="106"/>
                    <a:pt x="52" y="104"/>
                    <a:pt x="56" y="102"/>
                  </a:cubicBezTo>
                  <a:cubicBezTo>
                    <a:pt x="59" y="101"/>
                    <a:pt x="64" y="100"/>
                    <a:pt x="70" y="100"/>
                  </a:cubicBezTo>
                  <a:cubicBezTo>
                    <a:pt x="76" y="100"/>
                    <a:pt x="81" y="101"/>
                    <a:pt x="84" y="102"/>
                  </a:cubicBezTo>
                  <a:cubicBezTo>
                    <a:pt x="87" y="104"/>
                    <a:pt x="90" y="106"/>
                    <a:pt x="92" y="109"/>
                  </a:cubicBezTo>
                  <a:cubicBezTo>
                    <a:pt x="94" y="112"/>
                    <a:pt x="95" y="115"/>
                    <a:pt x="95" y="119"/>
                  </a:cubicBezTo>
                  <a:cubicBezTo>
                    <a:pt x="95" y="122"/>
                    <a:pt x="94" y="126"/>
                    <a:pt x="92" y="130"/>
                  </a:cubicBezTo>
                  <a:cubicBezTo>
                    <a:pt x="89" y="133"/>
                    <a:pt x="85" y="137"/>
                    <a:pt x="79" y="141"/>
                  </a:cubicBezTo>
                  <a:cubicBezTo>
                    <a:pt x="76" y="144"/>
                    <a:pt x="73" y="145"/>
                    <a:pt x="72" y="146"/>
                  </a:cubicBezTo>
                  <a:cubicBezTo>
                    <a:pt x="71" y="147"/>
                    <a:pt x="70" y="148"/>
                    <a:pt x="68" y="150"/>
                  </a:cubicBezTo>
                  <a:cubicBezTo>
                    <a:pt x="95" y="150"/>
                    <a:pt x="95" y="150"/>
                    <a:pt x="95" y="150"/>
                  </a:cubicBezTo>
                  <a:lnTo>
                    <a:pt x="95" y="164"/>
                  </a:lnTo>
                  <a:close/>
                  <a:moveTo>
                    <a:pt x="0" y="36"/>
                  </a:moveTo>
                  <a:cubicBezTo>
                    <a:pt x="0" y="25"/>
                    <a:pt x="9" y="16"/>
                    <a:pt x="20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65"/>
                    <a:pt x="35" y="72"/>
                    <a:pt x="44" y="72"/>
                  </a:cubicBezTo>
                  <a:cubicBezTo>
                    <a:pt x="53" y="72"/>
                    <a:pt x="60" y="65"/>
                    <a:pt x="60" y="5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0" y="65"/>
                    <a:pt x="147" y="72"/>
                    <a:pt x="156" y="72"/>
                  </a:cubicBezTo>
                  <a:cubicBezTo>
                    <a:pt x="165" y="72"/>
                    <a:pt x="172" y="65"/>
                    <a:pt x="172" y="56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91" y="16"/>
                    <a:pt x="200" y="25"/>
                    <a:pt x="200" y="36"/>
                  </a:cubicBezTo>
                  <a:cubicBezTo>
                    <a:pt x="200" y="80"/>
                    <a:pt x="200" y="80"/>
                    <a:pt x="200" y="80"/>
                  </a:cubicBezTo>
                  <a:cubicBezTo>
                    <a:pt x="114" y="80"/>
                    <a:pt x="96" y="80"/>
                    <a:pt x="0" y="80"/>
                  </a:cubicBezTo>
                  <a:lnTo>
                    <a:pt x="0" y="36"/>
                  </a:lnTo>
                  <a:close/>
                  <a:moveTo>
                    <a:pt x="156" y="64"/>
                  </a:moveTo>
                  <a:cubicBezTo>
                    <a:pt x="149" y="64"/>
                    <a:pt x="144" y="59"/>
                    <a:pt x="144" y="5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6"/>
                    <a:pt x="149" y="0"/>
                    <a:pt x="156" y="0"/>
                  </a:cubicBezTo>
                  <a:cubicBezTo>
                    <a:pt x="162" y="0"/>
                    <a:pt x="168" y="6"/>
                    <a:pt x="168" y="12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8" y="59"/>
                    <a:pt x="162" y="64"/>
                    <a:pt x="156" y="64"/>
                  </a:cubicBezTo>
                  <a:close/>
                  <a:moveTo>
                    <a:pt x="44" y="64"/>
                  </a:moveTo>
                  <a:cubicBezTo>
                    <a:pt x="37" y="64"/>
                    <a:pt x="32" y="59"/>
                    <a:pt x="32" y="5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6"/>
                    <a:pt x="37" y="0"/>
                    <a:pt x="44" y="0"/>
                  </a:cubicBezTo>
                  <a:cubicBezTo>
                    <a:pt x="50" y="0"/>
                    <a:pt x="56" y="6"/>
                    <a:pt x="56" y="1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9"/>
                    <a:pt x="50" y="64"/>
                    <a:pt x="44" y="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矩形 3"/>
          <p:cNvSpPr>
            <a:spLocks noChangeArrowheads="1"/>
          </p:cNvSpPr>
          <p:nvPr/>
        </p:nvSpPr>
        <p:spPr bwMode="auto">
          <a:xfrm>
            <a:off x="5720782" y="5642755"/>
            <a:ext cx="17360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日期</a:t>
            </a:r>
            <a:r>
              <a:rPr lang="zh-CN" altLang="en-US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2018.7.3</a:t>
            </a:r>
            <a:endParaRPr lang="zh-CN" altLang="en-US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779905" y="6015810"/>
            <a:ext cx="599800" cy="40500"/>
          </a:xfrm>
          <a:prstGeom prst="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94755" y="6015810"/>
            <a:ext cx="1215000" cy="40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8046167" y="5445352"/>
            <a:ext cx="715716" cy="719823"/>
            <a:chOff x="8262191" y="4797280"/>
            <a:chExt cx="715716" cy="719823"/>
          </a:xfrm>
        </p:grpSpPr>
        <p:sp>
          <p:nvSpPr>
            <p:cNvPr id="73" name="Oval 28"/>
            <p:cNvSpPr/>
            <p:nvPr/>
          </p:nvSpPr>
          <p:spPr>
            <a:xfrm>
              <a:off x="8262191" y="4797280"/>
              <a:ext cx="715716" cy="719823"/>
            </a:xfrm>
            <a:prstGeom prst="ellipse">
              <a:avLst/>
            </a:prstGeom>
            <a:gradFill>
              <a:gsLst>
                <a:gs pos="0">
                  <a:srgbClr val="0E1A40"/>
                </a:gs>
                <a:gs pos="100000">
                  <a:srgbClr val="2F5EB0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5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4" name="Freeform 145"/>
            <p:cNvSpPr>
              <a:spLocks noEditPoints="1"/>
            </p:cNvSpPr>
            <p:nvPr/>
          </p:nvSpPr>
          <p:spPr bwMode="auto">
            <a:xfrm>
              <a:off x="8509295" y="4988605"/>
              <a:ext cx="265683" cy="400701"/>
            </a:xfrm>
            <a:custGeom>
              <a:avLst/>
              <a:gdLst>
                <a:gd name="T0" fmla="*/ 92 w 122"/>
                <a:gd name="T1" fmla="*/ 98 h 184"/>
                <a:gd name="T2" fmla="*/ 80 w 122"/>
                <a:gd name="T3" fmla="*/ 55 h 184"/>
                <a:gd name="T4" fmla="*/ 111 w 122"/>
                <a:gd name="T5" fmla="*/ 73 h 184"/>
                <a:gd name="T6" fmla="*/ 122 w 122"/>
                <a:gd name="T7" fmla="*/ 117 h 184"/>
                <a:gd name="T8" fmla="*/ 92 w 122"/>
                <a:gd name="T9" fmla="*/ 98 h 184"/>
                <a:gd name="T10" fmla="*/ 31 w 122"/>
                <a:gd name="T11" fmla="*/ 36 h 184"/>
                <a:gd name="T12" fmla="*/ 18 w 122"/>
                <a:gd name="T13" fmla="*/ 0 h 184"/>
                <a:gd name="T14" fmla="*/ 80 w 122"/>
                <a:gd name="T15" fmla="*/ 0 h 184"/>
                <a:gd name="T16" fmla="*/ 67 w 122"/>
                <a:gd name="T17" fmla="*/ 36 h 184"/>
                <a:gd name="T18" fmla="*/ 31 w 122"/>
                <a:gd name="T19" fmla="*/ 36 h 184"/>
                <a:gd name="T20" fmla="*/ 67 w 122"/>
                <a:gd name="T21" fmla="*/ 43 h 184"/>
                <a:gd name="T22" fmla="*/ 89 w 122"/>
                <a:gd name="T23" fmla="*/ 112 h 184"/>
                <a:gd name="T24" fmla="*/ 90 w 122"/>
                <a:gd name="T25" fmla="*/ 112 h 184"/>
                <a:gd name="T26" fmla="*/ 89 w 122"/>
                <a:gd name="T27" fmla="*/ 113 h 184"/>
                <a:gd name="T28" fmla="*/ 98 w 122"/>
                <a:gd name="T29" fmla="*/ 141 h 184"/>
                <a:gd name="T30" fmla="*/ 49 w 122"/>
                <a:gd name="T31" fmla="*/ 184 h 184"/>
                <a:gd name="T32" fmla="*/ 0 w 122"/>
                <a:gd name="T33" fmla="*/ 141 h 184"/>
                <a:gd name="T34" fmla="*/ 31 w 122"/>
                <a:gd name="T35" fmla="*/ 43 h 184"/>
                <a:gd name="T36" fmla="*/ 67 w 122"/>
                <a:gd name="T37" fmla="*/ 43 h 184"/>
                <a:gd name="T38" fmla="*/ 55 w 122"/>
                <a:gd name="T39" fmla="*/ 55 h 184"/>
                <a:gd name="T40" fmla="*/ 43 w 122"/>
                <a:gd name="T41" fmla="*/ 55 h 184"/>
                <a:gd name="T42" fmla="*/ 35 w 122"/>
                <a:gd name="T43" fmla="*/ 81 h 184"/>
                <a:gd name="T44" fmla="*/ 56 w 122"/>
                <a:gd name="T45" fmla="*/ 60 h 184"/>
                <a:gd name="T46" fmla="*/ 55 w 122"/>
                <a:gd name="T47" fmla="*/ 55 h 184"/>
                <a:gd name="T48" fmla="*/ 49 w 122"/>
                <a:gd name="T49" fmla="*/ 166 h 184"/>
                <a:gd name="T50" fmla="*/ 80 w 122"/>
                <a:gd name="T51" fmla="*/ 135 h 184"/>
                <a:gd name="T52" fmla="*/ 77 w 122"/>
                <a:gd name="T53" fmla="*/ 125 h 184"/>
                <a:gd name="T54" fmla="*/ 43 w 122"/>
                <a:gd name="T55" fmla="*/ 160 h 184"/>
                <a:gd name="T56" fmla="*/ 49 w 122"/>
                <a:gd name="T57" fmla="*/ 166 h 184"/>
                <a:gd name="T58" fmla="*/ 33 w 122"/>
                <a:gd name="T59" fmla="*/ 149 h 184"/>
                <a:gd name="T60" fmla="*/ 72 w 122"/>
                <a:gd name="T61" fmla="*/ 110 h 184"/>
                <a:gd name="T62" fmla="*/ 68 w 122"/>
                <a:gd name="T63" fmla="*/ 98 h 184"/>
                <a:gd name="T64" fmla="*/ 25 w 122"/>
                <a:gd name="T65" fmla="*/ 141 h 184"/>
                <a:gd name="T66" fmla="*/ 33 w 122"/>
                <a:gd name="T67" fmla="*/ 149 h 184"/>
                <a:gd name="T68" fmla="*/ 21 w 122"/>
                <a:gd name="T69" fmla="*/ 128 h 184"/>
                <a:gd name="T70" fmla="*/ 64 w 122"/>
                <a:gd name="T71" fmla="*/ 84 h 184"/>
                <a:gd name="T72" fmla="*/ 61 w 122"/>
                <a:gd name="T73" fmla="*/ 73 h 184"/>
                <a:gd name="T74" fmla="*/ 27 w 122"/>
                <a:gd name="T75" fmla="*/ 106 h 184"/>
                <a:gd name="T76" fmla="*/ 21 w 122"/>
                <a:gd name="T7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84">
                  <a:moveTo>
                    <a:pt x="92" y="98"/>
                  </a:moveTo>
                  <a:lnTo>
                    <a:pt x="80" y="55"/>
                  </a:lnTo>
                  <a:lnTo>
                    <a:pt x="111" y="73"/>
                  </a:lnTo>
                  <a:lnTo>
                    <a:pt x="122" y="117"/>
                  </a:lnTo>
                  <a:lnTo>
                    <a:pt x="92" y="98"/>
                  </a:lnTo>
                  <a:close/>
                  <a:moveTo>
                    <a:pt x="31" y="36"/>
                  </a:moveTo>
                  <a:lnTo>
                    <a:pt x="18" y="0"/>
                  </a:lnTo>
                  <a:lnTo>
                    <a:pt x="80" y="0"/>
                  </a:lnTo>
                  <a:lnTo>
                    <a:pt x="67" y="36"/>
                  </a:lnTo>
                  <a:lnTo>
                    <a:pt x="31" y="36"/>
                  </a:lnTo>
                  <a:close/>
                  <a:moveTo>
                    <a:pt x="67" y="43"/>
                  </a:moveTo>
                  <a:lnTo>
                    <a:pt x="89" y="112"/>
                  </a:lnTo>
                  <a:lnTo>
                    <a:pt x="90" y="112"/>
                  </a:lnTo>
                  <a:lnTo>
                    <a:pt x="89" y="113"/>
                  </a:lnTo>
                  <a:lnTo>
                    <a:pt x="98" y="141"/>
                  </a:lnTo>
                  <a:lnTo>
                    <a:pt x="49" y="184"/>
                  </a:lnTo>
                  <a:lnTo>
                    <a:pt x="0" y="141"/>
                  </a:lnTo>
                  <a:lnTo>
                    <a:pt x="31" y="43"/>
                  </a:lnTo>
                  <a:lnTo>
                    <a:pt x="67" y="43"/>
                  </a:lnTo>
                  <a:close/>
                  <a:moveTo>
                    <a:pt x="55" y="55"/>
                  </a:moveTo>
                  <a:lnTo>
                    <a:pt x="43" y="55"/>
                  </a:lnTo>
                  <a:lnTo>
                    <a:pt x="35" y="81"/>
                  </a:lnTo>
                  <a:lnTo>
                    <a:pt x="56" y="60"/>
                  </a:lnTo>
                  <a:lnTo>
                    <a:pt x="55" y="55"/>
                  </a:lnTo>
                  <a:close/>
                  <a:moveTo>
                    <a:pt x="49" y="166"/>
                  </a:moveTo>
                  <a:lnTo>
                    <a:pt x="80" y="135"/>
                  </a:lnTo>
                  <a:lnTo>
                    <a:pt x="77" y="125"/>
                  </a:lnTo>
                  <a:lnTo>
                    <a:pt x="43" y="160"/>
                  </a:lnTo>
                  <a:lnTo>
                    <a:pt x="49" y="166"/>
                  </a:lnTo>
                  <a:close/>
                  <a:moveTo>
                    <a:pt x="33" y="149"/>
                  </a:moveTo>
                  <a:lnTo>
                    <a:pt x="72" y="110"/>
                  </a:lnTo>
                  <a:lnTo>
                    <a:pt x="68" y="98"/>
                  </a:lnTo>
                  <a:lnTo>
                    <a:pt x="25" y="141"/>
                  </a:lnTo>
                  <a:lnTo>
                    <a:pt x="33" y="149"/>
                  </a:lnTo>
                  <a:close/>
                  <a:moveTo>
                    <a:pt x="21" y="128"/>
                  </a:moveTo>
                  <a:lnTo>
                    <a:pt x="64" y="84"/>
                  </a:lnTo>
                  <a:lnTo>
                    <a:pt x="61" y="73"/>
                  </a:lnTo>
                  <a:lnTo>
                    <a:pt x="27" y="106"/>
                  </a:lnTo>
                  <a:lnTo>
                    <a:pt x="21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5" name="矩形 3"/>
          <p:cNvSpPr>
            <a:spLocks noChangeArrowheads="1"/>
          </p:cNvSpPr>
          <p:nvPr/>
        </p:nvSpPr>
        <p:spPr bwMode="auto">
          <a:xfrm>
            <a:off x="8761883" y="5642755"/>
            <a:ext cx="15074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部门</a:t>
            </a:r>
            <a:r>
              <a:rPr lang="zh-CN" altLang="en-US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：研发部</a:t>
            </a:r>
            <a:endParaRPr lang="zh-CN" altLang="en-US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821006" y="6015810"/>
            <a:ext cx="599800" cy="40500"/>
          </a:xfrm>
          <a:prstGeom prst="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435856" y="6015810"/>
            <a:ext cx="1215000" cy="40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99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99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99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99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399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899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99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899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899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399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899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399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399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7" grpId="0" animBg="1"/>
      <p:bldP spid="28" grpId="0" animBg="1"/>
      <p:bldP spid="29" grpId="0" animBg="1"/>
      <p:bldP spid="49" grpId="0"/>
      <p:bldP spid="63" grpId="0"/>
      <p:bldP spid="64" grpId="0" animBg="1"/>
      <p:bldP spid="65" grpId="0" animBg="1"/>
      <p:bldP spid="69" grpId="0"/>
      <p:bldP spid="70" grpId="0" animBg="1"/>
      <p:bldP spid="71" grpId="0" animBg="1"/>
      <p:bldP spid="75" grpId="0"/>
      <p:bldP spid="76" grpId="0" animBg="1"/>
      <p:bldP spid="77" grpId="0" animBg="1"/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 flipH="1">
            <a:off x="0" y="4522187"/>
            <a:ext cx="4032448" cy="2198473"/>
            <a:chOff x="5917425" y="3435846"/>
            <a:chExt cx="3226575" cy="1707654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组合 14"/>
          <p:cNvGrpSpPr/>
          <p:nvPr/>
        </p:nvGrpSpPr>
        <p:grpSpPr>
          <a:xfrm>
            <a:off x="7916827" y="4483162"/>
            <a:ext cx="4301440" cy="2276522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矩形 17"/>
          <p:cNvSpPr/>
          <p:nvPr/>
        </p:nvSpPr>
        <p:spPr>
          <a:xfrm>
            <a:off x="2281238" y="2060847"/>
            <a:ext cx="9937029" cy="2422315"/>
          </a:xfrm>
          <a:prstGeom prst="rect">
            <a:avLst/>
          </a:prstGeom>
          <a:solidFill>
            <a:schemeClr val="bg1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H="1">
            <a:off x="-5" y="2060848"/>
            <a:ext cx="12193591" cy="2592288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3289275" y="2985339"/>
            <a:ext cx="5471976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</a:t>
            </a:r>
            <a:endParaRPr lang="en-US" altLang="zh-CN" sz="6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6032" y="188640"/>
            <a:ext cx="12195175" cy="17281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6032" y="0"/>
            <a:ext cx="12224299" cy="1844824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849115" y="908720"/>
            <a:ext cx="3672408" cy="57606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7107" y="96156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2800" b="1" dirty="0" smtClean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INTRODUCTION</a:t>
            </a:r>
            <a:endParaRPr lang="zh-CN" altLang="en-US" sz="28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０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128663" y="980728"/>
            <a:ext cx="2105920" cy="1527947"/>
          </a:xfrm>
          <a:prstGeom prst="rect">
            <a:avLst/>
          </a:prstGeom>
          <a:blipFill>
            <a:blip r:embed="rId1" cstate="screen"/>
            <a:srcRect/>
            <a:stretch>
              <a:fillRect/>
            </a:stretch>
          </a:blipFill>
          <a:ln w="3175">
            <a:solidFill>
              <a:srgbClr val="5F5F5F"/>
            </a:solidFill>
            <a:miter lim="800000"/>
          </a:ln>
        </p:spPr>
        <p:txBody>
          <a:bodyPr vert="horz" wrap="square" lIns="121912" tIns="60956" rIns="121912" bIns="60956" numCol="1" rtlCol="0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9"/>
          <p:cNvSpPr>
            <a:spLocks noChangeArrowheads="1"/>
          </p:cNvSpPr>
          <p:nvPr/>
        </p:nvSpPr>
        <p:spPr bwMode="auto">
          <a:xfrm>
            <a:off x="1879060" y="2778921"/>
            <a:ext cx="8461177" cy="227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可以方便地利用原生代码的优势：执行速度快，可以直接操作硬件，机器码不容易被破解等。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原生代码可以通过回调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函数，利用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的优势：开发效率高，自动内存管理，跨平台，类库丰富，网络功能强大，支持多脚本语言等。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JNI(Java Native Interface的英文缩写，意为Java本地接口)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提供了操作系统本地代码和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互相调用的功能的接口。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本文在windows环境下介绍。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20923" y="0"/>
            <a:ext cx="4585419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4585419" cy="685800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841003" y="3140968"/>
            <a:ext cx="2952328" cy="57606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8995" y="316739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2800" b="1" dirty="0" smtClean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800" b="1" dirty="0" smtClean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593531" y="1556792"/>
            <a:ext cx="4392488" cy="576064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93531" y="1556792"/>
            <a:ext cx="576064" cy="576064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9"/>
          <p:cNvSpPr txBox="1"/>
          <p:nvPr/>
        </p:nvSpPr>
        <p:spPr>
          <a:xfrm>
            <a:off x="5650731" y="1632610"/>
            <a:ext cx="4119264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en-US" altLang="zh-CN" sz="2800" dirty="0" smtClean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01    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调用步骤</a:t>
            </a:r>
            <a:endParaRPr lang="zh-CN" altLang="en-US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593531" y="2348880"/>
            <a:ext cx="4392488" cy="576064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93531" y="2348880"/>
            <a:ext cx="576064" cy="576064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9"/>
          <p:cNvSpPr txBox="1"/>
          <p:nvPr/>
        </p:nvSpPr>
        <p:spPr>
          <a:xfrm>
            <a:off x="5650731" y="2420888"/>
            <a:ext cx="4119264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en-US" altLang="zh-CN" sz="2800" dirty="0" smtClean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02    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endParaRPr lang="zh-CN" altLang="en-US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 animBg="1"/>
      <p:bldP spid="34" grpId="0" animBg="1"/>
      <p:bldP spid="35" grpId="0"/>
      <p:bldP spid="41" grpId="0" animBg="1"/>
      <p:bldP spid="9" grpId="0" animBg="1"/>
      <p:bldP spid="42" grpId="0"/>
      <p:bldP spid="43" grpId="0" animBg="1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０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3810" y="582930"/>
            <a:ext cx="2914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en-US" altLang="zh-CN"/>
              <a:t>1.</a:t>
            </a:r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类中声明</a:t>
            </a:r>
            <a:r>
              <a:rPr lang="en-US" altLang="zh-CN"/>
              <a:t>native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1755" y="1002665"/>
            <a:ext cx="3282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/>
              <a:t> </a:t>
            </a:r>
            <a:r>
              <a:rPr lang="zh-CN" altLang="en-US" sz="1600"/>
              <a:t>新建一个</a:t>
            </a:r>
            <a:r>
              <a:rPr lang="en-US" altLang="zh-CN" sz="1600"/>
              <a:t>Java</a:t>
            </a:r>
            <a:r>
              <a:rPr lang="zh-CN" altLang="en-US" sz="1600"/>
              <a:t>工程</a:t>
            </a:r>
            <a:r>
              <a:rPr lang="en-US" altLang="zh-CN" sz="1600"/>
              <a:t>-&gt;</a:t>
            </a:r>
            <a:r>
              <a:rPr lang="zh-CN" altLang="en-US" sz="1600"/>
              <a:t> </a:t>
            </a:r>
            <a:r>
              <a:rPr lang="en-US" altLang="zh-CN" sz="1600"/>
              <a:t>TestNativeCode </a:t>
            </a:r>
            <a:endParaRPr lang="en-US" altLang="zh-CN" sz="1600"/>
          </a:p>
          <a:p>
            <a:pPr algn="just"/>
            <a:r>
              <a:rPr lang="en-US" altLang="zh-CN" sz="1600"/>
              <a:t> </a:t>
            </a:r>
            <a:r>
              <a:rPr lang="zh-CN" altLang="en-US" sz="1600"/>
              <a:t>包</a:t>
            </a:r>
            <a:r>
              <a:rPr lang="en-US" altLang="zh-CN" sz="1600"/>
              <a:t>-&gt;com.syxt.nativecode  </a:t>
            </a:r>
            <a:endParaRPr lang="en-US" altLang="zh-CN" sz="1600"/>
          </a:p>
          <a:p>
            <a:pPr algn="just"/>
            <a:r>
              <a:rPr lang="en-US" altLang="zh-CN" sz="1600"/>
              <a:t> </a:t>
            </a:r>
            <a:r>
              <a:rPr lang="zh-CN" altLang="en-US" sz="1600"/>
              <a:t>类</a:t>
            </a:r>
            <a:r>
              <a:rPr lang="en-US" altLang="zh-CN" sz="1600"/>
              <a:t>-&gt;JniInterface</a:t>
            </a:r>
            <a:endParaRPr lang="en-US" altLang="zh-CN" sz="1600"/>
          </a:p>
        </p:txBody>
      </p:sp>
      <p:sp>
        <p:nvSpPr>
          <p:cNvPr id="5" name="文本框 4"/>
          <p:cNvSpPr txBox="1"/>
          <p:nvPr/>
        </p:nvSpPr>
        <p:spPr>
          <a:xfrm>
            <a:off x="1341755" y="2043430"/>
            <a:ext cx="583247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/>
              <a:t>package com.syxt.nativecode;</a:t>
            </a:r>
            <a:endParaRPr lang="zh-CN" altLang="en-US"/>
          </a:p>
          <a:p>
            <a:pPr algn="just"/>
            <a:r>
              <a:rPr lang="zh-CN" altLang="en-US"/>
              <a:t>public class JniInterface {</a:t>
            </a:r>
            <a:endParaRPr lang="zh-CN" altLang="en-US"/>
          </a:p>
          <a:p>
            <a:pPr algn="just"/>
            <a:r>
              <a:rPr lang="zh-CN" altLang="en-US"/>
              <a:t>    public native long createFace(String str);//</a:t>
            </a:r>
            <a:r>
              <a:rPr lang="en-US" altLang="zh-CN"/>
              <a:t>c++</a:t>
            </a:r>
            <a:r>
              <a:rPr lang="zh-CN" altLang="en-US" sz="1600"/>
              <a:t>本地代码实现</a:t>
            </a:r>
            <a:endParaRPr lang="zh-CN" altLang="en-US"/>
          </a:p>
          <a:p>
            <a:pPr algn="just"/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07465" y="3335655"/>
            <a:ext cx="5417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使用</a:t>
            </a:r>
            <a:r>
              <a:rPr lang="en-US" altLang="zh-CN"/>
              <a:t>Javah</a:t>
            </a:r>
            <a:r>
              <a:rPr lang="zh-CN" altLang="en-US"/>
              <a:t>命令生成包含</a:t>
            </a:r>
            <a:r>
              <a:rPr lang="en-US" altLang="zh-CN"/>
              <a:t>native</a:t>
            </a:r>
            <a:r>
              <a:rPr lang="zh-CN" altLang="en-US"/>
              <a:t>方法定义的</a:t>
            </a:r>
            <a:r>
              <a:rPr lang="en-US" altLang="zh-CN"/>
              <a:t>c++</a:t>
            </a:r>
            <a:r>
              <a:rPr lang="zh-CN" altLang="en-US"/>
              <a:t>头文件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14145" y="3868420"/>
            <a:ext cx="733806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/*</a:t>
            </a:r>
            <a:endParaRPr lang="zh-CN" altLang="en-US"/>
          </a:p>
          <a:p>
            <a:pPr algn="l"/>
            <a:r>
              <a:rPr lang="zh-CN" altLang="en-US"/>
              <a:t> * Class:     com_syxt_nativecode_JniInterface</a:t>
            </a:r>
            <a:endParaRPr lang="zh-CN" altLang="en-US"/>
          </a:p>
          <a:p>
            <a:pPr algn="l"/>
            <a:r>
              <a:rPr lang="zh-CN" altLang="en-US"/>
              <a:t> * Method:    createFace</a:t>
            </a:r>
            <a:endParaRPr lang="zh-CN" altLang="en-US"/>
          </a:p>
          <a:p>
            <a:pPr algn="l"/>
            <a:r>
              <a:rPr lang="zh-CN" altLang="en-US"/>
              <a:t> * Signature: (Ljava/lang/String;)J</a:t>
            </a:r>
            <a:endParaRPr lang="zh-CN" altLang="en-US"/>
          </a:p>
          <a:p>
            <a:pPr algn="l"/>
            <a:r>
              <a:rPr lang="en-US" altLang="zh-CN"/>
              <a:t> * JNIEnv * :</a:t>
            </a:r>
            <a:r>
              <a:rPr lang="en-US" altLang="zh-CN" sz="1600"/>
              <a:t>接口指针, jobject :“this”指针,   jstring 参数＃1  </a:t>
            </a:r>
            <a:endParaRPr lang="en-US" altLang="zh-CN" sz="1600"/>
          </a:p>
          <a:p>
            <a:pPr algn="l"/>
            <a:r>
              <a:rPr lang="zh-CN" altLang="en-US"/>
              <a:t> */</a:t>
            </a:r>
            <a:endParaRPr lang="zh-CN" altLang="en-US"/>
          </a:p>
          <a:p>
            <a:pPr algn="l"/>
            <a:r>
              <a:rPr lang="zh-CN" altLang="en-US"/>
              <a:t>JNIEXPORT jlong JNICALL Java_com_syxt_nativecode_JniInterface_createFace</a:t>
            </a:r>
            <a:endParaRPr lang="zh-CN" altLang="en-US"/>
          </a:p>
          <a:p>
            <a:pPr algn="l"/>
            <a:r>
              <a:rPr lang="zh-CN" altLang="en-US"/>
              <a:t>  (JNIEnv *, jobject, jstring);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73810" y="274320"/>
            <a:ext cx="138366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一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调用步骤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０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01165" y="465455"/>
            <a:ext cx="3978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按照生成的</a:t>
            </a:r>
            <a:r>
              <a:rPr lang="en-US" altLang="zh-CN"/>
              <a:t>c++</a:t>
            </a:r>
            <a:r>
              <a:rPr lang="zh-CN" altLang="en-US"/>
              <a:t>头文件来写</a:t>
            </a:r>
            <a:r>
              <a:rPr lang="en-US" altLang="zh-CN"/>
              <a:t>c++</a:t>
            </a:r>
            <a:r>
              <a:rPr lang="zh-CN" altLang="en-US"/>
              <a:t>源文件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995805" y="996315"/>
            <a:ext cx="21431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1)</a:t>
            </a:r>
            <a:r>
              <a:rPr lang="zh-CN" altLang="en-US" sz="1600"/>
              <a:t>在</a:t>
            </a:r>
            <a:r>
              <a:rPr lang="en-US" altLang="zh-CN" sz="1600"/>
              <a:t>vs</a:t>
            </a:r>
            <a:r>
              <a:rPr lang="zh-CN" altLang="en-US" sz="1600"/>
              <a:t>中新建应用程序</a:t>
            </a:r>
            <a:endParaRPr lang="zh-CN" altLang="en-US" sz="1600"/>
          </a:p>
        </p:txBody>
      </p:sp>
      <p:sp>
        <p:nvSpPr>
          <p:cNvPr id="26" name="文本框 25"/>
          <p:cNvSpPr txBox="1"/>
          <p:nvPr/>
        </p:nvSpPr>
        <p:spPr>
          <a:xfrm>
            <a:off x="1995805" y="1333500"/>
            <a:ext cx="322580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2)</a:t>
            </a:r>
            <a:r>
              <a:rPr lang="zh-CN" altLang="en-US" sz="1600"/>
              <a:t>拷贝三个文件到项目目录下</a:t>
            </a:r>
            <a:endParaRPr lang="zh-CN" altLang="en-US" sz="1600"/>
          </a:p>
          <a:p>
            <a:pPr algn="l"/>
            <a:r>
              <a:rPr lang="zh-CN" altLang="en-US" sz="1600"/>
              <a:t> com_syxt_nativecode_JniInterface.h</a:t>
            </a:r>
            <a:endParaRPr lang="zh-CN" altLang="en-US" sz="1600"/>
          </a:p>
          <a:p>
            <a:pPr algn="l"/>
            <a:r>
              <a:rPr lang="en-US" altLang="zh-CN" sz="1600"/>
              <a:t> jni.h(Java JDK</a:t>
            </a:r>
            <a:r>
              <a:rPr lang="zh-CN" altLang="en-US" sz="1600"/>
              <a:t>提供</a:t>
            </a:r>
            <a:r>
              <a:rPr lang="en-US" altLang="zh-CN" sz="1600"/>
              <a:t>)</a:t>
            </a:r>
            <a:endParaRPr lang="en-US" altLang="zh-CN" sz="1600"/>
          </a:p>
          <a:p>
            <a:pPr algn="l"/>
            <a:r>
              <a:rPr lang="en-US" altLang="zh-CN" sz="1600"/>
              <a:t> jni_md.h</a:t>
            </a:r>
            <a:r>
              <a:rPr lang="en-US" altLang="zh-CN" sz="1600">
                <a:sym typeface="+mn-ea"/>
              </a:rPr>
              <a:t>(Java JDK</a:t>
            </a:r>
            <a:r>
              <a:rPr lang="zh-CN" altLang="en-US" sz="1600">
                <a:sym typeface="+mn-ea"/>
              </a:rPr>
              <a:t>提供</a:t>
            </a:r>
            <a:r>
              <a:rPr lang="en-US" altLang="zh-CN" sz="1600">
                <a:sym typeface="+mn-ea"/>
              </a:rPr>
              <a:t>)</a:t>
            </a:r>
            <a:endParaRPr lang="en-US" altLang="zh-CN" sz="1600"/>
          </a:p>
          <a:p>
            <a:pPr algn="l"/>
            <a:endParaRPr lang="en-US" altLang="zh-CN" sz="1600"/>
          </a:p>
        </p:txBody>
      </p:sp>
      <p:sp>
        <p:nvSpPr>
          <p:cNvPr id="28" name="文本框 27"/>
          <p:cNvSpPr txBox="1"/>
          <p:nvPr/>
        </p:nvSpPr>
        <p:spPr>
          <a:xfrm>
            <a:off x="2055495" y="2678430"/>
            <a:ext cx="552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3</a:t>
            </a:r>
            <a:r>
              <a:rPr lang="en-US" altLang="zh-CN"/>
              <a:t>)</a:t>
            </a:r>
            <a:r>
              <a:rPr lang="zh-CN" altLang="en-US" sz="1600"/>
              <a:t>添加现有项</a:t>
            </a:r>
            <a:r>
              <a:rPr lang="zh-CN" altLang="en-US" sz="1600">
                <a:sym typeface="+mn-ea"/>
              </a:rPr>
              <a:t>com_syxt_nativecode_JniInterface.h   引入头文件</a:t>
            </a:r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>
            <a:off x="2055495" y="3183890"/>
            <a:ext cx="7506335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4)</a:t>
            </a:r>
            <a:r>
              <a:rPr lang="zh-CN" altLang="en-US" sz="1600"/>
              <a:t>新建源文件</a:t>
            </a:r>
            <a:r>
              <a:rPr lang="zh-CN" altLang="en-US" sz="1600">
                <a:sym typeface="+mn-ea"/>
              </a:rPr>
              <a:t>com_syxt_nativecode_JniInterface.</a:t>
            </a:r>
            <a:r>
              <a:rPr lang="en-US" altLang="zh-CN" sz="1600">
                <a:sym typeface="+mn-ea"/>
              </a:rPr>
              <a:t>cpp</a:t>
            </a:r>
            <a:endParaRPr lang="en-US" altLang="zh-CN" sz="1600">
              <a:sym typeface="+mn-ea"/>
            </a:endParaRPr>
          </a:p>
          <a:p>
            <a:pPr algn="l"/>
            <a:endParaRPr lang="en-US" altLang="zh-CN" sz="1600">
              <a:sym typeface="+mn-ea"/>
            </a:endParaRPr>
          </a:p>
          <a:p>
            <a:pPr lvl="0" algn="l"/>
            <a:r>
              <a:rPr lang="zh-CN" altLang="en-US" sz="1600"/>
              <a:t>JNIEXPORT jlong JNICALL Java_com_syxt_nativecode_JniInterface_createFace</a:t>
            </a:r>
            <a:endParaRPr lang="zh-CN" altLang="en-US" sz="1600"/>
          </a:p>
          <a:p>
            <a:pPr lvl="0" algn="l"/>
            <a:r>
              <a:rPr lang="zh-CN" altLang="en-US" sz="1600"/>
              <a:t>(JNIEnv *env, jobject, jstring modelPath)</a:t>
            </a:r>
            <a:endParaRPr lang="zh-CN" altLang="en-US" sz="1600"/>
          </a:p>
          <a:p>
            <a:pPr lvl="0" algn="l"/>
            <a:r>
              <a:rPr lang="zh-CN" altLang="en-US" sz="1600"/>
              <a:t>{   </a:t>
            </a:r>
            <a:endParaRPr lang="zh-CN" altLang="en-US" sz="1600"/>
          </a:p>
          <a:p>
            <a:pPr lvl="0" algn="l"/>
            <a:r>
              <a:rPr lang="zh-CN" altLang="en-US" sz="1600"/>
              <a:t>	return (jlong)syxt::create_fd_(std::string(jstringToWindows(env, modelPath)));</a:t>
            </a:r>
            <a:endParaRPr lang="zh-CN" altLang="en-US" sz="1600"/>
          </a:p>
          <a:p>
            <a:pPr lvl="0" algn="l"/>
            <a:r>
              <a:rPr lang="zh-CN" altLang="en-US" sz="1600"/>
              <a:t>}</a:t>
            </a:r>
            <a:r>
              <a:rPr lang="zh-CN" altLang="en-US"/>
              <a:t> </a:t>
            </a:r>
            <a:endParaRPr lang="zh-CN" altLang="en-US"/>
          </a:p>
          <a:p>
            <a:pPr lvl="0" algn="l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055495" y="5368925"/>
            <a:ext cx="37776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5)</a:t>
            </a:r>
            <a:r>
              <a:rPr lang="zh-CN" altLang="en-US" sz="1600"/>
              <a:t>将</a:t>
            </a:r>
            <a:r>
              <a:rPr lang="en-US" altLang="zh-CN" sz="1600"/>
              <a:t>c++</a:t>
            </a:r>
            <a:r>
              <a:rPr lang="zh-CN" altLang="en-US" sz="1600"/>
              <a:t>源文件编译成动态链接库（</a:t>
            </a:r>
            <a:r>
              <a:rPr lang="en-US" altLang="zh-CN" sz="1600"/>
              <a:t>DLL</a:t>
            </a:r>
            <a:r>
              <a:rPr lang="zh-CN" altLang="en-US" sz="1600"/>
              <a:t>）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０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6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67510" y="398145"/>
            <a:ext cx="39052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6)</a:t>
            </a:r>
            <a:r>
              <a:rPr lang="zh-CN" altLang="en-US" sz="1600"/>
              <a:t>把</a:t>
            </a:r>
            <a:r>
              <a:rPr lang="en-US" altLang="zh-CN" sz="1600"/>
              <a:t>DLL</a:t>
            </a:r>
            <a:r>
              <a:rPr lang="zh-CN" altLang="en-US" sz="1600"/>
              <a:t>文件所在路径加到</a:t>
            </a:r>
            <a:r>
              <a:rPr lang="en-US" altLang="zh-CN" sz="1600"/>
              <a:t>PATH</a:t>
            </a:r>
            <a:r>
              <a:rPr lang="zh-CN" altLang="en-US" sz="1600"/>
              <a:t>环境变量下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1667510" y="833120"/>
            <a:ext cx="573913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7)Java</a:t>
            </a:r>
            <a:r>
              <a:rPr lang="zh-CN" altLang="en-US" sz="1600"/>
              <a:t>类中加载</a:t>
            </a:r>
            <a:r>
              <a:rPr lang="en-US" altLang="zh-CN" sz="1600"/>
              <a:t>DLL,</a:t>
            </a:r>
            <a:r>
              <a:rPr lang="zh-CN" altLang="en-US" sz="1600"/>
              <a:t>然后调用声明的</a:t>
            </a:r>
            <a:r>
              <a:rPr lang="en-US" altLang="zh-CN" sz="1600"/>
              <a:t>native</a:t>
            </a:r>
            <a:r>
              <a:rPr lang="zh-CN" altLang="en-US" sz="1600"/>
              <a:t>方法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     System.loadLibrary("syxtFaceDetector_java");</a:t>
            </a:r>
            <a:r>
              <a:rPr lang="en-US" altLang="zh-CN" sz="1600"/>
              <a:t>//</a:t>
            </a:r>
            <a:r>
              <a:rPr lang="zh-CN" altLang="en-US" sz="1600"/>
              <a:t>加载动态链接库</a:t>
            </a:r>
            <a:endParaRPr lang="zh-CN" altLang="en-US" sz="1600"/>
          </a:p>
          <a:p>
            <a:pPr algn="l"/>
            <a:r>
              <a:rPr lang="zh-CN" altLang="en-US" sz="1600"/>
              <a:t>     createFace("E:\\model");</a:t>
            </a:r>
            <a:r>
              <a:rPr lang="en-US" altLang="zh-CN" sz="1600"/>
              <a:t>//</a:t>
            </a:r>
            <a:r>
              <a:rPr lang="zh-CN" altLang="en-US" sz="1600"/>
              <a:t>传参调用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1684655" y="2080260"/>
            <a:ext cx="8667115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8)</a:t>
            </a:r>
            <a:r>
              <a:rPr lang="zh-CN" altLang="en-US" sz="1600"/>
              <a:t>调用异常处理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just"/>
            <a:r>
              <a:rPr lang="zh-CN" altLang="en-US" sz="1600"/>
              <a:t>    检测</a:t>
            </a:r>
            <a:r>
              <a:rPr lang="en-US" altLang="zh-CN" sz="1600"/>
              <a:t>DLL</a:t>
            </a:r>
            <a:r>
              <a:rPr lang="zh-CN" altLang="en-US" sz="1600"/>
              <a:t>路径是否配置正确</a:t>
            </a:r>
            <a:r>
              <a:rPr lang="en-US" altLang="zh-CN" sz="1600"/>
              <a:t>,</a:t>
            </a:r>
            <a:r>
              <a:rPr lang="zh-CN" altLang="en-US" sz="1600"/>
              <a:t>检测是否缺少相应的依赖库</a:t>
            </a:r>
            <a:endParaRPr lang="zh-CN" altLang="en-US" sz="1600"/>
          </a:p>
          <a:p>
            <a:pPr algn="just"/>
            <a:r>
              <a:rPr lang="zh-CN" altLang="en-US" sz="1600"/>
              <a:t>    可以在</a:t>
            </a:r>
            <a:r>
              <a:rPr lang="en-US" altLang="zh-CN" sz="1600"/>
              <a:t>c++</a:t>
            </a:r>
            <a:r>
              <a:rPr lang="zh-CN" altLang="en-US" sz="1600"/>
              <a:t>代码中添加调试信息，进行判断程序出错位置</a:t>
            </a:r>
            <a:endParaRPr lang="zh-CN" altLang="en-US" sz="1600"/>
          </a:p>
          <a:p>
            <a:pPr algn="just"/>
            <a:r>
              <a:rPr lang="zh-CN" altLang="en-US" sz="1600"/>
              <a:t>    注意：</a:t>
            </a:r>
            <a:endParaRPr lang="en-US" altLang="zh-CN" sz="1600"/>
          </a:p>
          <a:p>
            <a:pPr lvl="0" algn="just" fontAlgn="auto"/>
            <a:r>
              <a:rPr lang="zh-CN" altLang="en-US" sz="1600"/>
              <a:t>   java使用C++得DLL</a:t>
            </a:r>
            <a:r>
              <a:rPr lang="en-US" altLang="zh-CN" sz="1600"/>
              <a:t>,</a:t>
            </a:r>
            <a:r>
              <a:rPr lang="zh-CN" altLang="en-US" sz="1600"/>
              <a:t>在本机上测试通过，但测试人员测试时报</a:t>
            </a:r>
            <a:endParaRPr lang="zh-CN" altLang="en-US" sz="1600"/>
          </a:p>
          <a:p>
            <a:pPr lvl="0" algn="just" fontAlgn="auto"/>
            <a:r>
              <a:rPr lang="zh-CN" altLang="en-US" sz="1600"/>
              <a:t>   java.lang.UnsatisfiedLinkError Can't find dependent libraries，</a:t>
            </a:r>
            <a:endParaRPr lang="zh-CN" altLang="en-US" sz="1600"/>
          </a:p>
          <a:p>
            <a:pPr lvl="0" algn="just" fontAlgn="auto"/>
            <a:r>
              <a:rPr lang="zh-CN" altLang="en-US" sz="1600"/>
              <a:t>   这里说明，库得路径都是对得，不必纠缠与找不到库路径。测试同事装了VS2010后issue消失。</a:t>
            </a:r>
            <a:endParaRPr lang="en-US" altLang="zh-CN" sz="1600"/>
          </a:p>
          <a:p>
            <a:pPr lvl="0" algn="just" fontAlgn="auto"/>
            <a:r>
              <a:rPr lang="en-US" altLang="zh-CN" sz="1600"/>
              <a:t>   在没装VS得虚拟机上重现issue，解决方法是VS2010编译C++的DLL时去掉/MD选项：</a:t>
            </a:r>
            <a:endParaRPr lang="en-US" altLang="zh-CN" sz="1600"/>
          </a:p>
          <a:p>
            <a:pPr lvl="0" algn="just" fontAlgn="auto"/>
            <a:r>
              <a:rPr lang="en-US" altLang="zh-CN" sz="1600"/>
              <a:t>   修改DLL工程属性：</a:t>
            </a:r>
            <a:endParaRPr lang="en-US" altLang="zh-CN" sz="1600"/>
          </a:p>
          <a:p>
            <a:pPr lvl="0" algn="just" fontAlgn="auto"/>
            <a:r>
              <a:rPr lang="en-US" altLang="zh-CN" sz="1600"/>
              <a:t>   property:</a:t>
            </a:r>
            <a:endParaRPr lang="en-US" altLang="zh-CN" sz="1600"/>
          </a:p>
          <a:p>
            <a:pPr lvl="0" algn="just" fontAlgn="auto"/>
            <a:r>
              <a:rPr lang="en-US" altLang="zh-CN" sz="1600"/>
              <a:t>   Configuration: Active(Release) Platform Active(x64)</a:t>
            </a:r>
            <a:endParaRPr lang="en-US" altLang="zh-CN" sz="1600"/>
          </a:p>
          <a:p>
            <a:pPr lvl="0" algn="just" fontAlgn="auto"/>
            <a:r>
              <a:rPr lang="en-US" altLang="zh-CN" sz="1600"/>
              <a:t>   C/C++ -&gt; Code Generation -&gt; Runtime Library</a:t>
            </a:r>
            <a:endParaRPr lang="en-US" altLang="zh-CN" sz="1600"/>
          </a:p>
          <a:p>
            <a:pPr lvl="0" algn="just" fontAlgn="auto"/>
            <a:r>
              <a:rPr lang="en-US" altLang="zh-CN" sz="1600"/>
              <a:t>   将 Multi-threaded DLL (/MD)去掉，留空白</a:t>
            </a:r>
            <a:endParaRPr lang="en-US" altLang="zh-CN" sz="1600"/>
          </a:p>
          <a:p>
            <a:pPr lvl="0" algn="just" fontAlgn="auto"/>
            <a:r>
              <a:rPr lang="en-US" altLang="zh-CN" sz="1600"/>
              <a:t>   重新编译DLL，不用装VS2010测试通过 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０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7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6855" y="109220"/>
            <a:ext cx="161226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常用方法：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8310" y="477520"/>
            <a:ext cx="7647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1.java 层调用Jni持久化c++ 对象(</a:t>
            </a:r>
            <a:r>
              <a:rPr lang="zh-CN" altLang="en-US">
                <a:sym typeface="+mn-ea"/>
              </a:rPr>
              <a:t>工程中创建人脸检测函数可以使用此方法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10385" y="1019175"/>
            <a:ext cx="2206625" cy="4246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600">
                <a:latin typeface="Calibri" panose="020F0502020204030204" pitchFamily="34" charset="0"/>
              </a:rPr>
              <a:t>①</a:t>
            </a:r>
            <a:r>
              <a:rPr lang="en-US" altLang="zh-CN" sz="1600"/>
              <a:t>person</a:t>
            </a:r>
            <a:r>
              <a:rPr lang="zh-CN" altLang="en-US" sz="1600"/>
              <a:t>对象结构体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class person{</a:t>
            </a:r>
            <a:endParaRPr lang="en-US" altLang="zh-CN"/>
          </a:p>
          <a:p>
            <a:r>
              <a:rPr lang="en-US" altLang="zh-CN"/>
              <a:t> private:</a:t>
            </a:r>
            <a:endParaRPr lang="en-US" altLang="zh-CN"/>
          </a:p>
          <a:p>
            <a:r>
              <a:rPr lang="en-US" altLang="zh-CN"/>
              <a:t>   int age;</a:t>
            </a:r>
            <a:endParaRPr lang="en-US" altLang="zh-CN"/>
          </a:p>
          <a:p>
            <a:r>
              <a:rPr lang="en-US" altLang="zh-CN"/>
              <a:t>public :</a:t>
            </a:r>
            <a:endParaRPr lang="en-US" altLang="zh-CN"/>
          </a:p>
          <a:p>
            <a:r>
              <a:rPr lang="en-US" altLang="zh-CN"/>
              <a:t>   int getAge(){</a:t>
            </a:r>
            <a:endParaRPr lang="en-US" altLang="zh-CN"/>
          </a:p>
          <a:p>
            <a:r>
              <a:rPr lang="en-US" altLang="zh-CN"/>
              <a:t>   return this-&gt;age;</a:t>
            </a:r>
            <a:endParaRPr lang="en-US" altLang="zh-CN"/>
          </a:p>
          <a:p>
            <a:r>
              <a:rPr lang="en-US" altLang="zh-CN"/>
              <a:t>  }</a:t>
            </a:r>
            <a:endParaRPr lang="en-US" altLang="zh-CN"/>
          </a:p>
          <a:p>
            <a:r>
              <a:rPr lang="en-US" altLang="zh-CN"/>
              <a:t>  void setAge(int age){</a:t>
            </a:r>
            <a:endParaRPr lang="en-US" altLang="zh-CN"/>
          </a:p>
          <a:p>
            <a:r>
              <a:rPr lang="en-US" altLang="zh-CN"/>
              <a:t>   this-&gt;age=age</a:t>
            </a:r>
            <a:endParaRPr lang="en-US" altLang="zh-CN"/>
          </a:p>
          <a:p>
            <a:r>
              <a:rPr lang="en-US" altLang="zh-CN"/>
              <a:t>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55795" y="942975"/>
            <a:ext cx="6695440" cy="23069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 altLang="zh-CN" sz="1600">
                <a:latin typeface="Calibri" panose="020F0502020204030204" pitchFamily="34" charset="0"/>
              </a:rPr>
              <a:t>②</a:t>
            </a:r>
            <a:r>
              <a:rPr lang="en-US" altLang="zh-CN" sz="1600"/>
              <a:t>person</a:t>
            </a:r>
            <a:r>
              <a:rPr lang="zh-CN" altLang="en-US" sz="1600"/>
              <a:t>对象转换成</a:t>
            </a:r>
            <a:r>
              <a:rPr lang="en-US" altLang="zh-CN" sz="1600"/>
              <a:t>jlong(java </a:t>
            </a:r>
            <a:r>
              <a:rPr lang="zh-CN" altLang="en-US" sz="1600"/>
              <a:t>的</a:t>
            </a:r>
            <a:r>
              <a:rPr lang="en-US" altLang="zh-CN" sz="1600"/>
              <a:t>long</a:t>
            </a:r>
            <a:r>
              <a:rPr lang="zh-CN" altLang="en-US" sz="1600"/>
              <a:t>类型</a:t>
            </a:r>
            <a:r>
              <a:rPr lang="en-US" altLang="zh-CN" sz="1600"/>
              <a:t>)</a:t>
            </a:r>
            <a:r>
              <a:rPr lang="zh-CN" altLang="en-US" sz="1600"/>
              <a:t>，java层调用c++层接着返回jlong</a:t>
            </a:r>
            <a:endParaRPr lang="zh-CN" altLang="en-US" sz="1600"/>
          </a:p>
          <a:p>
            <a:pPr algn="l"/>
            <a:r>
              <a:rPr lang="zh-CN" altLang="en-US" sz="1600"/>
              <a:t>给java层的一个long对象进行持久化：</a:t>
            </a:r>
            <a:endParaRPr lang="zh-CN" altLang="en-US" sz="1600"/>
          </a:p>
          <a:p>
            <a:pPr algn="l"/>
            <a:r>
              <a:rPr lang="en-US" altLang="zh-CN" sz="1600"/>
              <a:t>JNIEXPORT jlong JNICALL Java_com_syxt_nativecode_JniInterface_nativeLock</a:t>
            </a:r>
            <a:endParaRPr lang="en-US" altLang="zh-CN" sz="1600"/>
          </a:p>
          <a:p>
            <a:pPr algn="l"/>
            <a:r>
              <a:rPr lang="en-US" altLang="zh-CN" sz="1600"/>
              <a:t>(JNIEnv *env, jobject  obj)</a:t>
            </a:r>
            <a:endParaRPr lang="en-US" altLang="zh-CN" sz="1600"/>
          </a:p>
          <a:p>
            <a:pPr algn="l"/>
            <a:r>
              <a:rPr lang="en-US" altLang="zh-CN" sz="1600"/>
              <a:t>{</a:t>
            </a:r>
            <a:endParaRPr lang="en-US" altLang="zh-CN" sz="1600"/>
          </a:p>
          <a:p>
            <a:pPr algn="l"/>
            <a:r>
              <a:rPr lang="en-US" altLang="zh-CN" sz="1600"/>
              <a:t>  Person* person=new Person();</a:t>
            </a:r>
            <a:endParaRPr lang="en-US" altLang="zh-CN" sz="1600"/>
          </a:p>
          <a:p>
            <a:pPr algn="l"/>
            <a:r>
              <a:rPr lang="en-US" altLang="zh-CN" sz="1600"/>
              <a:t>  person-&gt;setAge(5);</a:t>
            </a:r>
            <a:endParaRPr lang="en-US" altLang="zh-CN" sz="1600"/>
          </a:p>
          <a:p>
            <a:pPr algn="l"/>
            <a:r>
              <a:rPr lang="en-US" altLang="zh-CN" sz="1600"/>
              <a:t>  return  (jlong)person;</a:t>
            </a:r>
            <a:endParaRPr lang="en-US" altLang="zh-CN" sz="1600"/>
          </a:p>
          <a:p>
            <a:pPr algn="l"/>
            <a:r>
              <a:rPr lang="en-US" altLang="zh-CN" sz="1600"/>
              <a:t>}</a:t>
            </a:r>
            <a:endParaRPr lang="en-US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4406265" y="3714750"/>
            <a:ext cx="6672580" cy="2061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altLang="zh-CN" sz="1600">
                <a:latin typeface="Calibri" panose="020F0502020204030204" pitchFamily="34" charset="0"/>
                <a:sym typeface="+mn-ea"/>
              </a:rPr>
              <a:t>③使用时,在将这个long传到c++层进行强转成Person * , 这样就可以继续使用了</a:t>
            </a:r>
            <a:endParaRPr lang="en-US" altLang="zh-CN" sz="1600">
              <a:latin typeface="Calibri" panose="020F0502020204030204" pitchFamily="34" charset="0"/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JNIEXPORT jlong JNICALL Java_com_syxt_nativecode_JniInterface_getAge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(JNIEnv *env, jobject  obj,jlong nativeId)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{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  Person* person=(Person*)nativeId;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  return person-&gt;getAge();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}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０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8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3055" y="406400"/>
            <a:ext cx="5902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2.Mat</a:t>
            </a:r>
            <a:r>
              <a:rPr lang="zh-CN" altLang="en-US"/>
              <a:t>传递处理的方法</a:t>
            </a:r>
            <a:r>
              <a:rPr lang="en-US" altLang="zh-CN"/>
              <a:t>(</a:t>
            </a:r>
            <a:r>
              <a:rPr lang="zh-CN" altLang="en-US"/>
              <a:t>工程中人脸检测函数可以用此方法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836420" y="1013460"/>
            <a:ext cx="63334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Java</a:t>
            </a:r>
            <a:r>
              <a:rPr lang="zh-CN" altLang="en-US"/>
              <a:t>代码：</a:t>
            </a:r>
            <a:endParaRPr lang="zh-CN" altLang="en-US"/>
          </a:p>
          <a:p>
            <a:pPr algn="l"/>
            <a:r>
              <a:rPr lang="en-US" altLang="zh-CN"/>
              <a:t>Mat mat =new Mat();</a:t>
            </a:r>
            <a:endParaRPr lang="en-US" altLang="zh-CN"/>
          </a:p>
          <a:p>
            <a:pPr algn="l"/>
            <a:r>
              <a:rPr lang="zh-CN" altLang="en-US"/>
              <a:t>形参：</a:t>
            </a:r>
            <a:r>
              <a:rPr lang="en-US" altLang="zh-CN"/>
              <a:t>mat</a:t>
            </a:r>
            <a:r>
              <a:rPr lang="zh-CN" altLang="en-US"/>
              <a:t>.getNativeObjAddr()</a:t>
            </a:r>
            <a:r>
              <a:rPr lang="en-US" altLang="zh-CN"/>
              <a:t>//mat</a:t>
            </a:r>
            <a:r>
              <a:rPr lang="zh-CN" altLang="en-US"/>
              <a:t>对象的内存地址，</a:t>
            </a:r>
            <a:r>
              <a:rPr lang="en-US" altLang="zh-CN"/>
              <a:t>long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36420" y="2756535"/>
            <a:ext cx="875665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c++</a:t>
            </a:r>
            <a:r>
              <a:rPr lang="zh-CN" altLang="en-US"/>
              <a:t>代码：</a:t>
            </a:r>
            <a:endParaRPr lang="zh-CN" altLang="en-US"/>
          </a:p>
          <a:p>
            <a:pPr algn="l"/>
            <a:r>
              <a:rPr lang="zh-CN" altLang="en-US"/>
              <a:t>JNIEXPORT jintArray JNICALL Java_com_syxt_nativecode_JniInterface_face_1detector_1align</a:t>
            </a:r>
            <a:endParaRPr lang="zh-CN" altLang="en-US"/>
          </a:p>
          <a:p>
            <a:pPr algn="l"/>
            <a:r>
              <a:rPr lang="zh-CN" altLang="en-US"/>
              <a:t>(JNIEnv *env, jobject,  jlong outPutImg_)</a:t>
            </a:r>
            <a:endParaRPr lang="zh-CN" altLang="en-US"/>
          </a:p>
          <a:p>
            <a:pPr algn="l"/>
            <a:r>
              <a:rPr lang="en-US" altLang="zh-CN"/>
              <a:t>{</a:t>
            </a:r>
            <a:endParaRPr lang="en-US" altLang="zh-CN"/>
          </a:p>
          <a:p>
            <a:pPr algn="l"/>
            <a:r>
              <a:rPr lang="en-US" altLang="zh-CN"/>
              <a:t>cv::Mat&amp; outputImg = *(cv::Mat*) outPutImg_;</a:t>
            </a:r>
            <a:endParaRPr lang="en-US" altLang="zh-CN"/>
          </a:p>
          <a:p>
            <a:pPr algn="l"/>
            <a:r>
              <a:rPr lang="zh-CN" altLang="en-US"/>
              <a:t>本地处理得到的</a:t>
            </a:r>
            <a:r>
              <a:rPr lang="en-US" altLang="zh-CN"/>
              <a:t>mat.copyTo(outputImg)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886585" y="5158105"/>
            <a:ext cx="5311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调用结束后，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Mat</a:t>
            </a:r>
            <a:r>
              <a:rPr lang="zh-CN" altLang="en-US"/>
              <a:t>得到了</a:t>
            </a:r>
            <a:r>
              <a:rPr lang="en-US" altLang="zh-CN"/>
              <a:t>c++</a:t>
            </a:r>
            <a:r>
              <a:rPr lang="zh-CN" altLang="en-US"/>
              <a:t>想要传递的</a:t>
            </a:r>
            <a:r>
              <a:rPr lang="en-US" altLang="zh-CN"/>
              <a:t>Mat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851496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1" name="矩形 160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０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9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17345" y="355600"/>
            <a:ext cx="5981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3.</a:t>
            </a:r>
            <a:r>
              <a:rPr lang="zh-CN" altLang="en-US"/>
              <a:t>数组传递处理的方法</a:t>
            </a:r>
            <a:r>
              <a:rPr lang="en-US" altLang="zh-CN"/>
              <a:t>(</a:t>
            </a:r>
            <a:r>
              <a:rPr lang="zh-CN" altLang="en-US"/>
              <a:t>工程中人脸识别函数可以用此方法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936750" y="911860"/>
            <a:ext cx="29698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Java</a:t>
            </a:r>
            <a:r>
              <a:rPr lang="zh-CN" altLang="en-US" sz="1600"/>
              <a:t>传递参数：</a:t>
            </a:r>
            <a:r>
              <a:rPr lang="en-US" altLang="zh-CN" sz="1600"/>
              <a:t>int</a:t>
            </a:r>
            <a:r>
              <a:rPr lang="zh-CN" altLang="en-US" sz="1600"/>
              <a:t>[] featureArray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1928495" y="1436370"/>
            <a:ext cx="868680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c++:</a:t>
            </a:r>
            <a:endParaRPr lang="en-US" altLang="zh-CN" sz="1600"/>
          </a:p>
          <a:p>
            <a:pPr algn="l"/>
            <a:r>
              <a:rPr lang="en-US" altLang="zh-CN" sz="1600"/>
              <a:t>//输入一个数组,这里输入的是一个int类型的数组</a:t>
            </a:r>
            <a:endParaRPr lang="en-US" altLang="zh-CN" sz="1600"/>
          </a:p>
          <a:p>
            <a:pPr algn="l"/>
            <a:r>
              <a:rPr lang="en-US" altLang="zh-CN" sz="1600"/>
              <a:t>JNIEXPORT void JNICALL Java_com_syxt_setArray</a:t>
            </a:r>
            <a:endParaRPr lang="en-US" altLang="zh-CN" sz="1600"/>
          </a:p>
          <a:p>
            <a:pPr algn="l"/>
            <a:r>
              <a:rPr lang="en-US" altLang="zh-CN" sz="1600"/>
              <a:t>(JNIEnv *env, jobject, jintArray ba)</a:t>
            </a:r>
            <a:endParaRPr lang="en-US" altLang="zh-CN" sz="1600"/>
          </a:p>
          <a:p>
            <a:pPr algn="l"/>
            <a:r>
              <a:rPr lang="en-US" altLang="zh-CN" sz="1600"/>
              <a:t>{</a:t>
            </a:r>
            <a:endParaRPr lang="en-US" altLang="zh-CN" sz="1600"/>
          </a:p>
          <a:p>
            <a:pPr algn="l"/>
            <a:r>
              <a:rPr lang="en-US" altLang="zh-CN" sz="1600"/>
              <a:t>    jboolean* pba = (env)-&gt;GetIntArrayElements(ba, 0 );//返回一个指向对应的本地类型的数组的指针</a:t>
            </a:r>
            <a:endParaRPr lang="en-US" altLang="zh-CN" sz="1600"/>
          </a:p>
          <a:p>
            <a:pPr algn="l"/>
            <a:r>
              <a:rPr lang="en-US" altLang="zh-CN" sz="1600"/>
              <a:t>    jsize len = (env)-&gt;GetArrayLength(ba);//返回数组的长度</a:t>
            </a:r>
            <a:endParaRPr lang="en-US" altLang="zh-CN" sz="1600"/>
          </a:p>
          <a:p>
            <a:pPr algn="l"/>
            <a:r>
              <a:rPr lang="en-US" altLang="zh-CN" sz="1600"/>
              <a:t>    int i=0;</a:t>
            </a:r>
            <a:endParaRPr lang="en-US" altLang="zh-CN" sz="1600"/>
          </a:p>
          <a:p>
            <a:pPr algn="l"/>
            <a:r>
              <a:rPr lang="en-US" altLang="zh-CN" sz="1600"/>
              <a:t>    // </a:t>
            </a:r>
            <a:r>
              <a:rPr lang="zh-CN" altLang="en-US" sz="1600"/>
              <a:t>数组赋值</a:t>
            </a:r>
            <a:endParaRPr lang="zh-CN" altLang="en-US" sz="1600"/>
          </a:p>
          <a:p>
            <a:pPr algn="l"/>
            <a:r>
              <a:rPr lang="en-US" altLang="zh-CN" sz="1600"/>
              <a:t>    for( i=0; i &lt; len; i+=2 )</a:t>
            </a:r>
            <a:endParaRPr lang="en-US" altLang="zh-CN" sz="1600"/>
          </a:p>
          <a:p>
            <a:pPr algn="l"/>
            <a:r>
              <a:rPr lang="en-US" altLang="zh-CN" sz="1600"/>
              <a:t>    {</a:t>
            </a:r>
            <a:endParaRPr lang="en-US" altLang="zh-CN" sz="1600"/>
          </a:p>
          <a:p>
            <a:pPr algn="l"/>
            <a:r>
              <a:rPr lang="en-US" altLang="zh-CN" sz="1600"/>
              <a:t>        pba[i] = i;</a:t>
            </a:r>
            <a:endParaRPr lang="en-US" altLang="zh-CN" sz="1600"/>
          </a:p>
          <a:p>
            <a:pPr algn="l"/>
            <a:r>
              <a:rPr lang="en-US" altLang="zh-CN" sz="1600"/>
              <a:t>    }</a:t>
            </a:r>
            <a:endParaRPr lang="en-US" altLang="zh-CN" sz="1600"/>
          </a:p>
          <a:p>
            <a:pPr algn="l"/>
            <a:r>
              <a:rPr lang="en-US" altLang="zh-CN" sz="1600"/>
              <a:t>    (env)-&gt;ReleaseIntArrayElements(ba, pba, 0 );</a:t>
            </a:r>
            <a:endParaRPr lang="en-US" altLang="zh-CN" sz="1600"/>
          </a:p>
          <a:p>
            <a:pPr algn="l"/>
            <a:r>
              <a:rPr lang="en-US" altLang="zh-CN" sz="1600"/>
              <a:t>}</a:t>
            </a:r>
            <a:endParaRPr lang="en-US" altLang="zh-CN" sz="1600"/>
          </a:p>
        </p:txBody>
      </p:sp>
      <p:sp>
        <p:nvSpPr>
          <p:cNvPr id="11" name="文本框 10"/>
          <p:cNvSpPr txBox="1"/>
          <p:nvPr/>
        </p:nvSpPr>
        <p:spPr>
          <a:xfrm>
            <a:off x="1928495" y="5408295"/>
            <a:ext cx="54673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调用结束后，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中的数组得到了</a:t>
            </a:r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想要传递的数组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3826</Words>
  <Application>WPS 演示</Application>
  <PresentationFormat>自定义</PresentationFormat>
  <Paragraphs>197</Paragraphs>
  <Slides>10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方正兰亭黑简体</vt:lpstr>
      <vt:lpstr>微软雅黑</vt:lpstr>
      <vt:lpstr>Impact MT Std</vt:lpstr>
      <vt:lpstr>仿宋_GB2312</vt:lpstr>
      <vt:lpstr>方正兰亭超细黑简体</vt:lpstr>
      <vt:lpstr>Calibri</vt:lpstr>
      <vt:lpstr>黑体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cp:lastModifiedBy>ONION</cp:lastModifiedBy>
  <cp:revision>228</cp:revision>
  <dcterms:created xsi:type="dcterms:W3CDTF">2015-12-30T00:59:00Z</dcterms:created>
  <dcterms:modified xsi:type="dcterms:W3CDTF">2018-09-19T02:06:23Z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