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9"/>
  </p:notesMasterIdLst>
  <p:sldIdLst>
    <p:sldId id="314" r:id="rId2"/>
    <p:sldId id="298" r:id="rId3"/>
    <p:sldId id="261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280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90" r:id="rId28"/>
    <p:sldId id="291" r:id="rId29"/>
    <p:sldId id="292" r:id="rId30"/>
    <p:sldId id="293" r:id="rId31"/>
    <p:sldId id="294" r:id="rId32"/>
    <p:sldId id="295" r:id="rId33"/>
    <p:sldId id="289" r:id="rId34"/>
    <p:sldId id="296" r:id="rId35"/>
    <p:sldId id="315" r:id="rId36"/>
    <p:sldId id="297" r:id="rId37"/>
    <p:sldId id="316" r:id="rId3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9" d="100"/>
          <a:sy n="79" d="100"/>
        </p:scale>
        <p:origin x="9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938B1-4F25-473F-AFBB-2C70448A51E9}" type="datetimeFigureOut">
              <a:rPr lang="zh-CN" altLang="en-US" smtClean="0"/>
              <a:t>2014/1/22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EABEE7-C2DA-4C44-AEBC-10A81F952A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064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ABEE7-C2DA-4C44-AEBC-10A81F952A9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493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ABEE7-C2DA-4C44-AEBC-10A81F952A9C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95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8950" y="2735805"/>
            <a:ext cx="5772150" cy="148865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3694" y="4487778"/>
            <a:ext cx="4307305" cy="77002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6440E-201C-4A6D-99A9-B89A6F36BA15}" type="datetime1">
              <a:rPr lang="zh-CN" altLang="en-US" smtClean="0"/>
              <a:t>2014/1/22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79D3D-719A-4C7E-8408-9EE90DFDE8B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2935705" y="2569431"/>
            <a:ext cx="6015790" cy="282071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122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B347-35F4-4B2B-96FE-81FAD7BFBD2F}" type="datetime1">
              <a:rPr lang="zh-CN" altLang="en-US" smtClean="0"/>
              <a:t>2014/1/22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79D3D-719A-4C7E-8408-9EE90DFDE8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052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CB85-1BC3-47D4-A490-1A11D37E2063}" type="datetime1">
              <a:rPr lang="zh-CN" altLang="en-US" smtClean="0"/>
              <a:t>2014/1/22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79D3D-719A-4C7E-8408-9EE90DFDE8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683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AEA5-4E9F-4DC2-B3BF-50F3396DA160}" type="datetime1">
              <a:rPr lang="zh-CN" altLang="en-US" smtClean="0"/>
              <a:t>2014/1/22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79D3D-719A-4C7E-8408-9EE90DFDE8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72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42B03-83E8-42C1-AE6B-9D5760ECAD1F}" type="datetime1">
              <a:rPr lang="zh-CN" altLang="en-US" smtClean="0"/>
              <a:t>2014/1/22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79D3D-719A-4C7E-8408-9EE90DFDE8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273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70854-FE66-4E7E-9BA1-AD44D356ADBB}" type="datetime1">
              <a:rPr lang="zh-CN" altLang="en-US" smtClean="0"/>
              <a:t>2014/1/22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79D3D-719A-4C7E-8408-9EE90DFDE8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023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AF7B-8971-45B7-BE05-9CD9F432194A}" type="datetime1">
              <a:rPr lang="zh-CN" altLang="en-US" smtClean="0"/>
              <a:t>2014/1/22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79D3D-719A-4C7E-8408-9EE90DFDE8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72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837CB-8336-4103-B0B6-34A4EBCC2E65}" type="datetime1">
              <a:rPr lang="zh-CN" altLang="en-US" smtClean="0"/>
              <a:t>2014/1/22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79D3D-719A-4C7E-8408-9EE90DFDE8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058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50DF9-6770-4549-9E49-06E1D34049E2}" type="datetime1">
              <a:rPr lang="zh-CN" altLang="en-US" smtClean="0"/>
              <a:t>2014/1/22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79D3D-719A-4C7E-8408-9EE90DFDE8B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397042" y="252663"/>
            <a:ext cx="8446169" cy="636470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891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21E5-D805-4599-9C21-4C3A84BC2BFE}" type="datetime1">
              <a:rPr lang="zh-CN" altLang="en-US" smtClean="0"/>
              <a:t>2014/1/22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79D3D-719A-4C7E-8408-9EE90DFDE8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706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4B265-64A0-46AA-A371-867F4B01CC35}" type="datetime1">
              <a:rPr lang="zh-CN" altLang="en-US" smtClean="0"/>
              <a:t>2014/1/22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79D3D-719A-4C7E-8408-9EE90DFDE8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33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65" r="-13517"/>
          <a:stretch/>
        </p:blipFill>
        <p:spPr>
          <a:xfrm>
            <a:off x="-24064" y="0"/>
            <a:ext cx="10692063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17936-3011-4F1A-A9DE-CCF2C830DF68}" type="datetime1">
              <a:rPr lang="zh-CN" altLang="en-US" smtClean="0"/>
              <a:t>2014/1/22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79D3D-719A-4C7E-8408-9EE90DFDE8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128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数据库大作业报告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李舜阳 </a:t>
            </a:r>
            <a:r>
              <a:rPr lang="en-US" altLang="zh-CN" dirty="0"/>
              <a:t>1301214306</a:t>
            </a:r>
          </a:p>
          <a:p>
            <a:r>
              <a:rPr lang="zh-CN" altLang="en-US" dirty="0"/>
              <a:t>谌国风 </a:t>
            </a:r>
            <a:r>
              <a:rPr lang="en-US" altLang="zh-CN" dirty="0" smtClean="0"/>
              <a:t>1301214235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717536" y="170688"/>
            <a:ext cx="1300356" cy="369332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2014/01/22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01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924307" y="599176"/>
                <a:ext cx="7437118" cy="54784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代价</a:t>
                </a:r>
                <a:r>
                  <a:rPr lang="zh-CN" altLang="en-US" sz="2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endParaRPr lang="en-US" altLang="zh-CN" sz="26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dirty="0" smtClean="0"/>
              </a:p>
              <a:p>
                <a:r>
                  <a:rPr lang="zh-CN" altLang="en-US" dirty="0"/>
                  <a:t>以任务执行的时间为代价指标</a:t>
                </a:r>
                <a:endParaRPr lang="en-US" altLang="zh-CN" dirty="0"/>
              </a:p>
              <a:p>
                <a:r>
                  <a:rPr lang="en-US" altLang="zh-CN" dirty="0" err="1"/>
                  <a:t>Mapreduce</a:t>
                </a:r>
                <a:r>
                  <a:rPr lang="zh-CN" altLang="en-US" dirty="0"/>
                  <a:t>任务的主要开销可以大致分为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个部分：</a:t>
                </a:r>
                <a:endParaRPr lang="en-US" altLang="zh-CN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CN" altLang="en-US" dirty="0"/>
                  <a:t>任务启动代价。假设启动延时为</a:t>
                </a:r>
                <a:r>
                  <a:rPr lang="en-US" altLang="zh-CN" dirty="0"/>
                  <a:t>t0</a:t>
                </a:r>
                <a:r>
                  <a:rPr lang="zh-CN" altLang="en-US" dirty="0"/>
                  <a:t>，固定值</a:t>
                </a:r>
                <a:endParaRPr lang="en-US" altLang="zh-CN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dirty="0"/>
                  <a:t>IO</a:t>
                </a:r>
                <a:r>
                  <a:rPr lang="zh-CN" altLang="en-US" dirty="0"/>
                  <a:t>代价。假设</a:t>
                </a:r>
                <a:r>
                  <a:rPr lang="en-US" altLang="zh-CN" dirty="0"/>
                  <a:t>IO</a:t>
                </a:r>
                <a:r>
                  <a:rPr lang="zh-CN" altLang="en-US" dirty="0"/>
                  <a:t>次数为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，与表的大小有关</a:t>
                </a:r>
                <a:endParaRPr lang="en-US" altLang="zh-CN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CN" altLang="en-US" dirty="0"/>
                  <a:t>网络传输代价。假设传输的数据量为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，与表的大小</a:t>
                </a:r>
                <a:r>
                  <a:rPr lang="zh-CN" altLang="en-US" dirty="0" smtClean="0"/>
                  <a:t>有关</a:t>
                </a:r>
                <a:endParaRPr lang="en-US" altLang="zh-CN" dirty="0" smtClean="0"/>
              </a:p>
              <a:p>
                <a:pPr marL="457200" indent="-457200">
                  <a:buFont typeface="+mj-lt"/>
                  <a:buAutoNum type="arabicPeriod"/>
                </a:pPr>
                <a:endParaRPr lang="en-US" altLang="zh-CN" dirty="0"/>
              </a:p>
              <a:p>
                <a:r>
                  <a:rPr lang="zh-CN" altLang="en-US" dirty="0"/>
                  <a:t>在</a:t>
                </a:r>
                <a:r>
                  <a:rPr lang="en-US" altLang="zh-CN" dirty="0" err="1"/>
                  <a:t>hadoop</a:t>
                </a:r>
                <a:r>
                  <a:rPr lang="zh-CN" altLang="en-US" dirty="0"/>
                  <a:t>任务串行调度的假设下，任务的总时间代价表示为</a:t>
                </a:r>
                <a:r>
                  <a:rPr lang="zh-CN" altLang="en-US" dirty="0" smtClean="0"/>
                  <a:t>：</a:t>
                </a:r>
                <a:endParaRPr lang="en-US" altLang="zh-CN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（其中，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为任务启动延时，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为单次</a:t>
                </a:r>
                <a:r>
                  <a:rPr lang="en-US" altLang="zh-CN" dirty="0" smtClean="0"/>
                  <a:t>IO</a:t>
                </a:r>
                <a:r>
                  <a:rPr lang="zh-CN" altLang="en-US" dirty="0" smtClean="0"/>
                  <a:t>操作延时，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/>
                  <a:t>为单位字节的传输延迟）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这里</a:t>
                </a:r>
                <a:r>
                  <a:rPr lang="zh-CN" altLang="en-US" dirty="0"/>
                  <a:t>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可以在配置文件中按需配置，单位为</a:t>
                </a:r>
                <a:r>
                  <a:rPr lang="en-US" altLang="zh-CN" dirty="0" err="1"/>
                  <a:t>ms</a:t>
                </a:r>
                <a:endParaRPr lang="zh-CN" altLang="en-US" dirty="0"/>
              </a:p>
              <a:p>
                <a:endParaRPr lang="en-US" altLang="zh-CN" dirty="0" smtClean="0"/>
              </a:p>
              <a:p>
                <a:r>
                  <a:rPr lang="zh-CN" altLang="en-US" dirty="0"/>
                  <a:t>任务启动代价是固定值，不需要深入分析</a:t>
                </a:r>
                <a:endParaRPr lang="en-US" altLang="zh-CN" dirty="0"/>
              </a:p>
              <a:p>
                <a:r>
                  <a:rPr lang="en-US" altLang="zh-CN" dirty="0"/>
                  <a:t>IO</a:t>
                </a:r>
                <a:r>
                  <a:rPr lang="zh-CN" altLang="en-US" dirty="0"/>
                  <a:t>代价和网络传输代价受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个方面的影响：</a:t>
                </a:r>
                <a:endParaRPr lang="en-US" altLang="zh-CN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CN" altLang="en-US" dirty="0"/>
                  <a:t>选择哪种</a:t>
                </a:r>
                <a:r>
                  <a:rPr lang="en-US" altLang="zh-CN" dirty="0"/>
                  <a:t>join</a:t>
                </a:r>
                <a:r>
                  <a:rPr lang="zh-CN" altLang="en-US" dirty="0"/>
                  <a:t>方法</a:t>
                </a:r>
                <a:endParaRPr lang="en-US" altLang="zh-CN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CN" altLang="en-US" dirty="0"/>
                  <a:t>在多表连接时采取怎样的调度方案</a:t>
                </a:r>
                <a:endParaRPr lang="en-US" altLang="zh-CN" dirty="0"/>
              </a:p>
              <a:p>
                <a:r>
                  <a:rPr lang="zh-CN" altLang="en-US" dirty="0"/>
                  <a:t>下面针对这两个问题简单</a:t>
                </a:r>
                <a:r>
                  <a:rPr lang="zh-CN" altLang="en-US" dirty="0" smtClean="0"/>
                  <a:t>分析</a:t>
                </a:r>
                <a:endParaRPr lang="en-US" altLang="zh-CN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307" y="599176"/>
                <a:ext cx="7437118" cy="5478423"/>
              </a:xfrm>
              <a:prstGeom prst="rect">
                <a:avLst/>
              </a:prstGeom>
              <a:blipFill rotWithShape="0">
                <a:blip r:embed="rId2"/>
                <a:stretch>
                  <a:fillRect l="-1475" t="-1001" b="-4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79D3D-719A-4C7E-8408-9EE90DFDE8B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88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12115" y="830824"/>
            <a:ext cx="7437118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代价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/>
          </a:p>
          <a:p>
            <a:r>
              <a:rPr lang="zh-CN" altLang="en-US" dirty="0"/>
              <a:t>在</a:t>
            </a:r>
            <a:r>
              <a:rPr lang="en-US" altLang="zh-CN" dirty="0" err="1"/>
              <a:t>hadoop</a:t>
            </a:r>
            <a:r>
              <a:rPr lang="zh-CN" altLang="en-US" dirty="0"/>
              <a:t>任务串行化执行的假设下，任意时刻最多有一个</a:t>
            </a:r>
            <a:r>
              <a:rPr lang="en-US" altLang="zh-CN" dirty="0"/>
              <a:t>join</a:t>
            </a:r>
            <a:r>
              <a:rPr lang="zh-CN" altLang="en-US" dirty="0"/>
              <a:t>任务在执行，可以认为这个</a:t>
            </a:r>
            <a:r>
              <a:rPr lang="en-US" altLang="zh-CN" dirty="0"/>
              <a:t>join</a:t>
            </a:r>
            <a:r>
              <a:rPr lang="zh-CN" altLang="en-US" dirty="0"/>
              <a:t>任务独占了系统资源。因此在硬件资源许可的情况下应该尽量选择效率高的</a:t>
            </a:r>
            <a:r>
              <a:rPr lang="en-US" altLang="zh-CN" dirty="0"/>
              <a:t>join</a:t>
            </a:r>
            <a:r>
              <a:rPr lang="zh-CN" altLang="en-US" dirty="0"/>
              <a:t>方法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复制连接要求小表要能放进内存</a:t>
            </a:r>
            <a:r>
              <a:rPr lang="en-US" altLang="zh-CN" dirty="0"/>
              <a:t>buffer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半连接要求</a:t>
            </a:r>
            <a:r>
              <a:rPr lang="en-US" altLang="zh-CN" dirty="0"/>
              <a:t>bloom filter</a:t>
            </a:r>
            <a:r>
              <a:rPr lang="zh-CN" altLang="en-US" dirty="0"/>
              <a:t>要能放进内存</a:t>
            </a:r>
            <a:r>
              <a:rPr lang="en-US" altLang="zh-CN" dirty="0"/>
              <a:t>buffer</a:t>
            </a:r>
            <a:r>
              <a:rPr lang="zh-CN" altLang="en-US" dirty="0"/>
              <a:t>（通常情况下都能满足）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基本连接对内存大小没有</a:t>
            </a:r>
            <a:r>
              <a:rPr lang="zh-CN" altLang="en-US" dirty="0" smtClean="0"/>
              <a:t>要求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r>
              <a:rPr lang="zh-CN" altLang="en-US" dirty="0"/>
              <a:t>效率：复制连接</a:t>
            </a:r>
            <a:r>
              <a:rPr lang="en-US" altLang="zh-CN" dirty="0"/>
              <a:t>&gt;</a:t>
            </a:r>
            <a:r>
              <a:rPr lang="zh-CN" altLang="en-US" dirty="0"/>
              <a:t>半连接</a:t>
            </a:r>
            <a:r>
              <a:rPr lang="en-US" altLang="zh-CN" dirty="0"/>
              <a:t>&gt;</a:t>
            </a:r>
            <a:r>
              <a:rPr lang="zh-CN" altLang="en-US" dirty="0"/>
              <a:t>基本连接</a:t>
            </a:r>
            <a:endParaRPr lang="en-US" altLang="zh-CN" dirty="0"/>
          </a:p>
          <a:p>
            <a:r>
              <a:rPr lang="zh-CN" altLang="en-US" dirty="0"/>
              <a:t>下面对</a:t>
            </a:r>
            <a:r>
              <a:rPr lang="en-US" altLang="zh-CN" dirty="0"/>
              <a:t>3</a:t>
            </a:r>
            <a:r>
              <a:rPr lang="zh-CN" altLang="en-US" dirty="0"/>
              <a:t>种</a:t>
            </a:r>
            <a:r>
              <a:rPr lang="en-US" altLang="zh-CN" dirty="0"/>
              <a:t>join</a:t>
            </a:r>
            <a:r>
              <a:rPr lang="zh-CN" altLang="en-US" dirty="0"/>
              <a:t>方法的代价进行简单分析，假设</a:t>
            </a:r>
            <a:r>
              <a:rPr lang="en-US" altLang="zh-CN" dirty="0"/>
              <a:t>R</a:t>
            </a:r>
            <a:r>
              <a:rPr lang="zh-CN" altLang="en-US" dirty="0"/>
              <a:t>表和</a:t>
            </a:r>
            <a:r>
              <a:rPr lang="en-US" altLang="zh-CN" dirty="0"/>
              <a:t>S</a:t>
            </a:r>
            <a:r>
              <a:rPr lang="zh-CN" altLang="en-US" dirty="0"/>
              <a:t>表做连接得到</a:t>
            </a:r>
            <a:r>
              <a:rPr lang="en-US" altLang="zh-CN" dirty="0"/>
              <a:t>T</a:t>
            </a:r>
            <a:r>
              <a:rPr lang="zh-CN" altLang="en-US" dirty="0"/>
              <a:t>表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79D3D-719A-4C7E-8408-9EE90DFDE8B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46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12115" y="830824"/>
            <a:ext cx="743711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普通连接的代价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估计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999744" y="1825625"/>
                <a:ext cx="7144512" cy="20313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△：启动代价， ○：</a:t>
                </a:r>
                <a:r>
                  <a:rPr lang="en-US" altLang="zh-CN" dirty="0" smtClean="0"/>
                  <a:t>IO</a:t>
                </a:r>
                <a:r>
                  <a:rPr lang="zh-CN" altLang="en-US" dirty="0" smtClean="0"/>
                  <a:t>代价，口：传输代价</a:t>
                </a:r>
                <a:endParaRPr lang="en-US" altLang="zh-CN" dirty="0" smtClean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CN" altLang="en-US" dirty="0" smtClean="0"/>
                  <a:t>△任务启动。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CN" altLang="en-US" dirty="0" smtClean="0"/>
                  <a:t>○口从</a:t>
                </a:r>
                <a:r>
                  <a:rPr lang="en-US" altLang="zh-CN" dirty="0" smtClean="0"/>
                  <a:t>HDFS</a:t>
                </a:r>
                <a:r>
                  <a:rPr lang="zh-CN" altLang="en-US" dirty="0" smtClean="0"/>
                  <a:t>读</a:t>
                </a:r>
                <a:r>
                  <a:rPr lang="en-US" altLang="zh-CN" dirty="0" smtClean="0"/>
                  <a:t>R</a:t>
                </a:r>
                <a:r>
                  <a:rPr lang="zh-CN" altLang="en-US" dirty="0" smtClean="0"/>
                  <a:t>表，</a:t>
                </a:r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表并分发给各</a:t>
                </a:r>
                <a:r>
                  <a:rPr lang="en-US" altLang="zh-CN" dirty="0" smtClean="0"/>
                  <a:t>mapper</a:t>
                </a:r>
                <a:r>
                  <a:rPr lang="zh-CN" altLang="en-US" dirty="0" smtClean="0"/>
                  <a:t>。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CN" altLang="en-US" dirty="0" smtClean="0"/>
                  <a:t>○ </a:t>
                </a:r>
                <a:r>
                  <a:rPr lang="en-US" altLang="zh-CN" dirty="0" smtClean="0"/>
                  <a:t>Mapper</a:t>
                </a:r>
                <a:r>
                  <a:rPr lang="zh-CN" altLang="en-US" dirty="0" smtClean="0"/>
                  <a:t>将处理结果输出到本地磁盘。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CN" altLang="en-US" dirty="0" smtClean="0"/>
                  <a:t>○口</a:t>
                </a:r>
                <a:r>
                  <a:rPr lang="en-US" altLang="zh-CN" dirty="0" smtClean="0"/>
                  <a:t>Hadoop</a:t>
                </a:r>
                <a:r>
                  <a:rPr lang="zh-CN" altLang="en-US" dirty="0" smtClean="0"/>
                  <a:t>框架读各</a:t>
                </a:r>
                <a:r>
                  <a:rPr lang="en-US" altLang="zh-CN" dirty="0" smtClean="0"/>
                  <a:t>Mapper</a:t>
                </a:r>
                <a:r>
                  <a:rPr lang="zh-CN" altLang="en-US" dirty="0" smtClean="0"/>
                  <a:t>的输出磁盘文件，并通过网络传输到对应</a:t>
                </a:r>
                <a:r>
                  <a:rPr lang="en-US" altLang="zh-CN" dirty="0" smtClean="0"/>
                  <a:t>Reducer</a:t>
                </a:r>
                <a:r>
                  <a:rPr lang="zh-CN" altLang="en-US" dirty="0" smtClean="0"/>
                  <a:t>节点上。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CN" altLang="en-US" dirty="0" smtClean="0"/>
                  <a:t>○ </a:t>
                </a:r>
                <a:r>
                  <a:rPr lang="en-US" altLang="zh-CN" dirty="0" smtClean="0"/>
                  <a:t>Reducer</a:t>
                </a:r>
                <a:r>
                  <a:rPr lang="zh-CN" altLang="en-US" dirty="0" smtClean="0"/>
                  <a:t>完成</a:t>
                </a:r>
                <a:r>
                  <a:rPr lang="en-US" altLang="zh-CN" dirty="0" smtClean="0"/>
                  <a:t>join</a:t>
                </a:r>
                <a:r>
                  <a:rPr lang="zh-CN" altLang="en-US" dirty="0" smtClean="0"/>
                  <a:t>操作，写回</a:t>
                </a:r>
                <a:r>
                  <a:rPr lang="en-US" altLang="zh-CN" dirty="0" smtClean="0"/>
                  <a:t>HDFS</a:t>
                </a:r>
                <a:r>
                  <a:rPr lang="zh-CN" altLang="en-US" dirty="0" smtClean="0"/>
                  <a:t>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744" y="1825625"/>
                <a:ext cx="7144512" cy="2031325"/>
              </a:xfrm>
              <a:prstGeom prst="rect">
                <a:avLst/>
              </a:prstGeom>
              <a:blipFill rotWithShape="0">
                <a:blip r:embed="rId2"/>
                <a:stretch>
                  <a:fillRect l="-596" t="-2083" b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999744" y="3989976"/>
                <a:ext cx="4620768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744" y="3989976"/>
                <a:ext cx="4620768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79D3D-719A-4C7E-8408-9EE90DFDE8B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36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12115" y="830824"/>
            <a:ext cx="743711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复制连接的代价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估计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  <a:p>
            <a:r>
              <a:rPr lang="zh-CN" altLang="en-US" dirty="0"/>
              <a:t>假设有</a:t>
            </a:r>
            <a:r>
              <a:rPr lang="en-US" altLang="zh-CN" dirty="0"/>
              <a:t>n</a:t>
            </a:r>
            <a:r>
              <a:rPr lang="zh-CN" altLang="en-US" dirty="0"/>
              <a:t>个</a:t>
            </a:r>
            <a:r>
              <a:rPr lang="en-US" altLang="zh-CN" dirty="0"/>
              <a:t>mapper</a:t>
            </a:r>
            <a:r>
              <a:rPr lang="zh-CN" altLang="en-US" dirty="0"/>
              <a:t>，且</a:t>
            </a:r>
            <a:r>
              <a:rPr lang="en-US" altLang="zh-CN" dirty="0"/>
              <a:t>S</a:t>
            </a:r>
            <a:r>
              <a:rPr lang="zh-CN" altLang="en-US" dirty="0"/>
              <a:t>表很</a:t>
            </a:r>
            <a:r>
              <a:rPr lang="zh-CN" altLang="en-US" dirty="0" smtClean="0"/>
              <a:t>小</a:t>
            </a:r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999744" y="2037422"/>
                <a:ext cx="7144512" cy="258532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△：启动代价， ○：</a:t>
                </a:r>
                <a:r>
                  <a:rPr lang="en-US" altLang="zh-CN" dirty="0" smtClean="0"/>
                  <a:t>IO</a:t>
                </a:r>
                <a:r>
                  <a:rPr lang="zh-CN" altLang="en-US" dirty="0" smtClean="0"/>
                  <a:t>代价，口：传输代价</a:t>
                </a:r>
                <a:endParaRPr lang="en-US" altLang="zh-CN" dirty="0" smtClean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CN" altLang="en-US" dirty="0" smtClean="0"/>
                  <a:t>△任务启动。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CN" altLang="en-US" dirty="0" smtClean="0"/>
                  <a:t>○口从</a:t>
                </a:r>
                <a:r>
                  <a:rPr lang="en-US" altLang="zh-CN" dirty="0" smtClean="0"/>
                  <a:t>HDFS</a:t>
                </a:r>
                <a:r>
                  <a:rPr lang="zh-CN" altLang="en-US" dirty="0" smtClean="0"/>
                  <a:t>中读</a:t>
                </a:r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表并复制到每个</a:t>
                </a:r>
                <a:r>
                  <a:rPr lang="en-US" altLang="zh-CN" dirty="0" smtClean="0"/>
                  <a:t>mapper</a:t>
                </a:r>
                <a:r>
                  <a:rPr lang="zh-CN" altLang="en-US" dirty="0" smtClean="0"/>
                  <a:t>的内存</a:t>
                </a:r>
                <a:r>
                  <a:rPr lang="en-US" altLang="zh-CN" dirty="0" smtClean="0"/>
                  <a:t>buffer</a:t>
                </a:r>
                <a:r>
                  <a:rPr lang="zh-CN" altLang="en-US" dirty="0" smtClean="0"/>
                  <a:t>中。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CN" altLang="en-US" dirty="0" smtClean="0"/>
                  <a:t>○口从</a:t>
                </a:r>
                <a:r>
                  <a:rPr lang="en-US" altLang="zh-CN" dirty="0" smtClean="0"/>
                  <a:t>HDFS</a:t>
                </a:r>
                <a:r>
                  <a:rPr lang="zh-CN" altLang="en-US" dirty="0" smtClean="0"/>
                  <a:t>读</a:t>
                </a:r>
                <a:r>
                  <a:rPr lang="en-US" altLang="zh-CN" dirty="0" smtClean="0"/>
                  <a:t>R</a:t>
                </a:r>
                <a:r>
                  <a:rPr lang="zh-CN" altLang="en-US" dirty="0" smtClean="0"/>
                  <a:t>表并分发给各</a:t>
                </a:r>
                <a:r>
                  <a:rPr lang="en-US" altLang="zh-CN" dirty="0" smtClean="0"/>
                  <a:t>mapper</a:t>
                </a:r>
                <a:r>
                  <a:rPr lang="zh-CN" altLang="en-US" dirty="0" smtClean="0"/>
                  <a:t>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CN" altLang="en-US" dirty="0" smtClean="0"/>
                  <a:t>○ </a:t>
                </a:r>
                <a:r>
                  <a:rPr lang="en-US" altLang="zh-CN" dirty="0" smtClean="0"/>
                  <a:t>Mapper</a:t>
                </a:r>
                <a:r>
                  <a:rPr lang="zh-CN" altLang="en-US" dirty="0" smtClean="0"/>
                  <a:t>将处理结果输出到本地磁盘。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CN" altLang="en-US" dirty="0" smtClean="0"/>
                  <a:t>○口</a:t>
                </a:r>
                <a:r>
                  <a:rPr lang="en-US" altLang="zh-CN" dirty="0" smtClean="0"/>
                  <a:t>Hadoop</a:t>
                </a:r>
                <a:r>
                  <a:rPr lang="zh-CN" altLang="en-US" dirty="0" smtClean="0"/>
                  <a:t>框架读各</a:t>
                </a:r>
                <a:r>
                  <a:rPr lang="en-US" altLang="zh-CN" dirty="0" smtClean="0"/>
                  <a:t>Mapper</a:t>
                </a:r>
                <a:r>
                  <a:rPr lang="zh-CN" altLang="en-US" dirty="0" smtClean="0"/>
                  <a:t>的输出磁盘文件，并通过网络传输到对应</a:t>
                </a:r>
                <a:r>
                  <a:rPr lang="en-US" altLang="zh-CN" dirty="0" smtClean="0"/>
                  <a:t>Reducer</a:t>
                </a:r>
                <a:r>
                  <a:rPr lang="zh-CN" altLang="en-US" dirty="0" smtClean="0"/>
                  <a:t>节点上。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CN" altLang="en-US" dirty="0" smtClean="0"/>
                  <a:t>○ </a:t>
                </a:r>
                <a:r>
                  <a:rPr lang="en-US" altLang="zh-CN" dirty="0" smtClean="0"/>
                  <a:t>Reducer</a:t>
                </a:r>
                <a:r>
                  <a:rPr lang="zh-CN" altLang="en-US" dirty="0" smtClean="0"/>
                  <a:t>完成</a:t>
                </a:r>
                <a:r>
                  <a:rPr lang="en-US" altLang="zh-CN" dirty="0" smtClean="0"/>
                  <a:t>join</a:t>
                </a:r>
                <a:r>
                  <a:rPr lang="zh-CN" altLang="en-US" dirty="0" smtClean="0"/>
                  <a:t>操作，写回</a:t>
                </a:r>
                <a:r>
                  <a:rPr lang="en-US" altLang="zh-CN" dirty="0" smtClean="0"/>
                  <a:t>HDFS</a:t>
                </a:r>
                <a:r>
                  <a:rPr lang="zh-CN" altLang="en-US" dirty="0" smtClean="0"/>
                  <a:t>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744" y="2037422"/>
                <a:ext cx="7144512" cy="2585323"/>
              </a:xfrm>
              <a:prstGeom prst="rect">
                <a:avLst/>
              </a:prstGeom>
              <a:blipFill rotWithShape="0">
                <a:blip r:embed="rId2"/>
                <a:stretch>
                  <a:fillRect l="-596" t="-1643" b="-28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999744" y="4782903"/>
                <a:ext cx="4828032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744" y="4782903"/>
                <a:ext cx="4828032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79D3D-719A-4C7E-8408-9EE90DFDE8B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79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65812" y="410780"/>
            <a:ext cx="74371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半连接的代价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估计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  <a:p>
            <a:r>
              <a:rPr lang="en-US" altLang="zh-CN" dirty="0" err="1"/>
              <a:t>Semijoin</a:t>
            </a:r>
            <a:r>
              <a:rPr lang="zh-CN" altLang="en-US" dirty="0"/>
              <a:t>分为</a:t>
            </a:r>
            <a:r>
              <a:rPr lang="en-US" altLang="zh-CN" dirty="0"/>
              <a:t>2</a:t>
            </a:r>
            <a:r>
              <a:rPr lang="zh-CN" altLang="en-US" dirty="0"/>
              <a:t>个</a:t>
            </a:r>
            <a:r>
              <a:rPr lang="en-US" altLang="zh-CN" dirty="0" err="1"/>
              <a:t>mapreduce</a:t>
            </a:r>
            <a:r>
              <a:rPr lang="zh-CN" altLang="en-US" dirty="0" smtClean="0"/>
              <a:t>任务</a:t>
            </a:r>
            <a:endParaRPr lang="en-US" altLang="zh-CN" dirty="0" smtClean="0"/>
          </a:p>
          <a:p>
            <a:r>
              <a:rPr lang="zh-CN" altLang="en-US" dirty="0"/>
              <a:t>假设由</a:t>
            </a:r>
            <a:r>
              <a:rPr lang="en-US" altLang="zh-CN" dirty="0"/>
              <a:t>S</a:t>
            </a:r>
            <a:r>
              <a:rPr lang="zh-CN" altLang="en-US" dirty="0"/>
              <a:t>表产生</a:t>
            </a:r>
            <a:r>
              <a:rPr lang="en-US" altLang="zh-CN" dirty="0"/>
              <a:t>bloom filter</a:t>
            </a:r>
            <a:r>
              <a:rPr lang="zh-CN" altLang="en-US" dirty="0"/>
              <a:t>，且忽略</a:t>
            </a:r>
            <a:r>
              <a:rPr lang="en-US" altLang="zh-CN" dirty="0"/>
              <a:t>bloom filter</a:t>
            </a:r>
            <a:r>
              <a:rPr lang="zh-CN" altLang="en-US" dirty="0"/>
              <a:t>的</a:t>
            </a:r>
            <a:r>
              <a:rPr lang="zh-CN" altLang="en-US" dirty="0" smtClean="0"/>
              <a:t>代价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765812" y="1773177"/>
                <a:ext cx="7144512" cy="42473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△：启动代价， ○：</a:t>
                </a:r>
                <a:r>
                  <a:rPr lang="en-US" altLang="zh-CN" dirty="0" smtClean="0"/>
                  <a:t>IO</a:t>
                </a:r>
                <a:r>
                  <a:rPr lang="zh-CN" altLang="en-US" dirty="0" smtClean="0"/>
                  <a:t>代价，口：传输代价</a:t>
                </a:r>
                <a:endParaRPr lang="en-US" altLang="zh-CN" dirty="0" smtClean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CN" altLang="en-US" dirty="0" smtClean="0"/>
                  <a:t>△第一个任务启动（构造</a:t>
                </a:r>
                <a:r>
                  <a:rPr lang="en-US" altLang="zh-CN" dirty="0" smtClean="0"/>
                  <a:t>bloom filter</a:t>
                </a:r>
                <a:r>
                  <a:rPr lang="zh-CN" altLang="en-US" dirty="0" smtClean="0"/>
                  <a:t>）。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CN" altLang="en-US" dirty="0" smtClean="0"/>
                  <a:t>○口从</a:t>
                </a:r>
                <a:r>
                  <a:rPr lang="en-US" altLang="zh-CN" dirty="0" smtClean="0"/>
                  <a:t>HDFS</a:t>
                </a:r>
                <a:r>
                  <a:rPr lang="zh-CN" altLang="en-US" dirty="0" smtClean="0"/>
                  <a:t>中读</a:t>
                </a:r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表并分发给每个</a:t>
                </a:r>
                <a:r>
                  <a:rPr lang="en-US" altLang="zh-CN" dirty="0" smtClean="0"/>
                  <a:t>mapper</a:t>
                </a:r>
                <a:r>
                  <a:rPr lang="zh-CN" altLang="en-US" dirty="0" smtClean="0"/>
                  <a:t>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zh-CN" dirty="0" smtClean="0"/>
                  <a:t>Mapper</a:t>
                </a:r>
                <a:r>
                  <a:rPr lang="zh-CN" altLang="en-US" dirty="0" smtClean="0"/>
                  <a:t>产生</a:t>
                </a:r>
                <a:r>
                  <a:rPr lang="en-US" altLang="zh-CN" dirty="0" smtClean="0"/>
                  <a:t>bloom filter</a:t>
                </a:r>
                <a:r>
                  <a:rPr lang="zh-CN" altLang="en-US" dirty="0" smtClean="0"/>
                  <a:t>片段并输出到本地磁盘。忽略代价</a:t>
                </a:r>
                <a:endParaRPr lang="en-US" altLang="zh-CN" b="0" dirty="0" smtClean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zh-CN" dirty="0" smtClean="0"/>
                  <a:t>Hadoop</a:t>
                </a:r>
                <a:r>
                  <a:rPr lang="zh-CN" altLang="en-US" dirty="0" smtClean="0"/>
                  <a:t>框架读各</a:t>
                </a:r>
                <a:r>
                  <a:rPr lang="en-US" altLang="zh-CN" dirty="0" smtClean="0"/>
                  <a:t>Mapper</a:t>
                </a:r>
                <a:r>
                  <a:rPr lang="zh-CN" altLang="en-US" dirty="0" smtClean="0"/>
                  <a:t>的输出文件，并通过网络传输到对应</a:t>
                </a:r>
                <a:r>
                  <a:rPr lang="en-US" altLang="zh-CN" dirty="0" smtClean="0"/>
                  <a:t>Reducer</a:t>
                </a:r>
                <a:r>
                  <a:rPr lang="zh-CN" altLang="en-US" dirty="0" smtClean="0"/>
                  <a:t>节点上。忽略代价</a:t>
                </a:r>
                <a:endParaRPr lang="en-US" altLang="zh-CN" dirty="0" smtClean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zh-CN" dirty="0" smtClean="0"/>
                  <a:t>Reducer</a:t>
                </a:r>
                <a:r>
                  <a:rPr lang="zh-CN" altLang="en-US" dirty="0" smtClean="0"/>
                  <a:t>合并</a:t>
                </a:r>
                <a:r>
                  <a:rPr lang="en-US" altLang="zh-CN" dirty="0" smtClean="0"/>
                  <a:t>bloom filter</a:t>
                </a:r>
                <a:r>
                  <a:rPr lang="zh-CN" altLang="en-US" dirty="0" smtClean="0"/>
                  <a:t>，写回</a:t>
                </a:r>
                <a:r>
                  <a:rPr lang="en-US" altLang="zh-CN" dirty="0" smtClean="0"/>
                  <a:t>HDFS</a:t>
                </a:r>
                <a:r>
                  <a:rPr lang="zh-CN" altLang="en-US" dirty="0" smtClean="0"/>
                  <a:t>。忽略代价</a:t>
                </a:r>
                <a:endParaRPr lang="en-US" altLang="zh-CN" dirty="0" smtClean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CN" altLang="en-US" dirty="0" smtClean="0"/>
                  <a:t>第二个任务启动（</a:t>
                </a:r>
                <a:r>
                  <a:rPr lang="en-US" altLang="zh-CN" dirty="0" smtClean="0"/>
                  <a:t>join</a:t>
                </a:r>
                <a:r>
                  <a:rPr lang="zh-CN" altLang="en-US" dirty="0" smtClean="0"/>
                  <a:t>操作）。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CN" altLang="en-US" dirty="0" smtClean="0"/>
                  <a:t>从</a:t>
                </a:r>
                <a:r>
                  <a:rPr lang="en-US" altLang="zh-CN" dirty="0" smtClean="0"/>
                  <a:t>HDFS</a:t>
                </a:r>
                <a:r>
                  <a:rPr lang="zh-CN" altLang="en-US" dirty="0" smtClean="0"/>
                  <a:t>中读</a:t>
                </a:r>
                <a:r>
                  <a:rPr lang="en-US" altLang="zh-CN" dirty="0" smtClean="0"/>
                  <a:t>bloom filter</a:t>
                </a:r>
                <a:r>
                  <a:rPr lang="zh-CN" altLang="en-US" dirty="0" smtClean="0"/>
                  <a:t>并复制到每个</a:t>
                </a:r>
                <a:r>
                  <a:rPr lang="en-US" altLang="zh-CN" dirty="0" smtClean="0"/>
                  <a:t>mapper</a:t>
                </a:r>
                <a:r>
                  <a:rPr lang="zh-CN" altLang="en-US" dirty="0" smtClean="0"/>
                  <a:t>的内存</a:t>
                </a:r>
                <a:r>
                  <a:rPr lang="en-US" altLang="zh-CN" dirty="0" smtClean="0"/>
                  <a:t>buffer</a:t>
                </a:r>
                <a:r>
                  <a:rPr lang="zh-CN" altLang="en-US" dirty="0" smtClean="0"/>
                  <a:t>中。忽略代价</a:t>
                </a:r>
                <a:endParaRPr lang="en-US" altLang="zh-CN" dirty="0" smtClean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CN" altLang="en-US" dirty="0" smtClean="0"/>
                  <a:t>○口从</a:t>
                </a:r>
                <a:r>
                  <a:rPr lang="en-US" altLang="zh-CN" dirty="0" smtClean="0"/>
                  <a:t>HDFS</a:t>
                </a:r>
                <a:r>
                  <a:rPr lang="zh-CN" altLang="en-US" dirty="0" smtClean="0"/>
                  <a:t>读</a:t>
                </a:r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表和</a:t>
                </a:r>
                <a:r>
                  <a:rPr lang="en-US" altLang="zh-CN" dirty="0" smtClean="0"/>
                  <a:t>R</a:t>
                </a:r>
                <a:r>
                  <a:rPr lang="zh-CN" altLang="en-US" dirty="0" smtClean="0"/>
                  <a:t>表并分发给各</a:t>
                </a:r>
                <a:r>
                  <a:rPr lang="en-US" altLang="zh-CN" dirty="0" smtClean="0"/>
                  <a:t>mapper</a:t>
                </a:r>
                <a:r>
                  <a:rPr lang="zh-CN" altLang="en-US" dirty="0" smtClean="0"/>
                  <a:t>。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CN" altLang="en-US" dirty="0" smtClean="0"/>
                  <a:t>○ </a:t>
                </a:r>
                <a:r>
                  <a:rPr lang="en-US" altLang="zh-CN" dirty="0" smtClean="0"/>
                  <a:t>Mapper</a:t>
                </a:r>
                <a:r>
                  <a:rPr lang="zh-CN" altLang="en-US" dirty="0" smtClean="0"/>
                  <a:t>利用</a:t>
                </a:r>
                <a:r>
                  <a:rPr lang="en-US" altLang="zh-CN" dirty="0" smtClean="0"/>
                  <a:t>bloom filter</a:t>
                </a:r>
                <a:r>
                  <a:rPr lang="zh-CN" altLang="en-US" dirty="0" smtClean="0"/>
                  <a:t>过滤，将结果输出到本地磁盘。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CN" altLang="en-US" dirty="0" smtClean="0"/>
                  <a:t>○口</a:t>
                </a:r>
                <a:r>
                  <a:rPr lang="en-US" altLang="zh-CN" dirty="0" smtClean="0"/>
                  <a:t>Hadoop</a:t>
                </a:r>
                <a:r>
                  <a:rPr lang="zh-CN" altLang="en-US" dirty="0" smtClean="0"/>
                  <a:t>框架读各</a:t>
                </a:r>
                <a:r>
                  <a:rPr lang="en-US" altLang="zh-CN" dirty="0" smtClean="0"/>
                  <a:t>Mapper</a:t>
                </a:r>
                <a:r>
                  <a:rPr lang="zh-CN" altLang="en-US" dirty="0" smtClean="0"/>
                  <a:t>的输出磁盘文件，并通过网络传输到对应</a:t>
                </a:r>
                <a:r>
                  <a:rPr lang="en-US" altLang="zh-CN" dirty="0" smtClean="0"/>
                  <a:t>Reducer</a:t>
                </a:r>
                <a:r>
                  <a:rPr lang="zh-CN" altLang="en-US" dirty="0" smtClean="0"/>
                  <a:t>节点上。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CN" altLang="en-US" dirty="0" smtClean="0"/>
                  <a:t>○ </a:t>
                </a:r>
                <a:r>
                  <a:rPr lang="en-US" altLang="zh-CN" dirty="0" smtClean="0"/>
                  <a:t>Reducer</a:t>
                </a:r>
                <a:r>
                  <a:rPr lang="zh-CN" altLang="en-US" dirty="0" smtClean="0"/>
                  <a:t>完成</a:t>
                </a:r>
                <a:r>
                  <a:rPr lang="en-US" altLang="zh-CN" dirty="0" smtClean="0"/>
                  <a:t>join</a:t>
                </a:r>
                <a:r>
                  <a:rPr lang="zh-CN" altLang="en-US" dirty="0" smtClean="0"/>
                  <a:t>操作，写回</a:t>
                </a:r>
                <a:r>
                  <a:rPr lang="en-US" altLang="zh-CN" dirty="0" smtClean="0"/>
                  <a:t>HDFS</a:t>
                </a:r>
                <a:r>
                  <a:rPr lang="zh-CN" altLang="en-US" dirty="0" smtClean="0"/>
                  <a:t>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812" y="1773177"/>
                <a:ext cx="7144512" cy="4247317"/>
              </a:xfrm>
              <a:prstGeom prst="rect">
                <a:avLst/>
              </a:prstGeom>
              <a:blipFill rotWithShape="0">
                <a:blip r:embed="rId2"/>
                <a:stretch>
                  <a:fillRect l="-681" t="-1144" b="-12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765812" y="6166798"/>
                <a:ext cx="5047488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812" y="6166798"/>
                <a:ext cx="5047488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79D3D-719A-4C7E-8408-9EE90DFDE8B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24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78004" y="630236"/>
            <a:ext cx="743711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代价模型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/>
          </a:p>
          <a:p>
            <a:r>
              <a:rPr lang="zh-CN" altLang="en-US" dirty="0"/>
              <a:t>当任意</a:t>
            </a:r>
            <a:r>
              <a:rPr lang="en-US" altLang="zh-CN" dirty="0"/>
              <a:t>join</a:t>
            </a:r>
            <a:r>
              <a:rPr lang="zh-CN" altLang="en-US" dirty="0"/>
              <a:t>任务的</a:t>
            </a:r>
            <a:r>
              <a:rPr lang="en-US" altLang="zh-CN" dirty="0"/>
              <a:t>join</a:t>
            </a:r>
            <a:r>
              <a:rPr lang="zh-CN" altLang="en-US" dirty="0"/>
              <a:t>方法被确定后，可以使用搜索、贪心、动态规划等技术确定多表连接的调度方案</a:t>
            </a:r>
            <a:endParaRPr lang="en-US" altLang="zh-CN" dirty="0"/>
          </a:p>
          <a:p>
            <a:r>
              <a:rPr lang="zh-CN" altLang="en-US" dirty="0"/>
              <a:t>我们实现了</a:t>
            </a:r>
            <a:r>
              <a:rPr lang="en-US" altLang="zh-CN" dirty="0"/>
              <a:t>3</a:t>
            </a:r>
            <a:r>
              <a:rPr lang="zh-CN" altLang="en-US" dirty="0"/>
              <a:t>种调度引擎：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Naïve</a:t>
            </a:r>
            <a:r>
              <a:rPr lang="zh-CN" altLang="en-US" dirty="0"/>
              <a:t>，从左到右顺序连接，即没有任何优化的调度方案，可作为</a:t>
            </a:r>
            <a:r>
              <a:rPr lang="en-US" altLang="zh-CN" dirty="0"/>
              <a:t>benchmark</a:t>
            </a:r>
            <a:r>
              <a:rPr lang="zh-CN" altLang="en-US" dirty="0"/>
              <a:t>。空间复杂度为</a:t>
            </a:r>
            <a:r>
              <a:rPr lang="en-US" altLang="zh-CN" dirty="0"/>
              <a:t>O(1)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Greedy</a:t>
            </a:r>
            <a:r>
              <a:rPr lang="zh-CN" altLang="en-US" dirty="0"/>
              <a:t>，类似</a:t>
            </a:r>
            <a:r>
              <a:rPr lang="en-US" altLang="zh-CN" dirty="0" err="1"/>
              <a:t>huffman</a:t>
            </a:r>
            <a:r>
              <a:rPr lang="zh-CN" altLang="en-US" dirty="0"/>
              <a:t>编码的思想，每次挑选代价最小的表做</a:t>
            </a:r>
            <a:r>
              <a:rPr lang="en-US" altLang="zh-CN" dirty="0"/>
              <a:t>join</a:t>
            </a:r>
            <a:r>
              <a:rPr lang="zh-CN" altLang="en-US" dirty="0"/>
              <a:t>。空间复杂度为</a:t>
            </a:r>
            <a:r>
              <a:rPr lang="en-US" altLang="zh-CN" dirty="0"/>
              <a:t>O(n)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DP</a:t>
            </a:r>
            <a:r>
              <a:rPr lang="zh-CN" altLang="en-US" dirty="0"/>
              <a:t>，用动态规划方法找出最优的调度方案。空间复杂度为</a:t>
            </a:r>
            <a:r>
              <a:rPr lang="en-US" altLang="zh-CN" dirty="0"/>
              <a:t>O(n^3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79D3D-719A-4C7E-8408-9EE90DFDE8B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95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02388" y="691196"/>
            <a:ext cx="743711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多表连接执行流程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采样数据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选择</a:t>
            </a:r>
            <a:r>
              <a:rPr lang="en-US" altLang="zh-CN" dirty="0"/>
              <a:t>join</a:t>
            </a:r>
            <a:r>
              <a:rPr lang="zh-CN" altLang="en-US" dirty="0"/>
              <a:t>方法，估计代价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使用贪心法或动态规划方法生成执行树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执行</a:t>
            </a:r>
            <a:r>
              <a:rPr lang="en-US" altLang="zh-CN" dirty="0" err="1"/>
              <a:t>mapreduce</a:t>
            </a:r>
            <a:r>
              <a:rPr lang="zh-CN" altLang="en-US" dirty="0" smtClean="0"/>
              <a:t>任务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79D3D-719A-4C7E-8408-9EE90DFDE8B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68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28293" y="473508"/>
            <a:ext cx="743711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具体实现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  <a:p>
            <a:r>
              <a:rPr lang="zh-CN" altLang="en-US" dirty="0" smtClean="0"/>
              <a:t>这里不对代码细节做分析，仅展示基本的包结构</a:t>
            </a:r>
            <a:endParaRPr lang="en-US" altLang="zh-CN" dirty="0"/>
          </a:p>
        </p:txBody>
      </p:sp>
      <p:grpSp>
        <p:nvGrpSpPr>
          <p:cNvPr id="2" name="组合 1"/>
          <p:cNvGrpSpPr/>
          <p:nvPr/>
        </p:nvGrpSpPr>
        <p:grpSpPr>
          <a:xfrm>
            <a:off x="728293" y="1658961"/>
            <a:ext cx="7725149" cy="4722452"/>
            <a:chOff x="745236" y="1512657"/>
            <a:chExt cx="7725149" cy="4722452"/>
          </a:xfrm>
        </p:grpSpPr>
        <p:sp>
          <p:nvSpPr>
            <p:cNvPr id="3" name="立方体 2"/>
            <p:cNvSpPr/>
            <p:nvPr/>
          </p:nvSpPr>
          <p:spPr>
            <a:xfrm>
              <a:off x="758761" y="1968983"/>
              <a:ext cx="1473708" cy="768096"/>
            </a:xfrm>
            <a:prstGeom prst="cube">
              <a:avLst>
                <a:gd name="adj" fmla="val 1597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data</a:t>
              </a:r>
            </a:p>
            <a:p>
              <a:pPr algn="ctr"/>
              <a:r>
                <a:rPr lang="zh-CN" altLang="en-US" dirty="0" smtClean="0"/>
                <a:t>（数据结构）</a:t>
              </a:r>
              <a:endParaRPr lang="zh-CN" altLang="en-US" dirty="0"/>
            </a:p>
          </p:txBody>
        </p:sp>
        <p:sp>
          <p:nvSpPr>
            <p:cNvPr id="4" name="立方体 3"/>
            <p:cNvSpPr/>
            <p:nvPr/>
          </p:nvSpPr>
          <p:spPr>
            <a:xfrm>
              <a:off x="4572000" y="1897953"/>
              <a:ext cx="1563243" cy="768096"/>
            </a:xfrm>
            <a:prstGeom prst="cube">
              <a:avLst>
                <a:gd name="adj" fmla="val 1597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driver</a:t>
              </a:r>
            </a:p>
            <a:p>
              <a:pPr algn="ctr"/>
              <a:r>
                <a:rPr lang="zh-CN" altLang="en-US" dirty="0" smtClean="0"/>
                <a:t>（启动入口）</a:t>
              </a:r>
              <a:endParaRPr lang="en-US" altLang="zh-CN" dirty="0" smtClean="0"/>
            </a:p>
          </p:txBody>
        </p:sp>
        <p:sp>
          <p:nvSpPr>
            <p:cNvPr id="6" name="立方体 5"/>
            <p:cNvSpPr/>
            <p:nvPr/>
          </p:nvSpPr>
          <p:spPr>
            <a:xfrm>
              <a:off x="752299" y="4202323"/>
              <a:ext cx="1571244" cy="768096"/>
            </a:xfrm>
            <a:prstGeom prst="cube">
              <a:avLst>
                <a:gd name="adj" fmla="val 1597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engine</a:t>
              </a:r>
            </a:p>
            <a:p>
              <a:pPr algn="ctr"/>
              <a:r>
                <a:rPr lang="zh-CN" altLang="en-US" dirty="0" smtClean="0"/>
                <a:t>（优化引擎）</a:t>
              </a:r>
              <a:endParaRPr lang="zh-CN" altLang="en-US" dirty="0"/>
            </a:p>
          </p:txBody>
        </p:sp>
        <p:sp>
          <p:nvSpPr>
            <p:cNvPr id="7" name="立方体 6"/>
            <p:cNvSpPr/>
            <p:nvPr/>
          </p:nvSpPr>
          <p:spPr>
            <a:xfrm>
              <a:off x="4582270" y="3434227"/>
              <a:ext cx="1174242" cy="768096"/>
            </a:xfrm>
            <a:prstGeom prst="cube">
              <a:avLst>
                <a:gd name="adj" fmla="val 1597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mapper</a:t>
              </a:r>
            </a:p>
          </p:txBody>
        </p:sp>
        <p:sp>
          <p:nvSpPr>
            <p:cNvPr id="8" name="立方体 7"/>
            <p:cNvSpPr/>
            <p:nvPr/>
          </p:nvSpPr>
          <p:spPr>
            <a:xfrm>
              <a:off x="745236" y="5467013"/>
              <a:ext cx="1473708" cy="768096"/>
            </a:xfrm>
            <a:prstGeom prst="cube">
              <a:avLst>
                <a:gd name="adj" fmla="val 1597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model</a:t>
              </a:r>
            </a:p>
            <a:p>
              <a:pPr algn="ctr"/>
              <a:r>
                <a:rPr lang="zh-CN" altLang="en-US" dirty="0" smtClean="0"/>
                <a:t>（代价模型）</a:t>
              </a:r>
              <a:endParaRPr lang="zh-CN" altLang="en-US" dirty="0"/>
            </a:p>
          </p:txBody>
        </p:sp>
        <p:sp>
          <p:nvSpPr>
            <p:cNvPr id="9" name="立方体 8"/>
            <p:cNvSpPr/>
            <p:nvPr/>
          </p:nvSpPr>
          <p:spPr>
            <a:xfrm>
              <a:off x="4572000" y="4621300"/>
              <a:ext cx="1174242" cy="768096"/>
            </a:xfrm>
            <a:prstGeom prst="cube">
              <a:avLst>
                <a:gd name="adj" fmla="val 1597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reducer</a:t>
              </a:r>
              <a:endParaRPr lang="zh-CN" altLang="en-US" dirty="0"/>
            </a:p>
          </p:txBody>
        </p:sp>
        <p:sp>
          <p:nvSpPr>
            <p:cNvPr id="10" name="立方体 9"/>
            <p:cNvSpPr/>
            <p:nvPr/>
          </p:nvSpPr>
          <p:spPr>
            <a:xfrm>
              <a:off x="745236" y="3126042"/>
              <a:ext cx="1571244" cy="768096"/>
            </a:xfrm>
            <a:prstGeom prst="cube">
              <a:avLst>
                <a:gd name="adj" fmla="val 1597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utils</a:t>
              </a:r>
              <a:endParaRPr lang="en-US" altLang="zh-CN" dirty="0" smtClean="0"/>
            </a:p>
            <a:p>
              <a:pPr algn="ctr"/>
              <a:r>
                <a:rPr lang="zh-CN" altLang="en-US" dirty="0" smtClean="0"/>
                <a:t>（测试工具）</a:t>
              </a:r>
              <a:endParaRPr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955387" y="1543337"/>
              <a:ext cx="938462" cy="14773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Conf</a:t>
              </a:r>
              <a:endParaRPr lang="en-US" altLang="zh-CN" dirty="0" smtClean="0"/>
            </a:p>
            <a:p>
              <a:r>
                <a:rPr lang="en-US" altLang="zh-CN" dirty="0" smtClean="0"/>
                <a:t>Method</a:t>
              </a:r>
            </a:p>
            <a:p>
              <a:r>
                <a:rPr lang="en-US" altLang="zh-CN" dirty="0" smtClean="0"/>
                <a:t>Node</a:t>
              </a:r>
            </a:p>
            <a:p>
              <a:r>
                <a:rPr lang="en-US" altLang="zh-CN" dirty="0" smtClean="0"/>
                <a:t>Record</a:t>
              </a:r>
            </a:p>
            <a:p>
              <a:r>
                <a:rPr lang="en-US" altLang="zh-CN" dirty="0" smtClean="0"/>
                <a:t>Table</a:t>
              </a:r>
            </a:p>
          </p:txBody>
        </p:sp>
        <p:cxnSp>
          <p:nvCxnSpPr>
            <p:cNvPr id="12" name="直接箭头连接符 11"/>
            <p:cNvCxnSpPr>
              <a:stCxn id="11" idx="1"/>
              <a:endCxn id="3" idx="5"/>
            </p:cNvCxnSpPr>
            <p:nvPr/>
          </p:nvCxnSpPr>
          <p:spPr>
            <a:xfrm flipH="1">
              <a:off x="2232469" y="2282001"/>
              <a:ext cx="722918" cy="96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2955387" y="3271726"/>
              <a:ext cx="555921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Test</a:t>
              </a:r>
            </a:p>
          </p:txBody>
        </p:sp>
        <p:cxnSp>
          <p:nvCxnSpPr>
            <p:cNvPr id="14" name="直接箭头连接符 13"/>
            <p:cNvCxnSpPr>
              <a:stCxn id="13" idx="1"/>
              <a:endCxn id="10" idx="5"/>
            </p:cNvCxnSpPr>
            <p:nvPr/>
          </p:nvCxnSpPr>
          <p:spPr>
            <a:xfrm flipH="1" flipV="1">
              <a:off x="2316480" y="3448731"/>
              <a:ext cx="638907" cy="76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2726990" y="3912068"/>
              <a:ext cx="1568635" cy="12003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NaiveEngine</a:t>
              </a:r>
              <a:endParaRPr lang="en-US" altLang="zh-CN" dirty="0" smtClean="0"/>
            </a:p>
            <a:p>
              <a:r>
                <a:rPr lang="en-US" altLang="zh-CN" dirty="0" err="1" smtClean="0"/>
                <a:t>GreedyEngine</a:t>
              </a:r>
              <a:endParaRPr lang="en-US" altLang="zh-CN" dirty="0" smtClean="0"/>
            </a:p>
            <a:p>
              <a:r>
                <a:rPr lang="en-US" altLang="zh-CN" dirty="0" err="1" smtClean="0"/>
                <a:t>DPEngine</a:t>
              </a:r>
              <a:endParaRPr lang="en-US" altLang="zh-CN" dirty="0" smtClean="0"/>
            </a:p>
            <a:p>
              <a:r>
                <a:rPr lang="en-US" altLang="zh-CN" dirty="0" err="1" smtClean="0"/>
                <a:t>OptimalEngine</a:t>
              </a:r>
              <a:endParaRPr lang="en-US" altLang="zh-CN" dirty="0" smtClean="0"/>
            </a:p>
          </p:txBody>
        </p:sp>
        <p:cxnSp>
          <p:nvCxnSpPr>
            <p:cNvPr id="16" name="直接箭头连接符 15"/>
            <p:cNvCxnSpPr>
              <a:stCxn id="15" idx="1"/>
              <a:endCxn id="6" idx="5"/>
            </p:cNvCxnSpPr>
            <p:nvPr/>
          </p:nvCxnSpPr>
          <p:spPr>
            <a:xfrm flipH="1">
              <a:off x="2323543" y="4512233"/>
              <a:ext cx="403447" cy="127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2823010" y="5628904"/>
              <a:ext cx="120321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CostModel</a:t>
              </a:r>
              <a:endParaRPr lang="en-US" altLang="zh-CN" dirty="0" smtClean="0"/>
            </a:p>
          </p:txBody>
        </p:sp>
        <p:cxnSp>
          <p:nvCxnSpPr>
            <p:cNvPr id="18" name="直接箭头连接符 17"/>
            <p:cNvCxnSpPr>
              <a:stCxn id="17" idx="1"/>
              <a:endCxn id="8" idx="5"/>
            </p:cNvCxnSpPr>
            <p:nvPr/>
          </p:nvCxnSpPr>
          <p:spPr>
            <a:xfrm flipH="1" flipV="1">
              <a:off x="2218944" y="5789702"/>
              <a:ext cx="604066" cy="238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6813394" y="1512657"/>
              <a:ext cx="1253869" cy="14773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JoinDriver</a:t>
              </a:r>
              <a:endParaRPr lang="en-US" altLang="zh-CN" dirty="0" smtClean="0"/>
            </a:p>
            <a:p>
              <a:r>
                <a:rPr lang="en-US" altLang="zh-CN" dirty="0" err="1" smtClean="0"/>
                <a:t>NormalJoin</a:t>
              </a:r>
              <a:endParaRPr lang="en-US" altLang="zh-CN" dirty="0" smtClean="0"/>
            </a:p>
            <a:p>
              <a:r>
                <a:rPr lang="en-US" altLang="zh-CN" dirty="0" err="1" smtClean="0"/>
                <a:t>CopyJoin</a:t>
              </a:r>
              <a:endParaRPr lang="en-US" altLang="zh-CN" dirty="0" smtClean="0"/>
            </a:p>
            <a:p>
              <a:r>
                <a:rPr lang="en-US" altLang="zh-CN" dirty="0" err="1" smtClean="0"/>
                <a:t>SemiJoin</a:t>
              </a:r>
              <a:endParaRPr lang="en-US" altLang="zh-CN" dirty="0" smtClean="0"/>
            </a:p>
            <a:p>
              <a:r>
                <a:rPr lang="en-US" altLang="zh-CN" dirty="0" err="1" smtClean="0"/>
                <a:t>MultiJoin</a:t>
              </a:r>
              <a:endParaRPr lang="en-US" altLang="zh-CN" dirty="0" smtClean="0"/>
            </a:p>
          </p:txBody>
        </p:sp>
        <p:cxnSp>
          <p:nvCxnSpPr>
            <p:cNvPr id="20" name="直接箭头连接符 19"/>
            <p:cNvCxnSpPr>
              <a:stCxn id="19" idx="1"/>
              <a:endCxn id="4" idx="5"/>
            </p:cNvCxnSpPr>
            <p:nvPr/>
          </p:nvCxnSpPr>
          <p:spPr>
            <a:xfrm flipH="1" flipV="1">
              <a:off x="6135243" y="2220642"/>
              <a:ext cx="678151" cy="306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6813394" y="3151826"/>
              <a:ext cx="1630575" cy="12003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NormalMapper</a:t>
              </a:r>
              <a:endParaRPr lang="en-US" altLang="zh-CN" dirty="0" smtClean="0"/>
            </a:p>
            <a:p>
              <a:r>
                <a:rPr lang="en-US" altLang="zh-CN" dirty="0" err="1" smtClean="0"/>
                <a:t>CopyMapper</a:t>
              </a:r>
              <a:endParaRPr lang="en-US" altLang="zh-CN" dirty="0" smtClean="0"/>
            </a:p>
            <a:p>
              <a:r>
                <a:rPr lang="en-US" altLang="zh-CN" dirty="0" err="1" smtClean="0"/>
                <a:t>BFMapper</a:t>
              </a:r>
              <a:endParaRPr lang="en-US" altLang="zh-CN" dirty="0" smtClean="0"/>
            </a:p>
            <a:p>
              <a:r>
                <a:rPr lang="en-US" altLang="zh-CN" dirty="0" err="1" smtClean="0"/>
                <a:t>SemiMapper</a:t>
              </a:r>
              <a:endParaRPr lang="en-US" altLang="zh-CN" dirty="0" smtClean="0"/>
            </a:p>
          </p:txBody>
        </p:sp>
        <p:cxnSp>
          <p:nvCxnSpPr>
            <p:cNvPr id="22" name="直接箭头连接符 21"/>
            <p:cNvCxnSpPr>
              <a:stCxn id="21" idx="1"/>
              <a:endCxn id="7" idx="5"/>
            </p:cNvCxnSpPr>
            <p:nvPr/>
          </p:nvCxnSpPr>
          <p:spPr>
            <a:xfrm flipH="1">
              <a:off x="5756512" y="3751991"/>
              <a:ext cx="1056882" cy="49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6813393" y="4543683"/>
              <a:ext cx="1656992" cy="9233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NormalReducer</a:t>
              </a:r>
              <a:endParaRPr lang="en-US" altLang="zh-CN" dirty="0" smtClean="0"/>
            </a:p>
            <a:p>
              <a:r>
                <a:rPr lang="en-US" altLang="zh-CN" dirty="0" err="1" smtClean="0"/>
                <a:t>CopyReducer</a:t>
              </a:r>
              <a:endParaRPr lang="en-US" altLang="zh-CN" dirty="0" smtClean="0"/>
            </a:p>
            <a:p>
              <a:r>
                <a:rPr lang="en-US" altLang="zh-CN" dirty="0" err="1" smtClean="0"/>
                <a:t>BFReducer</a:t>
              </a:r>
              <a:endParaRPr lang="en-US" altLang="zh-CN" dirty="0" smtClean="0"/>
            </a:p>
          </p:txBody>
        </p:sp>
        <p:cxnSp>
          <p:nvCxnSpPr>
            <p:cNvPr id="24" name="直接箭头连接符 23"/>
            <p:cNvCxnSpPr>
              <a:stCxn id="23" idx="1"/>
              <a:endCxn id="9" idx="5"/>
            </p:cNvCxnSpPr>
            <p:nvPr/>
          </p:nvCxnSpPr>
          <p:spPr>
            <a:xfrm flipH="1" flipV="1">
              <a:off x="5746242" y="4943989"/>
              <a:ext cx="1067151" cy="613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79D3D-719A-4C7E-8408-9EE90DFDE8B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83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26772" y="654620"/>
            <a:ext cx="7437118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测试和分析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r>
              <a:rPr lang="zh-CN" altLang="en-US" dirty="0"/>
              <a:t>在测试和分析之前，首先对测试数据进行一些简要说明</a:t>
            </a:r>
            <a:endParaRPr lang="en-US" altLang="zh-CN" dirty="0"/>
          </a:p>
          <a:p>
            <a:r>
              <a:rPr lang="zh-CN" altLang="en-US" dirty="0"/>
              <a:t>为了方便讨论，这里先给出有关测试数据的</a:t>
            </a:r>
            <a:r>
              <a:rPr lang="en-US" altLang="zh-CN" dirty="0"/>
              <a:t>3</a:t>
            </a:r>
            <a:r>
              <a:rPr lang="zh-CN" altLang="en-US" dirty="0"/>
              <a:t>个概念：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重合度</a:t>
            </a:r>
            <a:r>
              <a:rPr lang="en-US" altLang="zh-CN" dirty="0"/>
              <a:t>(coincide)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核心长度</a:t>
            </a:r>
            <a:r>
              <a:rPr lang="en-US" altLang="zh-CN" dirty="0"/>
              <a:t>(core size)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重复度</a:t>
            </a:r>
            <a:r>
              <a:rPr lang="en-US" altLang="zh-CN" dirty="0"/>
              <a:t>(duplicate)</a:t>
            </a:r>
            <a:endParaRPr lang="zh-CN" altLang="en-US" dirty="0"/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79D3D-719A-4C7E-8408-9EE90DFDE8B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19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628649" y="1016391"/>
                <a:ext cx="8001783" cy="2228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重合度表征了在连接中真正起作用的那些行在该表中占多少百分比</a:t>
                </a:r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𝑐𝑜𝑖𝑛𝑐𝑖𝑑𝑒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∗100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zh-CN" altLang="en-US" dirty="0"/>
                  <a:t>为表中参与连接的</a:t>
                </a:r>
                <a:r>
                  <a:rPr lang="en-US" altLang="zh-CN" dirty="0"/>
                  <a:t>tuple</a:t>
                </a:r>
                <a:r>
                  <a:rPr lang="zh-CN" altLang="en-US" dirty="0"/>
                  <a:t>数，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为总</a:t>
                </a:r>
                <a:r>
                  <a:rPr lang="en-US" altLang="zh-CN" dirty="0"/>
                  <a:t>tuple</a:t>
                </a:r>
                <a:r>
                  <a:rPr lang="zh-CN" altLang="en-US" dirty="0"/>
                  <a:t>数。显然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𝑐𝑜𝑖𝑛𝑐𝑖𝑑𝑒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≤100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由于每个表都可以同左右两边的表连接，为了简化讨论，这里规定左右两边的</a:t>
                </a:r>
                <a:r>
                  <a:rPr lang="en-US" altLang="zh-CN" dirty="0"/>
                  <a:t>coincide</a:t>
                </a:r>
                <a:r>
                  <a:rPr lang="zh-CN" altLang="en-US" dirty="0" smtClean="0"/>
                  <a:t>相同</a:t>
                </a:r>
                <a:endParaRPr lang="en-US" altLang="zh-CN" dirty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例如下面两个表</a:t>
                </a:r>
                <a:r>
                  <a:rPr lang="en-US" altLang="zh-CN" dirty="0" smtClean="0"/>
                  <a:t>R</a:t>
                </a:r>
                <a:r>
                  <a:rPr lang="zh-CN" altLang="en-US" dirty="0" smtClean="0"/>
                  <a:t>和</a:t>
                </a:r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做连接，其中蓝色的部分为参与连接的</a:t>
                </a:r>
                <a:r>
                  <a:rPr lang="en-US" altLang="zh-CN" dirty="0" smtClean="0"/>
                  <a:t>tuple</a:t>
                </a: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9" y="1016391"/>
                <a:ext cx="8001783" cy="2228687"/>
              </a:xfrm>
              <a:prstGeom prst="rect">
                <a:avLst/>
              </a:prstGeom>
              <a:blipFill rotWithShape="0">
                <a:blip r:embed="rId2"/>
                <a:stretch>
                  <a:fillRect l="-609" t="-2466" r="-305" b="-3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组合 23"/>
          <p:cNvGrpSpPr/>
          <p:nvPr/>
        </p:nvGrpSpPr>
        <p:grpSpPr>
          <a:xfrm>
            <a:off x="2517860" y="3125980"/>
            <a:ext cx="4223359" cy="3334157"/>
            <a:chOff x="2567836" y="3235708"/>
            <a:chExt cx="4223359" cy="3334157"/>
          </a:xfrm>
        </p:grpSpPr>
        <p:sp>
          <p:nvSpPr>
            <p:cNvPr id="5" name="流程图: 过程 4"/>
            <p:cNvSpPr/>
            <p:nvPr/>
          </p:nvSpPr>
          <p:spPr>
            <a:xfrm>
              <a:off x="2567836" y="3626248"/>
              <a:ext cx="1265129" cy="253025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流程图: 过程 5"/>
            <p:cNvSpPr/>
            <p:nvPr/>
          </p:nvSpPr>
          <p:spPr>
            <a:xfrm>
              <a:off x="5012499" y="3626248"/>
              <a:ext cx="1778696" cy="2943617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567836" y="4089712"/>
              <a:ext cx="1265129" cy="1628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2567836" y="3626248"/>
              <a:ext cx="1265129" cy="1628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567836" y="3789087"/>
              <a:ext cx="1265129" cy="1628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567836" y="4646203"/>
              <a:ext cx="1265129" cy="1628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2567836" y="5575217"/>
              <a:ext cx="1265129" cy="1628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567836" y="5865861"/>
              <a:ext cx="1265129" cy="1628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567836" y="5267056"/>
              <a:ext cx="1265129" cy="1628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5012499" y="3804055"/>
              <a:ext cx="1778696" cy="14787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012499" y="4443977"/>
              <a:ext cx="1778696" cy="14787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5012499" y="5432985"/>
              <a:ext cx="1778696" cy="14787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5012499" y="4674867"/>
              <a:ext cx="1778696" cy="14787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5012499" y="6366369"/>
              <a:ext cx="1778696" cy="14787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5012499" y="5989476"/>
              <a:ext cx="1778696" cy="14787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045550" y="323570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R</a:t>
              </a:r>
              <a:endParaRPr lang="zh-CN" altLang="en-US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5746997" y="3235708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S</a:t>
              </a:r>
              <a:endParaRPr lang="zh-CN" altLang="en-US" dirty="0"/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628649" y="496910"/>
            <a:ext cx="273504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重合度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(coincide)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79D3D-719A-4C7E-8408-9EE90DFDE8B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4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02208" y="841248"/>
            <a:ext cx="719328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工作简介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3</a:t>
            </a:r>
            <a:r>
              <a:rPr lang="zh-CN" altLang="en-US" dirty="0"/>
              <a:t>种</a:t>
            </a:r>
            <a:r>
              <a:rPr lang="en-US" altLang="zh-CN" dirty="0"/>
              <a:t>join</a:t>
            </a:r>
            <a:r>
              <a:rPr lang="zh-CN" altLang="en-US" dirty="0"/>
              <a:t>（等值连接）实现方式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动态数据采样</a:t>
            </a:r>
            <a:r>
              <a:rPr lang="en-US" altLang="zh-CN" dirty="0"/>
              <a:t>+</a:t>
            </a:r>
            <a:r>
              <a:rPr lang="zh-CN" altLang="en-US" dirty="0"/>
              <a:t>代价估计多表连接优化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3</a:t>
            </a:r>
            <a:r>
              <a:rPr lang="zh-CN" altLang="en-US" dirty="0"/>
              <a:t>种执行树生成引擎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支持日志文件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支持配置文件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支持结果去重（自然连接）和不去重（笛卡尔积连接）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自动生成测试文件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2000+</a:t>
            </a:r>
            <a:r>
              <a:rPr lang="zh-CN" altLang="en-US" dirty="0"/>
              <a:t>行</a:t>
            </a:r>
            <a:r>
              <a:rPr lang="zh-CN" altLang="en-US" dirty="0" smtClean="0"/>
              <a:t>代码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79D3D-719A-4C7E-8408-9EE90DFDE8B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51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816864" y="1134216"/>
                <a:ext cx="758342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核心长度表征了真正参与连接的那些</a:t>
                </a:r>
                <a:r>
                  <a:rPr lang="en-US" altLang="zh-CN" dirty="0" smtClean="0"/>
                  <a:t>tuple</a:t>
                </a:r>
                <a:r>
                  <a:rPr lang="zh-CN" altLang="en-US" dirty="0" smtClean="0"/>
                  <a:t>的长度之和，也就是表中“干货”的大小</a:t>
                </a:r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𝑐𝑜𝑟𝑒𝑠𝑖𝑧𝑒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𝑙𝑒𝑛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zh-CN" altLang="en-US" dirty="0"/>
                  <a:t>为表中参与连接的</a:t>
                </a:r>
                <a:r>
                  <a:rPr lang="en-US" altLang="zh-CN" dirty="0"/>
                  <a:t>tuple</a:t>
                </a:r>
                <a:r>
                  <a:rPr lang="zh-CN" altLang="en-US" dirty="0"/>
                  <a:t>数</a:t>
                </a:r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𝑙𝑒𝑛</m:t>
                    </m:r>
                  </m:oMath>
                </a14:m>
                <a:r>
                  <a:rPr lang="zh-CN" altLang="en-US" dirty="0" smtClean="0"/>
                  <a:t>表示</a:t>
                </a:r>
                <a:r>
                  <a:rPr lang="en-US" altLang="zh-CN" dirty="0" smtClean="0"/>
                  <a:t>tuple</a:t>
                </a:r>
                <a:r>
                  <a:rPr lang="zh-CN" altLang="en-US" dirty="0" smtClean="0"/>
                  <a:t>的大小（单位为字节）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864" y="1134216"/>
                <a:ext cx="7583424" cy="1200329"/>
              </a:xfrm>
              <a:prstGeom prst="rect">
                <a:avLst/>
              </a:prstGeom>
              <a:blipFill rotWithShape="0">
                <a:blip r:embed="rId2"/>
                <a:stretch>
                  <a:fillRect l="-643" t="-4061" r="-2894" b="-76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/>
          <p:cNvSpPr txBox="1"/>
          <p:nvPr/>
        </p:nvSpPr>
        <p:spPr>
          <a:xfrm>
            <a:off x="816864" y="532170"/>
            <a:ext cx="312303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核心长度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(core size)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2378381" y="2613916"/>
            <a:ext cx="4393151" cy="2920798"/>
            <a:chOff x="1921660" y="3272284"/>
            <a:chExt cx="4393151" cy="2920798"/>
          </a:xfrm>
        </p:grpSpPr>
        <p:sp>
          <p:nvSpPr>
            <p:cNvPr id="5" name="流程图: 过程 4"/>
            <p:cNvSpPr/>
            <p:nvPr/>
          </p:nvSpPr>
          <p:spPr>
            <a:xfrm>
              <a:off x="1921660" y="3662824"/>
              <a:ext cx="1265129" cy="253025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921660" y="4126288"/>
              <a:ext cx="1265129" cy="1628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921660" y="3662824"/>
              <a:ext cx="1265129" cy="1628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921660" y="3825663"/>
              <a:ext cx="1265129" cy="1628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921660" y="4682779"/>
              <a:ext cx="1265129" cy="1628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921660" y="5611793"/>
              <a:ext cx="1265129" cy="1628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1921660" y="5902437"/>
              <a:ext cx="1265129" cy="1628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921660" y="5303632"/>
              <a:ext cx="1265129" cy="1628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399374" y="3272284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R</a:t>
              </a:r>
              <a:endParaRPr lang="zh-CN" altLang="en-US" dirty="0"/>
            </a:p>
          </p:txBody>
        </p:sp>
        <p:cxnSp>
          <p:nvCxnSpPr>
            <p:cNvPr id="3" name="曲线连接符 2"/>
            <p:cNvCxnSpPr>
              <a:stCxn id="8" idx="3"/>
            </p:cNvCxnSpPr>
            <p:nvPr/>
          </p:nvCxnSpPr>
          <p:spPr>
            <a:xfrm>
              <a:off x="3186789" y="3744244"/>
              <a:ext cx="2287419" cy="938535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曲线连接符 24"/>
            <p:cNvCxnSpPr>
              <a:stCxn id="9" idx="3"/>
            </p:cNvCxnSpPr>
            <p:nvPr/>
          </p:nvCxnSpPr>
          <p:spPr>
            <a:xfrm>
              <a:off x="3186789" y="3907083"/>
              <a:ext cx="2287419" cy="857115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曲线连接符 27"/>
            <p:cNvCxnSpPr>
              <a:stCxn id="7" idx="3"/>
            </p:cNvCxnSpPr>
            <p:nvPr/>
          </p:nvCxnSpPr>
          <p:spPr>
            <a:xfrm>
              <a:off x="3186789" y="4207708"/>
              <a:ext cx="2287419" cy="63791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曲线连接符 30"/>
            <p:cNvCxnSpPr>
              <a:stCxn id="10" idx="3"/>
            </p:cNvCxnSpPr>
            <p:nvPr/>
          </p:nvCxnSpPr>
          <p:spPr>
            <a:xfrm>
              <a:off x="3186789" y="4764199"/>
              <a:ext cx="2287419" cy="162838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曲线连接符 33"/>
            <p:cNvCxnSpPr>
              <a:stCxn id="13" idx="3"/>
            </p:cNvCxnSpPr>
            <p:nvPr/>
          </p:nvCxnSpPr>
          <p:spPr>
            <a:xfrm flipV="1">
              <a:off x="3186789" y="5012932"/>
              <a:ext cx="2287419" cy="37212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曲线连接符 36"/>
            <p:cNvCxnSpPr>
              <a:stCxn id="11" idx="3"/>
            </p:cNvCxnSpPr>
            <p:nvPr/>
          </p:nvCxnSpPr>
          <p:spPr>
            <a:xfrm flipV="1">
              <a:off x="3186789" y="5138326"/>
              <a:ext cx="2287419" cy="554887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曲线连接符 39"/>
            <p:cNvCxnSpPr>
              <a:stCxn id="12" idx="3"/>
            </p:cNvCxnSpPr>
            <p:nvPr/>
          </p:nvCxnSpPr>
          <p:spPr>
            <a:xfrm flipV="1">
              <a:off x="3186789" y="5239270"/>
              <a:ext cx="2287419" cy="744587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/>
                <p:cNvSpPr txBox="1"/>
                <p:nvPr/>
              </p:nvSpPr>
              <p:spPr>
                <a:xfrm>
                  <a:off x="5594486" y="4658306"/>
                  <a:ext cx="720325" cy="6707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𝑙𝑒𝑛</m:t>
                            </m:r>
                          </m:e>
                        </m:nary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6" name="文本框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4486" y="4658306"/>
                  <a:ext cx="720325" cy="67076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79D3D-719A-4C7E-8408-9EE90DFDE8B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53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628649" y="1110183"/>
                <a:ext cx="8001783" cy="2228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>
                    <a:latin typeface="Cambria Math" panose="02040503050406030204" pitchFamily="18" charset="0"/>
                  </a:rPr>
                  <a:t>重复度表征了连接列的元素重复情况</a:t>
                </a:r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𝑑𝑢𝑝𝑙𝑖𝑐𝑎𝑡𝑒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𝑑𝑖𝑠𝑡𝑖𝑛𝑐𝑡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𝑣𝑎𝑙𝑢𝑒</m:t>
                          </m:r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显然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𝑑𝑢𝑝𝑙𝑖𝑐𝑎𝑡𝑒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&lt;∞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同理</a:t>
                </a:r>
                <a:r>
                  <a:rPr lang="en-US" altLang="zh-CN" dirty="0" smtClean="0"/>
                  <a:t>coincide</a:t>
                </a:r>
                <a:r>
                  <a:rPr lang="zh-CN" altLang="en-US" dirty="0" smtClean="0"/>
                  <a:t>，为了简化讨论，这里规定表的左右两个连接列的</a:t>
                </a:r>
                <a:r>
                  <a:rPr lang="en-US" altLang="zh-CN" dirty="0" smtClean="0"/>
                  <a:t>duplicate</a:t>
                </a:r>
                <a:r>
                  <a:rPr lang="zh-CN" altLang="en-US" dirty="0" smtClean="0"/>
                  <a:t>相同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例如，重复度为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意味着参与连接的列中每个元素平均出现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次，如下图所示，</a:t>
                </a:r>
                <a:r>
                  <a:rPr lang="en-US" altLang="zh-CN" dirty="0" smtClean="0"/>
                  <a:t>R</a:t>
                </a:r>
                <a:r>
                  <a:rPr lang="zh-CN" altLang="en-US" dirty="0" smtClean="0"/>
                  <a:t>表的最右列的橙色元素出现了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次，其他元素同理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9" y="1110183"/>
                <a:ext cx="8001783" cy="2228815"/>
              </a:xfrm>
              <a:prstGeom prst="rect">
                <a:avLst/>
              </a:prstGeom>
              <a:blipFill rotWithShape="0">
                <a:blip r:embed="rId2"/>
                <a:stretch>
                  <a:fillRect l="-609" t="-1913" r="-381" b="-35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/>
          <p:cNvSpPr txBox="1"/>
          <p:nvPr/>
        </p:nvSpPr>
        <p:spPr>
          <a:xfrm>
            <a:off x="628649" y="496910"/>
            <a:ext cx="287495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重复度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(duplicate)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503603" y="3338998"/>
            <a:ext cx="1265130" cy="2920798"/>
            <a:chOff x="3713124" y="3395355"/>
            <a:chExt cx="1265130" cy="2920798"/>
          </a:xfrm>
        </p:grpSpPr>
        <p:sp>
          <p:nvSpPr>
            <p:cNvPr id="5" name="流程图: 过程 4"/>
            <p:cNvSpPr/>
            <p:nvPr/>
          </p:nvSpPr>
          <p:spPr>
            <a:xfrm>
              <a:off x="3713124" y="3785895"/>
              <a:ext cx="1265129" cy="253025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3713124" y="4982130"/>
              <a:ext cx="1265129" cy="162839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3713124" y="3785895"/>
              <a:ext cx="1265129" cy="16283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713124" y="3948734"/>
              <a:ext cx="1265129" cy="162839"/>
            </a:xfrm>
            <a:prstGeom prst="rect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4190838" y="339535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R</a:t>
              </a:r>
              <a:endParaRPr lang="zh-CN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4644572" y="3941555"/>
              <a:ext cx="333682" cy="170018"/>
            </a:xfrm>
            <a:prstGeom prst="rect">
              <a:avLst/>
            </a:prstGeom>
            <a:solidFill>
              <a:schemeClr val="accent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4644572" y="4984341"/>
              <a:ext cx="333682" cy="170018"/>
            </a:xfrm>
            <a:prstGeom prst="rect">
              <a:avLst/>
            </a:prstGeom>
            <a:solidFill>
              <a:schemeClr val="accent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79D3D-719A-4C7E-8408-9EE90DFDE8B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69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53440" y="703933"/>
            <a:ext cx="753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产生测试数据恰好是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的逆过程，首先产生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结果，然后将其拆分</a:t>
            </a:r>
            <a:endParaRPr lang="en-US" altLang="zh-CN" dirty="0" smtClean="0"/>
          </a:p>
          <a:p>
            <a:r>
              <a:rPr lang="zh-CN" altLang="en-US" dirty="0" smtClean="0"/>
              <a:t>可以看出，这种方法产生的表的核心长度（</a:t>
            </a:r>
            <a:r>
              <a:rPr lang="en-US" altLang="zh-CN" dirty="0" smtClean="0"/>
              <a:t>core size</a:t>
            </a:r>
            <a:r>
              <a:rPr lang="zh-CN" altLang="en-US" dirty="0" smtClean="0"/>
              <a:t>）都相同</a:t>
            </a:r>
            <a:endParaRPr lang="en-US" altLang="zh-CN" dirty="0" smtClean="0"/>
          </a:p>
        </p:txBody>
      </p:sp>
      <p:grpSp>
        <p:nvGrpSpPr>
          <p:cNvPr id="114" name="组合 113"/>
          <p:cNvGrpSpPr/>
          <p:nvPr/>
        </p:nvGrpSpPr>
        <p:grpSpPr>
          <a:xfrm>
            <a:off x="1433713" y="1609344"/>
            <a:ext cx="4023360" cy="877824"/>
            <a:chOff x="1901952" y="2852928"/>
            <a:chExt cx="4023360" cy="877824"/>
          </a:xfrm>
        </p:grpSpPr>
        <p:grpSp>
          <p:nvGrpSpPr>
            <p:cNvPr id="17" name="组合 16"/>
            <p:cNvGrpSpPr/>
            <p:nvPr/>
          </p:nvGrpSpPr>
          <p:grpSpPr>
            <a:xfrm>
              <a:off x="1901952" y="2852928"/>
              <a:ext cx="4023360" cy="146304"/>
              <a:chOff x="1901952" y="2852928"/>
              <a:chExt cx="4023360" cy="146304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1901952" y="2852928"/>
                <a:ext cx="804672" cy="14630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2846832" y="2852928"/>
                <a:ext cx="1676400" cy="14630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4663440" y="2852928"/>
                <a:ext cx="1261872" cy="14630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2523744" y="2852928"/>
                <a:ext cx="182880" cy="14630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2846832" y="2852928"/>
                <a:ext cx="182880" cy="14630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4340352" y="2852928"/>
                <a:ext cx="182880" cy="146304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4669536" y="2852928"/>
                <a:ext cx="182880" cy="146304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1901952" y="2999232"/>
              <a:ext cx="4023360" cy="146304"/>
              <a:chOff x="1901952" y="2852928"/>
              <a:chExt cx="4023360" cy="146304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1901952" y="2852928"/>
                <a:ext cx="804672" cy="14630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2846832" y="2852928"/>
                <a:ext cx="1676400" cy="14630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663440" y="2852928"/>
                <a:ext cx="1261872" cy="14630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523744" y="2852928"/>
                <a:ext cx="182880" cy="14630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2846832" y="2852928"/>
                <a:ext cx="182880" cy="14630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4340352" y="2852928"/>
                <a:ext cx="182880" cy="146304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4669536" y="2852928"/>
                <a:ext cx="182880" cy="146304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1901952" y="3145536"/>
              <a:ext cx="4023360" cy="146304"/>
              <a:chOff x="1901952" y="2852928"/>
              <a:chExt cx="4023360" cy="146304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1901952" y="2852928"/>
                <a:ext cx="804672" cy="14630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2846832" y="2852928"/>
                <a:ext cx="1676400" cy="14630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4663440" y="2852928"/>
                <a:ext cx="1261872" cy="14630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2523744" y="2852928"/>
                <a:ext cx="182880" cy="14630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2846832" y="2852928"/>
                <a:ext cx="182880" cy="14630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4340352" y="2852928"/>
                <a:ext cx="182880" cy="146304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4669536" y="2852928"/>
                <a:ext cx="182880" cy="146304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1901952" y="3291840"/>
              <a:ext cx="4023360" cy="146304"/>
              <a:chOff x="1901952" y="2852928"/>
              <a:chExt cx="4023360" cy="146304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1901952" y="2852928"/>
                <a:ext cx="804672" cy="14630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2846832" y="2852928"/>
                <a:ext cx="1676400" cy="14630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4663440" y="2852928"/>
                <a:ext cx="1261872" cy="14630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2523744" y="2852928"/>
                <a:ext cx="182880" cy="14630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2846832" y="2852928"/>
                <a:ext cx="182880" cy="14630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4340352" y="2852928"/>
                <a:ext cx="182880" cy="146304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4669536" y="2852928"/>
                <a:ext cx="182880" cy="146304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1901952" y="3438144"/>
              <a:ext cx="4023360" cy="146304"/>
              <a:chOff x="1901952" y="2852928"/>
              <a:chExt cx="4023360" cy="146304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1901952" y="2852928"/>
                <a:ext cx="804672" cy="14630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2846832" y="2852928"/>
                <a:ext cx="1676400" cy="14630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4663440" y="2852928"/>
                <a:ext cx="1261872" cy="14630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2523744" y="2852928"/>
                <a:ext cx="182880" cy="14630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2846832" y="2852928"/>
                <a:ext cx="182880" cy="14630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4340352" y="2852928"/>
                <a:ext cx="182880" cy="146304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4669536" y="2852928"/>
                <a:ext cx="182880" cy="146304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1901952" y="3584448"/>
              <a:ext cx="4023360" cy="146304"/>
              <a:chOff x="1901952" y="2852928"/>
              <a:chExt cx="4023360" cy="146304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1901952" y="2852928"/>
                <a:ext cx="804672" cy="14630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2846832" y="2852928"/>
                <a:ext cx="1676400" cy="14630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4663440" y="2852928"/>
                <a:ext cx="1261872" cy="14630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2523744" y="2852928"/>
                <a:ext cx="182880" cy="14630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2846832" y="2852928"/>
                <a:ext cx="182880" cy="14630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4340352" y="2852928"/>
                <a:ext cx="182880" cy="146304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4669536" y="2852928"/>
                <a:ext cx="182880" cy="146304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58" name="文本框 57"/>
          <p:cNvSpPr txBox="1"/>
          <p:nvPr/>
        </p:nvSpPr>
        <p:spPr>
          <a:xfrm>
            <a:off x="5822833" y="1739854"/>
            <a:ext cx="2382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产生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的结果表，即核心长度（</a:t>
            </a:r>
            <a:r>
              <a:rPr lang="en-US" altLang="zh-CN" dirty="0" smtClean="0"/>
              <a:t>core size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pSp>
        <p:nvGrpSpPr>
          <p:cNvPr id="113" name="组合 112"/>
          <p:cNvGrpSpPr/>
          <p:nvPr/>
        </p:nvGrpSpPr>
        <p:grpSpPr>
          <a:xfrm>
            <a:off x="1433713" y="3127248"/>
            <a:ext cx="4023360" cy="2249424"/>
            <a:chOff x="1901952" y="4370832"/>
            <a:chExt cx="4023360" cy="2249424"/>
          </a:xfrm>
        </p:grpSpPr>
        <p:sp>
          <p:nvSpPr>
            <p:cNvPr id="111" name="矩形 110"/>
            <p:cNvSpPr/>
            <p:nvPr/>
          </p:nvSpPr>
          <p:spPr>
            <a:xfrm>
              <a:off x="4663440" y="4404360"/>
              <a:ext cx="1261872" cy="15422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矩形 109"/>
            <p:cNvSpPr/>
            <p:nvPr/>
          </p:nvSpPr>
          <p:spPr>
            <a:xfrm>
              <a:off x="2852928" y="4370832"/>
              <a:ext cx="1670304" cy="22494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矩形 107"/>
            <p:cNvSpPr/>
            <p:nvPr/>
          </p:nvSpPr>
          <p:spPr>
            <a:xfrm>
              <a:off x="1901952" y="4370832"/>
              <a:ext cx="804672" cy="1981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9" name="组合 108"/>
            <p:cNvGrpSpPr/>
            <p:nvPr/>
          </p:nvGrpSpPr>
          <p:grpSpPr>
            <a:xfrm>
              <a:off x="1901952" y="4370832"/>
              <a:ext cx="4023360" cy="146304"/>
              <a:chOff x="1901952" y="4370832"/>
              <a:chExt cx="4023360" cy="146304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1901952" y="4370832"/>
                <a:ext cx="804672" cy="14630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2846832" y="4370832"/>
                <a:ext cx="1676400" cy="14630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4663440" y="4370832"/>
                <a:ext cx="1261872" cy="14630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2523744" y="4370832"/>
                <a:ext cx="182880" cy="14630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2846832" y="4370832"/>
                <a:ext cx="182880" cy="14630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4340352" y="4370832"/>
                <a:ext cx="182880" cy="146304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4669536" y="4370832"/>
                <a:ext cx="182880" cy="146304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1901952" y="4517136"/>
              <a:ext cx="4023360" cy="146304"/>
              <a:chOff x="1901952" y="2852928"/>
              <a:chExt cx="4023360" cy="146304"/>
            </a:xfrm>
          </p:grpSpPr>
          <p:sp>
            <p:nvSpPr>
              <p:cNvPr id="69" name="矩形 68"/>
              <p:cNvSpPr/>
              <p:nvPr/>
            </p:nvSpPr>
            <p:spPr>
              <a:xfrm>
                <a:off x="1901952" y="2852928"/>
                <a:ext cx="804672" cy="14630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2846832" y="2852928"/>
                <a:ext cx="1676400" cy="14630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4663440" y="2852928"/>
                <a:ext cx="1261872" cy="14630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2523744" y="2852928"/>
                <a:ext cx="182880" cy="14630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2846832" y="2852928"/>
                <a:ext cx="182880" cy="14630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4340352" y="2852928"/>
                <a:ext cx="182880" cy="146304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4669536" y="2852928"/>
                <a:ext cx="182880" cy="146304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6" name="组合 75"/>
            <p:cNvGrpSpPr/>
            <p:nvPr/>
          </p:nvGrpSpPr>
          <p:grpSpPr>
            <a:xfrm>
              <a:off x="1901952" y="4663440"/>
              <a:ext cx="4023360" cy="146304"/>
              <a:chOff x="1901952" y="2852928"/>
              <a:chExt cx="4023360" cy="146304"/>
            </a:xfrm>
          </p:grpSpPr>
          <p:sp>
            <p:nvSpPr>
              <p:cNvPr id="77" name="矩形 76"/>
              <p:cNvSpPr/>
              <p:nvPr/>
            </p:nvSpPr>
            <p:spPr>
              <a:xfrm>
                <a:off x="1901952" y="2852928"/>
                <a:ext cx="804672" cy="14630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2846832" y="2852928"/>
                <a:ext cx="1676400" cy="14630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4663440" y="2852928"/>
                <a:ext cx="1261872" cy="14630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2523744" y="2852928"/>
                <a:ext cx="182880" cy="14630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2846832" y="2852928"/>
                <a:ext cx="182880" cy="14630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4340352" y="2852928"/>
                <a:ext cx="182880" cy="146304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4669536" y="2852928"/>
                <a:ext cx="182880" cy="146304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4" name="组合 83"/>
            <p:cNvGrpSpPr/>
            <p:nvPr/>
          </p:nvGrpSpPr>
          <p:grpSpPr>
            <a:xfrm>
              <a:off x="1901952" y="4809744"/>
              <a:ext cx="4023360" cy="146304"/>
              <a:chOff x="1901952" y="2852928"/>
              <a:chExt cx="4023360" cy="146304"/>
            </a:xfrm>
          </p:grpSpPr>
          <p:sp>
            <p:nvSpPr>
              <p:cNvPr id="85" name="矩形 84"/>
              <p:cNvSpPr/>
              <p:nvPr/>
            </p:nvSpPr>
            <p:spPr>
              <a:xfrm>
                <a:off x="1901952" y="2852928"/>
                <a:ext cx="804672" cy="14630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2846832" y="2852928"/>
                <a:ext cx="1676400" cy="14630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4663440" y="2852928"/>
                <a:ext cx="1261872" cy="14630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2523744" y="2852928"/>
                <a:ext cx="182880" cy="14630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2846832" y="2852928"/>
                <a:ext cx="182880" cy="14630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矩形 89"/>
              <p:cNvSpPr/>
              <p:nvPr/>
            </p:nvSpPr>
            <p:spPr>
              <a:xfrm>
                <a:off x="4340352" y="2852928"/>
                <a:ext cx="182880" cy="146304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4669536" y="2852928"/>
                <a:ext cx="182880" cy="146304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2" name="组合 91"/>
            <p:cNvGrpSpPr/>
            <p:nvPr/>
          </p:nvGrpSpPr>
          <p:grpSpPr>
            <a:xfrm>
              <a:off x="1901952" y="4956048"/>
              <a:ext cx="4023360" cy="146304"/>
              <a:chOff x="1901952" y="2852928"/>
              <a:chExt cx="4023360" cy="146304"/>
            </a:xfrm>
          </p:grpSpPr>
          <p:sp>
            <p:nvSpPr>
              <p:cNvPr id="93" name="矩形 92"/>
              <p:cNvSpPr/>
              <p:nvPr/>
            </p:nvSpPr>
            <p:spPr>
              <a:xfrm>
                <a:off x="1901952" y="2852928"/>
                <a:ext cx="804672" cy="14630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矩形 93"/>
              <p:cNvSpPr/>
              <p:nvPr/>
            </p:nvSpPr>
            <p:spPr>
              <a:xfrm>
                <a:off x="2846832" y="2852928"/>
                <a:ext cx="1676400" cy="14630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矩形 94"/>
              <p:cNvSpPr/>
              <p:nvPr/>
            </p:nvSpPr>
            <p:spPr>
              <a:xfrm>
                <a:off x="4663440" y="2852928"/>
                <a:ext cx="1261872" cy="14630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2523744" y="2852928"/>
                <a:ext cx="182880" cy="14630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2846832" y="2852928"/>
                <a:ext cx="182880" cy="14630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矩形 97"/>
              <p:cNvSpPr/>
              <p:nvPr/>
            </p:nvSpPr>
            <p:spPr>
              <a:xfrm>
                <a:off x="4340352" y="2852928"/>
                <a:ext cx="182880" cy="146304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矩形 98"/>
              <p:cNvSpPr/>
              <p:nvPr/>
            </p:nvSpPr>
            <p:spPr>
              <a:xfrm>
                <a:off x="4669536" y="2852928"/>
                <a:ext cx="182880" cy="146304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0" name="组合 99"/>
            <p:cNvGrpSpPr/>
            <p:nvPr/>
          </p:nvGrpSpPr>
          <p:grpSpPr>
            <a:xfrm>
              <a:off x="1901952" y="5102352"/>
              <a:ext cx="4023360" cy="146304"/>
              <a:chOff x="1901952" y="2852928"/>
              <a:chExt cx="4023360" cy="146304"/>
            </a:xfrm>
          </p:grpSpPr>
          <p:sp>
            <p:nvSpPr>
              <p:cNvPr id="101" name="矩形 100"/>
              <p:cNvSpPr/>
              <p:nvPr/>
            </p:nvSpPr>
            <p:spPr>
              <a:xfrm>
                <a:off x="1901952" y="2852928"/>
                <a:ext cx="804672" cy="14630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矩形 101"/>
              <p:cNvSpPr/>
              <p:nvPr/>
            </p:nvSpPr>
            <p:spPr>
              <a:xfrm>
                <a:off x="2846832" y="2852928"/>
                <a:ext cx="1676400" cy="14630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矩形 102"/>
              <p:cNvSpPr/>
              <p:nvPr/>
            </p:nvSpPr>
            <p:spPr>
              <a:xfrm>
                <a:off x="4663440" y="2852928"/>
                <a:ext cx="1261872" cy="14630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矩形 103"/>
              <p:cNvSpPr/>
              <p:nvPr/>
            </p:nvSpPr>
            <p:spPr>
              <a:xfrm>
                <a:off x="2523744" y="2852928"/>
                <a:ext cx="182880" cy="14630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矩形 104"/>
              <p:cNvSpPr/>
              <p:nvPr/>
            </p:nvSpPr>
            <p:spPr>
              <a:xfrm>
                <a:off x="2846832" y="2852928"/>
                <a:ext cx="182880" cy="14630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4340352" y="2852928"/>
                <a:ext cx="182880" cy="146304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4669536" y="2852928"/>
                <a:ext cx="182880" cy="146304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12" name="文本框 111"/>
          <p:cNvSpPr txBox="1"/>
          <p:nvPr/>
        </p:nvSpPr>
        <p:spPr>
          <a:xfrm>
            <a:off x="5822832" y="3454646"/>
            <a:ext cx="2382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在各表中填充不参与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的其他数据，使得重合度和重复度符合要求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79D3D-719A-4C7E-8408-9EE90DFDE8B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34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09600" y="487680"/>
            <a:ext cx="785164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表的重</a:t>
            </a:r>
            <a:r>
              <a:rPr lang="zh-CN" altLang="en-US" dirty="0"/>
              <a:t>合度（</a:t>
            </a:r>
            <a:r>
              <a:rPr lang="en-US" altLang="zh-CN" dirty="0"/>
              <a:t>coincide</a:t>
            </a:r>
            <a:r>
              <a:rPr lang="zh-CN" altLang="en-US" dirty="0"/>
              <a:t>）、核心长度（</a:t>
            </a:r>
            <a:r>
              <a:rPr lang="en-US" altLang="zh-CN" dirty="0"/>
              <a:t>core size</a:t>
            </a:r>
            <a:r>
              <a:rPr lang="zh-CN" altLang="en-US" dirty="0"/>
              <a:t>）和重复度（</a:t>
            </a:r>
            <a:r>
              <a:rPr lang="en-US" altLang="zh-CN" dirty="0"/>
              <a:t>duplicate</a:t>
            </a:r>
            <a:r>
              <a:rPr lang="zh-CN" altLang="en-US" dirty="0"/>
              <a:t>）这三个</a:t>
            </a:r>
            <a:r>
              <a:rPr lang="zh-CN" altLang="en-US" dirty="0" smtClean="0"/>
              <a:t>参数大体上反映了真实环境中的数据特征，而且直接影响到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操作的效率和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的结果表的大小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通常情况下，核心长度这个参数反映了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结果表的大小，而重合度越高，说明表的“干货”比例越高，“水分”越少，如果重复度大于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，则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操作会使表的体积呈指数级膨胀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例如：</a:t>
            </a:r>
            <a:endParaRPr lang="en-US" altLang="zh-CN" dirty="0" smtClean="0"/>
          </a:p>
          <a:p>
            <a:r>
              <a:rPr lang="zh-CN" altLang="en-US" dirty="0" smtClean="0"/>
              <a:t>如果指定表</a:t>
            </a:r>
            <a:r>
              <a:rPr lang="en-US" altLang="zh-CN" dirty="0" smtClean="0"/>
              <a:t>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core size=1KB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coincide=20</a:t>
            </a:r>
            <a:r>
              <a:rPr lang="zh-CN" altLang="en-US" dirty="0" smtClean="0"/>
              <a:t>，则产生出来的表</a:t>
            </a:r>
            <a:r>
              <a:rPr lang="en-US" altLang="zh-CN" dirty="0" smtClean="0"/>
              <a:t>R</a:t>
            </a:r>
            <a:r>
              <a:rPr lang="zh-CN" altLang="en-US" dirty="0" smtClean="0"/>
              <a:t>的实际大小为</a:t>
            </a:r>
            <a:r>
              <a:rPr lang="en-US" altLang="zh-CN" dirty="0" smtClean="0"/>
              <a:t>1/0.2=5KB</a:t>
            </a:r>
          </a:p>
          <a:p>
            <a:r>
              <a:rPr lang="zh-CN" altLang="en-US" dirty="0" smtClean="0"/>
              <a:t>如果指定表</a:t>
            </a:r>
            <a:r>
              <a:rPr lang="en-US" altLang="zh-CN" dirty="0" smtClean="0"/>
              <a:t>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core size=1KB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coincide=50</a:t>
            </a:r>
            <a:r>
              <a:rPr lang="zh-CN" altLang="en-US" dirty="0" smtClean="0"/>
              <a:t>，则产生出来的表</a:t>
            </a:r>
            <a:r>
              <a:rPr lang="en-US" altLang="zh-CN" dirty="0" smtClean="0"/>
              <a:t>S</a:t>
            </a:r>
            <a:r>
              <a:rPr lang="zh-CN" altLang="en-US" dirty="0" smtClean="0"/>
              <a:t>的实际大小为</a:t>
            </a:r>
            <a:r>
              <a:rPr lang="en-US" altLang="zh-CN" dirty="0" smtClean="0"/>
              <a:t>1/0.5=2KB</a:t>
            </a:r>
          </a:p>
          <a:p>
            <a:r>
              <a:rPr lang="zh-CN" altLang="en-US" dirty="0" smtClean="0"/>
              <a:t>如果表</a:t>
            </a:r>
            <a:r>
              <a:rPr lang="en-US" altLang="zh-CN" dirty="0" smtClean="0"/>
              <a:t>R</a:t>
            </a:r>
            <a:r>
              <a:rPr lang="zh-CN" altLang="en-US" dirty="0" smtClean="0"/>
              <a:t>的重复度</a:t>
            </a:r>
            <a:r>
              <a:rPr lang="en-US" altLang="zh-CN" dirty="0" smtClean="0"/>
              <a:t>=3</a:t>
            </a:r>
            <a:r>
              <a:rPr lang="zh-CN" altLang="en-US" dirty="0" smtClean="0"/>
              <a:t>，表</a:t>
            </a:r>
            <a:r>
              <a:rPr lang="en-US" altLang="zh-CN" dirty="0" smtClean="0"/>
              <a:t>S</a:t>
            </a:r>
            <a:r>
              <a:rPr lang="zh-CN" altLang="en-US" dirty="0" smtClean="0"/>
              <a:t>的重复度</a:t>
            </a:r>
            <a:r>
              <a:rPr lang="en-US" altLang="zh-CN" dirty="0" smtClean="0"/>
              <a:t>=1</a:t>
            </a:r>
            <a:r>
              <a:rPr lang="zh-CN" altLang="en-US" dirty="0" smtClean="0"/>
              <a:t>，则</a:t>
            </a:r>
            <a:r>
              <a:rPr lang="en-US" altLang="zh-CN" dirty="0" smtClean="0"/>
              <a:t>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</a:t>
            </a:r>
            <a:r>
              <a:rPr lang="zh-CN" altLang="en-US" dirty="0" smtClean="0"/>
              <a:t>做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之后的结果表的大小约等于</a:t>
            </a:r>
            <a:r>
              <a:rPr lang="en-US" altLang="zh-CN" dirty="0"/>
              <a:t>3</a:t>
            </a:r>
            <a:r>
              <a:rPr lang="zh-CN" altLang="en-US" dirty="0" smtClean="0"/>
              <a:t>*</a:t>
            </a:r>
            <a:r>
              <a:rPr lang="en-US" altLang="zh-CN" dirty="0"/>
              <a:t>1</a:t>
            </a:r>
            <a:r>
              <a:rPr lang="zh-CN" altLang="en-US" dirty="0" smtClean="0"/>
              <a:t>*（</a:t>
            </a:r>
            <a:r>
              <a:rPr lang="en-US" altLang="zh-CN" dirty="0" smtClean="0"/>
              <a:t>5+2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=21KB</a:t>
            </a:r>
          </a:p>
          <a:p>
            <a:endParaRPr lang="en-US" altLang="zh-CN" dirty="0"/>
          </a:p>
          <a:p>
            <a:r>
              <a:rPr lang="zh-CN" altLang="en-US" dirty="0" smtClean="0"/>
              <a:t>可见带重复</a:t>
            </a:r>
            <a:r>
              <a:rPr lang="en-US" altLang="zh-CN" dirty="0" smtClean="0"/>
              <a:t>key</a:t>
            </a:r>
            <a:r>
              <a:rPr lang="zh-CN" altLang="en-US" dirty="0" smtClean="0"/>
              <a:t>的表之间的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操作会使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结果迅速增大，对于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</a:t>
            </a:r>
            <a:r>
              <a:rPr lang="en-US" altLang="zh-CN" dirty="0" smtClean="0"/>
              <a:t>1MB</a:t>
            </a:r>
            <a:r>
              <a:rPr lang="zh-CN" altLang="en-US" dirty="0" smtClean="0"/>
              <a:t>的小表，即使他们各自的重复度只有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的结果也将达到</a:t>
            </a:r>
            <a:r>
              <a:rPr lang="en-US" altLang="zh-CN" dirty="0" smtClean="0"/>
              <a:t>2^10*10=10000MB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10GB</a:t>
            </a:r>
            <a:r>
              <a:rPr lang="zh-CN" altLang="en-US" dirty="0" smtClean="0"/>
              <a:t>）的规模</a:t>
            </a:r>
            <a:endParaRPr lang="en-US" altLang="zh-CN" dirty="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79D3D-719A-4C7E-8408-9EE90DFDE8B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36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55904" y="670560"/>
            <a:ext cx="7522464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实验与分析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/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/>
              <a:t>join</a:t>
            </a:r>
            <a:r>
              <a:rPr lang="zh-CN" altLang="en-US" dirty="0" smtClean="0"/>
              <a:t>基本操作。验证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操作的正确性，考察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操作的效率，考察数据的不同分布情况对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结果的影响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II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/>
              <a:t>多</a:t>
            </a:r>
            <a:r>
              <a:rPr lang="zh-CN" altLang="en-US" dirty="0" smtClean="0"/>
              <a:t>表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操作。考察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种多表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优化策略的正确性，考察不同的优化策略对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效率的影响，考察数据的不同分布情况对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结果的影响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79D3D-719A-4C7E-8408-9EE90DFDE8B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67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53440" y="780288"/>
            <a:ext cx="5955476" cy="2154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：三种连接方法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  <a:p>
            <a:r>
              <a:rPr lang="en-US" altLang="zh-CN" dirty="0" smtClean="0"/>
              <a:t>Join</a:t>
            </a:r>
            <a:r>
              <a:rPr lang="zh-CN" altLang="en-US" dirty="0" smtClean="0"/>
              <a:t>方法：普通连接，复制链接，半连接</a:t>
            </a:r>
            <a:endParaRPr lang="en-US" altLang="zh-CN" dirty="0" smtClean="0"/>
          </a:p>
          <a:p>
            <a:r>
              <a:rPr lang="zh-CN" altLang="en-US" dirty="0" smtClean="0"/>
              <a:t>测试数据：重合度、核心长度、重复度各取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种不同值</a:t>
            </a:r>
            <a:endParaRPr lang="en-US" altLang="zh-CN" dirty="0" smtClean="0"/>
          </a:p>
          <a:p>
            <a:r>
              <a:rPr lang="zh-CN" altLang="en-US" dirty="0" smtClean="0"/>
              <a:t>考察数据：操作时间，结果表的大小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注意：灰色格子代表变化的参数，绿色格子代表实验结果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79D3D-719A-4C7E-8408-9EE90DFDE8B2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53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004630"/>
              </p:ext>
            </p:extLst>
          </p:nvPr>
        </p:nvGraphicFramePr>
        <p:xfrm>
          <a:off x="646176" y="2134108"/>
          <a:ext cx="7886700" cy="134673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963648"/>
                <a:gridCol w="1065085"/>
                <a:gridCol w="836852"/>
                <a:gridCol w="1039726"/>
                <a:gridCol w="1027046"/>
                <a:gridCol w="862212"/>
                <a:gridCol w="874891"/>
                <a:gridCol w="1217240"/>
              </a:tblGrid>
              <a:tr h="1920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coincide(%)</a:t>
                      </a:r>
                      <a:endParaRPr 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10" marR="9510" marT="951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coresize(KB)</a:t>
                      </a:r>
                      <a:endParaRPr 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10" marR="9510" marT="95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duplicate</a:t>
                      </a:r>
                      <a:endParaRPr 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10" marR="9510" marT="95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inputsize(MB)</a:t>
                      </a:r>
                      <a:endParaRPr 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10" marR="9510" marT="95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normaljoin</a:t>
                      </a:r>
                      <a:endParaRPr 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10" marR="9510" marT="951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copyjoin</a:t>
                      </a:r>
                      <a:endParaRPr 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10" marR="9510" marT="951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semijoin</a:t>
                      </a:r>
                      <a:endParaRPr 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10" marR="9510" marT="951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10" marR="9510" marT="951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9209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10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10" marR="9510" marT="9510" marB="0" anchor="ctr">
                    <a:solidFill>
                      <a:schemeClr val="bg2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1000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10" marR="9510" marT="9510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</a:t>
                      </a:r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10" marR="9510" marT="951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21600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10" marR="9510" marT="95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6200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10" marR="9510" marT="951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6200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10" marR="9510" marT="951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6200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10" marR="9510" marT="951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outputsize(KB)</a:t>
                      </a:r>
                      <a:endParaRPr 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10" marR="9510" marT="951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9209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6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10" marR="9510" marT="951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5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10" marR="9510" marT="951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9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10" marR="9510" marT="951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time(s)</a:t>
                      </a:r>
                      <a:endParaRPr 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10" marR="9510" marT="951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9209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50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10" marR="9510" marT="9510" marB="0" anchor="ctr"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4200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10" marR="9510" marT="95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6200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10" marR="9510" marT="951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6200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10" marR="9510" marT="951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6200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10" marR="9510" marT="951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outputsize(KB)</a:t>
                      </a:r>
                      <a:endParaRPr 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10" marR="9510" marT="951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9209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4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10" marR="9510" marT="951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4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10" marR="9510" marT="951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4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10" marR="9510" marT="951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time(s)</a:t>
                      </a:r>
                      <a:endParaRPr 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10" marR="9510" marT="951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9209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100</a:t>
                      </a:r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10" marR="9510" marT="9510" marB="0" anchor="ctr"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2200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10" marR="9510" marT="95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6200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10" marR="9510" marT="951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6200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10" marR="9510" marT="951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6200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10" marR="9510" marT="951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outputsize(KB)</a:t>
                      </a:r>
                      <a:endParaRPr 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10" marR="9510" marT="951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9209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3</a:t>
                      </a:r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10" marR="9510" marT="951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3</a:t>
                      </a:r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10" marR="9510" marT="951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4</a:t>
                      </a:r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10" marR="9510" marT="951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time(s)</a:t>
                      </a:r>
                      <a:endParaRPr 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10" marR="9510" marT="951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349444"/>
              </p:ext>
            </p:extLst>
          </p:nvPr>
        </p:nvGraphicFramePr>
        <p:xfrm>
          <a:off x="646176" y="3658108"/>
          <a:ext cx="7886700" cy="134673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963648"/>
                <a:gridCol w="1065085"/>
                <a:gridCol w="836852"/>
                <a:gridCol w="1039726"/>
                <a:gridCol w="1027046"/>
                <a:gridCol w="862212"/>
                <a:gridCol w="874891"/>
                <a:gridCol w="1217240"/>
              </a:tblGrid>
              <a:tr h="1920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coincide(%)</a:t>
                      </a:r>
                      <a:endParaRPr 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10" marR="9510" marT="95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coresize(KB)</a:t>
                      </a:r>
                      <a:endParaRPr 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10" marR="9510" marT="951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duplicate</a:t>
                      </a:r>
                      <a:endParaRPr 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10" marR="9510" marT="95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inputsize(MB)</a:t>
                      </a:r>
                      <a:endParaRPr 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10" marR="9510" marT="95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normaljoin</a:t>
                      </a:r>
                      <a:endParaRPr 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10" marR="9510" marT="951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copyjoin</a:t>
                      </a:r>
                      <a:endParaRPr 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10" marR="9510" marT="951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semijoin</a:t>
                      </a:r>
                      <a:endParaRPr 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10" marR="9510" marT="951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10" marR="9510" marT="951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92096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50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10" marR="9510" marT="951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10" marR="9510" marT="9510" marB="0" anchor="ctr">
                    <a:solidFill>
                      <a:schemeClr val="bg2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10" marR="9510" marT="951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4.2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10" marR="9510" marT="95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6.3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10" marR="9510" marT="951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6.3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10" marR="9510" marT="951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6.3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10" marR="9510" marT="951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outputsize(KB)</a:t>
                      </a:r>
                      <a:endParaRPr 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10" marR="9510" marT="951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9209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10" marR="9510" marT="951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10" marR="9510" marT="951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4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10" marR="9510" marT="951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time(s)</a:t>
                      </a:r>
                      <a:endParaRPr 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10" marR="9510" marT="951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9209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1000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10" marR="9510" marT="9510" marB="0" anchor="ctr"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4300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10" marR="9510" marT="95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6200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10" marR="9510" marT="951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6200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10" marR="9510" marT="951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6200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10" marR="9510" marT="951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outputsize(KB)</a:t>
                      </a:r>
                      <a:endParaRPr 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10" marR="9510" marT="951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9209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4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10" marR="9510" marT="951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10" marR="9510" marT="951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5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10" marR="9510" marT="951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time(s)</a:t>
                      </a:r>
                      <a:endParaRPr 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10" marR="9510" marT="951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9209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100000</a:t>
                      </a:r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10" marR="9510" marT="9510" marB="0" anchor="ctr"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413000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10" marR="9510" marT="95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623900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10" marR="9510" marT="951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null</a:t>
                      </a:r>
                      <a:endParaRPr 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10" marR="9510" marT="951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623900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10" marR="9510" marT="951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outputsize</a:t>
                      </a:r>
                      <a:r>
                        <a:rPr lang="en-US" sz="1200" u="none" strike="noStrike" dirty="0">
                          <a:effectLst/>
                        </a:rPr>
                        <a:t>(KB)</a:t>
                      </a:r>
                      <a:endParaRPr 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10" marR="9510" marT="951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9209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76</a:t>
                      </a:r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10" marR="9510" marT="951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null</a:t>
                      </a:r>
                      <a:endParaRPr 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10" marR="9510" marT="951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97</a:t>
                      </a:r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10" marR="9510" marT="951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time(s)</a:t>
                      </a:r>
                      <a:endParaRPr 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10" marR="9510" marT="951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395103"/>
              </p:ext>
            </p:extLst>
          </p:nvPr>
        </p:nvGraphicFramePr>
        <p:xfrm>
          <a:off x="658368" y="5194300"/>
          <a:ext cx="7886700" cy="134673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963648"/>
                <a:gridCol w="1065085"/>
                <a:gridCol w="836852"/>
                <a:gridCol w="1039726"/>
                <a:gridCol w="1027046"/>
                <a:gridCol w="862212"/>
                <a:gridCol w="874891"/>
                <a:gridCol w="1217240"/>
              </a:tblGrid>
              <a:tr h="1920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coincide(%)</a:t>
                      </a:r>
                      <a:endParaRPr 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10" marR="9510" marT="95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coresize</a:t>
                      </a:r>
                      <a:r>
                        <a:rPr lang="en-US" sz="1200" u="none" strike="noStrike" dirty="0">
                          <a:effectLst/>
                        </a:rPr>
                        <a:t>(KB)</a:t>
                      </a:r>
                      <a:endParaRPr 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10" marR="9510" marT="95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duplicate</a:t>
                      </a:r>
                      <a:endParaRPr 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10" marR="9510" marT="951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inputsize(KB)</a:t>
                      </a:r>
                      <a:endParaRPr 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10" marR="9510" marT="95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normaljoin</a:t>
                      </a:r>
                      <a:endParaRPr 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10" marR="9510" marT="951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copyjoin</a:t>
                      </a:r>
                      <a:endParaRPr 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10" marR="9510" marT="951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semijoin</a:t>
                      </a:r>
                      <a:endParaRPr 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10" marR="9510" marT="951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10" marR="9510" marT="951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92096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50</a:t>
                      </a:r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10" marR="9510" marT="9510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1000</a:t>
                      </a:r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10" marR="9510" marT="951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10" marR="9510" marT="9510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2100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10" marR="9510" marT="95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1600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10" marR="9510" marT="951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1600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10" marR="9510" marT="951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1600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10" marR="9510" marT="951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outputsize(KB)</a:t>
                      </a:r>
                      <a:endParaRPr 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10" marR="9510" marT="951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9209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10" marR="9510" marT="951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10" marR="9510" marT="951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3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10" marR="9510" marT="951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time(s)</a:t>
                      </a:r>
                      <a:endParaRPr 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10" marR="9510" marT="951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9209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10" marR="9510" marT="9510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4300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10" marR="9510" marT="95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6200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10" marR="9510" marT="951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6200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10" marR="9510" marT="951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6200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10" marR="9510" marT="951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outputsize(KB)</a:t>
                      </a:r>
                      <a:endParaRPr 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10" marR="9510" marT="951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9209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4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10" marR="9510" marT="951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10" marR="9510" marT="951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5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10" marR="9510" marT="951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time(s)</a:t>
                      </a:r>
                      <a:endParaRPr 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10" marR="9510" marT="951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9209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3</a:t>
                      </a:r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10" marR="9510" marT="9510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6500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10" marR="9510" marT="95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14000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10" marR="9510" marT="951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14000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10" marR="9510" marT="951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14000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10" marR="9510" marT="951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outputsize(KB)</a:t>
                      </a:r>
                      <a:endParaRPr 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10" marR="9510" marT="951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9209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4</a:t>
                      </a:r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10" marR="9510" marT="951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</a:t>
                      </a:r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10" marR="9510" marT="951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6</a:t>
                      </a:r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10" marR="9510" marT="951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time(s)</a:t>
                      </a:r>
                      <a:endParaRPr 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10" marR="9510" marT="951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621792" y="329184"/>
            <a:ext cx="79004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可以看出：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不管测试数据如何变化，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方法得到的</a:t>
            </a:r>
            <a:r>
              <a:rPr lang="en-US" altLang="zh-CN" dirty="0" err="1" smtClean="0"/>
              <a:t>outputsize</a:t>
            </a:r>
            <a:r>
              <a:rPr lang="zh-CN" altLang="en-US" dirty="0" smtClean="0"/>
              <a:t>相同，相互验证了三种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方法是正确的（红色方框）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从</a:t>
            </a:r>
            <a:r>
              <a:rPr lang="en-US" altLang="zh-CN" dirty="0" smtClean="0"/>
              <a:t>time</a:t>
            </a:r>
            <a:r>
              <a:rPr lang="zh-CN" altLang="en-US" dirty="0" smtClean="0"/>
              <a:t>可以看出，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方法的效率大致为：复制连接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普通连接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半连接。这主要是因为在伪分布式环境下，</a:t>
            </a:r>
            <a:r>
              <a:rPr lang="en-US" altLang="zh-CN" dirty="0" err="1" smtClean="0"/>
              <a:t>semijoin</a:t>
            </a:r>
            <a:r>
              <a:rPr lang="zh-CN" altLang="en-US" dirty="0" smtClean="0"/>
              <a:t>可以“极大减少网络传输量”的优势无法体现，而且多一次次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过程，增加了额外时间开销</a:t>
            </a:r>
            <a:endParaRPr lang="zh-CN" altLang="en-US" dirty="0"/>
          </a:p>
        </p:txBody>
      </p:sp>
      <p:sp>
        <p:nvSpPr>
          <p:cNvPr id="15" name="流程图: 过程 14"/>
          <p:cNvSpPr/>
          <p:nvPr/>
        </p:nvSpPr>
        <p:spPr>
          <a:xfrm>
            <a:off x="4547616" y="2304288"/>
            <a:ext cx="2779776" cy="231648"/>
          </a:xfrm>
          <a:prstGeom prst="flowChartProcess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过程 15"/>
          <p:cNvSpPr/>
          <p:nvPr/>
        </p:nvSpPr>
        <p:spPr>
          <a:xfrm>
            <a:off x="4547616" y="2688336"/>
            <a:ext cx="2779776" cy="231648"/>
          </a:xfrm>
          <a:prstGeom prst="flowChartProcess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过程 16"/>
          <p:cNvSpPr/>
          <p:nvPr/>
        </p:nvSpPr>
        <p:spPr>
          <a:xfrm>
            <a:off x="4547616" y="3072384"/>
            <a:ext cx="2779776" cy="231648"/>
          </a:xfrm>
          <a:prstGeom prst="flowChartProcess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过程 17"/>
          <p:cNvSpPr/>
          <p:nvPr/>
        </p:nvSpPr>
        <p:spPr>
          <a:xfrm>
            <a:off x="4547616" y="3822192"/>
            <a:ext cx="2779776" cy="231648"/>
          </a:xfrm>
          <a:prstGeom prst="flowChartProcess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过程 18"/>
          <p:cNvSpPr/>
          <p:nvPr/>
        </p:nvSpPr>
        <p:spPr>
          <a:xfrm>
            <a:off x="4547616" y="4218432"/>
            <a:ext cx="2779776" cy="231648"/>
          </a:xfrm>
          <a:prstGeom prst="flowChartProcess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过程 19"/>
          <p:cNvSpPr/>
          <p:nvPr/>
        </p:nvSpPr>
        <p:spPr>
          <a:xfrm>
            <a:off x="4547616" y="4590288"/>
            <a:ext cx="2779776" cy="231648"/>
          </a:xfrm>
          <a:prstGeom prst="flowChartProcess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过程 20"/>
          <p:cNvSpPr/>
          <p:nvPr/>
        </p:nvSpPr>
        <p:spPr>
          <a:xfrm>
            <a:off x="4559808" y="5376672"/>
            <a:ext cx="2779776" cy="219456"/>
          </a:xfrm>
          <a:prstGeom prst="flowChartProcess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过程 21"/>
          <p:cNvSpPr/>
          <p:nvPr/>
        </p:nvSpPr>
        <p:spPr>
          <a:xfrm>
            <a:off x="4559808" y="5748528"/>
            <a:ext cx="2779776" cy="231648"/>
          </a:xfrm>
          <a:prstGeom prst="flowChartProcess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流程图: 过程 22"/>
          <p:cNvSpPr/>
          <p:nvPr/>
        </p:nvSpPr>
        <p:spPr>
          <a:xfrm>
            <a:off x="4559808" y="6132576"/>
            <a:ext cx="2779776" cy="231648"/>
          </a:xfrm>
          <a:prstGeom prst="flowChartProcess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621792" y="6596390"/>
            <a:ext cx="41857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注：</a:t>
            </a:r>
            <a:r>
              <a:rPr lang="en-US" altLang="zh-CN" sz="1100" dirty="0" err="1" smtClean="0"/>
              <a:t>copyjoin</a:t>
            </a:r>
            <a:r>
              <a:rPr lang="zh-CN" altLang="en-US" sz="1100" dirty="0" smtClean="0"/>
              <a:t>有一项为</a:t>
            </a:r>
            <a:r>
              <a:rPr lang="en-US" altLang="zh-CN" sz="1100" dirty="0" smtClean="0"/>
              <a:t>null</a:t>
            </a:r>
            <a:r>
              <a:rPr lang="zh-CN" altLang="en-US" sz="1100" dirty="0" smtClean="0"/>
              <a:t>是因为输入太大，无法使用</a:t>
            </a:r>
            <a:r>
              <a:rPr lang="en-US" altLang="zh-CN" sz="1100" dirty="0" err="1" smtClean="0"/>
              <a:t>copyjoin</a:t>
            </a:r>
            <a:r>
              <a:rPr lang="zh-CN" altLang="en-US" sz="1100" dirty="0" smtClean="0"/>
              <a:t>方法</a:t>
            </a:r>
            <a:endParaRPr lang="zh-CN" altLang="en-US" sz="11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79D3D-719A-4C7E-8408-9EE90DFDE8B2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46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16864" y="755904"/>
            <a:ext cx="5955476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II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：多表连接优化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  <a:p>
            <a:r>
              <a:rPr lang="en-US" altLang="zh-CN" dirty="0" smtClean="0"/>
              <a:t>Join</a:t>
            </a:r>
            <a:r>
              <a:rPr lang="zh-CN" altLang="en-US" dirty="0" smtClean="0"/>
              <a:t>方法：普通连接，复制链接，半连接</a:t>
            </a:r>
            <a:endParaRPr lang="en-US" altLang="zh-CN" dirty="0" smtClean="0"/>
          </a:p>
          <a:p>
            <a:r>
              <a:rPr lang="zh-CN" altLang="en-US" dirty="0" smtClean="0"/>
              <a:t>优化策略：</a:t>
            </a:r>
            <a:r>
              <a:rPr lang="en-US" altLang="zh-CN" dirty="0" smtClean="0"/>
              <a:t>Naïve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Greedy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DP</a:t>
            </a:r>
          </a:p>
          <a:p>
            <a:r>
              <a:rPr lang="zh-CN" altLang="en-US" dirty="0" smtClean="0"/>
              <a:t>测试数据：多个表</a:t>
            </a:r>
            <a:endParaRPr lang="en-US" altLang="zh-CN" dirty="0" smtClean="0"/>
          </a:p>
          <a:p>
            <a:r>
              <a:rPr lang="zh-CN" altLang="en-US" dirty="0" smtClean="0"/>
              <a:t>考察数据：操作时间，结果表的大小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注意：灰色格子代表变化的参数，绿色格子代表实验结果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79D3D-719A-4C7E-8408-9EE90DFDE8B2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80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735888"/>
              </p:ext>
            </p:extLst>
          </p:nvPr>
        </p:nvGraphicFramePr>
        <p:xfrm>
          <a:off x="987552" y="1167956"/>
          <a:ext cx="6832598" cy="96202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85481"/>
                <a:gridCol w="904455"/>
                <a:gridCol w="888587"/>
                <a:gridCol w="1155163"/>
                <a:gridCol w="685481"/>
                <a:gridCol w="685481"/>
                <a:gridCol w="685481"/>
                <a:gridCol w="1142469"/>
              </a:tblGrid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table</a:t>
                      </a:r>
                      <a:endParaRPr 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duplicate</a:t>
                      </a:r>
                      <a:endParaRPr 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coincide</a:t>
                      </a:r>
                      <a:endParaRPr 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inputsize</a:t>
                      </a:r>
                      <a:r>
                        <a:rPr lang="en-US" sz="1200" u="none" strike="noStrike" dirty="0">
                          <a:effectLst/>
                        </a:rPr>
                        <a:t>(KB)</a:t>
                      </a:r>
                      <a:endParaRPr 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naive</a:t>
                      </a:r>
                      <a:endParaRPr 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greedy</a:t>
                      </a:r>
                      <a:endParaRPr 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dp</a:t>
                      </a:r>
                      <a:endParaRPr 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8097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5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</a:t>
                      </a:r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50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4200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10700</a:t>
                      </a:r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100700</a:t>
                      </a:r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10700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outputsize(KB)</a:t>
                      </a:r>
                      <a:endParaRPr 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17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17</a:t>
                      </a:r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14</a:t>
                      </a:r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time(s)</a:t>
                      </a:r>
                      <a:endParaRPr 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8097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10</a:t>
                      </a:r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5800000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5800000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null</a:t>
                      </a:r>
                      <a:endParaRPr 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outputsize</a:t>
                      </a:r>
                      <a:r>
                        <a:rPr lang="en-US" sz="1200" u="none" strike="noStrike" dirty="0">
                          <a:effectLst/>
                        </a:rPr>
                        <a:t>(KB)</a:t>
                      </a:r>
                      <a:endParaRPr 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406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166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null</a:t>
                      </a:r>
                      <a:endParaRPr 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time(s)</a:t>
                      </a:r>
                      <a:endParaRPr 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987552" y="609600"/>
            <a:ext cx="6075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第一次测试，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个表连接和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个表连接做对比，结果如下：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87552" y="2621280"/>
            <a:ext cx="74005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可以看出，三种优化策略的</a:t>
            </a:r>
            <a:r>
              <a:rPr lang="en-US" altLang="zh-CN" dirty="0" err="1" smtClean="0"/>
              <a:t>outputsize</a:t>
            </a:r>
            <a:r>
              <a:rPr lang="zh-CN" altLang="en-US" dirty="0" smtClean="0"/>
              <a:t>都相同，因此相互验证了三种优化策略的正确性</a:t>
            </a:r>
            <a:endParaRPr lang="en-US" altLang="zh-CN" dirty="0" smtClean="0"/>
          </a:p>
          <a:p>
            <a:r>
              <a:rPr lang="zh-CN" altLang="en-US" dirty="0" smtClean="0"/>
              <a:t>此外，</a:t>
            </a:r>
            <a:r>
              <a:rPr lang="en-US" altLang="zh-CN" dirty="0" smtClean="0"/>
              <a:t>Greedy</a:t>
            </a:r>
            <a:r>
              <a:rPr lang="zh-CN" altLang="en-US" dirty="0" smtClean="0"/>
              <a:t>策略比</a:t>
            </a:r>
            <a:r>
              <a:rPr lang="en-US" altLang="zh-CN" dirty="0" smtClean="0"/>
              <a:t>Naïve</a:t>
            </a:r>
            <a:r>
              <a:rPr lang="zh-CN" altLang="en-US" dirty="0" smtClean="0"/>
              <a:t>策略在效率上有一定提升（红色方框）</a:t>
            </a:r>
            <a:endParaRPr lang="en-US" altLang="zh-CN" dirty="0" smtClean="0"/>
          </a:p>
          <a:p>
            <a:r>
              <a:rPr lang="en-US" altLang="zh-CN" dirty="0" smtClean="0"/>
              <a:t>DP</a:t>
            </a:r>
            <a:r>
              <a:rPr lang="zh-CN" altLang="en-US" dirty="0" smtClean="0"/>
              <a:t>策略在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个表做连接的时候没有结果，是因为实际测试的时候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tmp</a:t>
            </a:r>
            <a:r>
              <a:rPr lang="zh-CN" altLang="en-US" dirty="0" smtClean="0"/>
              <a:t>目录写满了（大约</a:t>
            </a:r>
            <a:r>
              <a:rPr lang="en-US" altLang="zh-CN" dirty="0" smtClean="0"/>
              <a:t>4GB</a:t>
            </a:r>
            <a:r>
              <a:rPr lang="zh-CN" altLang="en-US" dirty="0" smtClean="0"/>
              <a:t>），无法继续执行。但为什么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tmp</a:t>
            </a:r>
            <a:r>
              <a:rPr lang="zh-CN" altLang="en-US" dirty="0" smtClean="0"/>
              <a:t>目录会爆掉，这个目前还不是很清楚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这组测试的不同表的差别不明显，因此又后来进行了第二组测试</a:t>
            </a:r>
            <a:endParaRPr lang="zh-CN" altLang="en-US" dirty="0"/>
          </a:p>
        </p:txBody>
      </p:sp>
      <p:sp>
        <p:nvSpPr>
          <p:cNvPr id="6" name="流程图: 过程 5"/>
          <p:cNvSpPr/>
          <p:nvPr/>
        </p:nvSpPr>
        <p:spPr>
          <a:xfrm>
            <a:off x="4620768" y="1938528"/>
            <a:ext cx="2060448" cy="182880"/>
          </a:xfrm>
          <a:prstGeom prst="flowChartProcess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79D3D-719A-4C7E-8408-9EE90DFDE8B2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87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192188"/>
              </p:ext>
            </p:extLst>
          </p:nvPr>
        </p:nvGraphicFramePr>
        <p:xfrm>
          <a:off x="792480" y="2897823"/>
          <a:ext cx="6832598" cy="57721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85481"/>
                <a:gridCol w="904455"/>
                <a:gridCol w="888587"/>
                <a:gridCol w="1155163"/>
                <a:gridCol w="685481"/>
                <a:gridCol w="685481"/>
                <a:gridCol w="685481"/>
                <a:gridCol w="1142469"/>
              </a:tblGrid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table</a:t>
                      </a:r>
                      <a:endParaRPr 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duplicate</a:t>
                      </a:r>
                      <a:endParaRPr 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coincide</a:t>
                      </a:r>
                      <a:endParaRPr 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coresize</a:t>
                      </a:r>
                      <a:r>
                        <a:rPr lang="en-US" sz="1200" u="none" strike="noStrike" dirty="0">
                          <a:effectLst/>
                        </a:rPr>
                        <a:t>(KB)</a:t>
                      </a:r>
                      <a:endParaRPr 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naive</a:t>
                      </a:r>
                      <a:endParaRPr 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greedy</a:t>
                      </a:r>
                      <a:endParaRPr 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dp</a:t>
                      </a:r>
                      <a:endParaRPr 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8097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10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1~3</a:t>
                      </a:r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10~90</a:t>
                      </a:r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1000</a:t>
                      </a:r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1200000</a:t>
                      </a:r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1200000</a:t>
                      </a:r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1200000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outputsize(KB)</a:t>
                      </a:r>
                      <a:endParaRPr 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118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55</a:t>
                      </a:r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67</a:t>
                      </a:r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time(s)</a:t>
                      </a:r>
                      <a:endParaRPr 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33984" y="609600"/>
            <a:ext cx="78028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第二次测试，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个表连接</a:t>
            </a:r>
            <a:endParaRPr lang="en-US" altLang="zh-CN" dirty="0" smtClean="0"/>
          </a:p>
          <a:p>
            <a:r>
              <a:rPr lang="zh-CN" altLang="en-US" dirty="0" smtClean="0"/>
              <a:t>在生成测试数据时，每个表的</a:t>
            </a:r>
            <a:r>
              <a:rPr lang="en-US" altLang="zh-CN" dirty="0" smtClean="0"/>
              <a:t>duplicate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coincide</a:t>
            </a:r>
            <a:r>
              <a:rPr lang="zh-CN" altLang="en-US" dirty="0" smtClean="0"/>
              <a:t>是在一定范围内随机取值，保证连接的表之间差别较大。实际产生的表的大小为：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990890"/>
              </p:ext>
            </p:extLst>
          </p:nvPr>
        </p:nvGraphicFramePr>
        <p:xfrm>
          <a:off x="719335" y="1738376"/>
          <a:ext cx="771753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1753"/>
                <a:gridCol w="771753"/>
                <a:gridCol w="771753"/>
                <a:gridCol w="771753"/>
                <a:gridCol w="771753"/>
                <a:gridCol w="771753"/>
                <a:gridCol w="771753"/>
                <a:gridCol w="771753"/>
                <a:gridCol w="771753"/>
                <a:gridCol w="77175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3.7MB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1.3MB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30.9MB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11.5MB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2.9MB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1.4MB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3.2MB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2.9MB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9.1MB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1.4MB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792480" y="235305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实际测试结果为：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92480" y="6208252"/>
            <a:ext cx="6417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根据任务执行日志，下面将三种策略生成的执行树复原出来</a:t>
            </a:r>
            <a:endParaRPr lang="zh-CN" altLang="en-US" dirty="0"/>
          </a:p>
        </p:txBody>
      </p:sp>
      <p:sp>
        <p:nvSpPr>
          <p:cNvPr id="8" name="流程图: 过程 7"/>
          <p:cNvSpPr/>
          <p:nvPr/>
        </p:nvSpPr>
        <p:spPr>
          <a:xfrm>
            <a:off x="4437888" y="3275338"/>
            <a:ext cx="2060448" cy="182880"/>
          </a:xfrm>
          <a:prstGeom prst="flowChartProcess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33984" y="3725162"/>
            <a:ext cx="78028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可以看出，三种策略在任务执行效率上有比较大的不同（红色方框）。需要注意的是动态规划的方案反而不如贪心的方案！经过分析，我认为原因主要有</a:t>
            </a:r>
            <a:r>
              <a:rPr lang="en-US" altLang="zh-CN" dirty="0" smtClean="0"/>
              <a:t>2</a:t>
            </a:r>
            <a:r>
              <a:rPr lang="zh-CN" altLang="en-US" dirty="0" smtClean="0"/>
              <a:t>点：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贪心法和动态规划法在实现上不同。贪心法可以一边执行一遍构造执行树，估计的部分较少；而动态规划方法需要在任务开始之前就构造出整个执行树，估计的步骤太多，所以导致动态规划的误差较大。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代价模型实际情况有一定误差。伪分布式环境、多种假设和简化等等导致代价模型比较粗糙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79D3D-719A-4C7E-8408-9EE90DFDE8B2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32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265682" y="2304288"/>
            <a:ext cx="6803136" cy="1353312"/>
            <a:chOff x="1304544" y="2901696"/>
            <a:chExt cx="6803136" cy="1353312"/>
          </a:xfrm>
        </p:grpSpPr>
        <p:sp>
          <p:nvSpPr>
            <p:cNvPr id="4" name="矩形 3"/>
            <p:cNvSpPr/>
            <p:nvPr/>
          </p:nvSpPr>
          <p:spPr>
            <a:xfrm>
              <a:off x="1304544" y="2901696"/>
              <a:ext cx="1865376" cy="13533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907030" y="2901696"/>
              <a:ext cx="262890" cy="135331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3662934" y="2901696"/>
              <a:ext cx="1267968" cy="13533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3662934" y="2901696"/>
              <a:ext cx="285750" cy="135331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4667250" y="2901696"/>
              <a:ext cx="262890" cy="135331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5423916" y="2901696"/>
              <a:ext cx="2683764" cy="13533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5423154" y="2901696"/>
              <a:ext cx="285750" cy="135331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033614" y="3393686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R</a:t>
              </a:r>
              <a:endParaRPr lang="zh-CN" altLang="en-US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4153117" y="3393686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S</a:t>
              </a:r>
              <a:endParaRPr lang="zh-CN" altLang="en-US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6753442" y="3393686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T</a:t>
              </a:r>
              <a:endParaRPr lang="zh-CN" altLang="en-US" dirty="0"/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1060704" y="4208764"/>
            <a:ext cx="73030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假设</a:t>
            </a:r>
            <a:r>
              <a:rPr lang="en-US" altLang="zh-CN" dirty="0" smtClean="0"/>
              <a:t>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</a:t>
            </a:r>
            <a:r>
              <a:rPr lang="zh-CN" altLang="en-US" dirty="0" smtClean="0"/>
              <a:t>三个表做连接，参与连接的列只可能是带颜色的那些列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在这个假设下，多表连接时不需要关注除了表两侧的那些列，不需要对连接查询语句进行语义分析</a:t>
            </a:r>
            <a:endParaRPr lang="en-US" altLang="zh-CN" dirty="0" smtClean="0"/>
          </a:p>
          <a:p>
            <a:r>
              <a:rPr lang="zh-CN" altLang="en-US" dirty="0" smtClean="0"/>
              <a:t>在这个假设下，多表连接的顺序不能随意调换，简化了连接优化过程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48691" y="855208"/>
            <a:ext cx="743711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假设和前提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</a:p>
          <a:p>
            <a:endParaRPr lang="en-US" altLang="zh-CN" dirty="0"/>
          </a:p>
          <a:p>
            <a:r>
              <a:rPr lang="zh-CN" altLang="en-US" dirty="0"/>
              <a:t>假设在连接时参与连接的列只可能是表的最左列或最右列。例如</a:t>
            </a:r>
            <a:r>
              <a:rPr lang="zh-CN" altLang="en-US" dirty="0" smtClean="0"/>
              <a:t>：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79D3D-719A-4C7E-8408-9EE90DFDE8B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62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本框 57"/>
          <p:cNvSpPr txBox="1"/>
          <p:nvPr/>
        </p:nvSpPr>
        <p:spPr>
          <a:xfrm>
            <a:off x="764195" y="706594"/>
            <a:ext cx="375724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Naïve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策略生成的执行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树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/>
              <a:t>注：阴影圆圈代表原始表</a:t>
            </a:r>
            <a:endParaRPr lang="zh-CN" altLang="en-US" dirty="0"/>
          </a:p>
        </p:txBody>
      </p:sp>
      <p:grpSp>
        <p:nvGrpSpPr>
          <p:cNvPr id="78" name="组合 77"/>
          <p:cNvGrpSpPr/>
          <p:nvPr/>
        </p:nvGrpSpPr>
        <p:grpSpPr>
          <a:xfrm>
            <a:off x="2135157" y="524256"/>
            <a:ext cx="5037675" cy="6044380"/>
            <a:chOff x="2086389" y="230370"/>
            <a:chExt cx="5037675" cy="6044380"/>
          </a:xfrm>
        </p:grpSpPr>
        <p:sp>
          <p:nvSpPr>
            <p:cNvPr id="2" name="椭圆 1"/>
            <p:cNvSpPr/>
            <p:nvPr/>
          </p:nvSpPr>
          <p:spPr>
            <a:xfrm>
              <a:off x="2535936" y="4986528"/>
              <a:ext cx="280416" cy="2804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2097024" y="5565648"/>
              <a:ext cx="280416" cy="28041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2993136" y="5565648"/>
              <a:ext cx="280416" cy="28041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>
              <a:stCxn id="2" idx="3"/>
              <a:endCxn id="3" idx="0"/>
            </p:cNvCxnSpPr>
            <p:nvPr/>
          </p:nvCxnSpPr>
          <p:spPr>
            <a:xfrm flipH="1">
              <a:off x="2237232" y="5225878"/>
              <a:ext cx="339770" cy="3397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2" idx="5"/>
              <a:endCxn id="4" idx="0"/>
            </p:cNvCxnSpPr>
            <p:nvPr/>
          </p:nvCxnSpPr>
          <p:spPr>
            <a:xfrm>
              <a:off x="2775286" y="5225878"/>
              <a:ext cx="358058" cy="3397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椭圆 15"/>
            <p:cNvSpPr/>
            <p:nvPr/>
          </p:nvSpPr>
          <p:spPr>
            <a:xfrm>
              <a:off x="3011424" y="4407408"/>
              <a:ext cx="280416" cy="2804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3468624" y="4986528"/>
              <a:ext cx="280416" cy="28041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" name="直接连接符 17"/>
            <p:cNvCxnSpPr>
              <a:stCxn id="16" idx="5"/>
              <a:endCxn id="17" idx="0"/>
            </p:cNvCxnSpPr>
            <p:nvPr/>
          </p:nvCxnSpPr>
          <p:spPr>
            <a:xfrm>
              <a:off x="3250774" y="4646758"/>
              <a:ext cx="358058" cy="3397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椭圆 18"/>
            <p:cNvSpPr/>
            <p:nvPr/>
          </p:nvSpPr>
          <p:spPr>
            <a:xfrm>
              <a:off x="3482422" y="3828288"/>
              <a:ext cx="280416" cy="2804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3939622" y="4407408"/>
              <a:ext cx="280416" cy="28041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/>
            <p:cNvCxnSpPr>
              <a:stCxn id="19" idx="5"/>
              <a:endCxn id="20" idx="0"/>
            </p:cNvCxnSpPr>
            <p:nvPr/>
          </p:nvCxnSpPr>
          <p:spPr>
            <a:xfrm>
              <a:off x="3721772" y="4067638"/>
              <a:ext cx="358058" cy="3397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>
              <a:off x="3967218" y="3249168"/>
              <a:ext cx="280416" cy="2804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4424418" y="3828288"/>
              <a:ext cx="280416" cy="28041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/>
            <p:cNvCxnSpPr>
              <a:stCxn id="22" idx="5"/>
              <a:endCxn id="23" idx="0"/>
            </p:cNvCxnSpPr>
            <p:nvPr/>
          </p:nvCxnSpPr>
          <p:spPr>
            <a:xfrm>
              <a:off x="4206568" y="3488518"/>
              <a:ext cx="358058" cy="3397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椭圆 24"/>
            <p:cNvSpPr/>
            <p:nvPr/>
          </p:nvSpPr>
          <p:spPr>
            <a:xfrm>
              <a:off x="4410948" y="2670048"/>
              <a:ext cx="280416" cy="2804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4868148" y="3249168"/>
              <a:ext cx="280416" cy="28041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" name="直接连接符 26"/>
            <p:cNvCxnSpPr>
              <a:stCxn id="25" idx="5"/>
              <a:endCxn id="26" idx="0"/>
            </p:cNvCxnSpPr>
            <p:nvPr/>
          </p:nvCxnSpPr>
          <p:spPr>
            <a:xfrm>
              <a:off x="4650298" y="2909398"/>
              <a:ext cx="358058" cy="3397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椭圆 27"/>
            <p:cNvSpPr/>
            <p:nvPr/>
          </p:nvSpPr>
          <p:spPr>
            <a:xfrm>
              <a:off x="4889976" y="2049862"/>
              <a:ext cx="280416" cy="2804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5347176" y="2628982"/>
              <a:ext cx="280416" cy="28041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0" name="直接连接符 29"/>
            <p:cNvCxnSpPr>
              <a:stCxn id="28" idx="5"/>
              <a:endCxn id="29" idx="0"/>
            </p:cNvCxnSpPr>
            <p:nvPr/>
          </p:nvCxnSpPr>
          <p:spPr>
            <a:xfrm>
              <a:off x="5129326" y="2289212"/>
              <a:ext cx="358058" cy="3397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椭圆 30"/>
            <p:cNvSpPr/>
            <p:nvPr/>
          </p:nvSpPr>
          <p:spPr>
            <a:xfrm>
              <a:off x="5360352" y="1429676"/>
              <a:ext cx="280416" cy="2804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5817552" y="2008796"/>
              <a:ext cx="280416" cy="28041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3" name="直接连接符 32"/>
            <p:cNvCxnSpPr>
              <a:stCxn id="31" idx="5"/>
              <a:endCxn id="32" idx="0"/>
            </p:cNvCxnSpPr>
            <p:nvPr/>
          </p:nvCxnSpPr>
          <p:spPr>
            <a:xfrm>
              <a:off x="5599702" y="1669026"/>
              <a:ext cx="358058" cy="3397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椭圆 33"/>
            <p:cNvSpPr/>
            <p:nvPr/>
          </p:nvSpPr>
          <p:spPr>
            <a:xfrm>
              <a:off x="5845329" y="809490"/>
              <a:ext cx="280416" cy="2804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6312312" y="1388610"/>
              <a:ext cx="280416" cy="28041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" name="直接连接符 35"/>
            <p:cNvCxnSpPr>
              <a:stCxn id="34" idx="5"/>
              <a:endCxn id="35" idx="0"/>
            </p:cNvCxnSpPr>
            <p:nvPr/>
          </p:nvCxnSpPr>
          <p:spPr>
            <a:xfrm>
              <a:off x="6084679" y="1048840"/>
              <a:ext cx="367841" cy="3397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16" idx="3"/>
              <a:endCxn id="2" idx="0"/>
            </p:cNvCxnSpPr>
            <p:nvPr/>
          </p:nvCxnSpPr>
          <p:spPr>
            <a:xfrm flipH="1">
              <a:off x="2676144" y="4646758"/>
              <a:ext cx="376346" cy="3397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19" idx="3"/>
              <a:endCxn id="16" idx="0"/>
            </p:cNvCxnSpPr>
            <p:nvPr/>
          </p:nvCxnSpPr>
          <p:spPr>
            <a:xfrm flipH="1">
              <a:off x="3151632" y="4067638"/>
              <a:ext cx="371856" cy="3397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>
              <a:stCxn id="22" idx="3"/>
              <a:endCxn id="19" idx="0"/>
            </p:cNvCxnSpPr>
            <p:nvPr/>
          </p:nvCxnSpPr>
          <p:spPr>
            <a:xfrm flipH="1">
              <a:off x="3622630" y="3488518"/>
              <a:ext cx="385654" cy="3397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>
              <a:stCxn id="25" idx="3"/>
              <a:endCxn id="22" idx="0"/>
            </p:cNvCxnSpPr>
            <p:nvPr/>
          </p:nvCxnSpPr>
          <p:spPr>
            <a:xfrm flipH="1">
              <a:off x="4107426" y="2909398"/>
              <a:ext cx="344588" cy="3397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28" idx="3"/>
              <a:endCxn id="25" idx="0"/>
            </p:cNvCxnSpPr>
            <p:nvPr/>
          </p:nvCxnSpPr>
          <p:spPr>
            <a:xfrm flipH="1">
              <a:off x="4551156" y="2289212"/>
              <a:ext cx="379886" cy="3808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31" idx="3"/>
              <a:endCxn id="28" idx="0"/>
            </p:cNvCxnSpPr>
            <p:nvPr/>
          </p:nvCxnSpPr>
          <p:spPr>
            <a:xfrm flipH="1">
              <a:off x="5030184" y="1669026"/>
              <a:ext cx="371234" cy="3808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>
              <a:stCxn id="34" idx="3"/>
              <a:endCxn id="31" idx="0"/>
            </p:cNvCxnSpPr>
            <p:nvPr/>
          </p:nvCxnSpPr>
          <p:spPr>
            <a:xfrm flipH="1">
              <a:off x="5500560" y="1048840"/>
              <a:ext cx="385835" cy="3808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文本框 58"/>
            <p:cNvSpPr txBox="1"/>
            <p:nvPr/>
          </p:nvSpPr>
          <p:spPr>
            <a:xfrm>
              <a:off x="2086389" y="590541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2982501" y="590541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3476326" y="52852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3941179" y="470611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4459667" y="412699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4882274" y="358893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5360646" y="29276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5860488" y="233027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7</a:t>
              </a:r>
              <a:endParaRPr lang="zh-CN" altLang="en-US" dirty="0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6309168" y="171009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8</a:t>
              </a:r>
              <a:endParaRPr lang="zh-CN" altLang="en-US" dirty="0"/>
            </a:p>
          </p:txBody>
        </p:sp>
        <p:sp>
          <p:nvSpPr>
            <p:cNvPr id="68" name="椭圆 67"/>
            <p:cNvSpPr/>
            <p:nvPr/>
          </p:nvSpPr>
          <p:spPr>
            <a:xfrm>
              <a:off x="6328440" y="230370"/>
              <a:ext cx="280416" cy="2804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6785640" y="809490"/>
              <a:ext cx="280416" cy="28041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0" name="直接连接符 69"/>
            <p:cNvCxnSpPr>
              <a:stCxn id="68" idx="5"/>
              <a:endCxn id="69" idx="0"/>
            </p:cNvCxnSpPr>
            <p:nvPr/>
          </p:nvCxnSpPr>
          <p:spPr>
            <a:xfrm>
              <a:off x="6567790" y="469720"/>
              <a:ext cx="358058" cy="3397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>
              <a:stCxn id="68" idx="3"/>
              <a:endCxn id="34" idx="0"/>
            </p:cNvCxnSpPr>
            <p:nvPr/>
          </p:nvCxnSpPr>
          <p:spPr>
            <a:xfrm flipH="1">
              <a:off x="5985537" y="469720"/>
              <a:ext cx="383969" cy="3397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文本框 76"/>
            <p:cNvSpPr txBox="1"/>
            <p:nvPr/>
          </p:nvSpPr>
          <p:spPr>
            <a:xfrm>
              <a:off x="6822378" y="10905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9</a:t>
              </a:r>
              <a:endParaRPr lang="zh-CN" altLang="en-US" dirty="0"/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79D3D-719A-4C7E-8408-9EE90DFDE8B2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50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本框 57"/>
          <p:cNvSpPr txBox="1"/>
          <p:nvPr/>
        </p:nvSpPr>
        <p:spPr>
          <a:xfrm>
            <a:off x="630141" y="524256"/>
            <a:ext cx="431560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Greedy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策略生成的执行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树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/>
              <a:t>注：阴影圆圈代表原始表，</a:t>
            </a:r>
            <a:r>
              <a:rPr lang="en-US" altLang="zh-CN" dirty="0" smtClean="0"/>
              <a:t>S</a:t>
            </a:r>
            <a:r>
              <a:rPr lang="zh-CN" altLang="en-US" dirty="0" smtClean="0"/>
              <a:t>代表</a:t>
            </a:r>
            <a:r>
              <a:rPr lang="en-US" altLang="zh-CN" dirty="0" err="1" smtClean="0"/>
              <a:t>semijoin</a:t>
            </a:r>
            <a:endParaRPr lang="zh-CN" altLang="en-US" dirty="0"/>
          </a:p>
        </p:txBody>
      </p:sp>
      <p:grpSp>
        <p:nvGrpSpPr>
          <p:cNvPr id="101" name="组合 100"/>
          <p:cNvGrpSpPr/>
          <p:nvPr/>
        </p:nvGrpSpPr>
        <p:grpSpPr>
          <a:xfrm>
            <a:off x="1635285" y="1811430"/>
            <a:ext cx="6281924" cy="4195128"/>
            <a:chOff x="1586517" y="1494438"/>
            <a:chExt cx="6281924" cy="4195128"/>
          </a:xfrm>
        </p:grpSpPr>
        <p:sp>
          <p:nvSpPr>
            <p:cNvPr id="2" name="椭圆 1"/>
            <p:cNvSpPr/>
            <p:nvPr/>
          </p:nvSpPr>
          <p:spPr>
            <a:xfrm>
              <a:off x="2036064" y="3012702"/>
              <a:ext cx="280416" cy="2804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</a:t>
              </a:r>
              <a:endParaRPr lang="zh-CN" altLang="en-US" dirty="0"/>
            </a:p>
          </p:txBody>
        </p:sp>
        <p:sp>
          <p:nvSpPr>
            <p:cNvPr id="3" name="椭圆 2"/>
            <p:cNvSpPr/>
            <p:nvPr/>
          </p:nvSpPr>
          <p:spPr>
            <a:xfrm>
              <a:off x="1597152" y="3591822"/>
              <a:ext cx="280416" cy="28041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2493264" y="3591822"/>
              <a:ext cx="280416" cy="28041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>
              <a:stCxn id="2" idx="3"/>
              <a:endCxn id="3" idx="0"/>
            </p:cNvCxnSpPr>
            <p:nvPr/>
          </p:nvCxnSpPr>
          <p:spPr>
            <a:xfrm flipH="1">
              <a:off x="1737360" y="3252052"/>
              <a:ext cx="339770" cy="3397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2" idx="5"/>
              <a:endCxn id="4" idx="0"/>
            </p:cNvCxnSpPr>
            <p:nvPr/>
          </p:nvCxnSpPr>
          <p:spPr>
            <a:xfrm>
              <a:off x="2275414" y="3252052"/>
              <a:ext cx="358058" cy="3397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椭圆 15"/>
            <p:cNvSpPr/>
            <p:nvPr/>
          </p:nvSpPr>
          <p:spPr>
            <a:xfrm>
              <a:off x="2511552" y="2433582"/>
              <a:ext cx="280416" cy="2804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</a:t>
              </a:r>
              <a:endParaRPr lang="zh-CN" altLang="en-US" dirty="0"/>
            </a:p>
          </p:txBody>
        </p:sp>
        <p:sp>
          <p:nvSpPr>
            <p:cNvPr id="17" name="椭圆 16"/>
            <p:cNvSpPr/>
            <p:nvPr/>
          </p:nvSpPr>
          <p:spPr>
            <a:xfrm>
              <a:off x="2968752" y="3012702"/>
              <a:ext cx="280416" cy="28041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" name="直接连接符 17"/>
            <p:cNvCxnSpPr>
              <a:stCxn id="16" idx="5"/>
              <a:endCxn id="17" idx="0"/>
            </p:cNvCxnSpPr>
            <p:nvPr/>
          </p:nvCxnSpPr>
          <p:spPr>
            <a:xfrm>
              <a:off x="2750902" y="2672932"/>
              <a:ext cx="358058" cy="3397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椭圆 18"/>
            <p:cNvSpPr/>
            <p:nvPr/>
          </p:nvSpPr>
          <p:spPr>
            <a:xfrm>
              <a:off x="4555680" y="4361884"/>
              <a:ext cx="280416" cy="2804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</a:t>
              </a:r>
              <a:endParaRPr lang="zh-CN" altLang="en-US" dirty="0"/>
            </a:p>
          </p:txBody>
        </p:sp>
        <p:sp>
          <p:nvSpPr>
            <p:cNvPr id="20" name="椭圆 19"/>
            <p:cNvSpPr/>
            <p:nvPr/>
          </p:nvSpPr>
          <p:spPr>
            <a:xfrm>
              <a:off x="3705090" y="3591822"/>
              <a:ext cx="280416" cy="28041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4996560" y="3639164"/>
              <a:ext cx="280416" cy="2804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</a:t>
              </a:r>
              <a:endParaRPr lang="zh-CN" altLang="en-US" dirty="0"/>
            </a:p>
          </p:txBody>
        </p:sp>
        <p:sp>
          <p:nvSpPr>
            <p:cNvPr id="23" name="椭圆 22"/>
            <p:cNvSpPr/>
            <p:nvPr/>
          </p:nvSpPr>
          <p:spPr>
            <a:xfrm>
              <a:off x="4118340" y="5039818"/>
              <a:ext cx="280416" cy="28041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7190894" y="3591822"/>
              <a:ext cx="280416" cy="2804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</a:t>
              </a:r>
              <a:endParaRPr lang="zh-CN" altLang="en-US" dirty="0"/>
            </a:p>
          </p:txBody>
        </p:sp>
        <p:sp>
          <p:nvSpPr>
            <p:cNvPr id="26" name="椭圆 25"/>
            <p:cNvSpPr/>
            <p:nvPr/>
          </p:nvSpPr>
          <p:spPr>
            <a:xfrm>
              <a:off x="5008169" y="5039818"/>
              <a:ext cx="280416" cy="28041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6725809" y="2971636"/>
              <a:ext cx="280416" cy="2804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</a:t>
              </a:r>
              <a:endParaRPr lang="zh-CN" altLang="en-US" dirty="0"/>
            </a:p>
          </p:txBody>
        </p:sp>
        <p:sp>
          <p:nvSpPr>
            <p:cNvPr id="29" name="椭圆 28"/>
            <p:cNvSpPr/>
            <p:nvPr/>
          </p:nvSpPr>
          <p:spPr>
            <a:xfrm>
              <a:off x="5485665" y="4300924"/>
              <a:ext cx="280416" cy="28041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4314242" y="3007884"/>
              <a:ext cx="280416" cy="2804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</a:t>
              </a:r>
              <a:endParaRPr lang="zh-CN" altLang="en-US" dirty="0"/>
            </a:p>
          </p:txBody>
        </p:sp>
        <p:sp>
          <p:nvSpPr>
            <p:cNvPr id="32" name="椭圆 31"/>
            <p:cNvSpPr/>
            <p:nvPr/>
          </p:nvSpPr>
          <p:spPr>
            <a:xfrm>
              <a:off x="6251058" y="3591822"/>
              <a:ext cx="280416" cy="28041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5505826" y="2321330"/>
              <a:ext cx="280416" cy="2804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</a:t>
              </a:r>
              <a:endParaRPr lang="zh-CN" altLang="en-US" dirty="0"/>
            </a:p>
          </p:txBody>
        </p:sp>
        <p:sp>
          <p:nvSpPr>
            <p:cNvPr id="35" name="椭圆 34"/>
            <p:cNvSpPr/>
            <p:nvPr/>
          </p:nvSpPr>
          <p:spPr>
            <a:xfrm>
              <a:off x="6812184" y="4274639"/>
              <a:ext cx="280416" cy="28041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7" name="直接连接符 36"/>
            <p:cNvCxnSpPr>
              <a:stCxn id="16" idx="3"/>
              <a:endCxn id="2" idx="0"/>
            </p:cNvCxnSpPr>
            <p:nvPr/>
          </p:nvCxnSpPr>
          <p:spPr>
            <a:xfrm flipH="1">
              <a:off x="2176272" y="2672932"/>
              <a:ext cx="376346" cy="3397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>
              <a:stCxn id="31" idx="3"/>
              <a:endCxn id="20" idx="0"/>
            </p:cNvCxnSpPr>
            <p:nvPr/>
          </p:nvCxnSpPr>
          <p:spPr>
            <a:xfrm flipH="1">
              <a:off x="3845298" y="3247234"/>
              <a:ext cx="510010" cy="344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文本框 58"/>
            <p:cNvSpPr txBox="1"/>
            <p:nvPr/>
          </p:nvSpPr>
          <p:spPr>
            <a:xfrm>
              <a:off x="1586517" y="393159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2482629" y="393159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2976454" y="33114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3706926" y="393159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4130532" y="53202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4993602" y="53202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5485478" y="46406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6229788" y="39053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7</a:t>
              </a:r>
              <a:endParaRPr lang="zh-CN" altLang="en-US" dirty="0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6790914" y="455505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8</a:t>
              </a:r>
              <a:endParaRPr lang="zh-CN" altLang="en-US" dirty="0"/>
            </a:p>
          </p:txBody>
        </p:sp>
        <p:sp>
          <p:nvSpPr>
            <p:cNvPr id="68" name="椭圆 67"/>
            <p:cNvSpPr/>
            <p:nvPr/>
          </p:nvSpPr>
          <p:spPr>
            <a:xfrm>
              <a:off x="3943626" y="1494438"/>
              <a:ext cx="280416" cy="2804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</a:t>
              </a:r>
              <a:endParaRPr lang="zh-CN" altLang="en-US" dirty="0"/>
            </a:p>
          </p:txBody>
        </p:sp>
        <p:sp>
          <p:nvSpPr>
            <p:cNvPr id="69" name="椭圆 68"/>
            <p:cNvSpPr/>
            <p:nvPr/>
          </p:nvSpPr>
          <p:spPr>
            <a:xfrm>
              <a:off x="7559229" y="4274639"/>
              <a:ext cx="280416" cy="28041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1" name="直接连接符 70"/>
            <p:cNvCxnSpPr>
              <a:stCxn id="22" idx="0"/>
              <a:endCxn id="31" idx="5"/>
            </p:cNvCxnSpPr>
            <p:nvPr/>
          </p:nvCxnSpPr>
          <p:spPr>
            <a:xfrm flipH="1" flipV="1">
              <a:off x="4553592" y="3247234"/>
              <a:ext cx="583176" cy="391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文本框 76"/>
            <p:cNvSpPr txBox="1"/>
            <p:nvPr/>
          </p:nvSpPr>
          <p:spPr>
            <a:xfrm>
              <a:off x="7566755" y="455505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9</a:t>
              </a:r>
              <a:endParaRPr lang="zh-CN" altLang="en-US" dirty="0"/>
            </a:p>
          </p:txBody>
        </p:sp>
        <p:cxnSp>
          <p:nvCxnSpPr>
            <p:cNvPr id="53" name="直接连接符 52"/>
            <p:cNvCxnSpPr>
              <a:stCxn id="19" idx="3"/>
              <a:endCxn id="23" idx="0"/>
            </p:cNvCxnSpPr>
            <p:nvPr/>
          </p:nvCxnSpPr>
          <p:spPr>
            <a:xfrm flipH="1">
              <a:off x="4258548" y="4601234"/>
              <a:ext cx="338198" cy="4385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>
              <a:stCxn id="19" idx="5"/>
              <a:endCxn id="26" idx="0"/>
            </p:cNvCxnSpPr>
            <p:nvPr/>
          </p:nvCxnSpPr>
          <p:spPr>
            <a:xfrm>
              <a:off x="4795030" y="4601234"/>
              <a:ext cx="353347" cy="4385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>
              <a:stCxn id="22" idx="3"/>
              <a:endCxn id="19" idx="0"/>
            </p:cNvCxnSpPr>
            <p:nvPr/>
          </p:nvCxnSpPr>
          <p:spPr>
            <a:xfrm flipH="1">
              <a:off x="4695888" y="3878514"/>
              <a:ext cx="341738" cy="4833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>
              <a:stCxn id="22" idx="5"/>
              <a:endCxn id="29" idx="0"/>
            </p:cNvCxnSpPr>
            <p:nvPr/>
          </p:nvCxnSpPr>
          <p:spPr>
            <a:xfrm>
              <a:off x="5235910" y="3878514"/>
              <a:ext cx="389963" cy="4224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>
              <a:stCxn id="25" idx="3"/>
              <a:endCxn id="35" idx="0"/>
            </p:cNvCxnSpPr>
            <p:nvPr/>
          </p:nvCxnSpPr>
          <p:spPr>
            <a:xfrm flipH="1">
              <a:off x="6952392" y="3831172"/>
              <a:ext cx="279568" cy="4434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>
              <a:stCxn id="25" idx="5"/>
              <a:endCxn id="69" idx="0"/>
            </p:cNvCxnSpPr>
            <p:nvPr/>
          </p:nvCxnSpPr>
          <p:spPr>
            <a:xfrm>
              <a:off x="7430244" y="3831172"/>
              <a:ext cx="269193" cy="4434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>
              <a:stCxn id="28" idx="3"/>
              <a:endCxn id="32" idx="0"/>
            </p:cNvCxnSpPr>
            <p:nvPr/>
          </p:nvCxnSpPr>
          <p:spPr>
            <a:xfrm flipH="1">
              <a:off x="6391266" y="3210986"/>
              <a:ext cx="375609" cy="3808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>
              <a:stCxn id="28" idx="5"/>
              <a:endCxn id="25" idx="0"/>
            </p:cNvCxnSpPr>
            <p:nvPr/>
          </p:nvCxnSpPr>
          <p:spPr>
            <a:xfrm>
              <a:off x="6965159" y="3210986"/>
              <a:ext cx="365943" cy="3808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>
              <a:stCxn id="68" idx="3"/>
              <a:endCxn id="16" idx="0"/>
            </p:cNvCxnSpPr>
            <p:nvPr/>
          </p:nvCxnSpPr>
          <p:spPr>
            <a:xfrm flipH="1">
              <a:off x="2651760" y="1733788"/>
              <a:ext cx="1332932" cy="6997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>
              <a:stCxn id="68" idx="5"/>
              <a:endCxn id="34" idx="0"/>
            </p:cNvCxnSpPr>
            <p:nvPr/>
          </p:nvCxnSpPr>
          <p:spPr>
            <a:xfrm>
              <a:off x="4182976" y="1733788"/>
              <a:ext cx="1463058" cy="5875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>
              <a:stCxn id="31" idx="0"/>
              <a:endCxn id="34" idx="3"/>
            </p:cNvCxnSpPr>
            <p:nvPr/>
          </p:nvCxnSpPr>
          <p:spPr>
            <a:xfrm flipV="1">
              <a:off x="4454450" y="2560680"/>
              <a:ext cx="1092442" cy="4472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>
              <a:stCxn id="28" idx="0"/>
              <a:endCxn id="34" idx="5"/>
            </p:cNvCxnSpPr>
            <p:nvPr/>
          </p:nvCxnSpPr>
          <p:spPr>
            <a:xfrm flipH="1" flipV="1">
              <a:off x="5745176" y="2560680"/>
              <a:ext cx="1120841" cy="41095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79D3D-719A-4C7E-8408-9EE90DFDE8B2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07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本框 57"/>
          <p:cNvSpPr txBox="1"/>
          <p:nvPr/>
        </p:nvSpPr>
        <p:spPr>
          <a:xfrm>
            <a:off x="630141" y="524256"/>
            <a:ext cx="592514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Greedy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策略生成的执行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树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/>
              <a:t>注：阴影圆圈代表原始表，</a:t>
            </a:r>
            <a:r>
              <a:rPr lang="en-US" altLang="zh-CN" dirty="0" smtClean="0"/>
              <a:t>S</a:t>
            </a:r>
            <a:r>
              <a:rPr lang="zh-CN" altLang="en-US" dirty="0" smtClean="0"/>
              <a:t>代表</a:t>
            </a:r>
            <a:r>
              <a:rPr lang="en-US" altLang="zh-CN" dirty="0" err="1" smtClean="0"/>
              <a:t>semijoin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</a:t>
            </a:r>
            <a:r>
              <a:rPr lang="zh-CN" altLang="en-US" dirty="0" smtClean="0"/>
              <a:t>代表</a:t>
            </a:r>
            <a:r>
              <a:rPr lang="en-US" altLang="zh-CN" dirty="0" err="1" smtClean="0"/>
              <a:t>copyjoin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086645" y="1940988"/>
            <a:ext cx="7195847" cy="3272993"/>
            <a:chOff x="1037877" y="1575228"/>
            <a:chExt cx="7195847" cy="3272993"/>
          </a:xfrm>
        </p:grpSpPr>
        <p:sp>
          <p:nvSpPr>
            <p:cNvPr id="2" name="椭圆 1"/>
            <p:cNvSpPr/>
            <p:nvPr/>
          </p:nvSpPr>
          <p:spPr>
            <a:xfrm>
              <a:off x="1487424" y="3512574"/>
              <a:ext cx="280416" cy="2804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</a:t>
              </a:r>
              <a:endParaRPr lang="zh-CN" altLang="en-US" dirty="0"/>
            </a:p>
          </p:txBody>
        </p:sp>
        <p:sp>
          <p:nvSpPr>
            <p:cNvPr id="3" name="椭圆 2"/>
            <p:cNvSpPr/>
            <p:nvPr/>
          </p:nvSpPr>
          <p:spPr>
            <a:xfrm>
              <a:off x="1048512" y="4091694"/>
              <a:ext cx="280416" cy="28041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1944624" y="4091694"/>
              <a:ext cx="280416" cy="28041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>
              <a:stCxn id="2" idx="3"/>
              <a:endCxn id="3" idx="0"/>
            </p:cNvCxnSpPr>
            <p:nvPr/>
          </p:nvCxnSpPr>
          <p:spPr>
            <a:xfrm flipH="1">
              <a:off x="1188720" y="3751924"/>
              <a:ext cx="339770" cy="3397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2" idx="5"/>
              <a:endCxn id="4" idx="0"/>
            </p:cNvCxnSpPr>
            <p:nvPr/>
          </p:nvCxnSpPr>
          <p:spPr>
            <a:xfrm>
              <a:off x="1726774" y="3751924"/>
              <a:ext cx="358058" cy="3397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椭圆 15"/>
            <p:cNvSpPr/>
            <p:nvPr/>
          </p:nvSpPr>
          <p:spPr>
            <a:xfrm>
              <a:off x="1955259" y="2878788"/>
              <a:ext cx="280416" cy="2804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</a:t>
              </a:r>
              <a:endParaRPr lang="zh-CN" altLang="en-US" dirty="0"/>
            </a:p>
          </p:txBody>
        </p:sp>
        <p:sp>
          <p:nvSpPr>
            <p:cNvPr id="17" name="椭圆 16"/>
            <p:cNvSpPr/>
            <p:nvPr/>
          </p:nvSpPr>
          <p:spPr>
            <a:xfrm>
              <a:off x="2420112" y="3512574"/>
              <a:ext cx="280416" cy="28041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" name="直接连接符 17"/>
            <p:cNvCxnSpPr>
              <a:stCxn id="16" idx="5"/>
              <a:endCxn id="17" idx="0"/>
            </p:cNvCxnSpPr>
            <p:nvPr/>
          </p:nvCxnSpPr>
          <p:spPr>
            <a:xfrm>
              <a:off x="2194609" y="3118138"/>
              <a:ext cx="365711" cy="3944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椭圆 18"/>
            <p:cNvSpPr/>
            <p:nvPr/>
          </p:nvSpPr>
          <p:spPr>
            <a:xfrm>
              <a:off x="3675402" y="2895470"/>
              <a:ext cx="280416" cy="2804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</a:t>
              </a:r>
              <a:endParaRPr lang="zh-CN" altLang="en-US" dirty="0"/>
            </a:p>
          </p:txBody>
        </p:sp>
        <p:sp>
          <p:nvSpPr>
            <p:cNvPr id="20" name="椭圆 19"/>
            <p:cNvSpPr/>
            <p:nvPr/>
          </p:nvSpPr>
          <p:spPr>
            <a:xfrm>
              <a:off x="5795356" y="3512444"/>
              <a:ext cx="280416" cy="28041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3238062" y="3512444"/>
              <a:ext cx="280416" cy="28041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7556177" y="3515656"/>
              <a:ext cx="280416" cy="2804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</a:t>
              </a:r>
              <a:endParaRPr lang="zh-CN" altLang="en-US" dirty="0"/>
            </a:p>
          </p:txBody>
        </p:sp>
        <p:sp>
          <p:nvSpPr>
            <p:cNvPr id="26" name="椭圆 25"/>
            <p:cNvSpPr/>
            <p:nvPr/>
          </p:nvSpPr>
          <p:spPr>
            <a:xfrm>
              <a:off x="4127891" y="3512444"/>
              <a:ext cx="280416" cy="28041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7091092" y="2895470"/>
              <a:ext cx="280416" cy="2804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</a:t>
              </a:r>
              <a:endParaRPr lang="zh-CN" altLang="en-US" dirty="0"/>
            </a:p>
          </p:txBody>
        </p:sp>
        <p:sp>
          <p:nvSpPr>
            <p:cNvPr id="29" name="椭圆 28"/>
            <p:cNvSpPr/>
            <p:nvPr/>
          </p:nvSpPr>
          <p:spPr>
            <a:xfrm>
              <a:off x="4932473" y="3512444"/>
              <a:ext cx="280416" cy="28041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4415010" y="1575228"/>
              <a:ext cx="280416" cy="2804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</a:t>
              </a:r>
              <a:endParaRPr lang="zh-CN" altLang="en-US" dirty="0"/>
            </a:p>
          </p:txBody>
        </p:sp>
        <p:sp>
          <p:nvSpPr>
            <p:cNvPr id="32" name="椭圆 31"/>
            <p:cNvSpPr/>
            <p:nvPr/>
          </p:nvSpPr>
          <p:spPr>
            <a:xfrm>
              <a:off x="6616341" y="3515656"/>
              <a:ext cx="280416" cy="28041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6152181" y="2233660"/>
              <a:ext cx="280416" cy="2804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</a:t>
              </a:r>
              <a:endParaRPr lang="zh-CN" altLang="en-US" dirty="0"/>
            </a:p>
          </p:txBody>
        </p:sp>
        <p:sp>
          <p:nvSpPr>
            <p:cNvPr id="35" name="椭圆 34"/>
            <p:cNvSpPr/>
            <p:nvPr/>
          </p:nvSpPr>
          <p:spPr>
            <a:xfrm>
              <a:off x="7177467" y="4198473"/>
              <a:ext cx="280416" cy="28041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7" name="直接连接符 36"/>
            <p:cNvCxnSpPr>
              <a:stCxn id="16" idx="3"/>
              <a:endCxn id="2" idx="0"/>
            </p:cNvCxnSpPr>
            <p:nvPr/>
          </p:nvCxnSpPr>
          <p:spPr>
            <a:xfrm flipH="1">
              <a:off x="1627632" y="3118138"/>
              <a:ext cx="368693" cy="3944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文本框 58"/>
            <p:cNvSpPr txBox="1"/>
            <p:nvPr/>
          </p:nvSpPr>
          <p:spPr>
            <a:xfrm>
              <a:off x="1037877" y="443146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1933989" y="443146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2427814" y="37868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5797192" y="380344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3250254" y="379286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4113324" y="379286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4932286" y="381563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6595071" y="382914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7</a:t>
              </a:r>
              <a:endParaRPr lang="zh-CN" altLang="en-US" dirty="0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7156197" y="44788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8</a:t>
              </a:r>
              <a:endParaRPr lang="zh-CN" altLang="en-US" dirty="0"/>
            </a:p>
          </p:txBody>
        </p:sp>
        <p:sp>
          <p:nvSpPr>
            <p:cNvPr id="68" name="椭圆 67"/>
            <p:cNvSpPr/>
            <p:nvPr/>
          </p:nvSpPr>
          <p:spPr>
            <a:xfrm>
              <a:off x="2792189" y="2233660"/>
              <a:ext cx="280416" cy="2804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</a:t>
              </a:r>
              <a:endParaRPr lang="zh-CN" altLang="en-US" dirty="0"/>
            </a:p>
          </p:txBody>
        </p:sp>
        <p:sp>
          <p:nvSpPr>
            <p:cNvPr id="69" name="椭圆 68"/>
            <p:cNvSpPr/>
            <p:nvPr/>
          </p:nvSpPr>
          <p:spPr>
            <a:xfrm>
              <a:off x="7924512" y="4198473"/>
              <a:ext cx="280416" cy="28041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7932038" y="44788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9</a:t>
              </a:r>
              <a:endParaRPr lang="zh-CN" altLang="en-US" dirty="0"/>
            </a:p>
          </p:txBody>
        </p:sp>
        <p:cxnSp>
          <p:nvCxnSpPr>
            <p:cNvPr id="53" name="直接连接符 52"/>
            <p:cNvCxnSpPr>
              <a:stCxn id="19" idx="3"/>
              <a:endCxn id="23" idx="0"/>
            </p:cNvCxnSpPr>
            <p:nvPr/>
          </p:nvCxnSpPr>
          <p:spPr>
            <a:xfrm flipH="1">
              <a:off x="3378270" y="3134820"/>
              <a:ext cx="338198" cy="3776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>
              <a:stCxn id="19" idx="5"/>
              <a:endCxn id="26" idx="0"/>
            </p:cNvCxnSpPr>
            <p:nvPr/>
          </p:nvCxnSpPr>
          <p:spPr>
            <a:xfrm>
              <a:off x="3914752" y="3134820"/>
              <a:ext cx="353347" cy="3776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>
              <a:stCxn id="25" idx="3"/>
              <a:endCxn id="35" idx="0"/>
            </p:cNvCxnSpPr>
            <p:nvPr/>
          </p:nvCxnSpPr>
          <p:spPr>
            <a:xfrm flipH="1">
              <a:off x="7317675" y="3755006"/>
              <a:ext cx="279568" cy="4434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>
              <a:stCxn id="25" idx="5"/>
              <a:endCxn id="69" idx="0"/>
            </p:cNvCxnSpPr>
            <p:nvPr/>
          </p:nvCxnSpPr>
          <p:spPr>
            <a:xfrm>
              <a:off x="7795527" y="3755006"/>
              <a:ext cx="269193" cy="4434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>
              <a:stCxn id="28" idx="3"/>
              <a:endCxn id="32" idx="0"/>
            </p:cNvCxnSpPr>
            <p:nvPr/>
          </p:nvCxnSpPr>
          <p:spPr>
            <a:xfrm flipH="1">
              <a:off x="6756549" y="3134820"/>
              <a:ext cx="375609" cy="3808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>
              <a:stCxn id="28" idx="5"/>
              <a:endCxn id="25" idx="0"/>
            </p:cNvCxnSpPr>
            <p:nvPr/>
          </p:nvCxnSpPr>
          <p:spPr>
            <a:xfrm>
              <a:off x="7330442" y="3134820"/>
              <a:ext cx="365943" cy="3808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>
              <a:stCxn id="68" idx="3"/>
              <a:endCxn id="16" idx="0"/>
            </p:cNvCxnSpPr>
            <p:nvPr/>
          </p:nvCxnSpPr>
          <p:spPr>
            <a:xfrm flipH="1">
              <a:off x="2095467" y="2473010"/>
              <a:ext cx="737788" cy="4057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椭圆 53"/>
            <p:cNvSpPr/>
            <p:nvPr/>
          </p:nvSpPr>
          <p:spPr>
            <a:xfrm>
              <a:off x="5383353" y="2895470"/>
              <a:ext cx="280416" cy="2804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</a:t>
              </a:r>
              <a:endParaRPr lang="zh-CN" altLang="en-US" dirty="0"/>
            </a:p>
          </p:txBody>
        </p:sp>
        <p:cxnSp>
          <p:nvCxnSpPr>
            <p:cNvPr id="57" name="直接连接符 56"/>
            <p:cNvCxnSpPr>
              <a:stCxn id="54" idx="3"/>
              <a:endCxn id="29" idx="0"/>
            </p:cNvCxnSpPr>
            <p:nvPr/>
          </p:nvCxnSpPr>
          <p:spPr>
            <a:xfrm flipH="1">
              <a:off x="5072681" y="3134820"/>
              <a:ext cx="351738" cy="3776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>
              <a:stCxn id="54" idx="5"/>
              <a:endCxn id="20" idx="0"/>
            </p:cNvCxnSpPr>
            <p:nvPr/>
          </p:nvCxnSpPr>
          <p:spPr>
            <a:xfrm>
              <a:off x="5622703" y="3134820"/>
              <a:ext cx="312861" cy="3776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>
              <a:stCxn id="68" idx="5"/>
              <a:endCxn id="19" idx="0"/>
            </p:cNvCxnSpPr>
            <p:nvPr/>
          </p:nvCxnSpPr>
          <p:spPr>
            <a:xfrm>
              <a:off x="3031539" y="2473010"/>
              <a:ext cx="784071" cy="4224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>
              <a:stCxn id="34" idx="3"/>
              <a:endCxn id="54" idx="0"/>
            </p:cNvCxnSpPr>
            <p:nvPr/>
          </p:nvCxnSpPr>
          <p:spPr>
            <a:xfrm flipH="1">
              <a:off x="5523561" y="2473010"/>
              <a:ext cx="669686" cy="4224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>
              <a:stCxn id="34" idx="5"/>
              <a:endCxn id="28" idx="0"/>
            </p:cNvCxnSpPr>
            <p:nvPr/>
          </p:nvCxnSpPr>
          <p:spPr>
            <a:xfrm>
              <a:off x="6391531" y="2473010"/>
              <a:ext cx="839769" cy="4224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>
              <a:stCxn id="68" idx="0"/>
              <a:endCxn id="31" idx="3"/>
            </p:cNvCxnSpPr>
            <p:nvPr/>
          </p:nvCxnSpPr>
          <p:spPr>
            <a:xfrm flipV="1">
              <a:off x="2932397" y="1814578"/>
              <a:ext cx="1523679" cy="4190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>
              <a:stCxn id="34" idx="0"/>
              <a:endCxn id="31" idx="5"/>
            </p:cNvCxnSpPr>
            <p:nvPr/>
          </p:nvCxnSpPr>
          <p:spPr>
            <a:xfrm flipH="1" flipV="1">
              <a:off x="4654360" y="1814578"/>
              <a:ext cx="1638029" cy="4190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79D3D-719A-4C7E-8408-9EE90DFDE8B2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69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0016" y="804672"/>
            <a:ext cx="731520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实验总结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通过实验证明了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方法和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种优化策略是正确的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多表连接时，表的重复</a:t>
            </a:r>
            <a:r>
              <a:rPr lang="en-US" altLang="zh-CN" dirty="0" smtClean="0"/>
              <a:t>key</a:t>
            </a:r>
            <a:r>
              <a:rPr lang="zh-CN" altLang="en-US" dirty="0" smtClean="0"/>
              <a:t>较多时，最终的连接结果会急剧增长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虽然代价模型有些粗糙，虽然是伪分布式环境，但足以看出</a:t>
            </a:r>
            <a:r>
              <a:rPr lang="en-US" altLang="zh-CN" dirty="0" smtClean="0"/>
              <a:t>Greedy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DP</a:t>
            </a:r>
            <a:r>
              <a:rPr lang="zh-CN" altLang="en-US" dirty="0" smtClean="0"/>
              <a:t>策略都对</a:t>
            </a:r>
            <a:r>
              <a:rPr lang="en-US" altLang="zh-CN" dirty="0" smtClean="0"/>
              <a:t>Naïve</a:t>
            </a:r>
            <a:r>
              <a:rPr lang="zh-CN" altLang="en-US" dirty="0" smtClean="0"/>
              <a:t>策略在连接效率上有了明显改善，多表连接的优化是有效的</a:t>
            </a:r>
            <a:endParaRPr lang="en-US" altLang="zh-CN" dirty="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79D3D-719A-4C7E-8408-9EE90DFDE8B2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68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55904" y="902208"/>
            <a:ext cx="7607808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不足与未来可以改进的地方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Join</a:t>
            </a:r>
            <a:r>
              <a:rPr lang="zh-CN" altLang="en-US" dirty="0" smtClean="0"/>
              <a:t>功能较弱，对数据格式有要求（第一个假设）。如果有需要可以改进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代价模型还是比较粗糙的，还可以继续细化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目前是伪分布式环境，可以考虑在分布式环境中实验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测试数据的生成还是有些牵强，随机产生的数据也不一定能对应现实情况，因此最好能用真实数据进行</a:t>
            </a:r>
            <a:r>
              <a:rPr lang="zh-CN" altLang="en-US" dirty="0" smtClean="0"/>
              <a:t>测试</a:t>
            </a:r>
            <a:endParaRPr lang="en-US" altLang="zh-CN" dirty="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79D3D-719A-4C7E-8408-9EE90DFDE8B2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18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16864" y="902208"/>
            <a:ext cx="7693152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计划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完成但是尚未完成的工作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在</a:t>
            </a:r>
            <a:r>
              <a:rPr lang="en-US" altLang="zh-CN" dirty="0" err="1" smtClean="0"/>
              <a:t>Hbase</a:t>
            </a:r>
            <a:r>
              <a:rPr lang="zh-CN" altLang="en-US" dirty="0" smtClean="0"/>
              <a:t>平台上实现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。已经把</a:t>
            </a:r>
            <a:r>
              <a:rPr lang="en-US" altLang="zh-CN" dirty="0" err="1" smtClean="0"/>
              <a:t>Hbase</a:t>
            </a:r>
            <a:r>
              <a:rPr lang="zh-CN" altLang="en-US" dirty="0" smtClean="0"/>
              <a:t>环境都配置好了，但是后来因为时间原因没有做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非等值连接。实际上用</a:t>
            </a:r>
            <a:r>
              <a:rPr lang="en-US" altLang="zh-CN" dirty="0" err="1" smtClean="0"/>
              <a:t>copyjoin</a:t>
            </a:r>
            <a:r>
              <a:rPr lang="zh-CN" altLang="en-US" dirty="0" smtClean="0"/>
              <a:t>的技术很容易实现非等值连接，但是对于表的大小有较大的限制，对于很大的表是不行的。原本计划使用书中的“分片复制”技术实现，但是后来因为时间原因没有做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多表连接执行树的可视化展示。这其实是一个很有意思的功能，目前只是以“二叉树层次遍历”的形式输出到了日志里，可以将就着用。因此可视化的工作因为时间原因没有来得及实现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79D3D-719A-4C7E-8408-9EE90DFDE8B2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72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3024" y="792480"/>
            <a:ext cx="8034528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遇到的困难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搭建并熟悉平台环境。刚开始上手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的时候，面对各种配置参数，毫无头绪，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插件无法与</a:t>
            </a:r>
            <a:r>
              <a:rPr lang="en-US" altLang="zh-CN" dirty="0" err="1" smtClean="0"/>
              <a:t>hdfs</a:t>
            </a:r>
            <a:r>
              <a:rPr lang="zh-CN" altLang="en-US" dirty="0" smtClean="0"/>
              <a:t>成功连接等等问题，后来随着阅读书籍、网络资料，编写代码逐渐对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熟悉起来，现在搭建一个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环境并写个简单小程序处理就是分分钟的事情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测试数据的生成。原本计划搞一些</a:t>
            </a:r>
            <a:r>
              <a:rPr lang="en-US" altLang="zh-CN" dirty="0" smtClean="0"/>
              <a:t>GB</a:t>
            </a:r>
            <a:r>
              <a:rPr lang="zh-CN" altLang="en-US" dirty="0" smtClean="0"/>
              <a:t>级别的数据来测试，但是发现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操作一旦涉及重复元素，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的结果会迅速增大，十几个</a:t>
            </a:r>
            <a:r>
              <a:rPr lang="en-US" altLang="zh-CN" dirty="0" smtClean="0"/>
              <a:t>KB</a:t>
            </a:r>
            <a:r>
              <a:rPr lang="zh-CN" altLang="en-US" dirty="0" smtClean="0"/>
              <a:t>级别的小表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之后可能整个磁盘都满了，这个现象是一开始没有想到的。最初的生成测试数据的方法是直接随机产生字符串，但是效果不好，随机生成的数据要么重复度过多，导致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的结果很大，甚至任务无法完成；要么是数据的重合度太低，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的结果为空。后来改进成“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逆过程”生成测试数据，虽然有些牵强，但是效果好了很多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Hadoop</a:t>
            </a:r>
            <a:r>
              <a:rPr lang="zh-CN" altLang="en-US" dirty="0" smtClean="0"/>
              <a:t>的运行机制产生的一些诡异的问题。例如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tmp</a:t>
            </a:r>
            <a:r>
              <a:rPr lang="zh-CN" altLang="en-US" dirty="0" smtClean="0"/>
              <a:t>分区爆了，任务无法进行，因为时间关系也没弄明白为什么，只有换一些其他的测试数据测试，等等。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79D3D-719A-4C7E-8408-9EE90DFDE8B2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82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THANKS!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49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48691" y="855208"/>
            <a:ext cx="743711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假设和前提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II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假设</a:t>
            </a:r>
            <a:r>
              <a:rPr lang="en-US" altLang="zh-CN" dirty="0" err="1"/>
              <a:t>hadoop</a:t>
            </a:r>
            <a:r>
              <a:rPr lang="zh-CN" altLang="en-US" dirty="0"/>
              <a:t>的任务执行都是串行的，不存在并行调度或是流水线并发调度的</a:t>
            </a:r>
            <a:r>
              <a:rPr lang="zh-CN" altLang="en-US" dirty="0" smtClean="0"/>
              <a:t>情况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在单机伪分布式环境中的</a:t>
            </a:r>
            <a:r>
              <a:rPr lang="en-US" altLang="zh-CN" dirty="0" err="1"/>
              <a:t>hadoop</a:t>
            </a:r>
            <a:r>
              <a:rPr lang="zh-CN" altLang="en-US" dirty="0"/>
              <a:t>任务执行流程符合上述假设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该假设主要是为了简化</a:t>
            </a:r>
            <a:r>
              <a:rPr lang="en-US" altLang="zh-CN" dirty="0" err="1"/>
              <a:t>hadoop</a:t>
            </a:r>
            <a:r>
              <a:rPr lang="zh-CN" altLang="en-US" dirty="0"/>
              <a:t>任务的代价分析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79D3D-719A-4C7E-8408-9EE90DFDE8B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10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12115" y="830824"/>
            <a:ext cx="7437118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Join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/>
          </a:p>
          <a:p>
            <a:r>
              <a:rPr lang="zh-CN" altLang="en-US" dirty="0" smtClean="0"/>
              <a:t>共</a:t>
            </a:r>
            <a:r>
              <a:rPr lang="zh-CN" altLang="en-US" dirty="0"/>
              <a:t>实现了以下</a:t>
            </a:r>
            <a:r>
              <a:rPr lang="en-US" altLang="zh-CN" dirty="0"/>
              <a:t>3</a:t>
            </a:r>
            <a:r>
              <a:rPr lang="zh-CN" altLang="en-US" dirty="0"/>
              <a:t>种</a:t>
            </a:r>
            <a:r>
              <a:rPr lang="en-US" altLang="zh-CN" dirty="0"/>
              <a:t>join</a:t>
            </a:r>
            <a:r>
              <a:rPr lang="zh-CN" altLang="en-US" dirty="0"/>
              <a:t>方法：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基本连接（</a:t>
            </a:r>
            <a:r>
              <a:rPr lang="en-US" altLang="zh-CN" dirty="0"/>
              <a:t>normal join</a:t>
            </a:r>
            <a:r>
              <a:rPr lang="zh-CN" altLang="en-US" dirty="0"/>
              <a:t>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复制连接（</a:t>
            </a:r>
            <a:r>
              <a:rPr lang="en-US" altLang="zh-CN" dirty="0"/>
              <a:t>copy join</a:t>
            </a:r>
            <a:r>
              <a:rPr lang="zh-CN" altLang="en-US" dirty="0"/>
              <a:t>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半连接（</a:t>
            </a:r>
            <a:r>
              <a:rPr lang="en-US" altLang="zh-CN" dirty="0"/>
              <a:t>semi join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zh-CN" altLang="en-US" dirty="0" smtClean="0"/>
              <a:t>下面首先对三种方法做简要介绍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79D3D-719A-4C7E-8408-9EE90DFDE8B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01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12115" y="830824"/>
            <a:ext cx="7437118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普通连接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normal join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/>
          </a:p>
          <a:p>
            <a:r>
              <a:rPr lang="en-US" altLang="zh-CN" dirty="0"/>
              <a:t>Map</a:t>
            </a:r>
            <a:r>
              <a:rPr lang="zh-CN" altLang="en-US" dirty="0"/>
              <a:t>端唯一的工作是给数据打标记</a:t>
            </a:r>
            <a:endParaRPr lang="en-US" altLang="zh-CN" dirty="0"/>
          </a:p>
          <a:p>
            <a:r>
              <a:rPr lang="en-US" altLang="zh-CN" dirty="0"/>
              <a:t>Reduce</a:t>
            </a:r>
            <a:r>
              <a:rPr lang="zh-CN" altLang="en-US" dirty="0"/>
              <a:t>端进行</a:t>
            </a:r>
            <a:r>
              <a:rPr lang="en-US" altLang="zh-CN" dirty="0"/>
              <a:t>join</a:t>
            </a:r>
            <a:r>
              <a:rPr lang="zh-CN" altLang="en-US" dirty="0"/>
              <a:t>操作（又称为</a:t>
            </a:r>
            <a:r>
              <a:rPr lang="en-US" altLang="zh-CN" dirty="0"/>
              <a:t>reduce</a:t>
            </a:r>
            <a:r>
              <a:rPr lang="zh-CN" altLang="en-US" dirty="0"/>
              <a:t>端的连接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缺点：网络传输量大，没有任何优化，效率低下</a:t>
            </a:r>
            <a:endParaRPr lang="en-US" altLang="zh-CN" dirty="0"/>
          </a:p>
          <a:p>
            <a:r>
              <a:rPr lang="zh-CN" altLang="en-US" dirty="0"/>
              <a:t>优点：可以认为没有内存限制（如果这种</a:t>
            </a:r>
            <a:r>
              <a:rPr lang="en-US" altLang="zh-CN" dirty="0"/>
              <a:t>join</a:t>
            </a:r>
            <a:r>
              <a:rPr lang="zh-CN" altLang="en-US" dirty="0"/>
              <a:t>方法因为内存不足而无法执行，那么其他</a:t>
            </a:r>
            <a:r>
              <a:rPr lang="en-US" altLang="zh-CN" dirty="0"/>
              <a:t>join</a:t>
            </a:r>
            <a:r>
              <a:rPr lang="zh-CN" altLang="en-US" dirty="0"/>
              <a:t>方法自然也不行）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79D3D-719A-4C7E-8408-9EE90DFDE8B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08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12115" y="830824"/>
            <a:ext cx="7437118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复制连接（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copy join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/>
          </a:p>
          <a:p>
            <a:r>
              <a:rPr lang="zh-CN" altLang="en-US" dirty="0"/>
              <a:t>使用</a:t>
            </a:r>
            <a:r>
              <a:rPr lang="en-US" altLang="zh-CN" dirty="0" err="1"/>
              <a:t>hadoop</a:t>
            </a:r>
            <a:r>
              <a:rPr lang="zh-CN" altLang="en-US" dirty="0"/>
              <a:t>的</a:t>
            </a:r>
            <a:r>
              <a:rPr lang="en-US" altLang="zh-CN" dirty="0" err="1"/>
              <a:t>distributedcache</a:t>
            </a:r>
            <a:r>
              <a:rPr lang="zh-CN" altLang="en-US" dirty="0"/>
              <a:t>，在连接开始之前将较小的表发送至每一个</a:t>
            </a:r>
            <a:r>
              <a:rPr lang="en-US" altLang="zh-CN" dirty="0"/>
              <a:t>map</a:t>
            </a:r>
            <a:r>
              <a:rPr lang="zh-CN" altLang="en-US" dirty="0"/>
              <a:t>端</a:t>
            </a:r>
            <a:endParaRPr lang="en-US" altLang="zh-CN" dirty="0"/>
          </a:p>
          <a:p>
            <a:r>
              <a:rPr lang="en-US" altLang="zh-CN" dirty="0"/>
              <a:t>Map</a:t>
            </a:r>
            <a:r>
              <a:rPr lang="zh-CN" altLang="en-US" dirty="0"/>
              <a:t>端可以完成</a:t>
            </a:r>
            <a:r>
              <a:rPr lang="en-US" altLang="zh-CN" dirty="0"/>
              <a:t>join</a:t>
            </a:r>
            <a:r>
              <a:rPr lang="zh-CN" altLang="en-US" dirty="0"/>
              <a:t>过程（又称为</a:t>
            </a:r>
            <a:r>
              <a:rPr lang="en-US" altLang="zh-CN" dirty="0"/>
              <a:t>map</a:t>
            </a:r>
            <a:r>
              <a:rPr lang="zh-CN" altLang="en-US" dirty="0"/>
              <a:t>端连接）</a:t>
            </a:r>
            <a:endParaRPr lang="en-US" altLang="zh-CN" dirty="0"/>
          </a:p>
          <a:p>
            <a:r>
              <a:rPr lang="en-US" altLang="zh-CN" dirty="0"/>
              <a:t>Reduce</a:t>
            </a:r>
            <a:r>
              <a:rPr lang="zh-CN" altLang="en-US" dirty="0"/>
              <a:t>端的唯一工作是去</a:t>
            </a:r>
            <a:r>
              <a:rPr lang="zh-CN" altLang="en-US" dirty="0" smtClean="0"/>
              <a:t>重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缺点：内存限制高，要求小表能放进内存</a:t>
            </a:r>
            <a:r>
              <a:rPr lang="en-US" altLang="zh-CN" dirty="0"/>
              <a:t>buffer</a:t>
            </a:r>
          </a:p>
          <a:p>
            <a:r>
              <a:rPr lang="zh-CN" altLang="en-US" dirty="0"/>
              <a:t>优点：</a:t>
            </a:r>
            <a:r>
              <a:rPr lang="en-US" altLang="zh-CN" dirty="0"/>
              <a:t>map</a:t>
            </a:r>
            <a:r>
              <a:rPr lang="zh-CN" altLang="en-US" dirty="0"/>
              <a:t>端连接，极大减少网络传输量，效率最高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79D3D-719A-4C7E-8408-9EE90DFDE8B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83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12115" y="830824"/>
            <a:ext cx="7437118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半连接（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semi join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/>
          </a:p>
          <a:p>
            <a:r>
              <a:rPr lang="zh-CN" altLang="en-US" dirty="0"/>
              <a:t>借用半连接的思想实现等值连接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 err="1"/>
              <a:t>hadoop</a:t>
            </a:r>
            <a:r>
              <a:rPr lang="zh-CN" altLang="en-US" dirty="0"/>
              <a:t>的</a:t>
            </a:r>
            <a:r>
              <a:rPr lang="en-US" altLang="zh-CN" dirty="0" err="1"/>
              <a:t>distributedcache</a:t>
            </a:r>
            <a:r>
              <a:rPr lang="zh-CN" altLang="en-US" dirty="0"/>
              <a:t>，在连接开始之前将小表的</a:t>
            </a:r>
            <a:r>
              <a:rPr lang="en-US" altLang="zh-CN" dirty="0"/>
              <a:t>key</a:t>
            </a:r>
            <a:r>
              <a:rPr lang="zh-CN" altLang="en-US" dirty="0"/>
              <a:t>发送给每个</a:t>
            </a:r>
            <a:r>
              <a:rPr lang="en-US" altLang="zh-CN" dirty="0"/>
              <a:t>mapper</a:t>
            </a:r>
            <a:r>
              <a:rPr lang="zh-CN" altLang="en-US" dirty="0"/>
              <a:t>（实际中压缩为</a:t>
            </a:r>
            <a:r>
              <a:rPr lang="en-US" altLang="zh-CN" dirty="0"/>
              <a:t>bloom filter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Map</a:t>
            </a:r>
            <a:r>
              <a:rPr lang="zh-CN" altLang="en-US" dirty="0"/>
              <a:t>端利用</a:t>
            </a:r>
            <a:r>
              <a:rPr lang="en-US" altLang="zh-CN" dirty="0"/>
              <a:t>bloom filter</a:t>
            </a:r>
            <a:r>
              <a:rPr lang="zh-CN" altLang="en-US" dirty="0"/>
              <a:t>过滤掉不可能出现在结果中的数据，极大减少了网络传输量</a:t>
            </a:r>
            <a:endParaRPr lang="en-US" altLang="zh-CN" dirty="0"/>
          </a:p>
          <a:p>
            <a:r>
              <a:rPr lang="en-US" altLang="zh-CN" dirty="0"/>
              <a:t>Reduce</a:t>
            </a:r>
            <a:r>
              <a:rPr lang="zh-CN" altLang="en-US" dirty="0"/>
              <a:t>端执行</a:t>
            </a:r>
            <a:r>
              <a:rPr lang="en-US" altLang="zh-CN" dirty="0"/>
              <a:t>join</a:t>
            </a:r>
            <a:r>
              <a:rPr lang="zh-CN" altLang="en-US" dirty="0"/>
              <a:t>操作并去</a:t>
            </a:r>
            <a:r>
              <a:rPr lang="zh-CN" altLang="en-US" dirty="0" smtClean="0"/>
              <a:t>重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缺点：预处理过程多，启动延迟大</a:t>
            </a:r>
            <a:endParaRPr lang="en-US" altLang="zh-CN" dirty="0"/>
          </a:p>
          <a:p>
            <a:r>
              <a:rPr lang="zh-CN" altLang="en-US" dirty="0"/>
              <a:t>优点：利用</a:t>
            </a:r>
            <a:r>
              <a:rPr lang="en-US" altLang="zh-CN" dirty="0"/>
              <a:t>bloom filter</a:t>
            </a:r>
            <a:r>
              <a:rPr lang="zh-CN" altLang="en-US" dirty="0"/>
              <a:t>过滤数据，极大减少了网络传输量，效率较高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79D3D-719A-4C7E-8408-9EE90DFDE8B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96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12115" y="830824"/>
            <a:ext cx="743711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采样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/>
          </a:p>
          <a:p>
            <a:r>
              <a:rPr lang="zh-CN" altLang="en-US" dirty="0"/>
              <a:t>在连接前先对数据随机采样，获取统计信息，使代价模型能够更加精确地估计出连接代价</a:t>
            </a:r>
            <a:endParaRPr lang="en-US" altLang="zh-CN" dirty="0"/>
          </a:p>
          <a:p>
            <a:r>
              <a:rPr lang="zh-CN" altLang="en-US" dirty="0"/>
              <a:t>数据采样百分比可以在配置文件中按需设定</a:t>
            </a:r>
            <a:endParaRPr lang="en-US" altLang="zh-CN" dirty="0"/>
          </a:p>
          <a:p>
            <a:r>
              <a:rPr lang="zh-CN" altLang="en-US" dirty="0"/>
              <a:t>采样信息包括：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000653"/>
              </p:ext>
            </p:extLst>
          </p:nvPr>
        </p:nvGraphicFramePr>
        <p:xfrm>
          <a:off x="2426208" y="2921000"/>
          <a:ext cx="4364736" cy="22484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9344"/>
                <a:gridCol w="2755392"/>
              </a:tblGrid>
              <a:tr h="321201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Size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表的大小（</a:t>
                      </a:r>
                      <a:r>
                        <a:rPr lang="en-US" altLang="zh-CN" sz="1400" dirty="0" smtClean="0"/>
                        <a:t>byte</a:t>
                      </a:r>
                      <a:r>
                        <a:rPr lang="zh-CN" altLang="en-US" sz="1400" dirty="0" smtClean="0"/>
                        <a:t>）</a:t>
                      </a:r>
                      <a:endParaRPr lang="zh-CN" altLang="en-US" sz="1400" dirty="0"/>
                    </a:p>
                  </a:txBody>
                  <a:tcPr/>
                </a:tc>
              </a:tr>
              <a:tr h="321201"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numBlock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表包含的</a:t>
                      </a:r>
                      <a:r>
                        <a:rPr lang="en-US" altLang="zh-CN" sz="1400" dirty="0" smtClean="0"/>
                        <a:t>block</a:t>
                      </a:r>
                      <a:r>
                        <a:rPr lang="zh-CN" altLang="en-US" sz="1400" dirty="0" smtClean="0"/>
                        <a:t>数</a:t>
                      </a:r>
                      <a:endParaRPr lang="zh-CN" altLang="en-US" sz="1400" dirty="0"/>
                    </a:p>
                  </a:txBody>
                  <a:tcPr/>
                </a:tc>
              </a:tr>
              <a:tr h="321201"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numTuple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表包含的</a:t>
                      </a:r>
                      <a:r>
                        <a:rPr lang="en-US" altLang="zh-CN" sz="1400" dirty="0" smtClean="0"/>
                        <a:t>tuple</a:t>
                      </a:r>
                      <a:r>
                        <a:rPr lang="zh-CN" altLang="en-US" sz="1400" dirty="0" smtClean="0"/>
                        <a:t>数</a:t>
                      </a:r>
                      <a:endParaRPr lang="en-US" altLang="zh-CN" sz="1400" dirty="0" smtClean="0"/>
                    </a:p>
                  </a:txBody>
                  <a:tcPr/>
                </a:tc>
              </a:tr>
              <a:tr h="321201"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sizeBlock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一个</a:t>
                      </a:r>
                      <a:r>
                        <a:rPr lang="en-US" altLang="zh-CN" sz="1400" dirty="0" smtClean="0"/>
                        <a:t>block</a:t>
                      </a:r>
                      <a:r>
                        <a:rPr lang="zh-CN" altLang="en-US" sz="1400" dirty="0" smtClean="0"/>
                        <a:t>的大小（</a:t>
                      </a:r>
                      <a:r>
                        <a:rPr lang="en-US" altLang="zh-CN" sz="1400" dirty="0" smtClean="0"/>
                        <a:t>byte</a:t>
                      </a:r>
                      <a:r>
                        <a:rPr lang="zh-CN" altLang="en-US" sz="1400" dirty="0" smtClean="0"/>
                        <a:t>）</a:t>
                      </a:r>
                      <a:endParaRPr lang="zh-CN" altLang="en-US" sz="1400" dirty="0"/>
                    </a:p>
                  </a:txBody>
                  <a:tcPr/>
                </a:tc>
              </a:tr>
              <a:tr h="321201"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sizeTuple</a:t>
                      </a:r>
                      <a:endParaRPr lang="en-US" altLang="zh-C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一个</a:t>
                      </a:r>
                      <a:r>
                        <a:rPr lang="en-US" altLang="zh-CN" sz="1400" dirty="0" smtClean="0"/>
                        <a:t>tuple</a:t>
                      </a:r>
                      <a:r>
                        <a:rPr lang="zh-CN" altLang="en-US" sz="1400" dirty="0" smtClean="0"/>
                        <a:t>的大小（</a:t>
                      </a:r>
                      <a:r>
                        <a:rPr lang="en-US" altLang="zh-CN" sz="1400" dirty="0" smtClean="0"/>
                        <a:t>byte</a:t>
                      </a:r>
                      <a:r>
                        <a:rPr lang="zh-CN" altLang="en-US" sz="1400" dirty="0" smtClean="0"/>
                        <a:t>）</a:t>
                      </a:r>
                      <a:endParaRPr lang="zh-CN" altLang="en-US" sz="1400" dirty="0"/>
                    </a:p>
                  </a:txBody>
                  <a:tcPr/>
                </a:tc>
              </a:tr>
              <a:tr h="321201"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distinctKeyLeft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最左列的</a:t>
                      </a:r>
                      <a:r>
                        <a:rPr lang="en-US" altLang="zh-CN" sz="1400" dirty="0" smtClean="0"/>
                        <a:t>distinct value</a:t>
                      </a:r>
                      <a:r>
                        <a:rPr lang="zh-CN" altLang="en-US" sz="1400" dirty="0" smtClean="0"/>
                        <a:t>数</a:t>
                      </a:r>
                      <a:endParaRPr lang="zh-CN" altLang="en-US" sz="1400" dirty="0"/>
                    </a:p>
                  </a:txBody>
                  <a:tcPr/>
                </a:tc>
              </a:tr>
              <a:tr h="321201"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distinctKeyRight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最右列的</a:t>
                      </a:r>
                      <a:r>
                        <a:rPr lang="en-US" altLang="zh-CN" sz="1400" dirty="0" smtClean="0"/>
                        <a:t>distinct value</a:t>
                      </a:r>
                      <a:r>
                        <a:rPr lang="zh-CN" altLang="en-US" sz="1400" dirty="0" smtClean="0"/>
                        <a:t>数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79D3D-719A-4C7E-8408-9EE90DFDE8B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25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726</TotalTime>
  <Words>3003</Words>
  <Application>Microsoft Office PowerPoint</Application>
  <PresentationFormat>全屏显示(4:3)</PresentationFormat>
  <Paragraphs>572</Paragraphs>
  <Slides>37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4" baseType="lpstr">
      <vt:lpstr>宋体</vt:lpstr>
      <vt:lpstr>微软雅黑</vt:lpstr>
      <vt:lpstr>Arial</vt:lpstr>
      <vt:lpstr>Calibri</vt:lpstr>
      <vt:lpstr>Calibri Light</vt:lpstr>
      <vt:lpstr>Cambria Math</vt:lpstr>
      <vt:lpstr>Office 主题</vt:lpstr>
      <vt:lpstr>数据库大作业报告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数据库大作业报告</dc:title>
  <dc:creator>lishunyang</dc:creator>
  <cp:lastModifiedBy>lishunyang</cp:lastModifiedBy>
  <cp:revision>542</cp:revision>
  <dcterms:created xsi:type="dcterms:W3CDTF">2014-01-21T03:15:28Z</dcterms:created>
  <dcterms:modified xsi:type="dcterms:W3CDTF">2014-01-22T14:30:53Z</dcterms:modified>
</cp:coreProperties>
</file>