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9" r:id="rId12"/>
    <p:sldId id="270" r:id="rId13"/>
    <p:sldId id="265" r:id="rId14"/>
    <p:sldId id="266" r:id="rId15"/>
    <p:sldId id="267" r:id="rId16"/>
    <p:sldId id="268" r:id="rId17"/>
    <p:sldId id="271" r:id="rId18"/>
    <p:sldId id="272"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9EE256"/>
            </a:gs>
            <a:gs pos="100000">
              <a:srgbClr val="52762D"/>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43330" y="127635"/>
            <a:ext cx="9144000" cy="1310640"/>
          </a:xfrm>
        </p:spPr>
        <p:txBody>
          <a:bodyPr/>
          <a:p>
            <a:r>
              <a:rPr lang="en-US" altLang="zh-CN"/>
              <a:t>Introduction</a:t>
            </a:r>
            <a:endParaRPr lang="en-US" altLang="zh-CN"/>
          </a:p>
        </p:txBody>
      </p:sp>
      <p:sp>
        <p:nvSpPr>
          <p:cNvPr id="3" name="副标题 2"/>
          <p:cNvSpPr>
            <a:spLocks noGrp="1"/>
          </p:cNvSpPr>
          <p:nvPr>
            <p:ph type="subTitle" idx="1"/>
          </p:nvPr>
        </p:nvSpPr>
        <p:spPr>
          <a:xfrm>
            <a:off x="1243330" y="1492250"/>
            <a:ext cx="9144000" cy="4949825"/>
          </a:xfrm>
        </p:spPr>
        <p:txBody>
          <a:bodyPr>
            <a:normAutofit fontScale="90000" lnSpcReduction="10000"/>
          </a:bodyPr>
          <a:p>
            <a:pPr algn="l" fontAlgn="auto"/>
            <a:r>
              <a:rPr lang="en-US" altLang="zh-CN">
                <a:sym typeface="+mn-ea"/>
              </a:rPr>
              <a:t>Piont1</a:t>
            </a:r>
            <a:endParaRPr lang="en-US" altLang="zh-CN">
              <a:sym typeface="+mn-ea"/>
            </a:endParaRPr>
          </a:p>
          <a:p>
            <a:pPr algn="l" fontAlgn="auto"/>
            <a:r>
              <a:rPr lang="en-US" altLang="zh-CN">
                <a:sym typeface="+mn-ea"/>
              </a:rPr>
              <a:t>        C</a:t>
            </a:r>
            <a:r>
              <a:rPr lang="zh-CN" altLang="en-US">
                <a:sym typeface="+mn-ea"/>
              </a:rPr>
              <a:t>onsumers tend to prefer imported, branded products over domestic ones because of their higher perceived quality (Batra et al., 2014; Essoussi and Merunka, 2007;Ettenson, 1993).</a:t>
            </a:r>
            <a:endParaRPr lang="zh-CN" altLang="en-US">
              <a:sym typeface="+mn-ea"/>
            </a:endParaRPr>
          </a:p>
          <a:p>
            <a:pPr algn="l" fontAlgn="auto"/>
            <a:endParaRPr lang="zh-CN" altLang="en-US"/>
          </a:p>
          <a:p>
            <a:pPr algn="l" fontAlgn="auto"/>
            <a:r>
              <a:rPr lang="en-US" altLang="zh-CN">
                <a:sym typeface="+mn-ea"/>
              </a:rPr>
              <a:t>Piont2</a:t>
            </a:r>
            <a:endParaRPr lang="zh-CN" altLang="en-US"/>
          </a:p>
          <a:p>
            <a:pPr algn="l" fontAlgn="auto"/>
            <a:r>
              <a:rPr lang="en-US" altLang="zh-CN"/>
              <a:t>       P</a:t>
            </a:r>
            <a:r>
              <a:rPr lang="zh-CN" altLang="en-US"/>
              <a:t>revious studies suggest that COO represents an important factor for</a:t>
            </a:r>
            <a:endParaRPr lang="zh-CN" altLang="en-US"/>
          </a:p>
          <a:p>
            <a:pPr algn="l" fontAlgn="auto"/>
            <a:r>
              <a:rPr lang="zh-CN" altLang="en-US"/>
              <a:t>Chinese consumers in wine evaluation, especially for gift purchase and public consumptionsince they are exposed to other people’s judgement</a:t>
            </a:r>
            <a:endParaRPr lang="zh-CN" altLang="en-US"/>
          </a:p>
          <a:p>
            <a:pPr algn="l" fontAlgn="auto"/>
            <a:endParaRPr lang="zh-CN" altLang="en-US"/>
          </a:p>
          <a:p>
            <a:pPr algn="l" fontAlgn="auto"/>
            <a:r>
              <a:rPr lang="en-US" altLang="zh-CN">
                <a:sym typeface="+mn-ea"/>
              </a:rPr>
              <a:t>Piont3</a:t>
            </a:r>
            <a:endParaRPr lang="zh-CN" altLang="en-US"/>
          </a:p>
          <a:p>
            <a:pPr algn="l" fontAlgn="auto"/>
            <a:r>
              <a:rPr lang="zh-CN" altLang="en-US"/>
              <a:t>         </a:t>
            </a:r>
            <a:r>
              <a:rPr lang="en-US" altLang="zh-CN"/>
              <a:t>E</a:t>
            </a:r>
            <a:r>
              <a:rPr lang="zh-CN" altLang="en-US"/>
              <a:t>very consumer evaluates the attributes and the traits of the good when they make the purchase decision</a:t>
            </a:r>
            <a:endParaRPr lang="zh-CN" altLang="en-US"/>
          </a:p>
          <a:p>
            <a:pPr algn="l" fontAlgn="auto"/>
            <a:endParaRPr lang="zh-CN" altLang="en-US"/>
          </a:p>
          <a:p>
            <a:pPr algn="l" fontAlgn="auto"/>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pic>
        <p:nvPicPr>
          <p:cNvPr id="5" name="图片 4"/>
          <p:cNvPicPr>
            <a:picLocks noChangeAspect="1"/>
          </p:cNvPicPr>
          <p:nvPr/>
        </p:nvPicPr>
        <p:blipFill>
          <a:blip r:embed="rId1"/>
          <a:stretch>
            <a:fillRect/>
          </a:stretch>
        </p:blipFill>
        <p:spPr>
          <a:xfrm>
            <a:off x="330200" y="3004185"/>
            <a:ext cx="4247515" cy="692785"/>
          </a:xfrm>
          <a:prstGeom prst="rect">
            <a:avLst/>
          </a:prstGeom>
        </p:spPr>
      </p:pic>
      <p:pic>
        <p:nvPicPr>
          <p:cNvPr id="6" name="图片 5"/>
          <p:cNvPicPr>
            <a:picLocks noChangeAspect="1"/>
          </p:cNvPicPr>
          <p:nvPr/>
        </p:nvPicPr>
        <p:blipFill>
          <a:blip r:embed="rId2"/>
          <a:stretch>
            <a:fillRect/>
          </a:stretch>
        </p:blipFill>
        <p:spPr>
          <a:xfrm>
            <a:off x="5565140" y="3227705"/>
            <a:ext cx="3781425" cy="671195"/>
          </a:xfrm>
          <a:prstGeom prst="rect">
            <a:avLst/>
          </a:prstGeom>
        </p:spPr>
      </p:pic>
      <p:pic>
        <p:nvPicPr>
          <p:cNvPr id="7" name="图片 6"/>
          <p:cNvPicPr>
            <a:picLocks noChangeAspect="1"/>
          </p:cNvPicPr>
          <p:nvPr/>
        </p:nvPicPr>
        <p:blipFill>
          <a:blip r:embed="rId3"/>
          <a:stretch>
            <a:fillRect/>
          </a:stretch>
        </p:blipFill>
        <p:spPr>
          <a:xfrm>
            <a:off x="555625" y="3898900"/>
            <a:ext cx="4022090" cy="734695"/>
          </a:xfrm>
          <a:prstGeom prst="rect">
            <a:avLst/>
          </a:prstGeom>
        </p:spPr>
      </p:pic>
      <p:pic>
        <p:nvPicPr>
          <p:cNvPr id="8" name="图片 7"/>
          <p:cNvPicPr>
            <a:picLocks noChangeAspect="1"/>
          </p:cNvPicPr>
          <p:nvPr/>
        </p:nvPicPr>
        <p:blipFill>
          <a:blip r:embed="rId4"/>
          <a:stretch>
            <a:fillRect/>
          </a:stretch>
        </p:blipFill>
        <p:spPr>
          <a:xfrm>
            <a:off x="5219700" y="1471930"/>
            <a:ext cx="4066540" cy="902335"/>
          </a:xfrm>
          <a:prstGeom prst="rect">
            <a:avLst/>
          </a:prstGeom>
        </p:spPr>
      </p:pic>
      <p:pic>
        <p:nvPicPr>
          <p:cNvPr id="9" name="图片 8"/>
          <p:cNvPicPr>
            <a:picLocks noChangeAspect="1"/>
          </p:cNvPicPr>
          <p:nvPr/>
        </p:nvPicPr>
        <p:blipFill>
          <a:blip r:embed="rId5"/>
          <a:stretch>
            <a:fillRect/>
          </a:stretch>
        </p:blipFill>
        <p:spPr>
          <a:xfrm>
            <a:off x="639445" y="4815840"/>
            <a:ext cx="4057015" cy="898525"/>
          </a:xfrm>
          <a:prstGeom prst="rect">
            <a:avLst/>
          </a:prstGeom>
        </p:spPr>
      </p:pic>
      <p:pic>
        <p:nvPicPr>
          <p:cNvPr id="10" name="图片 9"/>
          <p:cNvPicPr>
            <a:picLocks noChangeAspect="1"/>
          </p:cNvPicPr>
          <p:nvPr/>
        </p:nvPicPr>
        <p:blipFill>
          <a:blip r:embed="rId6"/>
          <a:stretch>
            <a:fillRect/>
          </a:stretch>
        </p:blipFill>
        <p:spPr>
          <a:xfrm>
            <a:off x="6039485" y="4698365"/>
            <a:ext cx="3868420" cy="898525"/>
          </a:xfrm>
          <a:prstGeom prst="rect">
            <a:avLst/>
          </a:prstGeom>
        </p:spPr>
      </p:pic>
      <p:pic>
        <p:nvPicPr>
          <p:cNvPr id="11" name="图片 10"/>
          <p:cNvPicPr>
            <a:picLocks noChangeAspect="1"/>
          </p:cNvPicPr>
          <p:nvPr/>
        </p:nvPicPr>
        <p:blipFill>
          <a:blip r:embed="rId7"/>
          <a:stretch>
            <a:fillRect/>
          </a:stretch>
        </p:blipFill>
        <p:spPr>
          <a:xfrm>
            <a:off x="838200" y="1691005"/>
            <a:ext cx="4091305" cy="902970"/>
          </a:xfrm>
          <a:prstGeom prst="rect">
            <a:avLst/>
          </a:prstGeom>
        </p:spPr>
      </p:pic>
      <p:pic>
        <p:nvPicPr>
          <p:cNvPr id="12" name="图片 11"/>
          <p:cNvPicPr>
            <a:picLocks noChangeAspect="1"/>
          </p:cNvPicPr>
          <p:nvPr/>
        </p:nvPicPr>
        <p:blipFill>
          <a:blip r:embed="rId8"/>
          <a:stretch>
            <a:fillRect/>
          </a:stretch>
        </p:blipFill>
        <p:spPr>
          <a:xfrm>
            <a:off x="739140" y="5840730"/>
            <a:ext cx="3331845" cy="742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pic>
        <p:nvPicPr>
          <p:cNvPr id="4" name="内容占位符 3"/>
          <p:cNvPicPr>
            <a:picLocks noChangeAspect="1"/>
          </p:cNvPicPr>
          <p:nvPr>
            <p:ph idx="1"/>
          </p:nvPr>
        </p:nvPicPr>
        <p:blipFill>
          <a:blip r:embed="rId1"/>
          <a:stretch>
            <a:fillRect/>
          </a:stretch>
        </p:blipFill>
        <p:spPr>
          <a:xfrm>
            <a:off x="1071880" y="3754120"/>
            <a:ext cx="8699500" cy="2487295"/>
          </a:xfrm>
          <a:prstGeom prst="rect">
            <a:avLst/>
          </a:prstGeom>
        </p:spPr>
      </p:pic>
      <p:pic>
        <p:nvPicPr>
          <p:cNvPr id="5" name="内容占位符 3"/>
          <p:cNvPicPr>
            <a:picLocks noChangeAspect="1"/>
          </p:cNvPicPr>
          <p:nvPr/>
        </p:nvPicPr>
        <p:blipFill>
          <a:blip r:embed="rId2"/>
          <a:stretch>
            <a:fillRect/>
          </a:stretch>
        </p:blipFill>
        <p:spPr>
          <a:xfrm>
            <a:off x="1071880" y="1501140"/>
            <a:ext cx="8699500" cy="2060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83590" y="-2540"/>
            <a:ext cx="10515600" cy="1325563"/>
          </a:xfrm>
        </p:spPr>
        <p:txBody>
          <a:bodyPr/>
          <a:p>
            <a:r>
              <a:rPr lang="en-US" altLang="zh-CN"/>
              <a:t>Model1</a:t>
            </a:r>
            <a:endParaRPr lang="en-US" altLang="zh-CN"/>
          </a:p>
        </p:txBody>
      </p:sp>
      <p:pic>
        <p:nvPicPr>
          <p:cNvPr id="4" name="内容占位符 3"/>
          <p:cNvPicPr>
            <a:picLocks noChangeAspect="1"/>
          </p:cNvPicPr>
          <p:nvPr>
            <p:ph idx="1"/>
          </p:nvPr>
        </p:nvPicPr>
        <p:blipFill>
          <a:blip r:embed="rId1"/>
          <a:stretch>
            <a:fillRect/>
          </a:stretch>
        </p:blipFill>
        <p:spPr>
          <a:xfrm>
            <a:off x="2984500" y="169545"/>
            <a:ext cx="6639560" cy="66274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a:t>Model2</a:t>
            </a:r>
            <a:endParaRPr lang="en-US" altLang="zh-CN"/>
          </a:p>
        </p:txBody>
      </p:sp>
      <p:pic>
        <p:nvPicPr>
          <p:cNvPr id="6" name="内容占位符 3"/>
          <p:cNvPicPr>
            <a:picLocks noChangeAspect="1"/>
          </p:cNvPicPr>
          <p:nvPr/>
        </p:nvPicPr>
        <p:blipFill>
          <a:blip r:embed="rId1"/>
          <a:stretch>
            <a:fillRect/>
          </a:stretch>
        </p:blipFill>
        <p:spPr>
          <a:xfrm>
            <a:off x="419735" y="1636395"/>
            <a:ext cx="5634990" cy="4722495"/>
          </a:xfrm>
          <a:prstGeom prst="rect">
            <a:avLst/>
          </a:prstGeom>
        </p:spPr>
      </p:pic>
      <p:pic>
        <p:nvPicPr>
          <p:cNvPr id="8" name="图片 7"/>
          <p:cNvPicPr>
            <a:picLocks noChangeAspect="1"/>
          </p:cNvPicPr>
          <p:nvPr/>
        </p:nvPicPr>
        <p:blipFill>
          <a:blip r:embed="rId2"/>
          <a:stretch>
            <a:fillRect/>
          </a:stretch>
        </p:blipFill>
        <p:spPr>
          <a:xfrm>
            <a:off x="5982335" y="509270"/>
            <a:ext cx="6294755" cy="5967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75260"/>
            <a:ext cx="10515600" cy="1325563"/>
          </a:xfrm>
        </p:spPr>
        <p:txBody>
          <a:bodyPr/>
          <a:p>
            <a:r>
              <a:rPr lang="en-US" altLang="zh-CN"/>
              <a:t>Model3</a:t>
            </a:r>
            <a:endParaRPr lang="en-US" altLang="zh-CN"/>
          </a:p>
        </p:txBody>
      </p:sp>
      <p:pic>
        <p:nvPicPr>
          <p:cNvPr id="8" name="内容占位符 7"/>
          <p:cNvPicPr>
            <a:picLocks noChangeAspect="1"/>
          </p:cNvPicPr>
          <p:nvPr>
            <p:ph idx="1"/>
          </p:nvPr>
        </p:nvPicPr>
        <p:blipFill>
          <a:blip r:embed="rId1"/>
          <a:stretch>
            <a:fillRect/>
          </a:stretch>
        </p:blipFill>
        <p:spPr>
          <a:xfrm>
            <a:off x="838200" y="1174115"/>
            <a:ext cx="5639435" cy="5399405"/>
          </a:xfrm>
          <a:prstGeom prst="rect">
            <a:avLst/>
          </a:prstGeom>
        </p:spPr>
      </p:pic>
      <p:pic>
        <p:nvPicPr>
          <p:cNvPr id="9" name="图片 8"/>
          <p:cNvPicPr>
            <a:picLocks noChangeAspect="1"/>
          </p:cNvPicPr>
          <p:nvPr/>
        </p:nvPicPr>
        <p:blipFill>
          <a:blip r:embed="rId2"/>
          <a:stretch>
            <a:fillRect/>
          </a:stretch>
        </p:blipFill>
        <p:spPr>
          <a:xfrm>
            <a:off x="6060440" y="2884805"/>
            <a:ext cx="5951855" cy="2880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ANOVA</a:t>
            </a:r>
            <a:endParaRPr lang="en-US" altLang="zh-CN"/>
          </a:p>
        </p:txBody>
      </p:sp>
      <p:pic>
        <p:nvPicPr>
          <p:cNvPr id="6" name="内容占位符 4"/>
          <p:cNvPicPr>
            <a:picLocks noChangeAspect="1"/>
          </p:cNvPicPr>
          <p:nvPr>
            <p:ph idx="1"/>
          </p:nvPr>
        </p:nvPicPr>
        <p:blipFill>
          <a:blip r:embed="rId1"/>
          <a:stretch>
            <a:fillRect/>
          </a:stretch>
        </p:blipFill>
        <p:spPr>
          <a:xfrm>
            <a:off x="6242685" y="365125"/>
            <a:ext cx="5242560" cy="2676525"/>
          </a:xfrm>
          <a:prstGeom prst="rect">
            <a:avLst/>
          </a:prstGeom>
        </p:spPr>
      </p:pic>
      <p:pic>
        <p:nvPicPr>
          <p:cNvPr id="4" name="图片 3"/>
          <p:cNvPicPr>
            <a:picLocks noChangeAspect="1"/>
          </p:cNvPicPr>
          <p:nvPr/>
        </p:nvPicPr>
        <p:blipFill>
          <a:blip r:embed="rId2"/>
          <a:stretch>
            <a:fillRect/>
          </a:stretch>
        </p:blipFill>
        <p:spPr>
          <a:xfrm>
            <a:off x="312420" y="2788920"/>
            <a:ext cx="5509895" cy="3391535"/>
          </a:xfrm>
          <a:prstGeom prst="rect">
            <a:avLst/>
          </a:prstGeom>
        </p:spPr>
      </p:pic>
      <p:pic>
        <p:nvPicPr>
          <p:cNvPr id="5" name="图片 4"/>
          <p:cNvPicPr>
            <a:picLocks noChangeAspect="1"/>
          </p:cNvPicPr>
          <p:nvPr/>
        </p:nvPicPr>
        <p:blipFill>
          <a:blip r:embed="rId3"/>
          <a:stretch>
            <a:fillRect/>
          </a:stretch>
        </p:blipFill>
        <p:spPr>
          <a:xfrm>
            <a:off x="6242685" y="3310255"/>
            <a:ext cx="5345430" cy="29241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Graphic</a:t>
            </a:r>
            <a:endParaRPr lang="en-US" altLang="zh-CN"/>
          </a:p>
        </p:txBody>
      </p:sp>
      <p:pic>
        <p:nvPicPr>
          <p:cNvPr id="5" name="内容占位符 4"/>
          <p:cNvPicPr>
            <a:picLocks noChangeAspect="1"/>
          </p:cNvPicPr>
          <p:nvPr>
            <p:ph idx="1"/>
          </p:nvPr>
        </p:nvPicPr>
        <p:blipFill>
          <a:blip r:embed="rId1"/>
          <a:stretch>
            <a:fillRect/>
          </a:stretch>
        </p:blipFill>
        <p:spPr>
          <a:xfrm>
            <a:off x="816610" y="1317625"/>
            <a:ext cx="9401175" cy="47790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ym typeface="+mn-ea"/>
              </a:rPr>
              <a:t>Graphic</a:t>
            </a:r>
            <a:endParaRPr lang="zh-CN" altLang="en-US"/>
          </a:p>
        </p:txBody>
      </p:sp>
      <p:pic>
        <p:nvPicPr>
          <p:cNvPr id="4" name="图片 3"/>
          <p:cNvPicPr>
            <a:picLocks noChangeAspect="1"/>
          </p:cNvPicPr>
          <p:nvPr/>
        </p:nvPicPr>
        <p:blipFill>
          <a:blip r:embed="rId1"/>
          <a:stretch>
            <a:fillRect/>
          </a:stretch>
        </p:blipFill>
        <p:spPr>
          <a:xfrm>
            <a:off x="1087755" y="1504315"/>
            <a:ext cx="9446260" cy="4834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ym typeface="+mn-ea"/>
              </a:rPr>
              <a:t>Graphic</a:t>
            </a:r>
            <a:endParaRPr lang="zh-CN" altLang="en-US"/>
          </a:p>
        </p:txBody>
      </p:sp>
      <p:pic>
        <p:nvPicPr>
          <p:cNvPr id="4" name="内容占位符 3"/>
          <p:cNvPicPr>
            <a:picLocks noChangeAspect="1"/>
          </p:cNvPicPr>
          <p:nvPr>
            <p:ph idx="1"/>
          </p:nvPr>
        </p:nvPicPr>
        <p:blipFill>
          <a:blip r:embed="rId1"/>
          <a:stretch>
            <a:fillRect/>
          </a:stretch>
        </p:blipFill>
        <p:spPr>
          <a:xfrm>
            <a:off x="1795780" y="1617345"/>
            <a:ext cx="8601075" cy="46786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fontAlgn="auto"/>
            <a:r>
              <a:rPr lang="en-US" altLang="zh-CN">
                <a:sym typeface="+mn-ea"/>
              </a:rPr>
              <a:t>Introduction</a:t>
            </a:r>
            <a:endParaRPr lang="zh-CN" altLang="en-US"/>
          </a:p>
        </p:txBody>
      </p:sp>
      <p:sp>
        <p:nvSpPr>
          <p:cNvPr id="3" name="内容占位符 2"/>
          <p:cNvSpPr>
            <a:spLocks noGrp="1"/>
          </p:cNvSpPr>
          <p:nvPr>
            <p:ph idx="1"/>
          </p:nvPr>
        </p:nvSpPr>
        <p:spPr/>
        <p:txBody>
          <a:bodyPr/>
          <a:p>
            <a:r>
              <a:rPr lang="en-US" altLang="zh-CN">
                <a:sym typeface="+mn-ea"/>
              </a:rPr>
              <a:t>Piont4</a:t>
            </a:r>
            <a:endParaRPr lang="en-US" altLang="zh-CN">
              <a:sym typeface="+mn-ea"/>
            </a:endParaRPr>
          </a:p>
          <a:p>
            <a:r>
              <a:rPr lang="zh-CN" altLang="en-US"/>
              <a:t>       </a:t>
            </a:r>
            <a:r>
              <a:rPr lang="en-US" altLang="zh-CN"/>
              <a:t>H</a:t>
            </a:r>
            <a:r>
              <a:rPr lang="zh-CN" altLang="en-US"/>
              <a:t>edonic price function is determined as the equilibrium between demand and supply conditions</a:t>
            </a:r>
            <a:r>
              <a:rPr lang="en-US" altLang="zh-CN"/>
              <a:t>.</a:t>
            </a:r>
            <a:endParaRPr lang="en-US" altLang="zh-CN"/>
          </a:p>
          <a:p>
            <a:endParaRPr lang="en-US" altLang="zh-CN"/>
          </a:p>
          <a:p>
            <a:r>
              <a:rPr lang="en-US" altLang="zh-CN">
                <a:sym typeface="+mn-ea"/>
              </a:rPr>
              <a:t>Piont5</a:t>
            </a:r>
            <a:endParaRPr lang="en-US" altLang="zh-CN"/>
          </a:p>
          <a:p>
            <a:r>
              <a:rPr lang="en-US" altLang="zh-CN"/>
              <a:t>Price is considered a good indicator of quality by consumers who are not knowledgeable about wine.</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fontAlgn="auto"/>
            <a:r>
              <a:rPr lang="zh-CN" altLang="en-US"/>
              <a:t>Hypotheses and methodology</a:t>
            </a:r>
            <a:endParaRPr lang="zh-CN" altLang="en-US"/>
          </a:p>
        </p:txBody>
      </p:sp>
      <p:sp>
        <p:nvSpPr>
          <p:cNvPr id="3" name="内容占位符 2"/>
          <p:cNvSpPr>
            <a:spLocks noGrp="1"/>
          </p:cNvSpPr>
          <p:nvPr>
            <p:ph idx="1"/>
          </p:nvPr>
        </p:nvSpPr>
        <p:spPr/>
        <p:txBody>
          <a:bodyPr/>
          <a:p>
            <a:r>
              <a:rPr lang="zh-CN" altLang="en-US"/>
              <a:t>RQ1. How is the COO effect on wine purchase in China?</a:t>
            </a:r>
            <a:endParaRPr lang="zh-CN" altLang="en-US"/>
          </a:p>
          <a:p>
            <a:endParaRPr lang="zh-CN" altLang="en-US"/>
          </a:p>
          <a:p>
            <a:r>
              <a:rPr lang="zh-CN" altLang="en-US"/>
              <a:t>H1. Foreign COO has a positive effect on the sales of wine bottles in China.</a:t>
            </a:r>
            <a:endParaRPr lang="zh-CN" altLang="en-US"/>
          </a:p>
          <a:p>
            <a:endParaRPr lang="zh-CN" altLang="en-US"/>
          </a:p>
          <a:p>
            <a:r>
              <a:rPr lang="zh-CN" altLang="en-US"/>
              <a:t>H2. French COO has the highest positive effect on the sales of wine bottles in China.</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fontAlgn="auto"/>
            <a:r>
              <a:rPr lang="en-US" altLang="zh-CN"/>
              <a:t>Details</a:t>
            </a:r>
            <a:endParaRPr lang="en-US" altLang="zh-CN"/>
          </a:p>
        </p:txBody>
      </p:sp>
      <p:sp>
        <p:nvSpPr>
          <p:cNvPr id="3" name="内容占位符 2"/>
          <p:cNvSpPr>
            <a:spLocks noGrp="1"/>
          </p:cNvSpPr>
          <p:nvPr>
            <p:ph idx="1"/>
          </p:nvPr>
        </p:nvSpPr>
        <p:spPr/>
        <p:txBody>
          <a:bodyPr>
            <a:normAutofit lnSpcReduction="20000"/>
          </a:bodyPr>
          <a:p>
            <a:pPr marL="457200" lvl="1" indent="0" fontAlgn="auto">
              <a:buNone/>
            </a:pPr>
            <a:r>
              <a:rPr lang="en-US" altLang="zh-CN"/>
              <a:t>           </a:t>
            </a:r>
            <a:r>
              <a:rPr lang="en-US" altLang="zh-CN" sz="2800"/>
              <a:t>Indeed, wine prices are </a:t>
            </a:r>
            <a:r>
              <a:rPr lang="en-US" altLang="zh-CN" sz="2800">
                <a:solidFill>
                  <a:srgbClr val="FFC000"/>
                </a:solidFill>
              </a:rPr>
              <a:t>controlled by the government</a:t>
            </a:r>
            <a:r>
              <a:rPr lang="en-US" altLang="zh-CN" sz="2800"/>
              <a:t> both in Sweden (back in the 1990s) and China, although in a different way</a:t>
            </a:r>
            <a:endParaRPr lang="en-US" altLang="zh-CN" sz="2800"/>
          </a:p>
          <a:p>
            <a:pPr marL="0" indent="0">
              <a:buNone/>
            </a:pPr>
            <a:endParaRPr lang="en-US" altLang="zh-CN"/>
          </a:p>
          <a:p>
            <a:pPr marL="0" indent="0">
              <a:buNone/>
            </a:pPr>
            <a:r>
              <a:rPr lang="en-US" altLang="zh-CN"/>
              <a:t>            W</a:t>
            </a:r>
            <a:r>
              <a:rPr lang="zh-CN" altLang="en-US"/>
              <a:t>ine imported into China is also subject to </a:t>
            </a:r>
            <a:r>
              <a:rPr lang="zh-CN" altLang="en-US">
                <a:solidFill>
                  <a:srgbClr val="FFC000"/>
                </a:solidFill>
              </a:rPr>
              <a:t>10 percent “consumption tax”</a:t>
            </a:r>
            <a:r>
              <a:rPr lang="zh-CN" altLang="en-US"/>
              <a:t> and </a:t>
            </a:r>
            <a:r>
              <a:rPr lang="zh-CN" altLang="en-US">
                <a:solidFill>
                  <a:srgbClr val="FFC000"/>
                </a:solidFill>
              </a:rPr>
              <a:t>17 per cent “value added tax”</a:t>
            </a:r>
            <a:r>
              <a:rPr lang="en-US" altLang="zh-CN"/>
              <a:t>.</a:t>
            </a:r>
            <a:endParaRPr lang="en-US" altLang="zh-CN"/>
          </a:p>
          <a:p>
            <a:pPr marL="0" indent="0">
              <a:buNone/>
            </a:pPr>
            <a:r>
              <a:rPr lang="en-US" altLang="zh-CN"/>
              <a:t>       </a:t>
            </a:r>
            <a:endParaRPr lang="en-US" altLang="zh-CN"/>
          </a:p>
          <a:p>
            <a:pPr marL="0" indent="0">
              <a:buNone/>
            </a:pPr>
            <a:r>
              <a:rPr lang="en-US" altLang="zh-CN"/>
              <a:t>      Consequently, in China wine from certain countries such as Australia, Chile and New Zealand is not subject to </a:t>
            </a:r>
            <a:r>
              <a:rPr lang="en-US" altLang="zh-CN">
                <a:solidFill>
                  <a:srgbClr val="FFC000"/>
                </a:solidFill>
              </a:rPr>
              <a:t>import duties</a:t>
            </a:r>
            <a:r>
              <a:rPr lang="en-US" altLang="zh-CN"/>
              <a:t> thanks to </a:t>
            </a:r>
            <a:r>
              <a:rPr lang="en-US" altLang="zh-CN">
                <a:solidFill>
                  <a:srgbClr val="FFC000"/>
                </a:solidFill>
              </a:rPr>
              <a:t>mutual FTAs </a:t>
            </a:r>
            <a:r>
              <a:rPr lang="en-US" altLang="zh-CN"/>
              <a:t>(the tariff rate on wine from other countries is 14 per cent for bottled wine or 20 per cent for bulk wine).</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fontAlgn="auto"/>
            <a:r>
              <a:rPr lang="en-US" altLang="zh-CN"/>
              <a:t>Attributes</a:t>
            </a:r>
            <a:endParaRPr lang="en-US" altLang="zh-CN"/>
          </a:p>
        </p:txBody>
      </p:sp>
      <p:sp>
        <p:nvSpPr>
          <p:cNvPr id="3" name="内容占位符 2"/>
          <p:cNvSpPr>
            <a:spLocks noGrp="1"/>
          </p:cNvSpPr>
          <p:nvPr>
            <p:ph idx="1"/>
          </p:nvPr>
        </p:nvSpPr>
        <p:spPr>
          <a:xfrm>
            <a:off x="838200" y="1327785"/>
            <a:ext cx="10515600" cy="5300980"/>
          </a:xfrm>
        </p:spPr>
        <p:txBody>
          <a:bodyPr/>
          <a:p>
            <a:pPr marL="0" indent="0">
              <a:buNone/>
            </a:pPr>
            <a:endParaRPr lang="en-US" altLang="zh-CN"/>
          </a:p>
          <a:p>
            <a:pPr marL="0" indent="0">
              <a:buNone/>
            </a:pPr>
            <a:r>
              <a:rPr lang="en-US" altLang="zh-CN"/>
              <a:t>      </a:t>
            </a:r>
            <a:r>
              <a:rPr lang="zh-CN" altLang="en-US"/>
              <a:t>The </a:t>
            </a:r>
            <a:r>
              <a:rPr lang="zh-CN" altLang="en-US">
                <a:solidFill>
                  <a:srgbClr val="0070C0"/>
                </a:solidFill>
              </a:rPr>
              <a:t>intrinsic attributes</a:t>
            </a:r>
            <a:r>
              <a:rPr lang="zh-CN" altLang="en-US"/>
              <a:t> are those that are recognised by the consumer since they </a:t>
            </a:r>
            <a:r>
              <a:rPr lang="zh-CN" altLang="en-US">
                <a:solidFill>
                  <a:srgbClr val="0070C0"/>
                </a:solidFill>
              </a:rPr>
              <a:t>appear on the label</a:t>
            </a:r>
            <a:r>
              <a:rPr lang="zh-CN" altLang="en-US"/>
              <a:t>: alcoholic content, vintage year, reserve  characteristic, COO and body.</a:t>
            </a:r>
            <a:endParaRPr lang="zh-CN" altLang="en-US"/>
          </a:p>
          <a:p>
            <a:pPr marL="0" indent="0">
              <a:buNone/>
            </a:pPr>
            <a:r>
              <a:rPr lang="en-US" altLang="zh-CN"/>
              <a:t>     The </a:t>
            </a:r>
            <a:r>
              <a:rPr lang="zh-CN" altLang="en-US">
                <a:solidFill>
                  <a:srgbClr val="0070C0"/>
                </a:solidFill>
              </a:rPr>
              <a:t>extrinsic attributes</a:t>
            </a:r>
            <a:r>
              <a:rPr lang="zh-CN" altLang="en-US"/>
              <a:t> include reputational signals, represented by rating and protected indicators of origin.</a:t>
            </a:r>
            <a:endParaRPr lang="zh-CN" altLang="en-US"/>
          </a:p>
          <a:p>
            <a:pPr marL="0" indent="0">
              <a:buNone/>
            </a:pPr>
            <a:r>
              <a:rPr lang="zh-CN" altLang="en-US"/>
              <a:t>   </a:t>
            </a:r>
            <a:r>
              <a:rPr lang="zh-CN" altLang="en-US">
                <a:solidFill>
                  <a:srgbClr val="0070C0"/>
                </a:solidFill>
              </a:rPr>
              <a:t>   protected indicators of origin</a:t>
            </a:r>
            <a:r>
              <a:rPr lang="zh-CN" altLang="en-US"/>
              <a:t>,referred to certificates of origin such as “protected designation of origin” (PDO) or “protected</a:t>
            </a:r>
            <a:endParaRPr lang="zh-CN" altLang="en-US"/>
          </a:p>
          <a:p>
            <a:pPr marL="0" indent="0">
              <a:buNone/>
            </a:pPr>
            <a:r>
              <a:rPr lang="zh-CN" altLang="en-US"/>
              <a:t>geographical indication” (PGI)</a:t>
            </a:r>
            <a:r>
              <a:rPr lang="en-US" altLang="zh-CN"/>
              <a:t>,</a:t>
            </a:r>
            <a:r>
              <a:rPr lang="zh-CN" altLang="en-US"/>
              <a:t>established by entities such as the </a:t>
            </a:r>
            <a:r>
              <a:rPr lang="zh-CN" altLang="en-US">
                <a:solidFill>
                  <a:srgbClr val="0070C0"/>
                </a:solidFill>
              </a:rPr>
              <a:t>European Union</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fontAlgn="auto"/>
            <a:r>
              <a:rPr lang="en-US" altLang="zh-CN"/>
              <a:t>F</a:t>
            </a:r>
            <a:r>
              <a:rPr lang="zh-CN" altLang="en-US"/>
              <a:t>inal specification of the model</a:t>
            </a:r>
            <a:endParaRPr lang="zh-CN" altLang="en-US"/>
          </a:p>
        </p:txBody>
      </p:sp>
      <p:pic>
        <p:nvPicPr>
          <p:cNvPr id="4" name="内容占位符 3"/>
          <p:cNvPicPr>
            <a:picLocks noChangeAspect="1"/>
          </p:cNvPicPr>
          <p:nvPr>
            <p:ph idx="1"/>
          </p:nvPr>
        </p:nvPicPr>
        <p:blipFill>
          <a:blip r:embed="rId1"/>
          <a:stretch>
            <a:fillRect/>
          </a:stretch>
        </p:blipFill>
        <p:spPr>
          <a:xfrm>
            <a:off x="1595755" y="1871345"/>
            <a:ext cx="8999220" cy="33642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800"/>
              <a:t>Some remarks on the final specification of the hedonic regression</a:t>
            </a:r>
            <a:endParaRPr lang="zh-CN" altLang="en-US" sz="2800"/>
          </a:p>
        </p:txBody>
      </p:sp>
      <p:sp>
        <p:nvSpPr>
          <p:cNvPr id="3" name="内容占位符 2"/>
          <p:cNvSpPr>
            <a:spLocks noGrp="1"/>
          </p:cNvSpPr>
          <p:nvPr>
            <p:ph idx="1"/>
          </p:nvPr>
        </p:nvSpPr>
        <p:spPr>
          <a:xfrm>
            <a:off x="838200" y="1482090"/>
            <a:ext cx="10515600" cy="4839970"/>
          </a:xfrm>
        </p:spPr>
        <p:txBody>
          <a:bodyPr>
            <a:normAutofit lnSpcReduction="20000"/>
          </a:bodyPr>
          <a:p>
            <a:pPr marL="0" indent="0">
              <a:buNone/>
            </a:pPr>
            <a:r>
              <a:rPr lang="en-US" altLang="zh-CN"/>
              <a:t>&gt;  F</a:t>
            </a:r>
            <a:r>
              <a:rPr lang="zh-CN" altLang="en-US"/>
              <a:t>irst, the double-logrelation between the SOLD and PRICE variables is chosen as it provides the most satisfying value of the Ramsey RESET test</a:t>
            </a:r>
            <a:endParaRPr lang="zh-CN" altLang="en-US"/>
          </a:p>
          <a:p>
            <a:pPr marL="0" indent="0">
              <a:buNone/>
            </a:pPr>
            <a:endParaRPr lang="zh-CN" altLang="en-US"/>
          </a:p>
          <a:p>
            <a:pPr marL="0" indent="0">
              <a:buNone/>
            </a:pPr>
            <a:r>
              <a:rPr lang="en-US" altLang="zh-CN"/>
              <a:t>&gt;  </a:t>
            </a:r>
            <a:r>
              <a:rPr lang="zh-CN" altLang="en-US"/>
              <a:t>Second, the overall evaluation by users interacts with the number of reviews in order to take into account not only the quality of the wine judged by customers but also the quantity of evaluations made at the same time  (indeed, wider the feedback, more reliable is the overall evaluation).</a:t>
            </a:r>
            <a:endParaRPr lang="zh-CN" altLang="en-US"/>
          </a:p>
          <a:p>
            <a:pPr marL="0" indent="0">
              <a:buNone/>
            </a:pPr>
            <a:endParaRPr lang="zh-CN" altLang="en-US"/>
          </a:p>
          <a:p>
            <a:pPr marL="0" indent="0">
              <a:buNone/>
            </a:pPr>
            <a:r>
              <a:rPr lang="en-US" altLang="zh-CN"/>
              <a:t>&gt;  </a:t>
            </a:r>
            <a:r>
              <a:rPr lang="zh-CN" altLang="en-US"/>
              <a:t>Third, the COO variable associated to China is set as the reference variable.</a:t>
            </a:r>
            <a:r>
              <a:rPr lang="en-US" altLang="zh-CN"/>
              <a:t>T</a:t>
            </a:r>
            <a:r>
              <a:rPr lang="zh-CN" altLang="en-US"/>
              <a:t>he coefficients of the foreigners COO will be interpreted with respect to China</a:t>
            </a:r>
            <a:r>
              <a:rPr lang="en-US" altLang="zh-CN"/>
              <a:t>.</a:t>
            </a:r>
            <a:endParaRPr lang="zh-CN" altLang="en-US"/>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72515"/>
          </a:xfrm>
        </p:spPr>
        <p:txBody>
          <a:bodyPr/>
          <a:p>
            <a:pPr algn="ctr" fontAlgn="auto"/>
            <a:r>
              <a:rPr lang="zh-CN" altLang="en-US"/>
              <a:t>Sample</a:t>
            </a:r>
            <a:endParaRPr lang="zh-CN" altLang="en-US"/>
          </a:p>
        </p:txBody>
      </p:sp>
      <p:sp>
        <p:nvSpPr>
          <p:cNvPr id="3" name="内容占位符 2"/>
          <p:cNvSpPr>
            <a:spLocks noGrp="1"/>
          </p:cNvSpPr>
          <p:nvPr>
            <p:ph idx="1"/>
          </p:nvPr>
        </p:nvSpPr>
        <p:spPr>
          <a:xfrm>
            <a:off x="838200" y="1246505"/>
            <a:ext cx="10515600" cy="4930775"/>
          </a:xfrm>
        </p:spPr>
        <p:txBody>
          <a:bodyPr/>
          <a:p>
            <a:r>
              <a:rPr lang="zh-CN" altLang="en-US"/>
              <a:t>www.yesmywine.com</a:t>
            </a:r>
            <a:endParaRPr lang="zh-CN" altLang="en-US"/>
          </a:p>
          <a:p>
            <a:endParaRPr lang="zh-CN" altLang="en-US"/>
          </a:p>
        </p:txBody>
      </p:sp>
      <p:pic>
        <p:nvPicPr>
          <p:cNvPr id="4" name="图片 3"/>
          <p:cNvPicPr>
            <a:picLocks noChangeAspect="1"/>
          </p:cNvPicPr>
          <p:nvPr/>
        </p:nvPicPr>
        <p:blipFill>
          <a:blip r:embed="rId1"/>
          <a:stretch>
            <a:fillRect/>
          </a:stretch>
        </p:blipFill>
        <p:spPr>
          <a:xfrm>
            <a:off x="904875" y="1827530"/>
            <a:ext cx="10177145" cy="4854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a:t>
            </a:r>
            <a:endParaRPr lang="en-US" altLang="zh-CN"/>
          </a:p>
        </p:txBody>
      </p:sp>
      <p:sp>
        <p:nvSpPr>
          <p:cNvPr id="3" name="内容占位符 2"/>
          <p:cNvSpPr>
            <a:spLocks noGrp="1"/>
          </p:cNvSpPr>
          <p:nvPr>
            <p:ph idx="1"/>
          </p:nvPr>
        </p:nvSpPr>
        <p:spPr>
          <a:xfrm>
            <a:off x="838200" y="1598930"/>
            <a:ext cx="10515600" cy="4578350"/>
          </a:xfrm>
        </p:spPr>
        <p:txBody>
          <a:bodyPr/>
          <a:p>
            <a:r>
              <a:rPr lang="en-US" altLang="zh-CN"/>
              <a:t>(</a:t>
            </a:r>
            <a:r>
              <a:rPr lang="zh-CN" altLang="en-US"/>
              <a:t>Model 1</a:t>
            </a:r>
            <a:r>
              <a:rPr lang="en-US" altLang="zh-CN"/>
              <a:t>)</a:t>
            </a:r>
            <a:r>
              <a:rPr lang="zh-CN" altLang="en-US"/>
              <a:t> includes the variables as specified by </a:t>
            </a:r>
            <a:r>
              <a:rPr lang="zh-CN" altLang="en-US">
                <a:solidFill>
                  <a:srgbClr val="0070C0"/>
                </a:solidFill>
              </a:rPr>
              <a:t>Equation (7).</a:t>
            </a:r>
            <a:r>
              <a:rPr lang="zh-CN" altLang="en-US"/>
              <a:t> As there is evidence of heteroskedasticity ( po0.01 for the White test), robust standard error estimates are used.The R2 of the model is 0.6917, suggesting a goodness of fit.</a:t>
            </a:r>
            <a:endParaRPr lang="zh-CN" altLang="en-US"/>
          </a:p>
          <a:p>
            <a:endParaRPr lang="zh-CN" altLang="en-US"/>
          </a:p>
          <a:p>
            <a:r>
              <a:rPr lang="en-US" altLang="zh-CN"/>
              <a:t>(</a:t>
            </a:r>
            <a:r>
              <a:rPr lang="zh-CN" altLang="en-US"/>
              <a:t>Model 2</a:t>
            </a:r>
            <a:r>
              <a:rPr lang="en-US" altLang="zh-CN"/>
              <a:t>)</a:t>
            </a:r>
            <a:r>
              <a:rPr lang="zh-CN" altLang="en-US"/>
              <a:t> </a:t>
            </a:r>
            <a:r>
              <a:rPr lang="zh-CN" altLang="en-US">
                <a:solidFill>
                  <a:srgbClr val="0070C0"/>
                </a:solidFill>
              </a:rPr>
              <a:t>adds</a:t>
            </a:r>
            <a:r>
              <a:rPr lang="zh-CN" altLang="en-US"/>
              <a:t> the </a:t>
            </a:r>
            <a:r>
              <a:rPr lang="zh-CN" altLang="en-US">
                <a:solidFill>
                  <a:srgbClr val="0070C0"/>
                </a:solidFill>
              </a:rPr>
              <a:t>grape variety </a:t>
            </a:r>
            <a:r>
              <a:rPr lang="zh-CN" altLang="en-US"/>
              <a:t>(such as Cabernet, Merlot, Crianza and so on) as a variable in the hedonic regression (7).</a:t>
            </a:r>
            <a:endParaRPr lang="zh-CN" altLang="en-US"/>
          </a:p>
          <a:p>
            <a:endParaRPr lang="zh-CN" altLang="en-US"/>
          </a:p>
          <a:p>
            <a:r>
              <a:rPr lang="zh-CN" altLang="en-US"/>
              <a:t>(Model 3). A regression </a:t>
            </a:r>
            <a:r>
              <a:rPr lang="zh-CN" altLang="en-US">
                <a:solidFill>
                  <a:srgbClr val="0070C0"/>
                </a:solidFill>
              </a:rPr>
              <a:t>removing the COO</a:t>
            </a:r>
            <a:r>
              <a:rPr lang="zh-CN" altLang="en-US"/>
              <a:t> and </a:t>
            </a:r>
            <a:r>
              <a:rPr lang="zh-CN" altLang="en-US">
                <a:solidFill>
                  <a:srgbClr val="0070C0"/>
                </a:solidFill>
              </a:rPr>
              <a:t>including the grape variety</a:t>
            </a:r>
            <a:endParaRPr lang="zh-CN" altLang="en-US">
              <a:solidFill>
                <a:srgbClr val="0070C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演示</Application>
  <PresentationFormat>宽屏</PresentationFormat>
  <Paragraphs>87</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 Light</vt:lpstr>
      <vt:lpstr>Calibri</vt:lpstr>
      <vt:lpstr>微软雅黑</vt:lpstr>
      <vt:lpstr>Arial Unicode MS</vt:lpstr>
      <vt:lpstr>Office 主题</vt:lpstr>
      <vt:lpstr>Introduction</vt:lpstr>
      <vt:lpstr>Introduction</vt:lpstr>
      <vt:lpstr>Hypotheses and methodology</vt:lpstr>
      <vt:lpstr>Details</vt:lpstr>
      <vt:lpstr>Attributes</vt:lpstr>
      <vt:lpstr>Final specification of the model</vt:lpstr>
      <vt:lpstr>Some remarks on the final specification of the hedonic regression</vt:lpstr>
      <vt:lpstr>Sample</vt:lpstr>
      <vt:lpstr>Model</vt:lpstr>
      <vt:lpstr>Summary</vt:lpstr>
      <vt:lpstr>Summary</vt:lpstr>
      <vt:lpstr>Model1</vt:lpstr>
      <vt:lpstr>Model2</vt:lpstr>
      <vt:lpstr>Model3</vt:lpstr>
      <vt:lpstr>ANOVA</vt:lpstr>
      <vt:lpstr>Graphic</vt:lpstr>
      <vt:lpstr>Graphic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人</cp:lastModifiedBy>
  <cp:revision>22</cp:revision>
  <dcterms:created xsi:type="dcterms:W3CDTF">2018-08-13T13:55:00Z</dcterms:created>
  <dcterms:modified xsi:type="dcterms:W3CDTF">2018-08-21T00:33:19Z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