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1"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8" autoAdjust="0"/>
    <p:restoredTop sz="72321"/>
  </p:normalViewPr>
  <p:slideViewPr>
    <p:cSldViewPr snapToGrid="0">
      <p:cViewPr varScale="1">
        <p:scale>
          <a:sx n="64" d="100"/>
          <a:sy n="64" d="100"/>
        </p:scale>
        <p:origin x="12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F9EAE-14C7-5B47-AD01-056228D59C1D}" type="datetimeFigureOut">
              <a:rPr lang="en-US" smtClean="0"/>
              <a:t>4/29/2016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8D467-68F8-6A48-9812-8CC6C0FFE44F}" type="slidenum">
              <a:rPr lang="en-US" smtClean="0"/>
              <a:t>‹#›</a:t>
            </a:fld>
            <a:endParaRPr lang="en-US"/>
          </a:p>
        </p:txBody>
      </p:sp>
    </p:spTree>
    <p:extLst>
      <p:ext uri="{BB962C8B-B14F-4D97-AF65-F5344CB8AC3E}">
        <p14:creationId xmlns:p14="http://schemas.microsoft.com/office/powerpoint/2010/main" val="712347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B8D467-68F8-6A48-9812-8CC6C0FFE44F}" type="slidenum">
              <a:rPr lang="en-US" smtClean="0"/>
              <a:t>1</a:t>
            </a:fld>
            <a:endParaRPr lang="en-US"/>
          </a:p>
        </p:txBody>
      </p:sp>
    </p:spTree>
    <p:extLst>
      <p:ext uri="{BB962C8B-B14F-4D97-AF65-F5344CB8AC3E}">
        <p14:creationId xmlns:p14="http://schemas.microsoft.com/office/powerpoint/2010/main" val="185035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our</a:t>
            </a:r>
            <a:r>
              <a:rPr lang="en-US" baseline="0" dirty="0" smtClean="0"/>
              <a:t> project is to create a database based website that will predict whether a flight with a certain date, air company and destination airport will delay and provide some other services. Here are some detailed information of our project. We created a new database based on three different database: flight delay information database, weather report database and a calendar database. Each of the three databases can be visit through the underlined link. We chose MySQL as our database server and used PHP to link the database with our website. The detailed structure and data samples of the database will be shown in the following slides. </a:t>
            </a:r>
            <a:endParaRPr lang="en-US" dirty="0"/>
          </a:p>
        </p:txBody>
      </p:sp>
      <p:sp>
        <p:nvSpPr>
          <p:cNvPr id="4" name="Slide Number Placeholder 3"/>
          <p:cNvSpPr>
            <a:spLocks noGrp="1"/>
          </p:cNvSpPr>
          <p:nvPr>
            <p:ph type="sldNum" sz="quarter" idx="10"/>
          </p:nvPr>
        </p:nvSpPr>
        <p:spPr/>
        <p:txBody>
          <a:bodyPr/>
          <a:lstStyle/>
          <a:p>
            <a:fld id="{00B8D467-68F8-6A48-9812-8CC6C0FFE44F}" type="slidenum">
              <a:rPr lang="en-US" smtClean="0"/>
              <a:t>2</a:t>
            </a:fld>
            <a:endParaRPr lang="en-US"/>
          </a:p>
        </p:txBody>
      </p:sp>
    </p:spTree>
    <p:extLst>
      <p:ext uri="{BB962C8B-B14F-4D97-AF65-F5344CB8AC3E}">
        <p14:creationId xmlns:p14="http://schemas.microsoft.com/office/powerpoint/2010/main" val="20836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our ER-diagram of our database. In our concern, there </a:t>
            </a:r>
            <a:r>
              <a:rPr lang="en-US" baseline="0" smtClean="0"/>
              <a:t>are two </a:t>
            </a:r>
            <a:r>
              <a:rPr lang="en-US" baseline="0" dirty="0" smtClean="0"/>
              <a:t>main factors that will affect the flight landing time. So our ER diagram has three main entities shown in blue: flight time delay, weather and holiday. And the flight delay time is a union of departure and arrival. The key attribute is shown in </a:t>
            </a:r>
            <a:r>
              <a:rPr lang="en-US" altLang="zh-CN" baseline="0" dirty="0" smtClean="0"/>
              <a:t>cyan. For flight time delay, it has two candidate key attributes: flight number and date. </a:t>
            </a:r>
            <a:r>
              <a:rPr lang="en-US" baseline="0" dirty="0" smtClean="0"/>
              <a:t> And key attribute of the weather and holiday are date. The relation of the entities is shown in diamond. </a:t>
            </a:r>
            <a:endParaRPr lang="en-US" dirty="0"/>
          </a:p>
        </p:txBody>
      </p:sp>
      <p:sp>
        <p:nvSpPr>
          <p:cNvPr id="4" name="Slide Number Placeholder 3"/>
          <p:cNvSpPr>
            <a:spLocks noGrp="1"/>
          </p:cNvSpPr>
          <p:nvPr>
            <p:ph type="sldNum" sz="quarter" idx="10"/>
          </p:nvPr>
        </p:nvSpPr>
        <p:spPr/>
        <p:txBody>
          <a:bodyPr/>
          <a:lstStyle/>
          <a:p>
            <a:fld id="{00B8D467-68F8-6A48-9812-8CC6C0FFE44F}" type="slidenum">
              <a:rPr lang="en-US" smtClean="0"/>
              <a:t>3</a:t>
            </a:fld>
            <a:endParaRPr lang="en-US"/>
          </a:p>
        </p:txBody>
      </p:sp>
    </p:spTree>
    <p:extLst>
      <p:ext uri="{BB962C8B-B14F-4D97-AF65-F5344CB8AC3E}">
        <p14:creationId xmlns:p14="http://schemas.microsoft.com/office/powerpoint/2010/main" val="33439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These</a:t>
            </a:r>
            <a:r>
              <a:rPr lang="en-US" altLang="zh-CN" baseline="0" dirty="0" smtClean="0"/>
              <a:t> are our sample data of weather and flights. We analyzed data from last Sep to this Feb. But at last, we didn’t use all of the attributes . Because some of them don’t have effects on our final result or too difficult to analyze. So we care more about the delay time under different weather conditions. Such as rain, snow or thunderstorm and so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B8D467-68F8-6A48-9812-8CC6C0FFE44F}" type="slidenum">
              <a:rPr lang="en-US" smtClean="0"/>
              <a:t>4</a:t>
            </a:fld>
            <a:endParaRPr lang="en-US"/>
          </a:p>
        </p:txBody>
      </p:sp>
    </p:spTree>
    <p:extLst>
      <p:ext uri="{BB962C8B-B14F-4D97-AF65-F5344CB8AC3E}">
        <p14:creationId xmlns:p14="http://schemas.microsoft.com/office/powerpoint/2010/main" val="255912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During the process of looking</a:t>
            </a:r>
            <a:r>
              <a:rPr lang="en-US" altLang="zh-CN" baseline="0" dirty="0" smtClean="0"/>
              <a:t> for the result, we found something interesting. Firstly, we can notice that there are only 4 lines to CVG and 2 lines to PIA, so we checked the date of them and found that they may be provisional flight or private plane. Another thing is that at first we thought weekends might have some influences on flights, but from the mean, standard deviation and maximum of delay time, we can see that it may not matter. The difference of them is small.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B8D467-68F8-6A48-9812-8CC6C0FFE44F}" type="slidenum">
              <a:rPr lang="en-US" smtClean="0"/>
              <a:t>5</a:t>
            </a:fld>
            <a:endParaRPr lang="en-US"/>
          </a:p>
        </p:txBody>
      </p:sp>
    </p:spTree>
    <p:extLst>
      <p:ext uri="{BB962C8B-B14F-4D97-AF65-F5344CB8AC3E}">
        <p14:creationId xmlns:p14="http://schemas.microsoft.com/office/powerpoint/2010/main" val="3583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 this is our website,</a:t>
            </a:r>
            <a:r>
              <a:rPr lang="en-US" baseline="0" dirty="0" smtClean="0"/>
              <a:t> user can choose their date of flight, carrier code destination at the bar, like April 29 St. Louis to Los angles. but if they haven’t decide which airline company they want to take, that’ ok it can be null, if they haven’t decide where they will go, although I personally won’t do that, they can leave it blank.  </a:t>
            </a:r>
          </a:p>
          <a:p>
            <a:r>
              <a:rPr lang="en-US" baseline="0" dirty="0" smtClean="0"/>
              <a:t>Let’s submit it for the result it will show the customer’s carrier code, destination and most important, their expected flight delay time which we calculated base on the history data and weather forecast, because we can only get the forecast for future 5 days, it's more accurate within that interval. If it shows a negative number, congratulations! It means that your flight pro won’t be delayed. </a:t>
            </a:r>
          </a:p>
          <a:p>
            <a:r>
              <a:rPr lang="en-US" baseline="0" dirty="0" smtClean="0"/>
              <a:t>If customer want to see more history reports they can click the link below, it will lead them to another page which they can choose their specific question, say, to what’s the standard delay for each day in a week. Then it will return the table which shows us the Saturday has least delay in average, but the difference is small</a:t>
            </a:r>
            <a:endParaRPr lang="en-US" dirty="0" smtClean="0"/>
          </a:p>
          <a:p>
            <a:endParaRPr lang="en-US" dirty="0"/>
          </a:p>
        </p:txBody>
      </p:sp>
      <p:sp>
        <p:nvSpPr>
          <p:cNvPr id="4" name="灯片编号占位符 3"/>
          <p:cNvSpPr>
            <a:spLocks noGrp="1"/>
          </p:cNvSpPr>
          <p:nvPr>
            <p:ph type="sldNum" sz="quarter" idx="10"/>
          </p:nvPr>
        </p:nvSpPr>
        <p:spPr/>
        <p:txBody>
          <a:bodyPr/>
          <a:lstStyle/>
          <a:p>
            <a:fld id="{00B8D467-68F8-6A48-9812-8CC6C0FFE44F}" type="slidenum">
              <a:rPr lang="en-US" smtClean="0"/>
              <a:t>6</a:t>
            </a:fld>
            <a:endParaRPr lang="en-US"/>
          </a:p>
        </p:txBody>
      </p:sp>
    </p:spTree>
    <p:extLst>
      <p:ext uri="{BB962C8B-B14F-4D97-AF65-F5344CB8AC3E}">
        <p14:creationId xmlns:p14="http://schemas.microsoft.com/office/powerpoint/2010/main" val="372861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apps.bts.gov/xml/ontimesummarystatistics/src/dstat/OntimeSummaryArrivalsData.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nationalholidaydates.com/UnitedStates/2105.aspx" TargetMode="External"/><Relationship Id="rId4" Type="http://schemas.openxmlformats.org/officeDocument/2006/relationships/hyperlink" Target="https://www.wunderground.com/history/airport/KSTL/2015/7/28/MonthlyHistory.html?req_city=&amp;req_state=&amp;req_statename=&amp;reqdb.zip=&amp;reqdb.magic=&amp;reqdb.wm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3717" y="2080681"/>
            <a:ext cx="8570383" cy="1646302"/>
          </a:xfrm>
        </p:spPr>
        <p:txBody>
          <a:bodyPr/>
          <a:lstStyle/>
          <a:p>
            <a:r>
              <a:rPr lang="en-US" dirty="0" smtClean="0"/>
              <a:t>Prediction of Flight Delay</a:t>
            </a:r>
            <a:endParaRPr lang="en-US" dirty="0"/>
          </a:p>
        </p:txBody>
      </p:sp>
      <p:sp>
        <p:nvSpPr>
          <p:cNvPr id="3" name="副标题 2"/>
          <p:cNvSpPr>
            <a:spLocks noGrp="1"/>
          </p:cNvSpPr>
          <p:nvPr>
            <p:ph type="subTitle" idx="1"/>
          </p:nvPr>
        </p:nvSpPr>
        <p:spPr/>
        <p:txBody>
          <a:bodyPr/>
          <a:lstStyle/>
          <a:p>
            <a:r>
              <a:rPr lang="en-US" dirty="0" smtClean="0"/>
              <a:t>Team member: </a:t>
            </a:r>
            <a:r>
              <a:rPr lang="en-US" dirty="0" err="1" smtClean="0"/>
              <a:t>Weiqing</a:t>
            </a:r>
            <a:r>
              <a:rPr lang="en-US" dirty="0" smtClean="0"/>
              <a:t> Wang, </a:t>
            </a:r>
            <a:r>
              <a:rPr lang="en-US" dirty="0" err="1" smtClean="0"/>
              <a:t>Xiangyu</a:t>
            </a:r>
            <a:r>
              <a:rPr lang="en-US" dirty="0" smtClean="0"/>
              <a:t> Cao, Xiaoyi Xie</a:t>
            </a:r>
            <a:endParaRPr lang="en-US" dirty="0"/>
          </a:p>
        </p:txBody>
      </p:sp>
    </p:spTree>
    <p:extLst>
      <p:ext uri="{BB962C8B-B14F-4D97-AF65-F5344CB8AC3E}">
        <p14:creationId xmlns:p14="http://schemas.microsoft.com/office/powerpoint/2010/main" val="230775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the Project</a:t>
            </a:r>
            <a:endParaRPr lang="en-US" dirty="0"/>
          </a:p>
        </p:txBody>
      </p:sp>
      <p:sp>
        <p:nvSpPr>
          <p:cNvPr id="3" name="Content Placeholder 2"/>
          <p:cNvSpPr>
            <a:spLocks noGrp="1"/>
          </p:cNvSpPr>
          <p:nvPr>
            <p:ph idx="1"/>
          </p:nvPr>
        </p:nvSpPr>
        <p:spPr>
          <a:xfrm>
            <a:off x="677334" y="1930401"/>
            <a:ext cx="8596668" cy="4149062"/>
          </a:xfrm>
        </p:spPr>
        <p:txBody>
          <a:bodyPr>
            <a:normAutofit lnSpcReduction="10000"/>
          </a:bodyPr>
          <a:lstStyle/>
          <a:p>
            <a:r>
              <a:rPr lang="en-US" sz="2000" dirty="0"/>
              <a:t>Goal: Produce a database based website which will provide flight delay time prediction and some other services</a:t>
            </a:r>
          </a:p>
          <a:p>
            <a:r>
              <a:rPr lang="en-US" sz="2000" dirty="0" smtClean="0"/>
              <a:t>Details</a:t>
            </a:r>
          </a:p>
          <a:p>
            <a:pPr lvl="1"/>
            <a:r>
              <a:rPr lang="en-US" sz="1800" dirty="0" smtClean="0"/>
              <a:t>Data source</a:t>
            </a:r>
          </a:p>
          <a:p>
            <a:pPr lvl="2"/>
            <a:r>
              <a:rPr lang="en-US" dirty="0"/>
              <a:t>flight delay </a:t>
            </a:r>
            <a:r>
              <a:rPr lang="en-US" dirty="0" smtClean="0"/>
              <a:t>database: </a:t>
            </a:r>
            <a:r>
              <a:rPr lang="en-US" i="1" u="sng" dirty="0">
                <a:hlinkClick r:id="rId3"/>
              </a:rPr>
              <a:t>http://</a:t>
            </a:r>
            <a:r>
              <a:rPr lang="en-US" i="1" u="sng" dirty="0" smtClean="0">
                <a:hlinkClick r:id="rId3"/>
              </a:rPr>
              <a:t>apps.bts.gov/xml/ontimesummarystatistics/src/dstat/OntimeSummaryArrivalsData.xml</a:t>
            </a:r>
            <a:endParaRPr lang="en-US" dirty="0" smtClean="0"/>
          </a:p>
          <a:p>
            <a:pPr lvl="2"/>
            <a:r>
              <a:rPr lang="en-US" dirty="0" smtClean="0"/>
              <a:t> </a:t>
            </a:r>
            <a:r>
              <a:rPr lang="en-US" dirty="0"/>
              <a:t>weather report </a:t>
            </a:r>
            <a:r>
              <a:rPr lang="en-US" dirty="0" smtClean="0"/>
              <a:t>database: </a:t>
            </a:r>
            <a:r>
              <a:rPr lang="en-US" i="1" u="sng" dirty="0" smtClean="0">
                <a:hlinkClick r:id="rId4"/>
              </a:rPr>
              <a:t>https</a:t>
            </a:r>
            <a:r>
              <a:rPr lang="en-US" i="1" u="sng" dirty="0">
                <a:hlinkClick r:id="rId4"/>
              </a:rPr>
              <a:t>://www.wunderground.com/history/airport/KSTL/2015/7/28/MonthlyHistory.html?req_city=&amp;req_state=&amp;req_statename=&amp;reqdb.zip=&amp;reqdb.magic=&amp;</a:t>
            </a:r>
            <a:r>
              <a:rPr lang="en-US" i="1" u="sng" dirty="0" smtClean="0">
                <a:hlinkClick r:id="rId4"/>
              </a:rPr>
              <a:t>reqdb.wmo</a:t>
            </a:r>
            <a:endParaRPr lang="en-US" dirty="0" smtClean="0"/>
          </a:p>
          <a:p>
            <a:pPr lvl="2"/>
            <a:r>
              <a:rPr lang="en-US" dirty="0" smtClean="0"/>
              <a:t> </a:t>
            </a:r>
            <a:r>
              <a:rPr lang="en-US" dirty="0"/>
              <a:t>calendar </a:t>
            </a:r>
            <a:r>
              <a:rPr lang="en-US" dirty="0" smtClean="0"/>
              <a:t>database: </a:t>
            </a:r>
            <a:r>
              <a:rPr lang="en-US" i="1" u="sng" dirty="0">
                <a:hlinkClick r:id="rId5"/>
              </a:rPr>
              <a:t>http://</a:t>
            </a:r>
            <a:r>
              <a:rPr lang="en-US" i="1" u="sng" dirty="0" smtClean="0">
                <a:hlinkClick r:id="rId5"/>
              </a:rPr>
              <a:t>nationalholidaydates.com/UnitedStates/2105.aspx</a:t>
            </a:r>
            <a:r>
              <a:rPr lang="en-US" dirty="0" smtClean="0"/>
              <a:t> </a:t>
            </a:r>
          </a:p>
          <a:p>
            <a:pPr lvl="1"/>
            <a:r>
              <a:rPr lang="en-US" sz="2000" dirty="0" smtClean="0"/>
              <a:t>Database server</a:t>
            </a:r>
            <a:r>
              <a:rPr lang="en-US" sz="2000" dirty="0"/>
              <a:t>: Amazon Cloud </a:t>
            </a:r>
            <a:r>
              <a:rPr lang="en-US" sz="2000" dirty="0" smtClean="0"/>
              <a:t>(MySQL)</a:t>
            </a:r>
            <a:endParaRPr lang="en-US" sz="2000" dirty="0"/>
          </a:p>
          <a:p>
            <a:pPr lvl="1"/>
            <a:r>
              <a:rPr lang="en-US" sz="1800" dirty="0" smtClean="0"/>
              <a:t>Website (PHP)</a:t>
            </a:r>
          </a:p>
          <a:p>
            <a:endParaRPr lang="en-US" dirty="0"/>
          </a:p>
        </p:txBody>
      </p:sp>
    </p:spTree>
    <p:extLst>
      <p:ext uri="{BB962C8B-B14F-4D97-AF65-F5344CB8AC3E}">
        <p14:creationId xmlns:p14="http://schemas.microsoft.com/office/powerpoint/2010/main" val="11244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4" y="133350"/>
            <a:ext cx="8596668" cy="1320800"/>
          </a:xfrm>
        </p:spPr>
        <p:txBody>
          <a:bodyPr/>
          <a:lstStyle/>
          <a:p>
            <a:r>
              <a:rPr lang="en-US" dirty="0" smtClean="0"/>
              <a:t>ER Diagram</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392636"/>
            <a:ext cx="6940164" cy="6243260"/>
          </a:xfrm>
          <a:prstGeom prst="rect">
            <a:avLst/>
          </a:prstGeom>
        </p:spPr>
      </p:pic>
    </p:spTree>
    <p:extLst>
      <p:ext uri="{BB962C8B-B14F-4D97-AF65-F5344CB8AC3E}">
        <p14:creationId xmlns:p14="http://schemas.microsoft.com/office/powerpoint/2010/main" val="2043710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Data</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06" y="1654721"/>
            <a:ext cx="7633327" cy="3039590"/>
          </a:xfrm>
          <a:prstGeom prst="rect">
            <a:avLst/>
          </a:prstGeom>
        </p:spPr>
      </p:pic>
      <p:sp>
        <p:nvSpPr>
          <p:cNvPr id="5" name="TextBox 4"/>
          <p:cNvSpPr txBox="1"/>
          <p:nvPr/>
        </p:nvSpPr>
        <p:spPr>
          <a:xfrm>
            <a:off x="270352" y="1270000"/>
            <a:ext cx="4705316" cy="384721"/>
          </a:xfrm>
          <a:prstGeom prst="rect">
            <a:avLst/>
          </a:prstGeom>
          <a:noFill/>
        </p:spPr>
        <p:txBody>
          <a:bodyPr wrap="square" rtlCol="0">
            <a:spAutoFit/>
          </a:bodyPr>
          <a:lstStyle/>
          <a:p>
            <a:r>
              <a:rPr lang="en-US" sz="1900" dirty="0" smtClean="0"/>
              <a:t>Flight delay time data sample</a:t>
            </a:r>
            <a:endParaRPr lang="en-US" sz="19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306" y="5108864"/>
            <a:ext cx="8882255" cy="1239182"/>
          </a:xfrm>
          <a:prstGeom prst="rect">
            <a:avLst/>
          </a:prstGeom>
        </p:spPr>
      </p:pic>
      <p:sp>
        <p:nvSpPr>
          <p:cNvPr id="3" name="Rectangle 2"/>
          <p:cNvSpPr/>
          <p:nvPr/>
        </p:nvSpPr>
        <p:spPr>
          <a:xfrm>
            <a:off x="310306" y="4694311"/>
            <a:ext cx="6096000" cy="369332"/>
          </a:xfrm>
          <a:prstGeom prst="rect">
            <a:avLst/>
          </a:prstGeom>
        </p:spPr>
        <p:txBody>
          <a:bodyPr>
            <a:spAutoFit/>
          </a:bodyPr>
          <a:lstStyle/>
          <a:p>
            <a:r>
              <a:rPr lang="en-US" dirty="0" smtClean="0"/>
              <a:t>Weather report data sample</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0661" y="1654721"/>
            <a:ext cx="2828854" cy="1440620"/>
          </a:xfrm>
          <a:prstGeom prst="rect">
            <a:avLst/>
          </a:prstGeom>
        </p:spPr>
      </p:pic>
      <p:sp>
        <p:nvSpPr>
          <p:cNvPr id="9" name="TextBox 8"/>
          <p:cNvSpPr txBox="1"/>
          <p:nvPr/>
        </p:nvSpPr>
        <p:spPr>
          <a:xfrm>
            <a:off x="8350615" y="1270000"/>
            <a:ext cx="4705316" cy="384721"/>
          </a:xfrm>
          <a:prstGeom prst="rect">
            <a:avLst/>
          </a:prstGeom>
          <a:noFill/>
        </p:spPr>
        <p:txBody>
          <a:bodyPr wrap="square" rtlCol="0">
            <a:spAutoFit/>
          </a:bodyPr>
          <a:lstStyle/>
          <a:p>
            <a:r>
              <a:rPr lang="en-US" sz="1900" smtClean="0"/>
              <a:t>Holiday data </a:t>
            </a:r>
            <a:r>
              <a:rPr lang="en-US" sz="1900" dirty="0" smtClean="0"/>
              <a:t>sample</a:t>
            </a:r>
            <a:endParaRPr lang="en-US" sz="1900" dirty="0"/>
          </a:p>
        </p:txBody>
      </p:sp>
    </p:spTree>
    <p:extLst>
      <p:ext uri="{BB962C8B-B14F-4D97-AF65-F5344CB8AC3E}">
        <p14:creationId xmlns:p14="http://schemas.microsoft.com/office/powerpoint/2010/main" val="121042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Several things found during the project</a:t>
            </a:r>
            <a:endParaRPr 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55" y="1423222"/>
            <a:ext cx="3880766" cy="509509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724" y="1651939"/>
            <a:ext cx="4562475" cy="101917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724" y="2671114"/>
            <a:ext cx="4510088" cy="799866"/>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3724" y="3848301"/>
            <a:ext cx="4572000" cy="1247775"/>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3249" y="5096076"/>
            <a:ext cx="4562475" cy="1257300"/>
          </a:xfrm>
          <a:prstGeom prst="rect">
            <a:avLst/>
          </a:prstGeom>
        </p:spPr>
      </p:pic>
      <p:sp>
        <p:nvSpPr>
          <p:cNvPr id="3" name="TextBox 2"/>
          <p:cNvSpPr txBox="1"/>
          <p:nvPr/>
        </p:nvSpPr>
        <p:spPr>
          <a:xfrm>
            <a:off x="4553724" y="1270000"/>
            <a:ext cx="5085576" cy="369332"/>
          </a:xfrm>
          <a:prstGeom prst="rect">
            <a:avLst/>
          </a:prstGeom>
          <a:noFill/>
        </p:spPr>
        <p:txBody>
          <a:bodyPr wrap="square" rtlCol="0">
            <a:spAutoFit/>
          </a:bodyPr>
          <a:lstStyle/>
          <a:p>
            <a:r>
              <a:rPr lang="en-US" dirty="0" smtClean="0"/>
              <a:t>Provisional flight or </a:t>
            </a:r>
            <a:r>
              <a:rPr lang="en-US" smtClean="0"/>
              <a:t>private flight!</a:t>
            </a:r>
            <a:endParaRPr lang="en-US" dirty="0"/>
          </a:p>
        </p:txBody>
      </p:sp>
      <p:sp>
        <p:nvSpPr>
          <p:cNvPr id="9" name="TextBox 8"/>
          <p:cNvSpPr txBox="1"/>
          <p:nvPr/>
        </p:nvSpPr>
        <p:spPr>
          <a:xfrm>
            <a:off x="4553724" y="3470980"/>
            <a:ext cx="4510088" cy="377321"/>
          </a:xfrm>
          <a:prstGeom prst="rect">
            <a:avLst/>
          </a:prstGeom>
          <a:noFill/>
        </p:spPr>
        <p:txBody>
          <a:bodyPr wrap="square" rtlCol="0">
            <a:spAutoFit/>
          </a:bodyPr>
          <a:lstStyle/>
          <a:p>
            <a:r>
              <a:rPr lang="en-US" dirty="0" smtClean="0"/>
              <a:t>Weekday or Weekend may not mater</a:t>
            </a:r>
            <a:endParaRPr lang="en-US" dirty="0"/>
          </a:p>
        </p:txBody>
      </p:sp>
    </p:spTree>
    <p:extLst>
      <p:ext uri="{BB962C8B-B14F-4D97-AF65-F5344CB8AC3E}">
        <p14:creationId xmlns:p14="http://schemas.microsoft.com/office/powerpoint/2010/main" val="1141914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1860372" y="1343310"/>
            <a:ext cx="5537124" cy="5060362"/>
          </a:xfrm>
          <a:prstGeom prst="rect">
            <a:avLst/>
          </a:prstGeom>
        </p:spPr>
      </p:pic>
      <p:pic>
        <p:nvPicPr>
          <p:cNvPr id="8" name="图片 7"/>
          <p:cNvPicPr>
            <a:picLocks noChangeAspect="1"/>
          </p:cNvPicPr>
          <p:nvPr/>
        </p:nvPicPr>
        <p:blipFill>
          <a:blip r:embed="rId4"/>
          <a:stretch>
            <a:fillRect/>
          </a:stretch>
        </p:blipFill>
        <p:spPr>
          <a:xfrm>
            <a:off x="1614727" y="197019"/>
            <a:ext cx="7323209" cy="4745682"/>
          </a:xfrm>
          <a:prstGeom prst="rect">
            <a:avLst/>
          </a:prstGeom>
        </p:spPr>
      </p:pic>
      <p:sp>
        <p:nvSpPr>
          <p:cNvPr id="2" name="标题 1"/>
          <p:cNvSpPr>
            <a:spLocks noGrp="1"/>
          </p:cNvSpPr>
          <p:nvPr>
            <p:ph type="title"/>
          </p:nvPr>
        </p:nvSpPr>
        <p:spPr>
          <a:xfrm>
            <a:off x="677334" y="609600"/>
            <a:ext cx="8596668" cy="770626"/>
          </a:xfrm>
        </p:spPr>
        <p:txBody>
          <a:bodyPr/>
          <a:lstStyle/>
          <a:p>
            <a:r>
              <a:rPr lang="en-US" dirty="0" smtClean="0"/>
              <a:t>Result- user -interface</a:t>
            </a:r>
            <a:endParaRPr lang="en-US" dirty="0"/>
          </a:p>
        </p:txBody>
      </p:sp>
      <p:sp>
        <p:nvSpPr>
          <p:cNvPr id="5" name="内容占位符 4"/>
          <p:cNvSpPr>
            <a:spLocks noGrp="1"/>
          </p:cNvSpPr>
          <p:nvPr>
            <p:ph idx="1"/>
          </p:nvPr>
        </p:nvSpPr>
        <p:spPr/>
        <p:txBody>
          <a:bodyPr/>
          <a:lstStyle/>
          <a:p>
            <a:endParaRPr lang="en-US" dirty="0"/>
          </a:p>
        </p:txBody>
      </p:sp>
      <p:pic>
        <p:nvPicPr>
          <p:cNvPr id="7" name="图片 6"/>
          <p:cNvPicPr>
            <a:picLocks noChangeAspect="1"/>
          </p:cNvPicPr>
          <p:nvPr/>
        </p:nvPicPr>
        <p:blipFill>
          <a:blip r:embed="rId5"/>
          <a:stretch>
            <a:fillRect/>
          </a:stretch>
        </p:blipFill>
        <p:spPr>
          <a:xfrm>
            <a:off x="9466794" y="699022"/>
            <a:ext cx="7354237" cy="4661136"/>
          </a:xfrm>
          <a:prstGeom prst="rect">
            <a:avLst/>
          </a:prstGeom>
        </p:spPr>
      </p:pic>
      <p:pic>
        <p:nvPicPr>
          <p:cNvPr id="9" name="图片 8"/>
          <p:cNvPicPr>
            <a:picLocks noChangeAspect="1"/>
          </p:cNvPicPr>
          <p:nvPr/>
        </p:nvPicPr>
        <p:blipFill>
          <a:blip r:embed="rId6"/>
          <a:stretch>
            <a:fillRect/>
          </a:stretch>
        </p:blipFill>
        <p:spPr>
          <a:xfrm>
            <a:off x="-3060446" y="1652030"/>
            <a:ext cx="7354007" cy="4768317"/>
          </a:xfrm>
          <a:prstGeom prst="rect">
            <a:avLst/>
          </a:prstGeom>
        </p:spPr>
      </p:pic>
      <p:pic>
        <p:nvPicPr>
          <p:cNvPr id="11" name="图片 10"/>
          <p:cNvPicPr>
            <a:picLocks noChangeAspect="1"/>
          </p:cNvPicPr>
          <p:nvPr/>
        </p:nvPicPr>
        <p:blipFill>
          <a:blip r:embed="rId7"/>
          <a:stretch>
            <a:fillRect/>
          </a:stretch>
        </p:blipFill>
        <p:spPr>
          <a:xfrm>
            <a:off x="1302588" y="2861455"/>
            <a:ext cx="7538952" cy="988169"/>
          </a:xfrm>
          <a:prstGeom prst="rect">
            <a:avLst/>
          </a:prstGeom>
        </p:spPr>
      </p:pic>
    </p:spTree>
    <p:extLst>
      <p:ext uri="{BB962C8B-B14F-4D97-AF65-F5344CB8AC3E}">
        <p14:creationId xmlns:p14="http://schemas.microsoft.com/office/powerpoint/2010/main" val="10992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nodeType="clickEffect">
                                  <p:stCondLst>
                                    <p:cond delay="0"/>
                                  </p:stCondLst>
                                  <p:childTnLst>
                                    <p:animEffect transition="out" filter="randombar(horizontal)">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nodeType="clickEffect">
                                  <p:stCondLst>
                                    <p:cond delay="0"/>
                                  </p:stCondLst>
                                  <p:childTnLst>
                                    <p:animEffect transition="out" filter="randombar(horizontal)">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4" presetClass="exit" presetSubtype="10" fill="hold" nodeType="clickEffect">
                                  <p:stCondLst>
                                    <p:cond delay="0"/>
                                  </p:stCondLst>
                                  <p:childTnLst>
                                    <p:animEffect transition="out" filter="randombar(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par>
                          <p:cTn id="33" fill="hold">
                            <p:stCondLst>
                              <p:cond delay="500"/>
                            </p:stCondLst>
                            <p:childTnLst>
                              <p:par>
                                <p:cTn id="34" presetID="14" presetClass="entr" presetSubtype="1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234</TotalTime>
  <Words>733</Words>
  <Application>Microsoft Office PowerPoint</Application>
  <PresentationFormat>宽屏</PresentationFormat>
  <Paragraphs>33</Paragraphs>
  <Slides>6</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DengXian</vt:lpstr>
      <vt:lpstr>方正姚体</vt:lpstr>
      <vt:lpstr>华文新魏</vt:lpstr>
      <vt:lpstr>Arial</vt:lpstr>
      <vt:lpstr>Calibri</vt:lpstr>
      <vt:lpstr>Trebuchet MS</vt:lpstr>
      <vt:lpstr>Wingdings 3</vt:lpstr>
      <vt:lpstr>平面</vt:lpstr>
      <vt:lpstr>Prediction of Flight Delay</vt:lpstr>
      <vt:lpstr>Introduction of the Project</vt:lpstr>
      <vt:lpstr>ER Diagram</vt:lpstr>
      <vt:lpstr>Sample Data</vt:lpstr>
      <vt:lpstr>Several things found during the project</vt:lpstr>
      <vt:lpstr>Result- user -interface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Microsoft</cp:lastModifiedBy>
  <cp:revision>42</cp:revision>
  <dcterms:created xsi:type="dcterms:W3CDTF">2016-04-25T22:49:57Z</dcterms:created>
  <dcterms:modified xsi:type="dcterms:W3CDTF">2016-04-29T20:48:00Z</dcterms:modified>
</cp:coreProperties>
</file>