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0083800" cy="5676900"/>
  <p:notesSz cx="10083800" cy="5676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9839"/>
            <a:ext cx="8571230" cy="119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9064"/>
            <a:ext cx="7058660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0137" y="15384"/>
            <a:ext cx="7665720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302" y="1133830"/>
            <a:ext cx="4129404" cy="136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5279517"/>
            <a:ext cx="3226816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181" y="350537"/>
            <a:ext cx="37217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Astrophotonics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3" y="356405"/>
            <a:ext cx="10058044" cy="4690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184" y="15384"/>
            <a:ext cx="7256145" cy="1367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00630" marR="5080" indent="-2488565">
              <a:lnSpc>
                <a:spcPct val="100000"/>
              </a:lnSpc>
              <a:spcBef>
                <a:spcPts val="100"/>
              </a:spcBef>
              <a:tabLst>
                <a:tab pos="2773045" algn="l"/>
              </a:tabLst>
            </a:pPr>
            <a:r>
              <a:rPr dirty="0" spc="-5"/>
              <a:t>Infere</a:t>
            </a:r>
            <a:r>
              <a:rPr dirty="0" spc="-10"/>
              <a:t>n</a:t>
            </a:r>
            <a:r>
              <a:rPr dirty="0"/>
              <a:t>c</a:t>
            </a:r>
            <a:r>
              <a:rPr dirty="0" spc="-5"/>
              <a:t>e</a:t>
            </a:r>
            <a:r>
              <a:rPr dirty="0"/>
              <a:t>s	</a:t>
            </a:r>
            <a:r>
              <a:rPr dirty="0" spc="5"/>
              <a:t>f</a:t>
            </a:r>
            <a:r>
              <a:rPr dirty="0" spc="-5"/>
              <a:t>ro</a:t>
            </a:r>
            <a:r>
              <a:rPr dirty="0"/>
              <a:t>m</a:t>
            </a:r>
            <a:r>
              <a:rPr dirty="0" spc="-245"/>
              <a:t> </a:t>
            </a:r>
            <a:r>
              <a:rPr dirty="0"/>
              <a:t>As</a:t>
            </a:r>
            <a:r>
              <a:rPr dirty="0" spc="-5"/>
              <a:t>tron</a:t>
            </a:r>
            <a:r>
              <a:rPr dirty="0" spc="-10"/>
              <a:t>o</a:t>
            </a:r>
            <a:r>
              <a:rPr dirty="0" spc="5"/>
              <a:t>m</a:t>
            </a:r>
            <a:r>
              <a:rPr dirty="0" spc="-5"/>
              <a:t>i</a:t>
            </a:r>
            <a:r>
              <a:rPr dirty="0"/>
              <a:t>c</a:t>
            </a:r>
            <a:r>
              <a:rPr dirty="0" spc="-10"/>
              <a:t>a</a:t>
            </a:r>
            <a:r>
              <a:rPr dirty="0"/>
              <a:t>l  </a:t>
            </a:r>
            <a:r>
              <a:rPr dirty="0" spc="-5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505" y="1815025"/>
            <a:ext cx="14351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210">
                <a:latin typeface="Lucida Sans Unicode"/>
                <a:cs typeface="Lucida Sans Unicode"/>
              </a:rPr>
              <a:t>●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096" y="1629912"/>
            <a:ext cx="8376284" cy="25126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790575">
              <a:lnSpc>
                <a:spcPct val="139100"/>
              </a:lnSpc>
              <a:spcBef>
                <a:spcPts val="90"/>
              </a:spcBef>
            </a:pPr>
            <a:r>
              <a:rPr dirty="0" sz="2050" spc="5">
                <a:latin typeface="Arial MT"/>
                <a:cs typeface="Arial MT"/>
              </a:rPr>
              <a:t>Detailed </a:t>
            </a:r>
            <a:r>
              <a:rPr dirty="0" sz="2050" spc="10">
                <a:latin typeface="Arial MT"/>
                <a:cs typeface="Arial MT"/>
              </a:rPr>
              <a:t>study </a:t>
            </a:r>
            <a:r>
              <a:rPr dirty="0" sz="2050" spc="5">
                <a:latin typeface="Arial MT"/>
                <a:cs typeface="Arial MT"/>
              </a:rPr>
              <a:t>of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 spc="5">
                <a:latin typeface="Arial MT"/>
                <a:cs typeface="Arial MT"/>
              </a:rPr>
              <a:t>kinematics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 spc="5">
                <a:latin typeface="Arial MT"/>
                <a:cs typeface="Arial MT"/>
              </a:rPr>
              <a:t>of galaxies </a:t>
            </a:r>
            <a:r>
              <a:rPr dirty="0" sz="2050" spc="10">
                <a:latin typeface="Arial MT"/>
                <a:cs typeface="Arial MT"/>
              </a:rPr>
              <a:t>(Red</a:t>
            </a:r>
            <a:r>
              <a:rPr dirty="0" sz="2050" spc="5">
                <a:latin typeface="Arial MT"/>
                <a:cs typeface="Arial MT"/>
              </a:rPr>
              <a:t> shift</a:t>
            </a:r>
            <a:r>
              <a:rPr dirty="0" sz="2050" spc="10">
                <a:latin typeface="Arial MT"/>
                <a:cs typeface="Arial MT"/>
              </a:rPr>
              <a:t> and</a:t>
            </a:r>
            <a:r>
              <a:rPr dirty="0" sz="2050" spc="5">
                <a:latin typeface="Arial MT"/>
                <a:cs typeface="Arial MT"/>
              </a:rPr>
              <a:t> Blue shift) </a:t>
            </a:r>
            <a:r>
              <a:rPr dirty="0" sz="2050" spc="-555">
                <a:latin typeface="Arial MT"/>
                <a:cs typeface="Arial MT"/>
              </a:rPr>
              <a:t> </a:t>
            </a:r>
            <a:r>
              <a:rPr dirty="0" sz="2050" spc="10">
                <a:latin typeface="Arial MT"/>
                <a:cs typeface="Arial MT"/>
              </a:rPr>
              <a:t>Observing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5">
                <a:latin typeface="Arial MT"/>
                <a:cs typeface="Arial MT"/>
              </a:rPr>
              <a:t>faint</a:t>
            </a:r>
            <a:r>
              <a:rPr dirty="0" sz="2050">
                <a:latin typeface="Arial MT"/>
                <a:cs typeface="Arial MT"/>
              </a:rPr>
              <a:t> </a:t>
            </a:r>
            <a:r>
              <a:rPr dirty="0" sz="2050" spc="10">
                <a:latin typeface="Arial MT"/>
                <a:cs typeface="Arial MT"/>
              </a:rPr>
              <a:t>sources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in </a:t>
            </a:r>
            <a:r>
              <a:rPr dirty="0" sz="2050" spc="10">
                <a:latin typeface="Arial MT"/>
                <a:cs typeface="Arial MT"/>
              </a:rPr>
              <a:t>universe</a:t>
            </a:r>
            <a:endParaRPr sz="2050">
              <a:latin typeface="Arial MT"/>
              <a:cs typeface="Arial MT"/>
            </a:endParaRPr>
          </a:p>
          <a:p>
            <a:pPr marL="84455" marR="1355090" indent="-72390">
              <a:lnSpc>
                <a:spcPts val="3420"/>
              </a:lnSpc>
              <a:spcBef>
                <a:spcPts val="265"/>
              </a:spcBef>
            </a:pPr>
            <a:r>
              <a:rPr dirty="0" sz="2050" spc="10">
                <a:latin typeface="Arial MT"/>
                <a:cs typeface="Arial MT"/>
              </a:rPr>
              <a:t>Discovering </a:t>
            </a:r>
            <a:r>
              <a:rPr dirty="0" sz="2050" spc="5">
                <a:latin typeface="Arial MT"/>
                <a:cs typeface="Arial MT"/>
              </a:rPr>
              <a:t>characterizing exoplanets </a:t>
            </a:r>
            <a:r>
              <a:rPr dirty="0" sz="2050" spc="10">
                <a:latin typeface="Arial MT"/>
                <a:cs typeface="Arial MT"/>
              </a:rPr>
              <a:t>and </a:t>
            </a:r>
            <a:r>
              <a:rPr dirty="0" sz="2050" spc="5">
                <a:latin typeface="Arial MT"/>
                <a:cs typeface="Arial MT"/>
              </a:rPr>
              <a:t>their </a:t>
            </a:r>
            <a:r>
              <a:rPr dirty="0" sz="2050" spc="10">
                <a:latin typeface="Arial MT"/>
                <a:cs typeface="Arial MT"/>
              </a:rPr>
              <a:t>atmosphere </a:t>
            </a:r>
            <a:r>
              <a:rPr dirty="0" sz="2050" spc="-55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Initial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 spc="5">
                <a:latin typeface="Arial MT"/>
                <a:cs typeface="Arial MT"/>
              </a:rPr>
              <a:t>galaxies </a:t>
            </a:r>
            <a:r>
              <a:rPr dirty="0" sz="2050">
                <a:latin typeface="Arial MT"/>
                <a:cs typeface="Arial MT"/>
              </a:rPr>
              <a:t>in </a:t>
            </a:r>
            <a:r>
              <a:rPr dirty="0" sz="2050" spc="10">
                <a:latin typeface="Arial MT"/>
                <a:cs typeface="Arial MT"/>
              </a:rPr>
              <a:t>universe</a:t>
            </a:r>
            <a:endParaRPr sz="2050">
              <a:latin typeface="Arial MT"/>
              <a:cs typeface="Arial MT"/>
            </a:endParaRPr>
          </a:p>
          <a:p>
            <a:pPr marL="12700" marR="5080">
              <a:lnSpc>
                <a:spcPct val="101200"/>
              </a:lnSpc>
              <a:spcBef>
                <a:spcPts val="655"/>
              </a:spcBef>
              <a:tabLst>
                <a:tab pos="1417955" algn="l"/>
              </a:tabLst>
            </a:pPr>
            <a:r>
              <a:rPr dirty="0" sz="2050" spc="10">
                <a:latin typeface="Arial MT"/>
                <a:cs typeface="Arial MT"/>
              </a:rPr>
              <a:t>NIR spectrum, </a:t>
            </a:r>
            <a:r>
              <a:rPr dirty="0" sz="2050" spc="25">
                <a:latin typeface="Arial MT"/>
                <a:cs typeface="Arial MT"/>
              </a:rPr>
              <a:t>OH </a:t>
            </a:r>
            <a:r>
              <a:rPr dirty="0" sz="2050" spc="10">
                <a:latin typeface="Arial MT"/>
                <a:cs typeface="Arial MT"/>
              </a:rPr>
              <a:t>background supression </a:t>
            </a:r>
            <a:r>
              <a:rPr dirty="0" sz="2050" spc="5">
                <a:latin typeface="Arial MT"/>
                <a:cs typeface="Arial MT"/>
              </a:rPr>
              <a:t>challenges for </a:t>
            </a:r>
            <a:r>
              <a:rPr dirty="0" sz="2050" spc="10">
                <a:latin typeface="Arial MT"/>
                <a:cs typeface="Arial MT"/>
              </a:rPr>
              <a:t>ground based </a:t>
            </a:r>
            <a:r>
              <a:rPr dirty="0" sz="2050" spc="-555">
                <a:latin typeface="Arial MT"/>
                <a:cs typeface="Arial MT"/>
              </a:rPr>
              <a:t> </a:t>
            </a:r>
            <a:r>
              <a:rPr dirty="0" sz="2050" spc="5">
                <a:latin typeface="Arial MT"/>
                <a:cs typeface="Arial MT"/>
              </a:rPr>
              <a:t>telescopes	in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15">
                <a:latin typeface="Arial MT"/>
                <a:cs typeface="Arial MT"/>
              </a:rPr>
              <a:t>J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 spc="-5">
                <a:latin typeface="Arial MT"/>
                <a:cs typeface="Arial MT"/>
              </a:rPr>
              <a:t>(1100–1300nm)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 spc="10">
                <a:latin typeface="Arial MT"/>
                <a:cs typeface="Arial MT"/>
              </a:rPr>
              <a:t>and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20">
                <a:latin typeface="Arial MT"/>
                <a:cs typeface="Arial MT"/>
              </a:rPr>
              <a:t>H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10">
                <a:latin typeface="Arial MT"/>
                <a:cs typeface="Arial MT"/>
              </a:rPr>
              <a:t>bands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 spc="10">
                <a:latin typeface="Arial MT"/>
                <a:cs typeface="Arial MT"/>
              </a:rPr>
              <a:t>(1400–1700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 spc="10">
                <a:latin typeface="Arial MT"/>
                <a:cs typeface="Arial MT"/>
              </a:rPr>
              <a:t>nm).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505" y="2249175"/>
            <a:ext cx="14351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210">
                <a:latin typeface="Lucida Sans Unicode"/>
                <a:cs typeface="Lucida Sans Unicode"/>
              </a:rPr>
              <a:t>●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505" y="2683705"/>
            <a:ext cx="14351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210">
                <a:latin typeface="Lucida Sans Unicode"/>
                <a:cs typeface="Lucida Sans Unicode"/>
              </a:rPr>
              <a:t>●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505" y="3116775"/>
            <a:ext cx="14351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210">
                <a:latin typeface="Lucida Sans Unicode"/>
                <a:cs typeface="Lucida Sans Unicode"/>
              </a:rPr>
              <a:t>●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505" y="3550937"/>
            <a:ext cx="14351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210">
                <a:latin typeface="Lucida Sans Unicode"/>
                <a:cs typeface="Lucida Sans Unicode"/>
              </a:rPr>
              <a:t>●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259" y="350537"/>
            <a:ext cx="28206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</a:t>
            </a:r>
            <a:r>
              <a:rPr dirty="0" spc="-10"/>
              <a:t>a</a:t>
            </a:r>
            <a:r>
              <a:rPr dirty="0" spc="5"/>
              <a:t>l</a:t>
            </a:r>
            <a:r>
              <a:rPr dirty="0" spc="-5"/>
              <a:t>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418671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302" y="1133830"/>
            <a:ext cx="3586479" cy="3366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0040">
              <a:lnSpc>
                <a:spcPct val="137000"/>
              </a:lnSpc>
              <a:spcBef>
                <a:spcPts val="100"/>
              </a:spcBef>
            </a:pPr>
            <a:r>
              <a:rPr dirty="0" sz="3200" spc="-10">
                <a:latin typeface="Arial MT"/>
                <a:cs typeface="Arial MT"/>
              </a:rPr>
              <a:t>Large instruments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Multiple bands 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Inference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ts val="5260"/>
              </a:lnSpc>
              <a:spcBef>
                <a:spcPts val="210"/>
              </a:spcBef>
            </a:pPr>
            <a:r>
              <a:rPr dirty="0" sz="3200" spc="-10">
                <a:latin typeface="Arial MT"/>
                <a:cs typeface="Arial MT"/>
              </a:rPr>
              <a:t>Power consumption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Cost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08646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0" y="275462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0" y="342278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300" y="4090586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185" y="350537"/>
            <a:ext cx="24796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Photonics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418671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302" y="1314264"/>
            <a:ext cx="8641715" cy="2646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Arial MT"/>
                <a:cs typeface="Arial MT"/>
              </a:rPr>
              <a:t>Materials </a:t>
            </a:r>
            <a:r>
              <a:rPr dirty="0" sz="3200" spc="-5">
                <a:latin typeface="Arial MT"/>
                <a:cs typeface="Arial MT"/>
              </a:rPr>
              <a:t>used to </a:t>
            </a:r>
            <a:r>
              <a:rPr dirty="0" sz="3200" spc="-10">
                <a:latin typeface="Arial MT"/>
                <a:cs typeface="Arial MT"/>
              </a:rPr>
              <a:t>manipulate light </a:t>
            </a:r>
            <a:r>
              <a:rPr dirty="0" sz="3200" spc="-5">
                <a:latin typeface="Arial MT"/>
                <a:cs typeface="Arial MT"/>
              </a:rPr>
              <a:t>i.e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emission,transmission,processing </a:t>
            </a:r>
            <a:r>
              <a:rPr dirty="0" sz="3200" spc="-10">
                <a:latin typeface="Arial MT"/>
                <a:cs typeface="Arial MT"/>
              </a:rPr>
              <a:t>and detection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of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light.</a:t>
            </a:r>
            <a:endParaRPr sz="3200">
              <a:latin typeface="Arial MT"/>
              <a:cs typeface="Arial MT"/>
            </a:endParaRPr>
          </a:p>
          <a:p>
            <a:pPr marL="12700" marR="126364">
              <a:lnSpc>
                <a:spcPct val="100000"/>
              </a:lnSpc>
              <a:spcBef>
                <a:spcPts val="1430"/>
              </a:spcBef>
              <a:tabLst>
                <a:tab pos="3978275" algn="l"/>
              </a:tabLst>
            </a:pPr>
            <a:r>
              <a:rPr dirty="0" sz="3200" spc="-5">
                <a:latin typeface="Arial MT"/>
                <a:cs typeface="Arial MT"/>
              </a:rPr>
              <a:t>Similar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to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electronics	</a:t>
            </a:r>
            <a:r>
              <a:rPr dirty="0" sz="3200" spc="-10">
                <a:latin typeface="Arial MT"/>
                <a:cs typeface="Arial MT"/>
              </a:rPr>
              <a:t>but applied </a:t>
            </a:r>
            <a:r>
              <a:rPr dirty="0" sz="3200" spc="-5">
                <a:latin typeface="Arial MT"/>
                <a:cs typeface="Arial MT"/>
              </a:rPr>
              <a:t>to </a:t>
            </a:r>
            <a:r>
              <a:rPr dirty="0" sz="3200" spc="-10">
                <a:latin typeface="Arial MT"/>
                <a:cs typeface="Arial MT"/>
              </a:rPr>
              <a:t>photons by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taking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consideration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of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dual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property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of</a:t>
            </a:r>
            <a:r>
              <a:rPr dirty="0" sz="3200" spc="-10">
                <a:latin typeface="Arial MT"/>
                <a:cs typeface="Arial MT"/>
              </a:rPr>
              <a:t> light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3063143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350537"/>
            <a:ext cx="71672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Photonics</a:t>
            </a:r>
            <a:r>
              <a:rPr dirty="0" spc="-20"/>
              <a:t> </a:t>
            </a:r>
            <a:r>
              <a:rPr dirty="0" spc="-5"/>
              <a:t>Integrated</a:t>
            </a:r>
            <a:r>
              <a:rPr dirty="0" spc="-30"/>
              <a:t> </a:t>
            </a:r>
            <a:r>
              <a:rPr dirty="0" spc="-5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418671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302" y="1133830"/>
            <a:ext cx="3745865" cy="203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9445">
              <a:lnSpc>
                <a:spcPct val="137000"/>
              </a:lnSpc>
              <a:spcBef>
                <a:spcPts val="100"/>
              </a:spcBef>
            </a:pPr>
            <a:r>
              <a:rPr dirty="0" sz="3200" spc="-10">
                <a:latin typeface="Arial MT"/>
                <a:cs typeface="Arial MT"/>
              </a:rPr>
              <a:t>Silicon</a:t>
            </a:r>
            <a:r>
              <a:rPr dirty="0" sz="3200" spc="-10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Photonics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Need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3200" spc="-5">
                <a:latin typeface="Arial MT"/>
                <a:cs typeface="Arial MT"/>
              </a:rPr>
              <a:t>Size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and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cost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barrier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08646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0" y="275462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6876" y="1335945"/>
            <a:ext cx="5543997" cy="29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25" y="350537"/>
            <a:ext cx="58026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Photonics</a:t>
            </a:r>
            <a:r>
              <a:rPr dirty="0" spc="-75"/>
              <a:t> </a:t>
            </a:r>
            <a:r>
              <a:rPr dirty="0" spc="-5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0141" y="1392026"/>
            <a:ext cx="15557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25">
                <a:latin typeface="Lucida Sans Unicode"/>
                <a:cs typeface="Lucida Sans Unicode"/>
              </a:rPr>
              <a:t>●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297" y="1182575"/>
            <a:ext cx="2744470" cy="2948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02360">
              <a:lnSpc>
                <a:spcPct val="136100"/>
              </a:lnSpc>
              <a:spcBef>
                <a:spcPts val="100"/>
              </a:spcBef>
            </a:pPr>
            <a:r>
              <a:rPr dirty="0" sz="2350" spc="-100">
                <a:latin typeface="Arial MT"/>
                <a:cs typeface="Arial MT"/>
              </a:rPr>
              <a:t>W</a:t>
            </a:r>
            <a:r>
              <a:rPr dirty="0" sz="2350" spc="-10">
                <a:latin typeface="Arial MT"/>
                <a:cs typeface="Arial MT"/>
              </a:rPr>
              <a:t>aveg</a:t>
            </a:r>
            <a:r>
              <a:rPr dirty="0" sz="2350" spc="-20">
                <a:latin typeface="Arial MT"/>
                <a:cs typeface="Arial MT"/>
              </a:rPr>
              <a:t>u</a:t>
            </a:r>
            <a:r>
              <a:rPr dirty="0" sz="2350" spc="-10">
                <a:latin typeface="Arial MT"/>
                <a:cs typeface="Arial MT"/>
              </a:rPr>
              <a:t>i</a:t>
            </a:r>
            <a:r>
              <a:rPr dirty="0" sz="2350" spc="-20">
                <a:latin typeface="Arial MT"/>
                <a:cs typeface="Arial MT"/>
              </a:rPr>
              <a:t>d</a:t>
            </a:r>
            <a:r>
              <a:rPr dirty="0" sz="2350" spc="-10">
                <a:latin typeface="Arial MT"/>
                <a:cs typeface="Arial MT"/>
              </a:rPr>
              <a:t>es  </a:t>
            </a:r>
            <a:r>
              <a:rPr dirty="0" sz="2350" spc="-10">
                <a:latin typeface="Arial MT"/>
                <a:cs typeface="Arial MT"/>
              </a:rPr>
              <a:t>Y</a:t>
            </a:r>
            <a:r>
              <a:rPr dirty="0" sz="2350" spc="-60">
                <a:latin typeface="Arial MT"/>
                <a:cs typeface="Arial MT"/>
              </a:rPr>
              <a:t> </a:t>
            </a:r>
            <a:r>
              <a:rPr dirty="0" sz="2350" spc="-10">
                <a:latin typeface="Arial MT"/>
                <a:cs typeface="Arial MT"/>
              </a:rPr>
              <a:t>branch</a:t>
            </a: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350" spc="-25">
                <a:latin typeface="Arial MT"/>
                <a:cs typeface="Arial MT"/>
              </a:rPr>
              <a:t>Waveguide</a:t>
            </a:r>
            <a:r>
              <a:rPr dirty="0" sz="2350" spc="-35">
                <a:latin typeface="Arial MT"/>
                <a:cs typeface="Arial MT"/>
              </a:rPr>
              <a:t> </a:t>
            </a:r>
            <a:r>
              <a:rPr dirty="0" sz="2350" spc="-15">
                <a:latin typeface="Arial MT"/>
                <a:cs typeface="Arial MT"/>
              </a:rPr>
              <a:t>bends</a:t>
            </a:r>
            <a:endParaRPr sz="2350">
              <a:latin typeface="Arial MT"/>
              <a:cs typeface="Arial MT"/>
            </a:endParaRPr>
          </a:p>
          <a:p>
            <a:pPr marL="12700" marR="5080">
              <a:lnSpc>
                <a:spcPct val="135800"/>
              </a:lnSpc>
              <a:spcBef>
                <a:spcPts val="10"/>
              </a:spcBef>
            </a:pPr>
            <a:r>
              <a:rPr dirty="0" sz="2350" spc="-10">
                <a:latin typeface="Arial MT"/>
                <a:cs typeface="Arial MT"/>
              </a:rPr>
              <a:t>Fibre </a:t>
            </a:r>
            <a:r>
              <a:rPr dirty="0" sz="2350" spc="-15">
                <a:latin typeface="Arial MT"/>
                <a:cs typeface="Arial MT"/>
              </a:rPr>
              <a:t>grating </a:t>
            </a:r>
            <a:r>
              <a:rPr dirty="0" sz="2350" spc="-10">
                <a:latin typeface="Arial MT"/>
                <a:cs typeface="Arial MT"/>
              </a:rPr>
              <a:t>coupler </a:t>
            </a:r>
            <a:r>
              <a:rPr dirty="0" sz="2350" spc="-640">
                <a:latin typeface="Arial MT"/>
                <a:cs typeface="Arial MT"/>
              </a:rPr>
              <a:t> </a:t>
            </a:r>
            <a:r>
              <a:rPr dirty="0" sz="2350" spc="-15">
                <a:latin typeface="Arial MT"/>
                <a:cs typeface="Arial MT"/>
              </a:rPr>
              <a:t>Laser</a:t>
            </a: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350" spc="-15">
                <a:latin typeface="Arial MT"/>
                <a:cs typeface="Arial MT"/>
              </a:rPr>
              <a:t>Photodetector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141" y="1879465"/>
            <a:ext cx="15557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25">
                <a:latin typeface="Lucida Sans Unicode"/>
                <a:cs typeface="Lucida Sans Unicode"/>
              </a:rPr>
              <a:t>●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141" y="2365824"/>
            <a:ext cx="15557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25">
                <a:latin typeface="Lucida Sans Unicode"/>
                <a:cs typeface="Lucida Sans Unicode"/>
              </a:rPr>
              <a:t>●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141" y="2853618"/>
            <a:ext cx="15557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25">
                <a:latin typeface="Lucida Sans Unicode"/>
                <a:cs typeface="Lucida Sans Unicode"/>
              </a:rPr>
              <a:t>●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141" y="3341425"/>
            <a:ext cx="15557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25">
                <a:latin typeface="Lucida Sans Unicode"/>
                <a:cs typeface="Lucida Sans Unicode"/>
              </a:rPr>
              <a:t>●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141" y="3827784"/>
            <a:ext cx="15557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25">
                <a:latin typeface="Lucida Sans Unicode"/>
                <a:cs typeface="Lucida Sans Unicode"/>
              </a:rPr>
              <a:t>●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302" y="350537"/>
            <a:ext cx="6361430" cy="28136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751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Photonics</a:t>
            </a:r>
            <a:r>
              <a:rPr dirty="0" spc="-60"/>
              <a:t> </a:t>
            </a:r>
            <a:r>
              <a:rPr dirty="0" spc="-5"/>
              <a:t>Circuits</a:t>
            </a:r>
          </a:p>
          <a:p>
            <a:pPr marL="12700" marR="2980690">
              <a:lnSpc>
                <a:spcPct val="137000"/>
              </a:lnSpc>
              <a:spcBef>
                <a:spcPts val="885"/>
              </a:spcBef>
            </a:pPr>
            <a:r>
              <a:rPr dirty="0" sz="3200" spc="-10"/>
              <a:t>Interferometer </a:t>
            </a:r>
            <a:r>
              <a:rPr dirty="0" sz="3200" spc="-5"/>
              <a:t> Ring </a:t>
            </a:r>
            <a:r>
              <a:rPr dirty="0" sz="3200" spc="-10"/>
              <a:t>resonator </a:t>
            </a:r>
            <a:r>
              <a:rPr dirty="0" sz="3200" spc="-5"/>
              <a:t> </a:t>
            </a:r>
            <a:r>
              <a:rPr dirty="0" sz="3200" spc="-10"/>
              <a:t>Directional</a:t>
            </a:r>
            <a:r>
              <a:rPr dirty="0" sz="3200" spc="-30"/>
              <a:t> </a:t>
            </a:r>
            <a:r>
              <a:rPr dirty="0" sz="3200" spc="-10"/>
              <a:t>coupler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9300" y="1418671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208646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75462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580" y="350537"/>
            <a:ext cx="53981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Design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35"/>
              <a:t> </a:t>
            </a:r>
            <a:r>
              <a:rPr dirty="0" spc="-5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080" y="268203"/>
            <a:ext cx="6505194" cy="48668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24" y="1612328"/>
            <a:ext cx="6872254" cy="31716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300" y="1418671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100"/>
              </a:spcBef>
            </a:pPr>
            <a:r>
              <a:rPr dirty="0" spc="-10"/>
              <a:t>What </a:t>
            </a:r>
            <a:r>
              <a:rPr dirty="0" spc="-5"/>
              <a:t>is </a:t>
            </a:r>
            <a:r>
              <a:rPr dirty="0" spc="-10"/>
              <a:t>astrophotonics </a:t>
            </a:r>
            <a:r>
              <a:rPr dirty="0" spc="-875"/>
              <a:t> </a:t>
            </a:r>
            <a:r>
              <a:rPr dirty="0" spc="-10"/>
              <a:t>Need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300" y="208646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75462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302" y="2470505"/>
            <a:ext cx="2212975" cy="2029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95"/>
              </a:spcBef>
            </a:pPr>
            <a:r>
              <a:rPr dirty="0" sz="3200" spc="-5">
                <a:latin typeface="Arial MT"/>
                <a:cs typeface="Arial MT"/>
              </a:rPr>
              <a:t>Importance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Designs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App</a:t>
            </a:r>
            <a:r>
              <a:rPr dirty="0" sz="3200" spc="-15">
                <a:latin typeface="Arial MT"/>
                <a:cs typeface="Arial MT"/>
              </a:rPr>
              <a:t>l</a:t>
            </a:r>
            <a:r>
              <a:rPr dirty="0" sz="3200" spc="-5">
                <a:latin typeface="Arial MT"/>
                <a:cs typeface="Arial MT"/>
              </a:rPr>
              <a:t>i</a:t>
            </a:r>
            <a:r>
              <a:rPr dirty="0" sz="3200" spc="5">
                <a:latin typeface="Arial MT"/>
                <a:cs typeface="Arial MT"/>
              </a:rPr>
              <a:t>c</a:t>
            </a:r>
            <a:r>
              <a:rPr dirty="0" sz="3200" spc="-5">
                <a:latin typeface="Arial MT"/>
                <a:cs typeface="Arial MT"/>
              </a:rPr>
              <a:t>a</a:t>
            </a:r>
            <a:r>
              <a:rPr dirty="0" sz="3200" spc="-10">
                <a:latin typeface="Arial MT"/>
                <a:cs typeface="Arial MT"/>
              </a:rPr>
              <a:t>t</a:t>
            </a:r>
            <a:r>
              <a:rPr dirty="0" sz="3200" spc="-5">
                <a:latin typeface="Arial MT"/>
                <a:cs typeface="Arial MT"/>
              </a:rPr>
              <a:t>io</a:t>
            </a:r>
            <a:r>
              <a:rPr dirty="0" sz="3200" spc="-15">
                <a:latin typeface="Arial MT"/>
                <a:cs typeface="Arial MT"/>
              </a:rPr>
              <a:t>n</a:t>
            </a:r>
            <a:r>
              <a:rPr dirty="0" sz="3200">
                <a:latin typeface="Arial MT"/>
                <a:cs typeface="Arial MT"/>
              </a:rPr>
              <a:t>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0" y="342278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300" y="4090586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537" y="350537"/>
            <a:ext cx="5842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2590" algn="l"/>
              </a:tabLst>
            </a:pPr>
            <a:r>
              <a:rPr dirty="0" spc="-165"/>
              <a:t>W</a:t>
            </a:r>
            <a:r>
              <a:rPr dirty="0" spc="-5"/>
              <a:t>a</a:t>
            </a:r>
            <a:r>
              <a:rPr dirty="0"/>
              <a:t>v</a:t>
            </a:r>
            <a:r>
              <a:rPr dirty="0" spc="-5"/>
              <a:t>e</a:t>
            </a:r>
            <a:r>
              <a:rPr dirty="0" spc="-10"/>
              <a:t>g</a:t>
            </a:r>
            <a:r>
              <a:rPr dirty="0" spc="-5"/>
              <a:t>u</a:t>
            </a:r>
            <a:r>
              <a:rPr dirty="0" spc="5"/>
              <a:t>i</a:t>
            </a:r>
            <a:r>
              <a:rPr dirty="0" spc="-5"/>
              <a:t>d</a:t>
            </a:r>
            <a:r>
              <a:rPr dirty="0"/>
              <a:t>e	P</a:t>
            </a:r>
            <a:r>
              <a:rPr dirty="0" spc="-5"/>
              <a:t>a</a:t>
            </a:r>
            <a:r>
              <a:rPr dirty="0" spc="-10"/>
              <a:t>r</a:t>
            </a:r>
            <a:r>
              <a:rPr dirty="0" spc="-5"/>
              <a:t>amete</a:t>
            </a:r>
            <a:r>
              <a:rPr dirty="0" spc="-1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418671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302" y="1133830"/>
            <a:ext cx="6731000" cy="3366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68115">
              <a:lnSpc>
                <a:spcPct val="137000"/>
              </a:lnSpc>
              <a:spcBef>
                <a:spcPts val="100"/>
              </a:spcBef>
              <a:tabLst>
                <a:tab pos="1785620" algn="l"/>
              </a:tabLst>
            </a:pPr>
            <a:r>
              <a:rPr dirty="0" sz="3200" spc="-5">
                <a:latin typeface="Arial MT"/>
                <a:cs typeface="Arial MT"/>
              </a:rPr>
              <a:t>E</a:t>
            </a:r>
            <a:r>
              <a:rPr dirty="0" sz="3200" spc="-65">
                <a:latin typeface="Arial MT"/>
                <a:cs typeface="Arial MT"/>
              </a:rPr>
              <a:t>f</a:t>
            </a:r>
            <a:r>
              <a:rPr dirty="0" sz="3200" spc="-5">
                <a:latin typeface="Arial MT"/>
                <a:cs typeface="Arial MT"/>
              </a:rPr>
              <a:t>f</a:t>
            </a:r>
            <a:r>
              <a:rPr dirty="0" sz="3200" spc="-15">
                <a:latin typeface="Arial MT"/>
                <a:cs typeface="Arial MT"/>
              </a:rPr>
              <a:t>e</a:t>
            </a:r>
            <a:r>
              <a:rPr dirty="0" sz="3200" spc="5">
                <a:latin typeface="Arial MT"/>
                <a:cs typeface="Arial MT"/>
              </a:rPr>
              <a:t>c</a:t>
            </a:r>
            <a:r>
              <a:rPr dirty="0" sz="3200" spc="-5">
                <a:latin typeface="Arial MT"/>
                <a:cs typeface="Arial MT"/>
              </a:rPr>
              <a:t>ti</a:t>
            </a:r>
            <a:r>
              <a:rPr dirty="0" sz="3200">
                <a:latin typeface="Arial MT"/>
                <a:cs typeface="Arial MT"/>
              </a:rPr>
              <a:t>ve	</a:t>
            </a:r>
            <a:r>
              <a:rPr dirty="0" sz="3200" spc="-5">
                <a:latin typeface="Arial MT"/>
                <a:cs typeface="Arial MT"/>
              </a:rPr>
              <a:t>i</a:t>
            </a:r>
            <a:r>
              <a:rPr dirty="0" sz="3200" spc="-15">
                <a:latin typeface="Arial MT"/>
                <a:cs typeface="Arial MT"/>
              </a:rPr>
              <a:t>n</a:t>
            </a:r>
            <a:r>
              <a:rPr dirty="0" sz="3200" spc="-5">
                <a:latin typeface="Arial MT"/>
                <a:cs typeface="Arial MT"/>
              </a:rPr>
              <a:t>d</a:t>
            </a:r>
            <a:r>
              <a:rPr dirty="0" sz="3200" spc="-15">
                <a:latin typeface="Arial MT"/>
                <a:cs typeface="Arial MT"/>
              </a:rPr>
              <a:t>e</a:t>
            </a:r>
            <a:r>
              <a:rPr dirty="0" sz="3200">
                <a:latin typeface="Arial MT"/>
                <a:cs typeface="Arial MT"/>
              </a:rPr>
              <a:t>x  </a:t>
            </a:r>
            <a:r>
              <a:rPr dirty="0" sz="3200" spc="-10">
                <a:latin typeface="Arial MT"/>
                <a:cs typeface="Arial MT"/>
              </a:rPr>
              <a:t>Group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index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37000"/>
              </a:lnSpc>
            </a:pPr>
            <a:r>
              <a:rPr dirty="0" sz="3200" spc="-5">
                <a:latin typeface="Arial MT"/>
                <a:cs typeface="Arial MT"/>
              </a:rPr>
              <a:t>Strip </a:t>
            </a:r>
            <a:r>
              <a:rPr dirty="0" sz="3200" spc="-10">
                <a:latin typeface="Arial MT"/>
                <a:cs typeface="Arial MT"/>
              </a:rPr>
              <a:t>and </a:t>
            </a:r>
            <a:r>
              <a:rPr dirty="0" sz="3200">
                <a:latin typeface="Arial MT"/>
                <a:cs typeface="Arial MT"/>
              </a:rPr>
              <a:t>slab </a:t>
            </a:r>
            <a:r>
              <a:rPr dirty="0" sz="3200" spc="-10">
                <a:latin typeface="Arial MT"/>
                <a:cs typeface="Arial MT"/>
              </a:rPr>
              <a:t>waveguides 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 spc="-20">
                <a:latin typeface="Arial MT"/>
                <a:cs typeface="Arial MT"/>
              </a:rPr>
              <a:t>Waveguide </a:t>
            </a:r>
            <a:r>
              <a:rPr dirty="0" sz="3200" spc="-5">
                <a:latin typeface="Arial MT"/>
                <a:cs typeface="Arial MT"/>
              </a:rPr>
              <a:t>as </a:t>
            </a:r>
            <a:r>
              <a:rPr dirty="0" sz="3200" spc="-10">
                <a:latin typeface="Arial MT"/>
                <a:cs typeface="Arial MT"/>
              </a:rPr>
              <a:t>function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of wavelength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Low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loss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(bend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waveguide)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08646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0" y="275462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0" y="342278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300" y="4090586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62" y="1801804"/>
            <a:ext cx="6833158" cy="230349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056" y="350537"/>
            <a:ext cx="23139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Y</a:t>
            </a:r>
            <a:r>
              <a:rPr dirty="0" spc="-155"/>
              <a:t> </a:t>
            </a:r>
            <a:r>
              <a:rPr dirty="0" spc="-5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095" y="1402110"/>
            <a:ext cx="1803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265">
                <a:latin typeface="Lucida Sans Unicode"/>
                <a:cs typeface="Lucida Sans Unicode"/>
              </a:rPr>
              <a:t>●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494" y="1161275"/>
            <a:ext cx="6307455" cy="3432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95"/>
              </a:spcBef>
            </a:pPr>
            <a:r>
              <a:rPr dirty="0" sz="2700" spc="10">
                <a:latin typeface="Arial MT"/>
                <a:cs typeface="Arial MT"/>
              </a:rPr>
              <a:t>Y </a:t>
            </a:r>
            <a:r>
              <a:rPr dirty="0" sz="2700" spc="5">
                <a:latin typeface="Arial MT"/>
                <a:cs typeface="Arial MT"/>
              </a:rPr>
              <a:t>Branch splitter </a:t>
            </a:r>
            <a:r>
              <a:rPr dirty="0" sz="2700" spc="10">
                <a:latin typeface="Arial MT"/>
                <a:cs typeface="Arial MT"/>
              </a:rPr>
              <a:t>and </a:t>
            </a:r>
            <a:r>
              <a:rPr dirty="0" sz="2700" spc="5">
                <a:latin typeface="Arial MT"/>
                <a:cs typeface="Arial MT"/>
              </a:rPr>
              <a:t>combiner 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 spc="5">
                <a:latin typeface="Arial MT"/>
                <a:cs typeface="Arial MT"/>
              </a:rPr>
              <a:t>Constructive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 spc="5">
                <a:latin typeface="Arial MT"/>
                <a:cs typeface="Arial MT"/>
              </a:rPr>
              <a:t>and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 spc="5">
                <a:latin typeface="Arial MT"/>
                <a:cs typeface="Arial MT"/>
              </a:rPr>
              <a:t>destructive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 spc="5">
                <a:latin typeface="Arial MT"/>
                <a:cs typeface="Arial MT"/>
              </a:rPr>
              <a:t>interference </a:t>
            </a:r>
            <a:r>
              <a:rPr dirty="0" sz="2700" spc="-735">
                <a:latin typeface="Arial MT"/>
                <a:cs typeface="Arial MT"/>
              </a:rPr>
              <a:t> </a:t>
            </a:r>
            <a:r>
              <a:rPr dirty="0" sz="2700" spc="10">
                <a:latin typeface="Arial MT"/>
                <a:cs typeface="Arial MT"/>
              </a:rPr>
              <a:t>Group</a:t>
            </a:r>
            <a:r>
              <a:rPr dirty="0" sz="2700" spc="-5">
                <a:latin typeface="Arial MT"/>
                <a:cs typeface="Arial MT"/>
              </a:rPr>
              <a:t> </a:t>
            </a:r>
            <a:r>
              <a:rPr dirty="0" sz="2700" spc="5">
                <a:latin typeface="Arial MT"/>
                <a:cs typeface="Arial MT"/>
              </a:rPr>
              <a:t>index</a:t>
            </a:r>
            <a:endParaRPr sz="2700">
              <a:latin typeface="Arial MT"/>
              <a:cs typeface="Arial MT"/>
            </a:endParaRPr>
          </a:p>
          <a:p>
            <a:pPr marL="12700" marR="577215">
              <a:lnSpc>
                <a:spcPct val="138000"/>
              </a:lnSpc>
            </a:pPr>
            <a:r>
              <a:rPr dirty="0" sz="2700" spc="5">
                <a:latin typeface="Arial MT"/>
                <a:cs typeface="Arial MT"/>
              </a:rPr>
              <a:t>Strip </a:t>
            </a:r>
            <a:r>
              <a:rPr dirty="0" sz="2700" spc="10">
                <a:latin typeface="Arial MT"/>
                <a:cs typeface="Arial MT"/>
              </a:rPr>
              <a:t>and </a:t>
            </a:r>
            <a:r>
              <a:rPr dirty="0" sz="2700" spc="5">
                <a:latin typeface="Arial MT"/>
                <a:cs typeface="Arial MT"/>
              </a:rPr>
              <a:t>slab waveguides 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 spc="-5">
                <a:latin typeface="Arial MT"/>
                <a:cs typeface="Arial MT"/>
              </a:rPr>
              <a:t>Waveguide </a:t>
            </a:r>
            <a:r>
              <a:rPr dirty="0" sz="2700" spc="10">
                <a:latin typeface="Arial MT"/>
                <a:cs typeface="Arial MT"/>
              </a:rPr>
              <a:t>as </a:t>
            </a:r>
            <a:r>
              <a:rPr dirty="0" sz="2700" spc="5">
                <a:latin typeface="Arial MT"/>
                <a:cs typeface="Arial MT"/>
              </a:rPr>
              <a:t>function </a:t>
            </a:r>
            <a:r>
              <a:rPr dirty="0" sz="2700" spc="10">
                <a:latin typeface="Arial MT"/>
                <a:cs typeface="Arial MT"/>
              </a:rPr>
              <a:t>of </a:t>
            </a:r>
            <a:r>
              <a:rPr dirty="0" sz="2700" spc="5">
                <a:latin typeface="Arial MT"/>
                <a:cs typeface="Arial MT"/>
              </a:rPr>
              <a:t>wavelength </a:t>
            </a:r>
            <a:r>
              <a:rPr dirty="0" sz="2700" spc="-740">
                <a:latin typeface="Arial MT"/>
                <a:cs typeface="Arial MT"/>
              </a:rPr>
              <a:t> </a:t>
            </a:r>
            <a:r>
              <a:rPr dirty="0" sz="2700" spc="10">
                <a:latin typeface="Arial MT"/>
                <a:cs typeface="Arial MT"/>
              </a:rPr>
              <a:t>Low</a:t>
            </a:r>
            <a:r>
              <a:rPr dirty="0" sz="2700" spc="-5">
                <a:latin typeface="Arial MT"/>
                <a:cs typeface="Arial MT"/>
              </a:rPr>
              <a:t> </a:t>
            </a:r>
            <a:r>
              <a:rPr dirty="0" sz="2700" spc="5">
                <a:latin typeface="Arial MT"/>
                <a:cs typeface="Arial MT"/>
              </a:rPr>
              <a:t>loss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 spc="5">
                <a:latin typeface="Arial MT"/>
                <a:cs typeface="Arial MT"/>
              </a:rPr>
              <a:t>(bend waveguide)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095" y="1969825"/>
            <a:ext cx="1803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265">
                <a:latin typeface="Lucida Sans Unicode"/>
                <a:cs typeface="Lucida Sans Unicode"/>
              </a:rPr>
              <a:t>●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095" y="2538989"/>
            <a:ext cx="1803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265">
                <a:latin typeface="Lucida Sans Unicode"/>
                <a:cs typeface="Lucida Sans Unicode"/>
              </a:rPr>
              <a:t>●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095" y="3106704"/>
            <a:ext cx="1803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265">
                <a:latin typeface="Lucida Sans Unicode"/>
                <a:cs typeface="Lucida Sans Unicode"/>
              </a:rPr>
              <a:t>●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095" y="3674419"/>
            <a:ext cx="1803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265">
                <a:latin typeface="Lucida Sans Unicode"/>
                <a:cs typeface="Lucida Sans Unicode"/>
              </a:rPr>
              <a:t>●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095" y="4241779"/>
            <a:ext cx="1803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265">
                <a:latin typeface="Lucida Sans Unicode"/>
                <a:cs typeface="Lucida Sans Unicode"/>
              </a:rPr>
              <a:t>●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1903826"/>
            <a:ext cx="6473615" cy="16668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302" y="350537"/>
            <a:ext cx="6097905" cy="21450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418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Grating</a:t>
            </a:r>
            <a:r>
              <a:rPr dirty="0" spc="-95"/>
              <a:t> </a:t>
            </a:r>
            <a:r>
              <a:rPr dirty="0" spc="-5"/>
              <a:t>Coupler</a:t>
            </a:r>
          </a:p>
          <a:p>
            <a:pPr marL="12700" marR="756920">
              <a:lnSpc>
                <a:spcPct val="137000"/>
              </a:lnSpc>
              <a:spcBef>
                <a:spcPts val="885"/>
              </a:spcBef>
            </a:pPr>
            <a:r>
              <a:rPr dirty="0" sz="3200" spc="-10"/>
              <a:t>Light </a:t>
            </a:r>
            <a:r>
              <a:rPr dirty="0" sz="3200" spc="-5"/>
              <a:t>in </a:t>
            </a:r>
            <a:r>
              <a:rPr dirty="0" sz="3200" spc="-10"/>
              <a:t>and out of </a:t>
            </a:r>
            <a:r>
              <a:rPr dirty="0" sz="3200" spc="-5"/>
              <a:t>silicon </a:t>
            </a:r>
            <a:r>
              <a:rPr dirty="0" sz="3200"/>
              <a:t>chip </a:t>
            </a:r>
            <a:r>
              <a:rPr dirty="0" sz="3200" spc="-875"/>
              <a:t> </a:t>
            </a:r>
            <a:r>
              <a:rPr dirty="0" sz="3200" spc="-35"/>
              <a:t>Variation</a:t>
            </a:r>
            <a:r>
              <a:rPr dirty="0" sz="3200" spc="-15"/>
              <a:t> </a:t>
            </a:r>
            <a:r>
              <a:rPr dirty="0" sz="3200" spc="-5"/>
              <a:t>in</a:t>
            </a:r>
            <a:r>
              <a:rPr dirty="0" sz="3200" spc="-25"/>
              <a:t> </a:t>
            </a:r>
            <a:r>
              <a:rPr dirty="0" sz="3200" spc="-5"/>
              <a:t>refractive</a:t>
            </a:r>
            <a:r>
              <a:rPr dirty="0" sz="3200" spc="-20"/>
              <a:t> </a:t>
            </a:r>
            <a:r>
              <a:rPr dirty="0" sz="3200" spc="-10"/>
              <a:t>index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9300" y="1418671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208646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35475"/>
            <a:ext cx="10080358" cy="12167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302" y="350537"/>
            <a:ext cx="7738109" cy="28136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33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Spectrometers</a:t>
            </a:r>
            <a:r>
              <a:rPr dirty="0" spc="-35"/>
              <a:t> </a:t>
            </a:r>
            <a:r>
              <a:rPr dirty="0" spc="-5"/>
              <a:t>for</a:t>
            </a:r>
            <a:r>
              <a:rPr dirty="0" spc="-275"/>
              <a:t> </a:t>
            </a:r>
            <a:r>
              <a:rPr dirty="0" spc="-5"/>
              <a:t>Astronomy</a:t>
            </a:r>
          </a:p>
          <a:p>
            <a:pPr marL="12700" marR="1945639">
              <a:lnSpc>
                <a:spcPct val="137000"/>
              </a:lnSpc>
              <a:spcBef>
                <a:spcPts val="885"/>
              </a:spcBef>
            </a:pPr>
            <a:r>
              <a:rPr dirty="0" sz="3200" spc="-10"/>
              <a:t>Array</a:t>
            </a:r>
            <a:r>
              <a:rPr dirty="0" sz="3200" spc="-15"/>
              <a:t> </a:t>
            </a:r>
            <a:r>
              <a:rPr dirty="0" sz="3200" spc="-20"/>
              <a:t>Waveguide</a:t>
            </a:r>
            <a:r>
              <a:rPr dirty="0" sz="3200" spc="-15"/>
              <a:t> </a:t>
            </a:r>
            <a:r>
              <a:rPr dirty="0" sz="3200" spc="-5"/>
              <a:t>Grating </a:t>
            </a:r>
            <a:r>
              <a:rPr dirty="0" sz="3200"/>
              <a:t> </a:t>
            </a:r>
            <a:r>
              <a:rPr dirty="0" sz="3200" spc="-10"/>
              <a:t>Fourier </a:t>
            </a:r>
            <a:r>
              <a:rPr dirty="0" sz="3200" spc="-20"/>
              <a:t>Transform </a:t>
            </a:r>
            <a:r>
              <a:rPr dirty="0" sz="3200" spc="-10"/>
              <a:t>Spectrometer </a:t>
            </a:r>
            <a:r>
              <a:rPr dirty="0" sz="3200" spc="-875"/>
              <a:t> </a:t>
            </a:r>
            <a:r>
              <a:rPr dirty="0" sz="3200" spc="-10"/>
              <a:t>Photonic</a:t>
            </a:r>
            <a:r>
              <a:rPr dirty="0" sz="3200" spc="-5"/>
              <a:t> Echelle</a:t>
            </a:r>
            <a:r>
              <a:rPr dirty="0" sz="3200" spc="-20"/>
              <a:t> </a:t>
            </a:r>
            <a:r>
              <a:rPr dirty="0" sz="3200" spc="-5"/>
              <a:t>Grating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9300" y="1418671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208646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75462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3" y="622468"/>
            <a:ext cx="10058044" cy="424365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3" y="749520"/>
            <a:ext cx="10058044" cy="41943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3" y="996485"/>
            <a:ext cx="10058044" cy="3700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300" y="1418671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302" y="1133830"/>
            <a:ext cx="7280275" cy="1362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100"/>
              </a:spcBef>
            </a:pPr>
            <a:r>
              <a:rPr dirty="0" sz="3200" spc="-10"/>
              <a:t>Astrophotonics </a:t>
            </a:r>
            <a:r>
              <a:rPr dirty="0" sz="3200" spc="-5"/>
              <a:t>(Astronomy </a:t>
            </a:r>
            <a:r>
              <a:rPr dirty="0" sz="3200"/>
              <a:t>+ </a:t>
            </a:r>
            <a:r>
              <a:rPr dirty="0" sz="3200" spc="-5"/>
              <a:t>Photonics) </a:t>
            </a:r>
            <a:r>
              <a:rPr dirty="0" sz="3200" spc="-875"/>
              <a:t> </a:t>
            </a:r>
            <a:r>
              <a:rPr dirty="0" sz="3200" spc="-10"/>
              <a:t>Space</a:t>
            </a:r>
            <a:r>
              <a:rPr dirty="0" sz="3200" spc="-15"/>
              <a:t> </a:t>
            </a:r>
            <a:r>
              <a:rPr dirty="0" sz="3200" spc="-10"/>
              <a:t>exploration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99300" y="208646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75462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302" y="2650583"/>
            <a:ext cx="7155180" cy="167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54325" algn="l"/>
              </a:tabLst>
            </a:pPr>
            <a:r>
              <a:rPr dirty="0" sz="3200" spc="-45">
                <a:latin typeface="Arial MT"/>
                <a:cs typeface="Arial MT"/>
              </a:rPr>
              <a:t>Telescope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and	astronomical </a:t>
            </a:r>
            <a:r>
              <a:rPr dirty="0" sz="3200" spc="-5">
                <a:latin typeface="Arial MT"/>
                <a:cs typeface="Arial MT"/>
              </a:rPr>
              <a:t>spacecraft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payload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instrumentation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3200" spc="-5">
                <a:latin typeface="Arial MT"/>
                <a:cs typeface="Arial MT"/>
              </a:rPr>
              <a:t>Precise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analysis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0" y="3910220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183" y="607804"/>
            <a:ext cx="6620905" cy="446274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9535" y="350537"/>
            <a:ext cx="52095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Developement</a:t>
            </a:r>
            <a:r>
              <a:rPr dirty="0" spc="-90"/>
              <a:t> </a:t>
            </a:r>
            <a:r>
              <a:rPr dirty="0" spc="-5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414" y="1265938"/>
            <a:ext cx="3011805" cy="27813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dirty="0" baseline="35947" sz="1275">
                <a:latin typeface="Lucida Sans Unicode"/>
                <a:cs typeface="Lucida Sans Unicode"/>
              </a:rPr>
              <a:t>●</a:t>
            </a:r>
            <a:r>
              <a:rPr dirty="0" sz="1900" spc="30">
                <a:latin typeface="Arial MT"/>
                <a:cs typeface="Arial MT"/>
              </a:rPr>
              <a:t>D</a:t>
            </a:r>
            <a:r>
              <a:rPr dirty="0" sz="1900" spc="10">
                <a:latin typeface="Arial MT"/>
                <a:cs typeface="Arial MT"/>
              </a:rPr>
              <a:t>esign</a:t>
            </a:r>
            <a:endParaRPr sz="19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dirty="0" baseline="35947" sz="1275">
                <a:latin typeface="Lucida Sans Unicode"/>
                <a:cs typeface="Lucida Sans Unicode"/>
              </a:rPr>
              <a:t>●</a:t>
            </a:r>
            <a:r>
              <a:rPr dirty="0" sz="1900" spc="25">
                <a:latin typeface="Arial MT"/>
                <a:cs typeface="Arial MT"/>
              </a:rPr>
              <a:t>S</a:t>
            </a:r>
            <a:r>
              <a:rPr dirty="0" sz="1900">
                <a:latin typeface="Arial MT"/>
                <a:cs typeface="Arial MT"/>
              </a:rPr>
              <a:t>i</a:t>
            </a:r>
            <a:r>
              <a:rPr dirty="0" sz="1900" spc="30">
                <a:latin typeface="Arial MT"/>
                <a:cs typeface="Arial MT"/>
              </a:rPr>
              <a:t>m</a:t>
            </a:r>
            <a:r>
              <a:rPr dirty="0" sz="1900" spc="15">
                <a:latin typeface="Arial MT"/>
                <a:cs typeface="Arial MT"/>
              </a:rPr>
              <a:t>u</a:t>
            </a:r>
            <a:r>
              <a:rPr dirty="0" sz="1900" spc="10">
                <a:latin typeface="Arial MT"/>
                <a:cs typeface="Arial MT"/>
              </a:rPr>
              <a:t>l</a:t>
            </a:r>
            <a:r>
              <a:rPr dirty="0" sz="1900" spc="15">
                <a:latin typeface="Arial MT"/>
                <a:cs typeface="Arial MT"/>
              </a:rPr>
              <a:t>a</a:t>
            </a:r>
            <a:r>
              <a:rPr dirty="0" sz="1900">
                <a:latin typeface="Arial MT"/>
                <a:cs typeface="Arial MT"/>
              </a:rPr>
              <a:t>t</a:t>
            </a:r>
            <a:r>
              <a:rPr dirty="0" sz="1900" spc="10">
                <a:latin typeface="Arial MT"/>
                <a:cs typeface="Arial MT"/>
              </a:rPr>
              <a:t>ion</a:t>
            </a:r>
            <a:endParaRPr sz="19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dirty="0" baseline="35947" sz="1275">
                <a:latin typeface="Lucida Sans Unicode"/>
                <a:cs typeface="Lucida Sans Unicode"/>
              </a:rPr>
              <a:t>●</a:t>
            </a:r>
            <a:r>
              <a:rPr dirty="0" sz="1900" spc="40">
                <a:latin typeface="Arial MT"/>
                <a:cs typeface="Arial MT"/>
              </a:rPr>
              <a:t>M</a:t>
            </a:r>
            <a:r>
              <a:rPr dirty="0" sz="1900" spc="10">
                <a:latin typeface="Arial MT"/>
                <a:cs typeface="Arial MT"/>
              </a:rPr>
              <a:t>odellin</a:t>
            </a:r>
            <a:r>
              <a:rPr dirty="0" sz="1900" spc="20">
                <a:latin typeface="Arial MT"/>
                <a:cs typeface="Arial MT"/>
              </a:rPr>
              <a:t>g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30">
                <a:latin typeface="Arial MT"/>
                <a:cs typeface="Arial MT"/>
              </a:rPr>
              <a:t>w</a:t>
            </a:r>
            <a:r>
              <a:rPr dirty="0" sz="1900">
                <a:latin typeface="Arial MT"/>
                <a:cs typeface="Arial MT"/>
              </a:rPr>
              <a:t>i</a:t>
            </a:r>
            <a:r>
              <a:rPr dirty="0" sz="1900">
                <a:latin typeface="Arial MT"/>
                <a:cs typeface="Arial MT"/>
              </a:rPr>
              <a:t>t</a:t>
            </a:r>
            <a:r>
              <a:rPr dirty="0" sz="1900" spc="20">
                <a:latin typeface="Arial MT"/>
                <a:cs typeface="Arial MT"/>
              </a:rPr>
              <a:t>h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20">
                <a:latin typeface="Arial MT"/>
                <a:cs typeface="Arial MT"/>
              </a:rPr>
              <a:t>E</a:t>
            </a:r>
            <a:r>
              <a:rPr dirty="0" sz="1900" spc="30">
                <a:latin typeface="Arial MT"/>
                <a:cs typeface="Arial MT"/>
              </a:rPr>
              <a:t>M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15">
                <a:latin typeface="Arial MT"/>
                <a:cs typeface="Arial MT"/>
              </a:rPr>
              <a:t>sol</a:t>
            </a:r>
            <a:r>
              <a:rPr dirty="0" sz="1900" spc="20">
                <a:latin typeface="Arial MT"/>
                <a:cs typeface="Arial MT"/>
              </a:rPr>
              <a:t>v</a:t>
            </a:r>
            <a:r>
              <a:rPr dirty="0" sz="1900" spc="15">
                <a:latin typeface="Arial MT"/>
                <a:cs typeface="Arial MT"/>
              </a:rPr>
              <a:t>e</a:t>
            </a:r>
            <a:r>
              <a:rPr dirty="0" sz="1900" spc="15">
                <a:latin typeface="Arial MT"/>
                <a:cs typeface="Arial MT"/>
              </a:rPr>
              <a:t>rs</a:t>
            </a:r>
            <a:endParaRPr sz="19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dirty="0" baseline="35947" sz="1275">
                <a:latin typeface="Lucida Sans Unicode"/>
                <a:cs typeface="Lucida Sans Unicode"/>
              </a:rPr>
              <a:t>●</a:t>
            </a:r>
            <a:r>
              <a:rPr dirty="0" sz="1900" spc="25">
                <a:latin typeface="Arial MT"/>
                <a:cs typeface="Arial MT"/>
              </a:rPr>
              <a:t>G</a:t>
            </a:r>
            <a:r>
              <a:rPr dirty="0" sz="1900" spc="30">
                <a:latin typeface="Arial MT"/>
                <a:cs typeface="Arial MT"/>
              </a:rPr>
              <a:t>D</a:t>
            </a:r>
            <a:r>
              <a:rPr dirty="0" sz="1900" spc="25">
                <a:latin typeface="Arial MT"/>
                <a:cs typeface="Arial MT"/>
              </a:rPr>
              <a:t>S</a:t>
            </a:r>
            <a:endParaRPr sz="19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dirty="0" baseline="35947" sz="1275">
                <a:latin typeface="Lucida Sans Unicode"/>
                <a:cs typeface="Lucida Sans Unicode"/>
              </a:rPr>
              <a:t>●</a:t>
            </a:r>
            <a:r>
              <a:rPr dirty="0" sz="1900" spc="20">
                <a:latin typeface="Arial MT"/>
                <a:cs typeface="Arial MT"/>
              </a:rPr>
              <a:t>F</a:t>
            </a:r>
            <a:r>
              <a:rPr dirty="0" sz="1900" spc="15">
                <a:latin typeface="Arial MT"/>
                <a:cs typeface="Arial MT"/>
              </a:rPr>
              <a:t>ab</a:t>
            </a:r>
            <a:r>
              <a:rPr dirty="0" sz="1900" spc="10">
                <a:latin typeface="Arial MT"/>
                <a:cs typeface="Arial MT"/>
              </a:rPr>
              <a:t>r</a:t>
            </a:r>
            <a:r>
              <a:rPr dirty="0" sz="1900" spc="10">
                <a:latin typeface="Arial MT"/>
                <a:cs typeface="Arial MT"/>
              </a:rPr>
              <a:t>ica</a:t>
            </a:r>
            <a:r>
              <a:rPr dirty="0" sz="1900" spc="20">
                <a:latin typeface="Arial MT"/>
                <a:cs typeface="Arial MT"/>
              </a:rPr>
              <a:t>t</a:t>
            </a:r>
            <a:r>
              <a:rPr dirty="0" sz="1900" spc="10">
                <a:latin typeface="Arial MT"/>
                <a:cs typeface="Arial MT"/>
              </a:rPr>
              <a:t>ion</a:t>
            </a:r>
            <a:endParaRPr sz="19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dirty="0" baseline="35947" sz="1275">
                <a:latin typeface="Lucida Sans Unicode"/>
                <a:cs typeface="Lucida Sans Unicode"/>
              </a:rPr>
              <a:t>●</a:t>
            </a:r>
            <a:r>
              <a:rPr dirty="0" sz="1900" spc="-190">
                <a:latin typeface="Arial MT"/>
                <a:cs typeface="Arial MT"/>
              </a:rPr>
              <a:t>T</a:t>
            </a:r>
            <a:r>
              <a:rPr dirty="0" sz="1900" spc="10">
                <a:latin typeface="Arial MT"/>
                <a:cs typeface="Arial MT"/>
              </a:rPr>
              <a:t>esting</a:t>
            </a:r>
            <a:endParaRPr sz="19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dirty="0" baseline="35947" sz="1275">
                <a:latin typeface="Lucida Sans Unicode"/>
                <a:cs typeface="Lucida Sans Unicode"/>
              </a:rPr>
              <a:t>●</a:t>
            </a:r>
            <a:r>
              <a:rPr dirty="0" sz="1900" spc="30">
                <a:latin typeface="Arial MT"/>
                <a:cs typeface="Arial MT"/>
              </a:rPr>
              <a:t>D</a:t>
            </a:r>
            <a:r>
              <a:rPr dirty="0" sz="1900" spc="10">
                <a:latin typeface="Arial MT"/>
                <a:cs typeface="Arial MT"/>
              </a:rPr>
              <a:t>at</a:t>
            </a:r>
            <a:r>
              <a:rPr dirty="0" sz="1900" spc="20">
                <a:latin typeface="Arial MT"/>
                <a:cs typeface="Arial MT"/>
              </a:rPr>
              <a:t>a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10">
                <a:latin typeface="Arial MT"/>
                <a:cs typeface="Arial MT"/>
              </a:rPr>
              <a:t>analy</a:t>
            </a:r>
            <a:r>
              <a:rPr dirty="0" sz="1900" spc="20">
                <a:latin typeface="Arial MT"/>
                <a:cs typeface="Arial MT"/>
              </a:rPr>
              <a:t>s</a:t>
            </a:r>
            <a:r>
              <a:rPr dirty="0" sz="1900" spc="5">
                <a:latin typeface="Arial MT"/>
                <a:cs typeface="Arial MT"/>
              </a:rPr>
              <a:t>is</a:t>
            </a:r>
            <a:endParaRPr sz="19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dirty="0" baseline="35947" sz="1275">
                <a:latin typeface="Lucida Sans Unicode"/>
                <a:cs typeface="Lucida Sans Unicode"/>
              </a:rPr>
              <a:t>●</a:t>
            </a:r>
            <a:r>
              <a:rPr dirty="0" sz="1900" spc="15">
                <a:latin typeface="Arial MT"/>
                <a:cs typeface="Arial MT"/>
              </a:rPr>
              <a:t>Pr</a:t>
            </a:r>
            <a:r>
              <a:rPr dirty="0" sz="1900" spc="10">
                <a:latin typeface="Arial MT"/>
                <a:cs typeface="Arial MT"/>
              </a:rPr>
              <a:t>oduction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6734" y="350537"/>
            <a:ext cx="57365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Scope</a:t>
            </a:r>
            <a:r>
              <a:rPr dirty="0" spc="-50"/>
              <a:t> </a:t>
            </a:r>
            <a:r>
              <a:rPr dirty="0" spc="-5"/>
              <a:t>for</a:t>
            </a:r>
            <a:r>
              <a:rPr dirty="0" spc="-45"/>
              <a:t> </a:t>
            </a:r>
            <a:r>
              <a:rPr dirty="0" spc="-5"/>
              <a:t>Researchers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21" y="1709183"/>
            <a:ext cx="8966200" cy="18923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38430" marR="30480" indent="-100965">
              <a:lnSpc>
                <a:spcPct val="101600"/>
              </a:lnSpc>
              <a:spcBef>
                <a:spcPts val="85"/>
              </a:spcBef>
            </a:pPr>
            <a:r>
              <a:rPr dirty="0" baseline="38011" sz="1425" spc="44">
                <a:latin typeface="Lucida Sans Unicode"/>
                <a:cs typeface="Lucida Sans Unicode"/>
              </a:rPr>
              <a:t>●</a:t>
            </a:r>
            <a:r>
              <a:rPr dirty="0" sz="2200" spc="15">
                <a:latin typeface="Arial MT"/>
                <a:cs typeface="Arial MT"/>
              </a:rPr>
              <a:t>D</a:t>
            </a:r>
            <a:r>
              <a:rPr dirty="0" sz="2200" spc="5">
                <a:latin typeface="Arial MT"/>
                <a:cs typeface="Arial MT"/>
              </a:rPr>
              <a:t>e</a:t>
            </a:r>
            <a:r>
              <a:rPr dirty="0" sz="2200" spc="15">
                <a:latin typeface="Arial MT"/>
                <a:cs typeface="Arial MT"/>
              </a:rPr>
              <a:t>s</a:t>
            </a:r>
            <a:r>
              <a:rPr dirty="0" sz="2200" spc="5">
                <a:latin typeface="Arial MT"/>
                <a:cs typeface="Arial MT"/>
              </a:rPr>
              <a:t>ig</a:t>
            </a:r>
            <a:r>
              <a:rPr dirty="0" sz="2200" spc="15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a</a:t>
            </a:r>
            <a:r>
              <a:rPr dirty="0" sz="2200" spc="10">
                <a:latin typeface="Arial MT"/>
                <a:cs typeface="Arial MT"/>
              </a:rPr>
              <a:t>n</a:t>
            </a:r>
            <a:r>
              <a:rPr dirty="0" sz="2200" spc="15">
                <a:latin typeface="Arial MT"/>
                <a:cs typeface="Arial MT"/>
              </a:rPr>
              <a:t>d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15">
                <a:latin typeface="Arial MT"/>
                <a:cs typeface="Arial MT"/>
              </a:rPr>
              <a:t>s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25">
                <a:latin typeface="Arial MT"/>
                <a:cs typeface="Arial MT"/>
              </a:rPr>
              <a:t>m</a:t>
            </a:r>
            <a:r>
              <a:rPr dirty="0" sz="2200" spc="5">
                <a:latin typeface="Arial MT"/>
                <a:cs typeface="Arial MT"/>
              </a:rPr>
              <a:t>u</a:t>
            </a:r>
            <a:r>
              <a:rPr dirty="0" sz="2200" spc="5">
                <a:latin typeface="Arial MT"/>
                <a:cs typeface="Arial MT"/>
              </a:rPr>
              <a:t>l</a:t>
            </a:r>
            <a:r>
              <a:rPr dirty="0" sz="2200" spc="5">
                <a:latin typeface="Arial MT"/>
                <a:cs typeface="Arial MT"/>
              </a:rPr>
              <a:t>a</a:t>
            </a:r>
            <a:r>
              <a:rPr dirty="0" sz="2200" spc="10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5">
                <a:latin typeface="Arial MT"/>
                <a:cs typeface="Arial MT"/>
              </a:rPr>
              <a:t>o</a:t>
            </a:r>
            <a:r>
              <a:rPr dirty="0" sz="2200" spc="15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wi</a:t>
            </a:r>
            <a:r>
              <a:rPr dirty="0" sz="2200" spc="10">
                <a:latin typeface="Arial MT"/>
                <a:cs typeface="Arial MT"/>
              </a:rPr>
              <a:t>t</a:t>
            </a:r>
            <a:r>
              <a:rPr dirty="0" sz="2200" spc="15">
                <a:latin typeface="Arial MT"/>
                <a:cs typeface="Arial MT"/>
              </a:rPr>
              <a:t>h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var</a:t>
            </a:r>
            <a:r>
              <a:rPr dirty="0" sz="2200" spc="5">
                <a:latin typeface="Arial MT"/>
                <a:cs typeface="Arial MT"/>
              </a:rPr>
              <a:t>i</a:t>
            </a:r>
            <a:r>
              <a:rPr dirty="0" sz="2200" spc="5">
                <a:latin typeface="Arial MT"/>
                <a:cs typeface="Arial MT"/>
              </a:rPr>
              <a:t>o</a:t>
            </a:r>
            <a:r>
              <a:rPr dirty="0" sz="2200" spc="10">
                <a:latin typeface="Arial MT"/>
                <a:cs typeface="Arial MT"/>
              </a:rPr>
              <a:t>u</a:t>
            </a:r>
            <a:r>
              <a:rPr dirty="0" sz="2200" spc="15">
                <a:latin typeface="Arial MT"/>
                <a:cs typeface="Arial MT"/>
              </a:rPr>
              <a:t>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to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10">
                <a:latin typeface="Arial MT"/>
                <a:cs typeface="Arial MT"/>
              </a:rPr>
              <a:t>ls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li</a:t>
            </a:r>
            <a:r>
              <a:rPr dirty="0" sz="2200" spc="15">
                <a:latin typeface="Arial MT"/>
                <a:cs typeface="Arial MT"/>
              </a:rPr>
              <a:t>ke</a:t>
            </a:r>
            <a:r>
              <a:rPr dirty="0" sz="2200" spc="-130">
                <a:latin typeface="Arial MT"/>
                <a:cs typeface="Arial MT"/>
              </a:rPr>
              <a:t> </a:t>
            </a:r>
            <a:r>
              <a:rPr dirty="0" sz="2200" spc="20">
                <a:latin typeface="Arial MT"/>
                <a:cs typeface="Arial MT"/>
              </a:rPr>
              <a:t>A</a:t>
            </a:r>
            <a:r>
              <a:rPr dirty="0" sz="2200" spc="10">
                <a:latin typeface="Arial MT"/>
                <a:cs typeface="Arial MT"/>
              </a:rPr>
              <a:t>ns</a:t>
            </a:r>
            <a:r>
              <a:rPr dirty="0" sz="2200" spc="10">
                <a:latin typeface="Arial MT"/>
                <a:cs typeface="Arial MT"/>
              </a:rPr>
              <a:t>ys,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10">
                <a:latin typeface="Arial MT"/>
                <a:cs typeface="Arial MT"/>
              </a:rPr>
              <a:t>optiwave</a:t>
            </a:r>
            <a:r>
              <a:rPr dirty="0" sz="2200" spc="5">
                <a:latin typeface="Arial MT"/>
                <a:cs typeface="Arial MT"/>
              </a:rPr>
              <a:t>,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20">
                <a:latin typeface="Arial MT"/>
                <a:cs typeface="Arial MT"/>
              </a:rPr>
              <a:t>PK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10">
                <a:latin typeface="Arial MT"/>
                <a:cs typeface="Arial MT"/>
              </a:rPr>
              <a:t>SS,  </a:t>
            </a:r>
            <a:r>
              <a:rPr dirty="0" sz="2200" spc="10">
                <a:latin typeface="Arial MT"/>
                <a:cs typeface="Arial MT"/>
              </a:rPr>
              <a:t>Nazca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10">
                <a:latin typeface="Arial MT"/>
                <a:cs typeface="Arial MT"/>
              </a:rPr>
              <a:t>etc</a:t>
            </a:r>
            <a:endParaRPr sz="2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dirty="0" baseline="38011" sz="1425" spc="44">
                <a:latin typeface="Lucida Sans Unicode"/>
                <a:cs typeface="Lucida Sans Unicode"/>
              </a:rPr>
              <a:t>●</a:t>
            </a:r>
            <a:r>
              <a:rPr dirty="0" sz="2200" spc="15">
                <a:latin typeface="Arial MT"/>
                <a:cs typeface="Arial MT"/>
              </a:rPr>
              <a:t>C</a:t>
            </a:r>
            <a:r>
              <a:rPr dirty="0" sz="2200" spc="5">
                <a:latin typeface="Arial MT"/>
                <a:cs typeface="Arial MT"/>
              </a:rPr>
              <a:t>o</a:t>
            </a:r>
            <a:r>
              <a:rPr dirty="0" sz="2200" spc="15">
                <a:latin typeface="Arial MT"/>
                <a:cs typeface="Arial MT"/>
              </a:rPr>
              <a:t>mputat</a:t>
            </a:r>
            <a:r>
              <a:rPr dirty="0" sz="2200" spc="5">
                <a:latin typeface="Arial MT"/>
                <a:cs typeface="Arial MT"/>
              </a:rPr>
              <a:t>io</a:t>
            </a:r>
            <a:r>
              <a:rPr dirty="0" sz="2200" spc="5">
                <a:latin typeface="Arial MT"/>
                <a:cs typeface="Arial MT"/>
              </a:rPr>
              <a:t>n</a:t>
            </a:r>
            <a:r>
              <a:rPr dirty="0" sz="2200" spc="10">
                <a:latin typeface="Arial MT"/>
                <a:cs typeface="Arial MT"/>
              </a:rPr>
              <a:t>a</a:t>
            </a:r>
            <a:r>
              <a:rPr dirty="0" sz="2200" spc="5">
                <a:latin typeface="Arial MT"/>
                <a:cs typeface="Arial MT"/>
              </a:rPr>
              <a:t>l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10">
                <a:latin typeface="Arial MT"/>
                <a:cs typeface="Arial MT"/>
              </a:rPr>
              <a:t>E</a:t>
            </a:r>
            <a:r>
              <a:rPr dirty="0" sz="2200" spc="25">
                <a:latin typeface="Arial MT"/>
                <a:cs typeface="Arial MT"/>
              </a:rPr>
              <a:t>M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a</a:t>
            </a:r>
            <a:r>
              <a:rPr dirty="0" sz="2200" spc="10">
                <a:latin typeface="Arial MT"/>
                <a:cs typeface="Arial MT"/>
              </a:rPr>
              <a:t>n</a:t>
            </a:r>
            <a:r>
              <a:rPr dirty="0" sz="2200" spc="15">
                <a:latin typeface="Arial MT"/>
                <a:cs typeface="Arial MT"/>
              </a:rPr>
              <a:t>d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al</a:t>
            </a:r>
            <a:r>
              <a:rPr dirty="0" sz="2200" spc="5">
                <a:latin typeface="Arial MT"/>
                <a:cs typeface="Arial MT"/>
              </a:rPr>
              <a:t>g</a:t>
            </a:r>
            <a:r>
              <a:rPr dirty="0" sz="2200" spc="5">
                <a:latin typeface="Arial MT"/>
                <a:cs typeface="Arial MT"/>
              </a:rPr>
              <a:t>or</a:t>
            </a:r>
            <a:r>
              <a:rPr dirty="0" sz="2200" spc="5">
                <a:latin typeface="Arial MT"/>
                <a:cs typeface="Arial MT"/>
              </a:rPr>
              <a:t>i</a:t>
            </a:r>
            <a:r>
              <a:rPr dirty="0" sz="2200" spc="10">
                <a:latin typeface="Arial MT"/>
                <a:cs typeface="Arial MT"/>
              </a:rPr>
              <a:t>thm</a:t>
            </a:r>
            <a:r>
              <a:rPr dirty="0" sz="2200" spc="15">
                <a:latin typeface="Arial MT"/>
                <a:cs typeface="Arial MT"/>
              </a:rPr>
              <a:t>s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fo</a:t>
            </a:r>
            <a:r>
              <a:rPr dirty="0" sz="2200" spc="10">
                <a:latin typeface="Arial MT"/>
                <a:cs typeface="Arial MT"/>
              </a:rPr>
              <a:t>r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15">
                <a:latin typeface="Arial MT"/>
                <a:cs typeface="Arial MT"/>
              </a:rPr>
              <a:t>s</a:t>
            </a:r>
            <a:r>
              <a:rPr dirty="0" sz="2200" spc="5">
                <a:latin typeface="Arial MT"/>
                <a:cs typeface="Arial MT"/>
              </a:rPr>
              <a:t>olver</a:t>
            </a:r>
            <a:r>
              <a:rPr dirty="0" sz="2200" spc="15">
                <a:latin typeface="Arial MT"/>
                <a:cs typeface="Arial MT"/>
              </a:rPr>
              <a:t>s</a:t>
            </a:r>
            <a:endParaRPr sz="2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baseline="38011" sz="1425" spc="44">
                <a:latin typeface="Lucida Sans Unicode"/>
                <a:cs typeface="Lucida Sans Unicode"/>
              </a:rPr>
              <a:t>●</a:t>
            </a:r>
            <a:r>
              <a:rPr dirty="0" sz="2200" spc="15">
                <a:latin typeface="Arial MT"/>
                <a:cs typeface="Arial MT"/>
              </a:rPr>
              <a:t>F</a:t>
            </a:r>
            <a:r>
              <a:rPr dirty="0" sz="2200" spc="10">
                <a:latin typeface="Arial MT"/>
                <a:cs typeface="Arial MT"/>
              </a:rPr>
              <a:t>a</a:t>
            </a:r>
            <a:r>
              <a:rPr dirty="0" sz="2200" spc="5">
                <a:latin typeface="Arial MT"/>
                <a:cs typeface="Arial MT"/>
              </a:rPr>
              <a:t>b</a:t>
            </a:r>
            <a:r>
              <a:rPr dirty="0" sz="2200" spc="5">
                <a:latin typeface="Arial MT"/>
                <a:cs typeface="Arial MT"/>
              </a:rPr>
              <a:t>r</a:t>
            </a:r>
            <a:r>
              <a:rPr dirty="0" sz="2200" spc="5">
                <a:latin typeface="Arial MT"/>
                <a:cs typeface="Arial MT"/>
              </a:rPr>
              <a:t>i</a:t>
            </a:r>
            <a:r>
              <a:rPr dirty="0" sz="2200" spc="5">
                <a:latin typeface="Arial MT"/>
                <a:cs typeface="Arial MT"/>
              </a:rPr>
              <a:t>catio</a:t>
            </a:r>
            <a:r>
              <a:rPr dirty="0" sz="2200" spc="15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15">
                <a:latin typeface="Arial MT"/>
                <a:cs typeface="Arial MT"/>
              </a:rPr>
              <a:t>meth</a:t>
            </a:r>
            <a:r>
              <a:rPr dirty="0" sz="2200" spc="5">
                <a:latin typeface="Arial MT"/>
                <a:cs typeface="Arial MT"/>
              </a:rPr>
              <a:t>o</a:t>
            </a:r>
            <a:r>
              <a:rPr dirty="0" sz="2200" spc="10">
                <a:latin typeface="Arial MT"/>
                <a:cs typeface="Arial MT"/>
              </a:rPr>
              <a:t>ds</a:t>
            </a:r>
            <a:endParaRPr sz="2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65"/>
              </a:spcBef>
              <a:tabLst>
                <a:tab pos="1994535" algn="l"/>
              </a:tabLst>
            </a:pPr>
            <a:r>
              <a:rPr dirty="0" baseline="38011" sz="1425" spc="44">
                <a:latin typeface="Lucida Sans Unicode"/>
                <a:cs typeface="Lucida Sans Unicode"/>
              </a:rPr>
              <a:t>●</a:t>
            </a:r>
            <a:r>
              <a:rPr dirty="0" sz="2200" spc="15">
                <a:latin typeface="Arial MT"/>
                <a:cs typeface="Arial MT"/>
              </a:rPr>
              <a:t>D</a:t>
            </a:r>
            <a:r>
              <a:rPr dirty="0" sz="2200" spc="5">
                <a:latin typeface="Arial MT"/>
                <a:cs typeface="Arial MT"/>
              </a:rPr>
              <a:t>a</a:t>
            </a:r>
            <a:r>
              <a:rPr dirty="0" sz="2200" spc="10">
                <a:latin typeface="Arial MT"/>
                <a:cs typeface="Arial MT"/>
              </a:rPr>
              <a:t>t</a:t>
            </a:r>
            <a:r>
              <a:rPr dirty="0" sz="2200" spc="15">
                <a:latin typeface="Arial MT"/>
                <a:cs typeface="Arial MT"/>
              </a:rPr>
              <a:t>a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10">
                <a:latin typeface="Arial MT"/>
                <a:cs typeface="Arial MT"/>
              </a:rPr>
              <a:t>a</a:t>
            </a:r>
            <a:r>
              <a:rPr dirty="0" sz="2200" spc="5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aly</a:t>
            </a:r>
            <a:r>
              <a:rPr dirty="0" sz="2200" spc="15">
                <a:latin typeface="Arial MT"/>
                <a:cs typeface="Arial MT"/>
              </a:rPr>
              <a:t>s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15">
                <a:latin typeface="Arial MT"/>
                <a:cs typeface="Arial MT"/>
              </a:rPr>
              <a:t>s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 spc="5">
                <a:latin typeface="Arial MT"/>
                <a:cs typeface="Arial MT"/>
              </a:rPr>
              <a:t>te</a:t>
            </a:r>
            <a:r>
              <a:rPr dirty="0" sz="2200" spc="5">
                <a:latin typeface="Arial MT"/>
                <a:cs typeface="Arial MT"/>
              </a:rPr>
              <a:t>c</a:t>
            </a:r>
            <a:r>
              <a:rPr dirty="0" sz="2200" spc="10">
                <a:latin typeface="Arial MT"/>
                <a:cs typeface="Arial MT"/>
              </a:rPr>
              <a:t>h</a:t>
            </a:r>
            <a:r>
              <a:rPr dirty="0" sz="2200" spc="5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i</a:t>
            </a:r>
            <a:r>
              <a:rPr dirty="0" sz="2200" spc="5">
                <a:latin typeface="Arial MT"/>
                <a:cs typeface="Arial MT"/>
              </a:rPr>
              <a:t>q</a:t>
            </a:r>
            <a:r>
              <a:rPr dirty="0" sz="2200" spc="10">
                <a:latin typeface="Arial MT"/>
                <a:cs typeface="Arial MT"/>
              </a:rPr>
              <a:t>ue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184" y="350537"/>
            <a:ext cx="26949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</a:t>
            </a:r>
            <a:r>
              <a:rPr dirty="0" spc="-5"/>
              <a:t>t</a:t>
            </a:r>
            <a:r>
              <a:rPr dirty="0" spc="-10"/>
              <a:t>r</a:t>
            </a:r>
            <a:r>
              <a:rPr dirty="0" spc="-5"/>
              <a:t>onomy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418671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302" y="1314264"/>
            <a:ext cx="8141334" cy="300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Arial MT"/>
                <a:cs typeface="Arial MT"/>
              </a:rPr>
              <a:t>Study</a:t>
            </a:r>
            <a:r>
              <a:rPr dirty="0" sz="3200" spc="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universe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from</a:t>
            </a:r>
            <a:r>
              <a:rPr dirty="0" sz="3200" spc="1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theorotical,observational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and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computational</a:t>
            </a:r>
            <a:r>
              <a:rPr dirty="0" sz="3200" spc="-5">
                <a:latin typeface="Arial MT"/>
                <a:cs typeface="Arial MT"/>
              </a:rPr>
              <a:t> perspective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3200" spc="-5">
                <a:latin typeface="Arial MT"/>
                <a:cs typeface="Arial MT"/>
              </a:rPr>
              <a:t>Optical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astronomy</a:t>
            </a:r>
            <a:endParaRPr sz="3200">
              <a:latin typeface="Arial MT"/>
              <a:cs typeface="Arial MT"/>
            </a:endParaRPr>
          </a:p>
          <a:p>
            <a:pPr marL="12700" marR="1579245">
              <a:lnSpc>
                <a:spcPts val="5270"/>
              </a:lnSpc>
              <a:spcBef>
                <a:spcPts val="204"/>
              </a:spcBef>
            </a:pPr>
            <a:r>
              <a:rPr dirty="0" sz="3200" spc="-10">
                <a:latin typeface="Arial MT"/>
                <a:cs typeface="Arial MT"/>
              </a:rPr>
              <a:t>Radio astronomy </a:t>
            </a:r>
            <a:r>
              <a:rPr dirty="0" sz="3200">
                <a:latin typeface="Arial MT"/>
                <a:cs typeface="Arial MT"/>
              </a:rPr>
              <a:t>, </a:t>
            </a:r>
            <a:r>
              <a:rPr dirty="0" sz="3200" spc="-5">
                <a:latin typeface="Arial MT"/>
                <a:cs typeface="Arial MT"/>
              </a:rPr>
              <a:t>X-Ray astronomy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Gravitational </a:t>
            </a:r>
            <a:r>
              <a:rPr dirty="0" sz="3200" spc="-5">
                <a:latin typeface="Arial MT"/>
                <a:cs typeface="Arial MT"/>
              </a:rPr>
              <a:t>wave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astronomy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574269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0" y="3242429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0" y="3910220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003" y="858245"/>
            <a:ext cx="6767995" cy="45658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00" y="1259286"/>
            <a:ext cx="6880313" cy="38523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715" y="485653"/>
            <a:ext cx="7873555" cy="44319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349" y="1638000"/>
            <a:ext cx="6196763" cy="38624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23160" marR="5080" indent="-24110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Astronomical Optical Detection </a:t>
            </a:r>
            <a:r>
              <a:rPr dirty="0" spc="-1210"/>
              <a:t> </a:t>
            </a:r>
            <a:r>
              <a:rPr dirty="0" spc="-55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418671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302" y="1133830"/>
            <a:ext cx="2549525" cy="3366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100"/>
              </a:spcBef>
            </a:pPr>
            <a:r>
              <a:rPr dirty="0" sz="3200" spc="-10">
                <a:latin typeface="Arial MT"/>
                <a:cs typeface="Arial MT"/>
              </a:rPr>
              <a:t>Photometry 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I</a:t>
            </a:r>
            <a:r>
              <a:rPr dirty="0" sz="3200" spc="-5">
                <a:latin typeface="Arial MT"/>
                <a:cs typeface="Arial MT"/>
              </a:rPr>
              <a:t>nte</a:t>
            </a:r>
            <a:r>
              <a:rPr dirty="0" sz="3200" spc="-10">
                <a:latin typeface="Arial MT"/>
                <a:cs typeface="Arial MT"/>
              </a:rPr>
              <a:t>r</a:t>
            </a:r>
            <a:r>
              <a:rPr dirty="0" sz="3200" spc="-5">
                <a:latin typeface="Arial MT"/>
                <a:cs typeface="Arial MT"/>
              </a:rPr>
              <a:t>fer</a:t>
            </a:r>
            <a:r>
              <a:rPr dirty="0" sz="3200" spc="-15">
                <a:latin typeface="Arial MT"/>
                <a:cs typeface="Arial MT"/>
              </a:rPr>
              <a:t>o</a:t>
            </a:r>
            <a:r>
              <a:rPr dirty="0" sz="3200" spc="-10">
                <a:latin typeface="Arial MT"/>
                <a:cs typeface="Arial MT"/>
              </a:rPr>
              <a:t>m</a:t>
            </a:r>
            <a:r>
              <a:rPr dirty="0" sz="3200" spc="-5">
                <a:latin typeface="Arial MT"/>
                <a:cs typeface="Arial MT"/>
              </a:rPr>
              <a:t>etry  Spectrometry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Astrometry </a:t>
            </a:r>
            <a:r>
              <a:rPr dirty="0" sz="3200" spc="-5">
                <a:latin typeface="Arial MT"/>
                <a:cs typeface="Arial MT"/>
              </a:rPr>
              <a:t> Microlensing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08646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0" y="275462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0" y="342278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300" y="4090586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85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2022-04-28T05:06:00Z</dcterms:created>
  <dcterms:modified xsi:type="dcterms:W3CDTF">2022-04-28T05:06:00Z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2020-07-11T00:00:00Z</vt:filetime>
  </property>
  <property fmtid="{D5CDD505-2E9C-101B-9397-08002B2CF9AE}" pid="3" name="Creator">
    <vt:lpwstr>Impress</vt:lpwstr>
  </property>
  <property fmtid="{D5CDD505-2E9C-101B-9397-08002B2CF9AE}" pid="4" name="LastSaved">
    <vt:filetime>2020-07-11T00:00:00Z</vt:filetime>
  </property>
</Properties>
</file>