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36"/>
  </p:notesMasterIdLst>
  <p:handoutMasterIdLst>
    <p:handoutMasterId r:id="rId37"/>
  </p:handoutMasterIdLst>
  <p:sldIdLst>
    <p:sldId id="350" r:id="rId3"/>
    <p:sldId id="351" r:id="rId4"/>
    <p:sldId id="352" r:id="rId5"/>
    <p:sldId id="353" r:id="rId6"/>
    <p:sldId id="354" r:id="rId7"/>
    <p:sldId id="385" r:id="rId8"/>
    <p:sldId id="388" r:id="rId9"/>
    <p:sldId id="387" r:id="rId10"/>
    <p:sldId id="386" r:id="rId11"/>
    <p:sldId id="361" r:id="rId12"/>
    <p:sldId id="384" r:id="rId13"/>
    <p:sldId id="383" r:id="rId14"/>
    <p:sldId id="362" r:id="rId15"/>
    <p:sldId id="364" r:id="rId16"/>
    <p:sldId id="398" r:id="rId17"/>
    <p:sldId id="399" r:id="rId18"/>
    <p:sldId id="402" r:id="rId19"/>
    <p:sldId id="401" r:id="rId20"/>
    <p:sldId id="400" r:id="rId21"/>
    <p:sldId id="369" r:id="rId22"/>
    <p:sldId id="370" r:id="rId23"/>
    <p:sldId id="371" r:id="rId24"/>
    <p:sldId id="372" r:id="rId25"/>
    <p:sldId id="373" r:id="rId26"/>
    <p:sldId id="403" r:id="rId27"/>
    <p:sldId id="404" r:id="rId28"/>
    <p:sldId id="405" r:id="rId29"/>
    <p:sldId id="406" r:id="rId30"/>
    <p:sldId id="407" r:id="rId31"/>
    <p:sldId id="379" r:id="rId32"/>
    <p:sldId id="408" r:id="rId33"/>
    <p:sldId id="381" r:id="rId34"/>
    <p:sldId id="382" r:id="rId35"/>
  </p:sldIdLst>
  <p:sldSz cx="12188825" cy="6858000"/>
  <p:notesSz cx="6858000" cy="9144000"/>
  <p:custDataLst>
    <p:tags r:id="rId38"/>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70" autoAdjust="0"/>
    <p:restoredTop sz="92090" autoAdjust="0"/>
  </p:normalViewPr>
  <p:slideViewPr>
    <p:cSldViewPr snapToGrid="0">
      <p:cViewPr>
        <p:scale>
          <a:sx n="50" d="100"/>
          <a:sy n="50" d="100"/>
        </p:scale>
        <p:origin x="-3090" y="-1584"/>
      </p:cViewPr>
      <p:guideLst>
        <p:guide orient="horz" pos="144"/>
        <p:guide orient="horz" pos="1241"/>
        <p:guide orient="horz" pos="4188"/>
        <p:guide orient="horz" pos="922"/>
        <p:guide orient="horz" pos="3948"/>
        <p:guide orient="horz" pos="4319"/>
        <p:guide orient="horz" pos="1068"/>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12/8/2011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12/8/2011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3074881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15882"/>
          </a:xfrm>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18" cstate="print">
            <a:duotone>
              <a:prstClr val="black"/>
              <a:schemeClr val="tx2">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696" r:id="rId5"/>
    <p:sldLayoutId id="2147483768" r:id="rId6"/>
    <p:sldLayoutId id="2147483700" r:id="rId7"/>
    <p:sldLayoutId id="2147483701" r:id="rId8"/>
    <p:sldLayoutId id="2147483774" r:id="rId9"/>
    <p:sldLayoutId id="2147483775" r:id="rId10"/>
    <p:sldLayoutId id="2147483776" r:id="rId11"/>
    <p:sldLayoutId id="2147483777" r:id="rId12"/>
    <p:sldLayoutId id="2147483778" r:id="rId13"/>
    <p:sldLayoutId id="2147483779" r:id="rId14"/>
    <p:sldLayoutId id="2147483703" r:id="rId15"/>
    <p:sldLayoutId id="2147483704"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ontoso.com/" TargetMode="External"/><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www.contoso.com/" TargetMode="External"/><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www.contoso.com/" TargetMode="External"/><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8.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 Id="rId9" Type="http://schemas.openxmlformats.org/officeDocument/2006/relationships/hyperlink" Target="http://www.contoso.com/" TargetMode="External"/></Relationships>
</file>

<file path=ppt/slides/_rels/slide15.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tags" Target="../tags/tag21.xml"/><Relationship Id="rId7" Type="http://schemas.openxmlformats.org/officeDocument/2006/relationships/image" Target="../media/image11.png"/><Relationship Id="rId2" Type="http://schemas.openxmlformats.org/officeDocument/2006/relationships/tags" Target="../tags/tag20.xml"/><Relationship Id="rId1" Type="http://schemas.openxmlformats.org/officeDocument/2006/relationships/tags" Target="../tags/tag19.xml"/><Relationship Id="rId6" Type="http://schemas.microsoft.com/office/2007/relationships/hdphoto" Target="../media/hdphoto4.wdp"/><Relationship Id="rId11" Type="http://schemas.openxmlformats.org/officeDocument/2006/relationships/hyperlink" Target="http://www.contoso.com/" TargetMode="External"/><Relationship Id="rId5" Type="http://schemas.openxmlformats.org/officeDocument/2006/relationships/image" Target="../media/image10.png"/><Relationship Id="rId10" Type="http://schemas.microsoft.com/office/2007/relationships/hdphoto" Target="../media/hdphoto6.wdp"/><Relationship Id="rId4" Type="http://schemas.openxmlformats.org/officeDocument/2006/relationships/slideLayout" Target="../slideLayouts/slideLayout7.xm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tags" Target="../tags/tag28.xml"/><Relationship Id="rId7" Type="http://schemas.openxmlformats.org/officeDocument/2006/relationships/image" Target="../media/image11.png"/><Relationship Id="rId2" Type="http://schemas.openxmlformats.org/officeDocument/2006/relationships/tags" Target="../tags/tag27.xml"/><Relationship Id="rId1" Type="http://schemas.openxmlformats.org/officeDocument/2006/relationships/tags" Target="../tags/tag26.xml"/><Relationship Id="rId6" Type="http://schemas.microsoft.com/office/2007/relationships/hdphoto" Target="../media/hdphoto4.wdp"/><Relationship Id="rId11" Type="http://schemas.openxmlformats.org/officeDocument/2006/relationships/hyperlink" Target="http://www.contoso.com/" TargetMode="External"/><Relationship Id="rId5" Type="http://schemas.openxmlformats.org/officeDocument/2006/relationships/image" Target="../media/image10.png"/><Relationship Id="rId10" Type="http://schemas.microsoft.com/office/2007/relationships/hdphoto" Target="../media/hdphoto6.wdp"/><Relationship Id="rId4" Type="http://schemas.openxmlformats.org/officeDocument/2006/relationships/slideLayout" Target="../slideLayouts/slideLayout7.xml"/><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tags" Target="../tags/tag31.xml"/><Relationship Id="rId7" Type="http://schemas.openxmlformats.org/officeDocument/2006/relationships/image" Target="../media/image11.png"/><Relationship Id="rId2" Type="http://schemas.openxmlformats.org/officeDocument/2006/relationships/tags" Target="../tags/tag30.xml"/><Relationship Id="rId1" Type="http://schemas.openxmlformats.org/officeDocument/2006/relationships/tags" Target="../tags/tag29.xml"/><Relationship Id="rId6" Type="http://schemas.microsoft.com/office/2007/relationships/hdphoto" Target="../media/hdphoto4.wdp"/><Relationship Id="rId11" Type="http://schemas.openxmlformats.org/officeDocument/2006/relationships/hyperlink" Target="http://www.contoso.com/" TargetMode="External"/><Relationship Id="rId5" Type="http://schemas.openxmlformats.org/officeDocument/2006/relationships/image" Target="../media/image10.png"/><Relationship Id="rId10" Type="http://schemas.microsoft.com/office/2007/relationships/hdphoto" Target="../media/hdphoto6.wdp"/><Relationship Id="rId4" Type="http://schemas.openxmlformats.org/officeDocument/2006/relationships/slideLayout" Target="../slideLayouts/slideLayout7.xml"/><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33.xml"/><Relationship Id="rId7" Type="http://schemas.openxmlformats.org/officeDocument/2006/relationships/oleObject" Target="../embeddings/oleObject1.bin"/><Relationship Id="rId2" Type="http://schemas.openxmlformats.org/officeDocument/2006/relationships/tags" Target="../tags/tag32.xml"/><Relationship Id="rId1" Type="http://schemas.openxmlformats.org/officeDocument/2006/relationships/vmlDrawing" Target="../drawings/vmlDrawing1.v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34.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36.xml"/><Relationship Id="rId7" Type="http://schemas.openxmlformats.org/officeDocument/2006/relationships/notesSlide" Target="../notesSlides/notesSlide6.xml"/><Relationship Id="rId2" Type="http://schemas.openxmlformats.org/officeDocument/2006/relationships/tags" Target="../tags/tag35.xml"/><Relationship Id="rId1"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13.emf"/></Relationships>
</file>

<file path=ppt/slides/_rels/slide27.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40.xml"/><Relationship Id="rId7" Type="http://schemas.openxmlformats.org/officeDocument/2006/relationships/oleObject" Target="../embeddings/oleObject3.bin"/><Relationship Id="rId2" Type="http://schemas.openxmlformats.org/officeDocument/2006/relationships/tags" Target="../tags/tag39.xml"/><Relationship Id="rId1" Type="http://schemas.openxmlformats.org/officeDocument/2006/relationships/vmlDrawing" Target="../drawings/vmlDrawing3.vml"/><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41.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43.xml"/><Relationship Id="rId7" Type="http://schemas.openxmlformats.org/officeDocument/2006/relationships/notesSlide" Target="../notesSlides/notesSlide8.xml"/><Relationship Id="rId2" Type="http://schemas.openxmlformats.org/officeDocument/2006/relationships/tags" Target="../tags/tag42.xml"/><Relationship Id="rId1" Type="http://schemas.openxmlformats.org/officeDocument/2006/relationships/vmlDrawing" Target="../drawings/vmlDrawing4.vml"/><Relationship Id="rId6" Type="http://schemas.openxmlformats.org/officeDocument/2006/relationships/slideLayout" Target="../slideLayouts/slideLayout7.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13.emf"/></Relationships>
</file>

<file path=ppt/slides/_rels/slide29.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47.xml"/><Relationship Id="rId7" Type="http://schemas.openxmlformats.org/officeDocument/2006/relationships/oleObject" Target="../embeddings/oleObject5.bin"/><Relationship Id="rId2" Type="http://schemas.openxmlformats.org/officeDocument/2006/relationships/tags" Target="../tags/tag46.xml"/><Relationship Id="rId1" Type="http://schemas.openxmlformats.org/officeDocument/2006/relationships/vmlDrawing" Target="../drawings/vmlDrawing5.vml"/><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48.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Layout" Target="../slideLayouts/slideLayout7.xml"/><Relationship Id="rId4" Type="http://schemas.openxmlformats.org/officeDocument/2006/relationships/tags" Target="../tags/tag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contoso.com/"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www.contoso.com/"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www.contoso.com/"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www.contoso.co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2" y="1818978"/>
            <a:ext cx="11155680" cy="2031325"/>
          </a:xfrm>
        </p:spPr>
        <p:txBody>
          <a:bodyPr/>
          <a:lstStyle/>
          <a:p>
            <a:r>
              <a:rPr lang="en-US" dirty="0"/>
              <a:t>Windows Azure </a:t>
            </a:r>
            <a:br>
              <a:rPr lang="en-US" dirty="0"/>
            </a:br>
            <a:r>
              <a:rPr lang="en-US" dirty="0"/>
              <a:t>Traffic </a:t>
            </a:r>
            <a:r>
              <a:rPr lang="en-US" dirty="0" smtClean="0"/>
              <a:t>Manager</a:t>
            </a:r>
            <a:endParaRPr lang="en-US" dirty="0"/>
          </a:p>
        </p:txBody>
      </p:sp>
      <p:sp>
        <p:nvSpPr>
          <p:cNvPr id="5" name="Text Placeholder 4"/>
          <p:cNvSpPr>
            <a:spLocks noGrp="1"/>
          </p:cNvSpPr>
          <p:nvPr>
            <p:ph type="body" sz="quarter" idx="11"/>
          </p:nvPr>
        </p:nvSpPr>
        <p:spPr>
          <a:xfrm>
            <a:off x="519113" y="4297680"/>
            <a:ext cx="5454333" cy="1261884"/>
          </a:xfrm>
        </p:spPr>
        <p:txBody>
          <a:bodyPr/>
          <a:lstStyle/>
          <a:p>
            <a:r>
              <a:rPr lang="en-US" dirty="0" smtClean="0"/>
              <a:t>Name</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273650018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sp>
        <p:nvSpPr>
          <p:cNvPr id="7" name="Rectangle 6"/>
          <p:cNvSpPr/>
          <p:nvPr/>
        </p:nvSpPr>
        <p:spPr bwMode="auto">
          <a:xfrm>
            <a:off x="1923947" y="4477583"/>
            <a:ext cx="3936851" cy="1696162"/>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sp>
        <p:nvSpPr>
          <p:cNvPr id="10" name="Rectangle 9"/>
          <p:cNvSpPr/>
          <p:nvPr/>
        </p:nvSpPr>
        <p:spPr bwMode="auto">
          <a:xfrm>
            <a:off x="4818629"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DNS Server</a:t>
            </a: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68" idx="0"/>
          </p:cNvCxnSpPr>
          <p:nvPr/>
        </p:nvCxnSpPr>
        <p:spPr>
          <a:xfrm>
            <a:off x="2871848" y="3857013"/>
            <a:ext cx="0" cy="96145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4273683" y="3467725"/>
            <a:ext cx="544946" cy="0"/>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bwMode="auto">
          <a:xfrm>
            <a:off x="6405745"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Policy Engine</a:t>
            </a:r>
          </a:p>
        </p:txBody>
      </p:sp>
      <p:cxnSp>
        <p:nvCxnSpPr>
          <p:cNvPr id="33" name="Straight Arrow Connector 32"/>
          <p:cNvCxnSpPr>
            <a:stCxn id="10" idx="3"/>
            <a:endCxn id="29" idx="1"/>
          </p:cNvCxnSpPr>
          <p:nvPr/>
        </p:nvCxnSpPr>
        <p:spPr>
          <a:xfrm>
            <a:off x="5860798" y="3536973"/>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36" name="Rectangle 35"/>
          <p:cNvSpPr/>
          <p:nvPr/>
        </p:nvSpPr>
        <p:spPr bwMode="auto">
          <a:xfrm>
            <a:off x="6405745" y="5068876"/>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a:ln>
                  <a:solidFill>
                    <a:schemeClr val="bg1">
                      <a:alpha val="0"/>
                    </a:schemeClr>
                  </a:solidFill>
                </a:ln>
                <a:solidFill>
                  <a:schemeClr val="bg1">
                    <a:alpha val="99000"/>
                  </a:schemeClr>
                </a:solidFill>
              </a:rPr>
              <a:t>Traffic Manager</a:t>
            </a:r>
          </a:p>
        </p:txBody>
      </p:sp>
      <p:cxnSp>
        <p:nvCxnSpPr>
          <p:cNvPr id="37" name="Straight Arrow Connector 36"/>
          <p:cNvCxnSpPr>
            <a:stCxn id="29" idx="2"/>
            <a:endCxn id="36" idx="0"/>
          </p:cNvCxnSpPr>
          <p:nvPr/>
        </p:nvCxnSpPr>
        <p:spPr>
          <a:xfrm>
            <a:off x="6926830" y="3857013"/>
            <a:ext cx="0" cy="1211863"/>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flipH="1" flipV="1">
            <a:off x="5860798" y="5388916"/>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7447914" y="5388916"/>
            <a:ext cx="733091"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40" name="Rectangle 39"/>
          <p:cNvSpPr/>
          <p:nvPr/>
        </p:nvSpPr>
        <p:spPr>
          <a:xfrm>
            <a:off x="2439037" y="5755917"/>
            <a:ext cx="865622" cy="253916"/>
          </a:xfrm>
          <a:prstGeom prst="rect">
            <a:avLst/>
          </a:prstGeom>
        </p:spPr>
        <p:txBody>
          <a:bodyPr wrap="none" lIns="0" rIns="0">
            <a:spAutoFit/>
          </a:bodyPr>
          <a:lstStyle/>
          <a:p>
            <a:r>
              <a:rPr lang="en-US" sz="1050" dirty="0">
                <a:ln>
                  <a:solidFill>
                    <a:schemeClr val="bg1">
                      <a:alpha val="0"/>
                    </a:schemeClr>
                  </a:solidFill>
                </a:ln>
                <a:solidFill>
                  <a:srgbClr val="595959">
                    <a:alpha val="99000"/>
                  </a:srgbClr>
                </a:solidFill>
              </a:rPr>
              <a:t>IP=11.22.33.44</a:t>
            </a:r>
          </a:p>
        </p:txBody>
      </p:sp>
      <p:sp>
        <p:nvSpPr>
          <p:cNvPr id="41" name="Rectangle 40"/>
          <p:cNvSpPr/>
          <p:nvPr/>
        </p:nvSpPr>
        <p:spPr>
          <a:xfrm>
            <a:off x="4443246" y="5890718"/>
            <a:ext cx="957955" cy="253916"/>
          </a:xfrm>
          <a:prstGeom prst="rect">
            <a:avLst/>
          </a:prstGeom>
        </p:spPr>
        <p:txBody>
          <a:bodyPr wrap="none" lIns="0">
            <a:spAutoFit/>
          </a:bodyPr>
          <a:lstStyle/>
          <a:p>
            <a:r>
              <a:rPr lang="en-US" sz="1050" dirty="0" smtClean="0">
                <a:ln>
                  <a:solidFill>
                    <a:schemeClr val="bg1">
                      <a:alpha val="0"/>
                    </a:schemeClr>
                  </a:solidFill>
                </a:ln>
                <a:solidFill>
                  <a:srgbClr val="595959">
                    <a:alpha val="99000"/>
                  </a:srgbClr>
                </a:solidFill>
              </a:rPr>
              <a:t>IP=22.33.44.55</a:t>
            </a:r>
            <a:endParaRPr lang="en-US" sz="1050" dirty="0">
              <a:ln>
                <a:solidFill>
                  <a:schemeClr val="bg1">
                    <a:alpha val="0"/>
                  </a:schemeClr>
                </a:solidFill>
              </a:ln>
              <a:solidFill>
                <a:srgbClr val="595959">
                  <a:alpha val="99000"/>
                </a:srgbClr>
              </a:solidFill>
            </a:endParaRPr>
          </a:p>
        </p:txBody>
      </p:sp>
      <p:sp>
        <p:nvSpPr>
          <p:cNvPr id="42" name="Rectangle 41"/>
          <p:cNvSpPr/>
          <p:nvPr/>
        </p:nvSpPr>
        <p:spPr>
          <a:xfrm>
            <a:off x="4443246" y="5032066"/>
            <a:ext cx="957955" cy="253916"/>
          </a:xfrm>
          <a:prstGeom prst="rect">
            <a:avLst/>
          </a:prstGeom>
        </p:spPr>
        <p:txBody>
          <a:bodyPr wrap="none" lIns="0">
            <a:spAutoFit/>
          </a:bodyPr>
          <a:lstStyle/>
          <a:p>
            <a:r>
              <a:rPr lang="en-US" sz="1050" dirty="0">
                <a:ln>
                  <a:solidFill>
                    <a:schemeClr val="bg1">
                      <a:alpha val="0"/>
                    </a:schemeClr>
                  </a:solidFill>
                </a:ln>
                <a:solidFill>
                  <a:srgbClr val="595959">
                    <a:alpha val="99000"/>
                  </a:srgbClr>
                </a:solidFill>
              </a:rPr>
              <a:t>IP=33.44.55.66</a:t>
            </a:r>
          </a:p>
        </p:txBody>
      </p:sp>
      <p:sp>
        <p:nvSpPr>
          <p:cNvPr id="43" name="Rectangle 42"/>
          <p:cNvSpPr/>
          <p:nvPr/>
        </p:nvSpPr>
        <p:spPr>
          <a:xfrm>
            <a:off x="2931490"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20ms</a:t>
            </a:r>
            <a:endParaRPr lang="en-US" sz="1200" dirty="0">
              <a:ln>
                <a:solidFill>
                  <a:schemeClr val="bg1">
                    <a:alpha val="0"/>
                  </a:schemeClr>
                </a:solidFill>
              </a:ln>
              <a:solidFill>
                <a:srgbClr val="595959">
                  <a:alpha val="99000"/>
                </a:srgbClr>
              </a:solidFill>
            </a:endParaRPr>
          </a:p>
        </p:txBody>
      </p:sp>
      <p:sp>
        <p:nvSpPr>
          <p:cNvPr id="44" name="Rectangle 43"/>
          <p:cNvSpPr/>
          <p:nvPr/>
        </p:nvSpPr>
        <p:spPr>
          <a:xfrm>
            <a:off x="4121745"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80ms</a:t>
            </a:r>
            <a:endParaRPr lang="en-US" sz="1200" dirty="0">
              <a:ln>
                <a:solidFill>
                  <a:schemeClr val="bg1">
                    <a:alpha val="0"/>
                  </a:schemeClr>
                </a:solidFill>
              </a:ln>
              <a:solidFill>
                <a:srgbClr val="595959">
                  <a:alpha val="99000"/>
                </a:srgbClr>
              </a:solidFill>
            </a:endParaRPr>
          </a:p>
        </p:txBody>
      </p:sp>
      <p:sp>
        <p:nvSpPr>
          <p:cNvPr id="30" name="TextBox 29"/>
          <p:cNvSpPr txBox="1"/>
          <p:nvPr/>
        </p:nvSpPr>
        <p:spPr>
          <a:xfrm>
            <a:off x="2386138" y="5360326"/>
            <a:ext cx="971420"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A</a:t>
            </a:r>
          </a:p>
          <a:p>
            <a:pPr algn="ctr"/>
            <a:r>
              <a:rPr lang="en-US" sz="1200" dirty="0" smtClean="0">
                <a:ln>
                  <a:solidFill>
                    <a:schemeClr val="bg1">
                      <a:alpha val="0"/>
                    </a:schemeClr>
                  </a:solidFill>
                </a:ln>
                <a:solidFill>
                  <a:srgbClr val="595959">
                    <a:alpha val="99000"/>
                  </a:srgbClr>
                </a:solidFill>
              </a:rPr>
              <a:t>US North</a:t>
            </a:r>
          </a:p>
        </p:txBody>
      </p:sp>
      <p:pic>
        <p:nvPicPr>
          <p:cNvPr id="68" name="Picture 6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2581039" y="4818463"/>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4443246" y="4627974"/>
            <a:ext cx="1036150" cy="369332"/>
          </a:xfrm>
          <a:prstGeom prst="rect">
            <a:avLst/>
          </a:prstGeom>
          <a:noFill/>
        </p:spPr>
        <p:txBody>
          <a:bodyPr wrap="square" lIns="0" tIns="0" rIns="0" bIns="0" rtlCol="0">
            <a:spAutoFit/>
          </a:bodyPr>
          <a:lstStyle/>
          <a:p>
            <a:r>
              <a:rPr lang="en-US" sz="1200" dirty="0" smtClean="0">
                <a:ln>
                  <a:solidFill>
                    <a:schemeClr val="bg1">
                      <a:alpha val="0"/>
                    </a:schemeClr>
                  </a:solidFill>
                </a:ln>
                <a:solidFill>
                  <a:srgbClr val="595959">
                    <a:alpha val="99000"/>
                  </a:srgbClr>
                </a:solidFill>
              </a:rPr>
              <a:t>Deployment C (Down)</a:t>
            </a:r>
          </a:p>
        </p:txBody>
      </p:sp>
      <p:grpSp>
        <p:nvGrpSpPr>
          <p:cNvPr id="101" name="Group 100"/>
          <p:cNvGrpSpPr/>
          <p:nvPr/>
        </p:nvGrpSpPr>
        <p:grpSpPr>
          <a:xfrm>
            <a:off x="3794360" y="4532648"/>
            <a:ext cx="581618" cy="562994"/>
            <a:chOff x="4155523" y="4553591"/>
            <a:chExt cx="569066" cy="550845"/>
          </a:xfrm>
        </p:grpSpPr>
        <p:pic>
          <p:nvPicPr>
            <p:cNvPr id="69" name="Picture 6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4155523" y="4553591"/>
              <a:ext cx="569066" cy="550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Multiply 16"/>
            <p:cNvSpPr/>
            <p:nvPr/>
          </p:nvSpPr>
          <p:spPr bwMode="auto">
            <a:xfrm>
              <a:off x="4173818" y="4604692"/>
              <a:ext cx="537164" cy="458492"/>
            </a:xfrm>
            <a:prstGeom prst="mathMultiply">
              <a:avLst>
                <a:gd name="adj1" fmla="val 18542"/>
              </a:avLst>
            </a:prstGeom>
            <a:solidFill>
              <a:schemeClr val="accent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grpSp>
      <p:sp>
        <p:nvSpPr>
          <p:cNvPr id="31" name="TextBox 30"/>
          <p:cNvSpPr txBox="1"/>
          <p:nvPr/>
        </p:nvSpPr>
        <p:spPr>
          <a:xfrm>
            <a:off x="4443246" y="5479006"/>
            <a:ext cx="960199"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B</a:t>
            </a:r>
          </a:p>
          <a:p>
            <a:r>
              <a:rPr lang="en-US" sz="1200" dirty="0" smtClean="0">
                <a:ln>
                  <a:solidFill>
                    <a:schemeClr val="bg1">
                      <a:alpha val="0"/>
                    </a:schemeClr>
                  </a:solidFill>
                </a:ln>
                <a:solidFill>
                  <a:srgbClr val="595959">
                    <a:alpha val="99000"/>
                  </a:srgbClr>
                </a:solidFill>
              </a:rPr>
              <a:t>West Europe</a:t>
            </a:r>
          </a:p>
        </p:txBody>
      </p:sp>
      <p:pic>
        <p:nvPicPr>
          <p:cNvPr id="70" name="Picture 6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3794360" y="5383680"/>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70"/>
          <p:cNvSpPr/>
          <p:nvPr/>
        </p:nvSpPr>
        <p:spPr bwMode="auto">
          <a:xfrm>
            <a:off x="8181004" y="4604087"/>
            <a:ext cx="3017520" cy="15696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45720" bIns="45720" numCol="1" rtlCol="0" anchor="ctr" anchorCtr="0" compatLnSpc="1">
            <a:prstTxWarp prst="textNoShape">
              <a:avLst/>
            </a:prstTxWarp>
            <a:spAutoFit/>
          </a:bodyPr>
          <a:lstStyle/>
          <a:p>
            <a:pPr defTabSz="914099" fontAlgn="base">
              <a:spcBef>
                <a:spcPts val="1200"/>
              </a:spcBef>
              <a:spcAft>
                <a:spcPct val="0"/>
              </a:spcAft>
            </a:pPr>
            <a:r>
              <a:rPr lang="en-US" sz="2200" dirty="0">
                <a:ln>
                  <a:solidFill>
                    <a:schemeClr val="bg1">
                      <a:alpha val="0"/>
                    </a:schemeClr>
                  </a:solidFill>
                </a:ln>
                <a:solidFill>
                  <a:schemeClr val="bg1">
                    <a:alpha val="99000"/>
                  </a:schemeClr>
                </a:solidFill>
              </a:rPr>
              <a:t>www-</a:t>
            </a:r>
            <a:r>
              <a:rPr lang="en-US" sz="2200" dirty="0" err="1">
                <a:ln>
                  <a:solidFill>
                    <a:schemeClr val="bg1">
                      <a:alpha val="0"/>
                    </a:schemeClr>
                  </a:solidFill>
                </a:ln>
                <a:solidFill>
                  <a:schemeClr val="bg1">
                    <a:alpha val="99000"/>
                  </a:schemeClr>
                </a:solidFill>
              </a:rPr>
              <a:t>contoso</a:t>
            </a:r>
            <a:r>
              <a:rPr lang="en-US" sz="2200" dirty="0">
                <a:ln>
                  <a:solidFill>
                    <a:schemeClr val="bg1">
                      <a:alpha val="0"/>
                    </a:schemeClr>
                  </a:solidFill>
                </a:ln>
                <a:solidFill>
                  <a:schemeClr val="bg1">
                    <a:alpha val="99000"/>
                  </a:schemeClr>
                </a:solidFill>
              </a:rPr>
              <a:t> policy</a:t>
            </a:r>
          </a:p>
          <a:p>
            <a:pPr defTabSz="914099" fontAlgn="base">
              <a:spcBef>
                <a:spcPts val="300"/>
              </a:spcBef>
              <a:spcAft>
                <a:spcPct val="0"/>
              </a:spcAft>
            </a:pPr>
            <a:r>
              <a:rPr lang="en-US" sz="1400" dirty="0">
                <a:ln>
                  <a:solidFill>
                    <a:schemeClr val="bg1">
                      <a:alpha val="0"/>
                    </a:schemeClr>
                  </a:solidFill>
                </a:ln>
                <a:solidFill>
                  <a:schemeClr val="bg1">
                    <a:alpha val="99000"/>
                  </a:schemeClr>
                </a:solidFill>
              </a:rPr>
              <a:t>“choose the best performing </a:t>
            </a:r>
            <a:r>
              <a:rPr lang="en-US" sz="1400" dirty="0" smtClean="0">
                <a:ln>
                  <a:solidFill>
                    <a:schemeClr val="bg1">
                      <a:alpha val="0"/>
                    </a:schemeClr>
                  </a:solidFill>
                </a:ln>
                <a:solidFill>
                  <a:schemeClr val="bg1">
                    <a:alpha val="99000"/>
                  </a:schemeClr>
                </a:solidFill>
              </a:rPr>
              <a:t>deployment</a:t>
            </a:r>
            <a:r>
              <a:rPr lang="en-US" sz="1400" dirty="0">
                <a:ln>
                  <a:solidFill>
                    <a:schemeClr val="bg1">
                      <a:alpha val="0"/>
                    </a:schemeClr>
                  </a:solidFill>
                </a:ln>
                <a:solidFill>
                  <a:schemeClr val="bg1">
                    <a:alpha val="99000"/>
                  </a:schemeClr>
                </a:solidFill>
              </a:rPr>
              <a:t>” between:</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A</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B</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C</a:t>
            </a:r>
          </a:p>
        </p:txBody>
      </p: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2" name="TextBox 91"/>
          <p:cNvSpPr txBox="1"/>
          <p:nvPr/>
        </p:nvSpPr>
        <p:spPr>
          <a:xfrm>
            <a:off x="4318606" y="2767663"/>
            <a:ext cx="2551981" cy="169277"/>
          </a:xfrm>
          <a:prstGeom prst="rect">
            <a:avLst/>
          </a:prstGeom>
          <a:noFill/>
        </p:spPr>
        <p:txBody>
          <a:bodyPr wrap="none" lIns="0" tIns="0" rIns="0" bIns="0" rtlCol="0" anchor="t">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a:ln>
                  <a:solidFill>
                    <a:schemeClr val="bg1">
                      <a:alpha val="0"/>
                    </a:schemeClr>
                  </a:solidFill>
                </a:ln>
                <a:solidFill>
                  <a:srgbClr val="595959">
                    <a:alpha val="99000"/>
                  </a:srgbClr>
                </a:solidFill>
                <a:hlinkClick r:id="rId3"/>
              </a:rPr>
              <a:t>www-contoso.trafficmgr.com</a:t>
            </a:r>
            <a:r>
              <a:rPr lang="en-US" sz="1100" dirty="0" smtClean="0">
                <a:ln>
                  <a:solidFill>
                    <a:schemeClr val="bg1">
                      <a:alpha val="0"/>
                    </a:schemeClr>
                  </a:solidFill>
                </a:ln>
                <a:solidFill>
                  <a:srgbClr val="595959">
                    <a:alpha val="99000"/>
                  </a:srgbClr>
                </a:solidFill>
              </a:rPr>
              <a:t>?</a:t>
            </a:r>
          </a:p>
        </p:txBody>
      </p:sp>
      <p:sp>
        <p:nvSpPr>
          <p:cNvPr id="94" name="Rectangle 93"/>
          <p:cNvSpPr/>
          <p:nvPr/>
        </p:nvSpPr>
        <p:spPr bwMode="auto">
          <a:xfrm>
            <a:off x="4072232" y="2754841"/>
            <a:ext cx="191078" cy="191077"/>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5</a:t>
            </a:r>
          </a:p>
        </p:txBody>
      </p:sp>
      <p:cxnSp>
        <p:nvCxnSpPr>
          <p:cNvPr id="100" name="Straight Arrow Connector 99"/>
          <p:cNvCxnSpPr>
            <a:endCxn id="70" idx="0"/>
          </p:cNvCxnSpPr>
          <p:nvPr/>
        </p:nvCxnSpPr>
        <p:spPr>
          <a:xfrm>
            <a:off x="4085169" y="3857013"/>
            <a:ext cx="0" cy="1526667"/>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8285377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sp>
        <p:nvSpPr>
          <p:cNvPr id="7" name="Rectangle 6"/>
          <p:cNvSpPr/>
          <p:nvPr/>
        </p:nvSpPr>
        <p:spPr bwMode="auto">
          <a:xfrm>
            <a:off x="1923947" y="4477583"/>
            <a:ext cx="3936851" cy="1696162"/>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sp>
        <p:nvSpPr>
          <p:cNvPr id="10" name="Rectangle 9"/>
          <p:cNvSpPr/>
          <p:nvPr/>
        </p:nvSpPr>
        <p:spPr bwMode="auto">
          <a:xfrm>
            <a:off x="4818629"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DNS Server</a:t>
            </a: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68" idx="0"/>
          </p:cNvCxnSpPr>
          <p:nvPr/>
        </p:nvCxnSpPr>
        <p:spPr>
          <a:xfrm>
            <a:off x="2871848" y="3857013"/>
            <a:ext cx="0" cy="96145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4273683" y="3467725"/>
            <a:ext cx="544946" cy="0"/>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bwMode="auto">
          <a:xfrm>
            <a:off x="6405745"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Policy Engine</a:t>
            </a:r>
          </a:p>
        </p:txBody>
      </p:sp>
      <p:cxnSp>
        <p:nvCxnSpPr>
          <p:cNvPr id="33" name="Straight Arrow Connector 32"/>
          <p:cNvCxnSpPr>
            <a:stCxn id="10" idx="3"/>
            <a:endCxn id="29" idx="1"/>
          </p:cNvCxnSpPr>
          <p:nvPr/>
        </p:nvCxnSpPr>
        <p:spPr>
          <a:xfrm>
            <a:off x="5860798" y="3536973"/>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36" name="Rectangle 35"/>
          <p:cNvSpPr/>
          <p:nvPr/>
        </p:nvSpPr>
        <p:spPr bwMode="auto">
          <a:xfrm>
            <a:off x="6405745" y="5068876"/>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a:ln>
                  <a:solidFill>
                    <a:schemeClr val="bg1">
                      <a:alpha val="0"/>
                    </a:schemeClr>
                  </a:solidFill>
                </a:ln>
                <a:solidFill>
                  <a:schemeClr val="bg1"/>
                </a:solidFill>
              </a:rPr>
              <a:t>Traffic Manager</a:t>
            </a:r>
          </a:p>
        </p:txBody>
      </p:sp>
      <p:cxnSp>
        <p:nvCxnSpPr>
          <p:cNvPr id="37" name="Straight Arrow Connector 36"/>
          <p:cNvCxnSpPr>
            <a:stCxn id="29" idx="2"/>
            <a:endCxn id="36" idx="0"/>
          </p:cNvCxnSpPr>
          <p:nvPr/>
        </p:nvCxnSpPr>
        <p:spPr>
          <a:xfrm>
            <a:off x="6926830" y="3857013"/>
            <a:ext cx="0" cy="1211863"/>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flipH="1" flipV="1">
            <a:off x="5860798" y="5388916"/>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7447914" y="5388916"/>
            <a:ext cx="733091"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40" name="Rectangle 39"/>
          <p:cNvSpPr/>
          <p:nvPr/>
        </p:nvSpPr>
        <p:spPr>
          <a:xfrm>
            <a:off x="2439037" y="5755917"/>
            <a:ext cx="865622" cy="253916"/>
          </a:xfrm>
          <a:prstGeom prst="rect">
            <a:avLst/>
          </a:prstGeom>
        </p:spPr>
        <p:txBody>
          <a:bodyPr wrap="none" lIns="0" rIns="0">
            <a:spAutoFit/>
          </a:bodyPr>
          <a:lstStyle/>
          <a:p>
            <a:r>
              <a:rPr lang="en-US" sz="1050" dirty="0">
                <a:ln>
                  <a:solidFill>
                    <a:schemeClr val="bg1">
                      <a:alpha val="0"/>
                    </a:schemeClr>
                  </a:solidFill>
                </a:ln>
                <a:solidFill>
                  <a:srgbClr val="595959">
                    <a:alpha val="99000"/>
                  </a:srgbClr>
                </a:solidFill>
              </a:rPr>
              <a:t>IP=11.22.33.44</a:t>
            </a:r>
          </a:p>
        </p:txBody>
      </p:sp>
      <p:sp>
        <p:nvSpPr>
          <p:cNvPr id="41" name="Rectangle 40"/>
          <p:cNvSpPr/>
          <p:nvPr/>
        </p:nvSpPr>
        <p:spPr>
          <a:xfrm>
            <a:off x="4443246" y="5890718"/>
            <a:ext cx="957955" cy="253916"/>
          </a:xfrm>
          <a:prstGeom prst="rect">
            <a:avLst/>
          </a:prstGeom>
        </p:spPr>
        <p:txBody>
          <a:bodyPr wrap="none" lIns="0">
            <a:spAutoFit/>
          </a:bodyPr>
          <a:lstStyle/>
          <a:p>
            <a:r>
              <a:rPr lang="en-US" sz="1050" dirty="0" smtClean="0">
                <a:ln>
                  <a:solidFill>
                    <a:schemeClr val="bg1">
                      <a:alpha val="0"/>
                    </a:schemeClr>
                  </a:solidFill>
                </a:ln>
                <a:solidFill>
                  <a:srgbClr val="595959">
                    <a:alpha val="99000"/>
                  </a:srgbClr>
                </a:solidFill>
              </a:rPr>
              <a:t>IP=22.33.44.55</a:t>
            </a:r>
            <a:endParaRPr lang="en-US" sz="1050" dirty="0">
              <a:ln>
                <a:solidFill>
                  <a:schemeClr val="bg1">
                    <a:alpha val="0"/>
                  </a:schemeClr>
                </a:solidFill>
              </a:ln>
              <a:solidFill>
                <a:srgbClr val="595959">
                  <a:alpha val="99000"/>
                </a:srgbClr>
              </a:solidFill>
            </a:endParaRPr>
          </a:p>
        </p:txBody>
      </p:sp>
      <p:sp>
        <p:nvSpPr>
          <p:cNvPr id="42" name="Rectangle 41"/>
          <p:cNvSpPr/>
          <p:nvPr/>
        </p:nvSpPr>
        <p:spPr>
          <a:xfrm>
            <a:off x="4443246" y="5032066"/>
            <a:ext cx="957955" cy="253916"/>
          </a:xfrm>
          <a:prstGeom prst="rect">
            <a:avLst/>
          </a:prstGeom>
        </p:spPr>
        <p:txBody>
          <a:bodyPr wrap="none" lIns="0">
            <a:spAutoFit/>
          </a:bodyPr>
          <a:lstStyle/>
          <a:p>
            <a:r>
              <a:rPr lang="en-US" sz="1050" dirty="0">
                <a:ln>
                  <a:solidFill>
                    <a:schemeClr val="bg1">
                      <a:alpha val="0"/>
                    </a:schemeClr>
                  </a:solidFill>
                </a:ln>
                <a:solidFill>
                  <a:srgbClr val="595959">
                    <a:alpha val="99000"/>
                  </a:srgbClr>
                </a:solidFill>
              </a:rPr>
              <a:t>IP=33.44.55.66</a:t>
            </a:r>
          </a:p>
        </p:txBody>
      </p:sp>
      <p:sp>
        <p:nvSpPr>
          <p:cNvPr id="43" name="Rectangle 42"/>
          <p:cNvSpPr/>
          <p:nvPr/>
        </p:nvSpPr>
        <p:spPr>
          <a:xfrm>
            <a:off x="2931490"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20ms</a:t>
            </a:r>
            <a:endParaRPr lang="en-US" sz="1200" dirty="0">
              <a:ln>
                <a:solidFill>
                  <a:schemeClr val="bg1">
                    <a:alpha val="0"/>
                  </a:schemeClr>
                </a:solidFill>
              </a:ln>
              <a:solidFill>
                <a:srgbClr val="595959">
                  <a:alpha val="99000"/>
                </a:srgbClr>
              </a:solidFill>
            </a:endParaRPr>
          </a:p>
        </p:txBody>
      </p:sp>
      <p:sp>
        <p:nvSpPr>
          <p:cNvPr id="44" name="Rectangle 43"/>
          <p:cNvSpPr/>
          <p:nvPr/>
        </p:nvSpPr>
        <p:spPr>
          <a:xfrm>
            <a:off x="4121745"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80ms</a:t>
            </a:r>
            <a:endParaRPr lang="en-US" sz="1200" dirty="0">
              <a:ln>
                <a:solidFill>
                  <a:schemeClr val="bg1">
                    <a:alpha val="0"/>
                  </a:schemeClr>
                </a:solidFill>
              </a:ln>
              <a:solidFill>
                <a:srgbClr val="595959">
                  <a:alpha val="99000"/>
                </a:srgbClr>
              </a:solidFill>
            </a:endParaRPr>
          </a:p>
        </p:txBody>
      </p:sp>
      <p:sp>
        <p:nvSpPr>
          <p:cNvPr id="6" name="Rectangle 5"/>
          <p:cNvSpPr/>
          <p:nvPr/>
        </p:nvSpPr>
        <p:spPr bwMode="auto">
          <a:xfrm>
            <a:off x="8181004" y="2641166"/>
            <a:ext cx="3017520" cy="417219"/>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alpha val="99000"/>
                  </a:schemeClr>
                </a:solidFill>
              </a:rPr>
              <a:t>Which </a:t>
            </a:r>
            <a:r>
              <a:rPr lang="en-US" sz="1400" dirty="0" smtClean="0">
                <a:ln>
                  <a:solidFill>
                    <a:schemeClr val="bg1">
                      <a:alpha val="0"/>
                    </a:schemeClr>
                  </a:solidFill>
                </a:ln>
                <a:solidFill>
                  <a:schemeClr val="bg1">
                    <a:alpha val="99000"/>
                  </a:schemeClr>
                </a:solidFill>
              </a:rPr>
              <a:t>deployments are </a:t>
            </a:r>
            <a:r>
              <a:rPr lang="en-US" sz="1400" dirty="0">
                <a:ln>
                  <a:solidFill>
                    <a:schemeClr val="bg1">
                      <a:alpha val="0"/>
                    </a:schemeClr>
                  </a:solidFill>
                </a:ln>
                <a:solidFill>
                  <a:schemeClr val="bg1">
                    <a:alpha val="99000"/>
                  </a:schemeClr>
                </a:solidFill>
              </a:rPr>
              <a:t>up?</a:t>
            </a:r>
          </a:p>
        </p:txBody>
      </p:sp>
      <p:sp>
        <p:nvSpPr>
          <p:cNvPr id="50" name="Rectangle 49"/>
          <p:cNvSpPr/>
          <p:nvPr/>
        </p:nvSpPr>
        <p:spPr bwMode="auto">
          <a:xfrm>
            <a:off x="8067586" y="2736357"/>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ln>
                  <a:solidFill>
                    <a:schemeClr val="bg1">
                      <a:alpha val="0"/>
                    </a:schemeClr>
                  </a:solidFill>
                </a:ln>
                <a:solidFill>
                  <a:schemeClr val="bg1">
                    <a:alpha val="99000"/>
                  </a:schemeClr>
                </a:solidFill>
              </a:rPr>
              <a:t>6</a:t>
            </a:r>
          </a:p>
        </p:txBody>
      </p:sp>
      <p:sp>
        <p:nvSpPr>
          <p:cNvPr id="5" name="Rectangle 4"/>
          <p:cNvSpPr/>
          <p:nvPr/>
        </p:nvSpPr>
        <p:spPr bwMode="auto">
          <a:xfrm>
            <a:off x="8181005" y="3136069"/>
            <a:ext cx="3017520" cy="526567"/>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alpha val="99000"/>
                  </a:schemeClr>
                </a:solidFill>
              </a:rPr>
              <a:t>What are the regions for deployments </a:t>
            </a:r>
            <a:r>
              <a:rPr lang="en-US" sz="1400" dirty="0" smtClean="0">
                <a:ln>
                  <a:solidFill>
                    <a:schemeClr val="bg1">
                      <a:alpha val="0"/>
                    </a:schemeClr>
                  </a:solidFill>
                </a:ln>
                <a:solidFill>
                  <a:schemeClr val="bg1">
                    <a:alpha val="99000"/>
                  </a:schemeClr>
                </a:solidFill>
              </a:rPr>
              <a:t>A </a:t>
            </a:r>
            <a:r>
              <a:rPr lang="en-US" sz="1400" dirty="0">
                <a:ln>
                  <a:solidFill>
                    <a:schemeClr val="bg1">
                      <a:alpha val="0"/>
                    </a:schemeClr>
                  </a:solidFill>
                </a:ln>
                <a:solidFill>
                  <a:schemeClr val="bg1">
                    <a:alpha val="99000"/>
                  </a:schemeClr>
                </a:solidFill>
              </a:rPr>
              <a:t>and B?</a:t>
            </a:r>
          </a:p>
        </p:txBody>
      </p:sp>
      <p:sp>
        <p:nvSpPr>
          <p:cNvPr id="51" name="Rectangle 50"/>
          <p:cNvSpPr/>
          <p:nvPr/>
        </p:nvSpPr>
        <p:spPr bwMode="auto">
          <a:xfrm>
            <a:off x="8067586" y="3285934"/>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a:ln>
                  <a:solidFill>
                    <a:schemeClr val="bg1">
                      <a:alpha val="0"/>
                    </a:schemeClr>
                  </a:solidFill>
                </a:ln>
                <a:solidFill>
                  <a:schemeClr val="bg1">
                    <a:alpha val="99000"/>
                  </a:schemeClr>
                </a:solidFill>
              </a:rPr>
              <a:t>7</a:t>
            </a:r>
            <a:endParaRPr lang="en-US" sz="1200" dirty="0" smtClean="0">
              <a:ln>
                <a:solidFill>
                  <a:schemeClr val="bg1">
                    <a:alpha val="0"/>
                  </a:schemeClr>
                </a:solidFill>
              </a:ln>
              <a:solidFill>
                <a:schemeClr val="bg1">
                  <a:alpha val="99000"/>
                </a:schemeClr>
              </a:solidFill>
            </a:endParaRPr>
          </a:p>
        </p:txBody>
      </p:sp>
      <p:sp>
        <p:nvSpPr>
          <p:cNvPr id="4" name="Rectangle 3"/>
          <p:cNvSpPr/>
          <p:nvPr/>
        </p:nvSpPr>
        <p:spPr bwMode="auto">
          <a:xfrm>
            <a:off x="8181004" y="3740320"/>
            <a:ext cx="3017520" cy="786084"/>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smtClean="0">
                <a:ln>
                  <a:solidFill>
                    <a:schemeClr val="bg1">
                      <a:alpha val="0"/>
                    </a:schemeClr>
                  </a:solidFill>
                </a:ln>
                <a:solidFill>
                  <a:schemeClr val="bg1">
                    <a:alpha val="99000"/>
                  </a:schemeClr>
                </a:solidFill>
              </a:rPr>
              <a:t>What </a:t>
            </a:r>
            <a:r>
              <a:rPr lang="en-US" sz="1400" dirty="0">
                <a:ln>
                  <a:solidFill>
                    <a:schemeClr val="bg1">
                      <a:alpha val="0"/>
                    </a:schemeClr>
                  </a:solidFill>
                </a:ln>
                <a:solidFill>
                  <a:schemeClr val="bg1">
                    <a:alpha val="99000"/>
                  </a:schemeClr>
                </a:solidFill>
              </a:rPr>
              <a:t>is the network distance between IP 99.88.77.66 and </a:t>
            </a:r>
            <a:r>
              <a:rPr lang="en-US" sz="1400" dirty="0" smtClean="0">
                <a:ln>
                  <a:solidFill>
                    <a:schemeClr val="bg1">
                      <a:alpha val="0"/>
                    </a:schemeClr>
                  </a:solidFill>
                </a:ln>
                <a:solidFill>
                  <a:schemeClr val="bg1">
                    <a:alpha val="99000"/>
                  </a:schemeClr>
                </a:solidFill>
              </a:rPr>
              <a:t>the </a:t>
            </a:r>
            <a:r>
              <a:rPr lang="en-US" sz="1400" dirty="0">
                <a:ln>
                  <a:solidFill>
                    <a:schemeClr val="bg1">
                      <a:alpha val="0"/>
                    </a:schemeClr>
                  </a:solidFill>
                </a:ln>
                <a:solidFill>
                  <a:schemeClr val="bg1">
                    <a:alpha val="99000"/>
                  </a:schemeClr>
                </a:solidFill>
              </a:rPr>
              <a:t>US North and West Europe regions?</a:t>
            </a:r>
          </a:p>
        </p:txBody>
      </p:sp>
      <p:sp>
        <p:nvSpPr>
          <p:cNvPr id="52" name="Rectangle 51"/>
          <p:cNvSpPr/>
          <p:nvPr/>
        </p:nvSpPr>
        <p:spPr bwMode="auto">
          <a:xfrm>
            <a:off x="8067586" y="4019944"/>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ln>
                  <a:solidFill>
                    <a:schemeClr val="bg1">
                      <a:alpha val="0"/>
                    </a:schemeClr>
                  </a:solidFill>
                </a:ln>
                <a:solidFill>
                  <a:schemeClr val="bg1">
                    <a:alpha val="99000"/>
                  </a:schemeClr>
                </a:solidFill>
              </a:rPr>
              <a:t>8</a:t>
            </a:r>
          </a:p>
        </p:txBody>
      </p:sp>
      <p:sp>
        <p:nvSpPr>
          <p:cNvPr id="30" name="TextBox 29"/>
          <p:cNvSpPr txBox="1"/>
          <p:nvPr/>
        </p:nvSpPr>
        <p:spPr>
          <a:xfrm>
            <a:off x="2386138" y="5360326"/>
            <a:ext cx="971420"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A</a:t>
            </a:r>
          </a:p>
          <a:p>
            <a:pPr algn="ctr"/>
            <a:r>
              <a:rPr lang="en-US" sz="1200" dirty="0" smtClean="0">
                <a:ln>
                  <a:solidFill>
                    <a:schemeClr val="bg1">
                      <a:alpha val="0"/>
                    </a:schemeClr>
                  </a:solidFill>
                </a:ln>
                <a:solidFill>
                  <a:srgbClr val="595959">
                    <a:alpha val="99000"/>
                  </a:srgbClr>
                </a:solidFill>
              </a:rPr>
              <a:t>US North</a:t>
            </a:r>
          </a:p>
        </p:txBody>
      </p:sp>
      <p:pic>
        <p:nvPicPr>
          <p:cNvPr id="68" name="Picture 6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2581039" y="4818463"/>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4443246" y="4627974"/>
            <a:ext cx="1036150" cy="369332"/>
          </a:xfrm>
          <a:prstGeom prst="rect">
            <a:avLst/>
          </a:prstGeom>
          <a:noFill/>
        </p:spPr>
        <p:txBody>
          <a:bodyPr wrap="square" lIns="0" tIns="0" rIns="0" bIns="0" rtlCol="0">
            <a:spAutoFit/>
          </a:bodyPr>
          <a:lstStyle/>
          <a:p>
            <a:r>
              <a:rPr lang="en-US" sz="1200" dirty="0" smtClean="0">
                <a:ln>
                  <a:solidFill>
                    <a:schemeClr val="bg1">
                      <a:alpha val="0"/>
                    </a:schemeClr>
                  </a:solidFill>
                </a:ln>
                <a:solidFill>
                  <a:srgbClr val="595959">
                    <a:alpha val="99000"/>
                  </a:srgbClr>
                </a:solidFill>
              </a:rPr>
              <a:t>Deployment C (Down)</a:t>
            </a:r>
          </a:p>
        </p:txBody>
      </p:sp>
      <p:grpSp>
        <p:nvGrpSpPr>
          <p:cNvPr id="101" name="Group 100"/>
          <p:cNvGrpSpPr/>
          <p:nvPr/>
        </p:nvGrpSpPr>
        <p:grpSpPr>
          <a:xfrm>
            <a:off x="3794360" y="4532648"/>
            <a:ext cx="581618" cy="562994"/>
            <a:chOff x="4155523" y="4553591"/>
            <a:chExt cx="569066" cy="550845"/>
          </a:xfrm>
        </p:grpSpPr>
        <p:pic>
          <p:nvPicPr>
            <p:cNvPr id="69" name="Picture 6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4155523" y="4553591"/>
              <a:ext cx="569066" cy="550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Multiply 16"/>
            <p:cNvSpPr/>
            <p:nvPr/>
          </p:nvSpPr>
          <p:spPr bwMode="auto">
            <a:xfrm>
              <a:off x="4173818" y="4604692"/>
              <a:ext cx="537164" cy="458492"/>
            </a:xfrm>
            <a:prstGeom prst="mathMultiply">
              <a:avLst>
                <a:gd name="adj1" fmla="val 18542"/>
              </a:avLst>
            </a:prstGeom>
            <a:solidFill>
              <a:schemeClr val="accent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grpSp>
      <p:sp>
        <p:nvSpPr>
          <p:cNvPr id="31" name="TextBox 30"/>
          <p:cNvSpPr txBox="1"/>
          <p:nvPr/>
        </p:nvSpPr>
        <p:spPr>
          <a:xfrm>
            <a:off x="4443246" y="5479006"/>
            <a:ext cx="960199"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B</a:t>
            </a:r>
          </a:p>
          <a:p>
            <a:r>
              <a:rPr lang="en-US" sz="1200" dirty="0" smtClean="0">
                <a:ln>
                  <a:solidFill>
                    <a:schemeClr val="bg1">
                      <a:alpha val="0"/>
                    </a:schemeClr>
                  </a:solidFill>
                </a:ln>
                <a:solidFill>
                  <a:srgbClr val="595959">
                    <a:alpha val="99000"/>
                  </a:srgbClr>
                </a:solidFill>
              </a:rPr>
              <a:t>West Europe</a:t>
            </a:r>
          </a:p>
        </p:txBody>
      </p:sp>
      <p:pic>
        <p:nvPicPr>
          <p:cNvPr id="70" name="Picture 6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3794360" y="5383680"/>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70"/>
          <p:cNvSpPr/>
          <p:nvPr/>
        </p:nvSpPr>
        <p:spPr bwMode="auto">
          <a:xfrm>
            <a:off x="8181004" y="4604087"/>
            <a:ext cx="3017520" cy="15696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45720" bIns="45720" numCol="1" rtlCol="0" anchor="ctr" anchorCtr="0" compatLnSpc="1">
            <a:prstTxWarp prst="textNoShape">
              <a:avLst/>
            </a:prstTxWarp>
            <a:spAutoFit/>
          </a:bodyPr>
          <a:lstStyle/>
          <a:p>
            <a:pPr defTabSz="914099" fontAlgn="base">
              <a:spcBef>
                <a:spcPts val="1200"/>
              </a:spcBef>
              <a:spcAft>
                <a:spcPct val="0"/>
              </a:spcAft>
            </a:pPr>
            <a:r>
              <a:rPr lang="en-US" sz="2200" dirty="0">
                <a:ln>
                  <a:solidFill>
                    <a:schemeClr val="bg1">
                      <a:alpha val="0"/>
                    </a:schemeClr>
                  </a:solidFill>
                </a:ln>
                <a:solidFill>
                  <a:schemeClr val="bg1">
                    <a:alpha val="99000"/>
                  </a:schemeClr>
                </a:solidFill>
              </a:rPr>
              <a:t>www-</a:t>
            </a:r>
            <a:r>
              <a:rPr lang="en-US" sz="2200" dirty="0" err="1">
                <a:ln>
                  <a:solidFill>
                    <a:schemeClr val="bg1">
                      <a:alpha val="0"/>
                    </a:schemeClr>
                  </a:solidFill>
                </a:ln>
                <a:solidFill>
                  <a:schemeClr val="bg1">
                    <a:alpha val="99000"/>
                  </a:schemeClr>
                </a:solidFill>
              </a:rPr>
              <a:t>contoso</a:t>
            </a:r>
            <a:r>
              <a:rPr lang="en-US" sz="2200" dirty="0">
                <a:ln>
                  <a:solidFill>
                    <a:schemeClr val="bg1">
                      <a:alpha val="0"/>
                    </a:schemeClr>
                  </a:solidFill>
                </a:ln>
                <a:solidFill>
                  <a:schemeClr val="bg1">
                    <a:alpha val="99000"/>
                  </a:schemeClr>
                </a:solidFill>
              </a:rPr>
              <a:t> policy</a:t>
            </a:r>
          </a:p>
          <a:p>
            <a:pPr defTabSz="914099" fontAlgn="base">
              <a:spcBef>
                <a:spcPts val="300"/>
              </a:spcBef>
              <a:spcAft>
                <a:spcPct val="0"/>
              </a:spcAft>
            </a:pPr>
            <a:r>
              <a:rPr lang="en-US" sz="1400" dirty="0">
                <a:ln>
                  <a:solidFill>
                    <a:schemeClr val="bg1">
                      <a:alpha val="0"/>
                    </a:schemeClr>
                  </a:solidFill>
                </a:ln>
                <a:solidFill>
                  <a:schemeClr val="bg1">
                    <a:alpha val="99000"/>
                  </a:schemeClr>
                </a:solidFill>
              </a:rPr>
              <a:t>“choose the best performing </a:t>
            </a:r>
            <a:r>
              <a:rPr lang="en-US" sz="1400" dirty="0" smtClean="0">
                <a:ln>
                  <a:solidFill>
                    <a:schemeClr val="bg1">
                      <a:alpha val="0"/>
                    </a:schemeClr>
                  </a:solidFill>
                </a:ln>
                <a:solidFill>
                  <a:schemeClr val="bg1">
                    <a:alpha val="99000"/>
                  </a:schemeClr>
                </a:solidFill>
              </a:rPr>
              <a:t>deployment</a:t>
            </a:r>
            <a:r>
              <a:rPr lang="en-US" sz="1400" dirty="0">
                <a:ln>
                  <a:solidFill>
                    <a:schemeClr val="bg1">
                      <a:alpha val="0"/>
                    </a:schemeClr>
                  </a:solidFill>
                </a:ln>
                <a:solidFill>
                  <a:schemeClr val="bg1">
                    <a:alpha val="99000"/>
                  </a:schemeClr>
                </a:solidFill>
              </a:rPr>
              <a:t>” between:</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A</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B</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C</a:t>
            </a:r>
          </a:p>
        </p:txBody>
      </p: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2" name="TextBox 91"/>
          <p:cNvSpPr txBox="1"/>
          <p:nvPr/>
        </p:nvSpPr>
        <p:spPr>
          <a:xfrm>
            <a:off x="4318606" y="2767663"/>
            <a:ext cx="2551981" cy="169277"/>
          </a:xfrm>
          <a:prstGeom prst="rect">
            <a:avLst/>
          </a:prstGeom>
          <a:noFill/>
        </p:spPr>
        <p:txBody>
          <a:bodyPr wrap="none" lIns="0" tIns="0" rIns="0" bIns="0" rtlCol="0" anchor="t">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a:ln>
                  <a:solidFill>
                    <a:schemeClr val="bg1">
                      <a:alpha val="0"/>
                    </a:schemeClr>
                  </a:solidFill>
                </a:ln>
                <a:solidFill>
                  <a:srgbClr val="595959">
                    <a:alpha val="99000"/>
                  </a:srgbClr>
                </a:solidFill>
                <a:hlinkClick r:id="rId3"/>
              </a:rPr>
              <a:t>www-contoso.trafficmgr.com</a:t>
            </a:r>
            <a:r>
              <a:rPr lang="en-US" sz="1100" dirty="0" smtClean="0">
                <a:ln>
                  <a:solidFill>
                    <a:schemeClr val="bg1">
                      <a:alpha val="0"/>
                    </a:schemeClr>
                  </a:solidFill>
                </a:ln>
                <a:solidFill>
                  <a:srgbClr val="595959">
                    <a:alpha val="99000"/>
                  </a:srgbClr>
                </a:solidFill>
              </a:rPr>
              <a:t>?</a:t>
            </a:r>
          </a:p>
        </p:txBody>
      </p:sp>
      <p:sp>
        <p:nvSpPr>
          <p:cNvPr id="94" name="Rectangle 93"/>
          <p:cNvSpPr/>
          <p:nvPr/>
        </p:nvSpPr>
        <p:spPr bwMode="auto">
          <a:xfrm>
            <a:off x="4072232" y="2754841"/>
            <a:ext cx="191078" cy="191077"/>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5</a:t>
            </a:r>
          </a:p>
        </p:txBody>
      </p:sp>
      <p:cxnSp>
        <p:nvCxnSpPr>
          <p:cNvPr id="100" name="Straight Arrow Connector 99"/>
          <p:cNvCxnSpPr>
            <a:endCxn id="70" idx="0"/>
          </p:cNvCxnSpPr>
          <p:nvPr/>
        </p:nvCxnSpPr>
        <p:spPr>
          <a:xfrm>
            <a:off x="4085169" y="3857013"/>
            <a:ext cx="0" cy="1526667"/>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34684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sp>
        <p:nvSpPr>
          <p:cNvPr id="7" name="Rectangle 6"/>
          <p:cNvSpPr/>
          <p:nvPr/>
        </p:nvSpPr>
        <p:spPr bwMode="auto">
          <a:xfrm>
            <a:off x="1923947" y="4477583"/>
            <a:ext cx="3936851" cy="1696162"/>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sp>
        <p:nvSpPr>
          <p:cNvPr id="10" name="Rectangle 9"/>
          <p:cNvSpPr/>
          <p:nvPr/>
        </p:nvSpPr>
        <p:spPr bwMode="auto">
          <a:xfrm>
            <a:off x="4818629"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DNS Server</a:t>
            </a: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68" idx="0"/>
          </p:cNvCxnSpPr>
          <p:nvPr/>
        </p:nvCxnSpPr>
        <p:spPr>
          <a:xfrm>
            <a:off x="2871848" y="3857013"/>
            <a:ext cx="0" cy="96145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4273683" y="3467725"/>
            <a:ext cx="544946" cy="0"/>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273683" y="3606221"/>
            <a:ext cx="544946" cy="0"/>
          </a:xfrm>
          <a:prstGeom prst="straightConnector1">
            <a:avLst/>
          </a:prstGeom>
          <a:ln w="28575">
            <a:solidFill>
              <a:schemeClr val="accent1"/>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bwMode="auto">
          <a:xfrm>
            <a:off x="6405745"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Policy Engine</a:t>
            </a:r>
          </a:p>
        </p:txBody>
      </p:sp>
      <p:cxnSp>
        <p:nvCxnSpPr>
          <p:cNvPr id="33" name="Straight Arrow Connector 32"/>
          <p:cNvCxnSpPr>
            <a:stCxn id="10" idx="3"/>
            <a:endCxn id="29" idx="1"/>
          </p:cNvCxnSpPr>
          <p:nvPr/>
        </p:nvCxnSpPr>
        <p:spPr>
          <a:xfrm>
            <a:off x="5860798" y="3536973"/>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36" name="Rectangle 35"/>
          <p:cNvSpPr/>
          <p:nvPr/>
        </p:nvSpPr>
        <p:spPr bwMode="auto">
          <a:xfrm>
            <a:off x="6405745" y="5068876"/>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a:ln>
                  <a:solidFill>
                    <a:schemeClr val="bg1">
                      <a:alpha val="0"/>
                    </a:schemeClr>
                  </a:solidFill>
                </a:ln>
                <a:solidFill>
                  <a:schemeClr val="bg1">
                    <a:alpha val="99000"/>
                  </a:schemeClr>
                </a:solidFill>
              </a:rPr>
              <a:t>Traffic Manager</a:t>
            </a:r>
          </a:p>
        </p:txBody>
      </p:sp>
      <p:cxnSp>
        <p:nvCxnSpPr>
          <p:cNvPr id="37" name="Straight Arrow Connector 36"/>
          <p:cNvCxnSpPr>
            <a:stCxn id="29" idx="2"/>
            <a:endCxn id="36" idx="0"/>
          </p:cNvCxnSpPr>
          <p:nvPr/>
        </p:nvCxnSpPr>
        <p:spPr>
          <a:xfrm>
            <a:off x="6926830" y="3857013"/>
            <a:ext cx="0" cy="1211863"/>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flipH="1" flipV="1">
            <a:off x="5860798" y="5388916"/>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7447914" y="5388916"/>
            <a:ext cx="733091"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40" name="Rectangle 39"/>
          <p:cNvSpPr/>
          <p:nvPr/>
        </p:nvSpPr>
        <p:spPr>
          <a:xfrm>
            <a:off x="2439037" y="5755917"/>
            <a:ext cx="865622" cy="253916"/>
          </a:xfrm>
          <a:prstGeom prst="rect">
            <a:avLst/>
          </a:prstGeom>
        </p:spPr>
        <p:txBody>
          <a:bodyPr wrap="none" lIns="0" rIns="0">
            <a:spAutoFit/>
          </a:bodyPr>
          <a:lstStyle/>
          <a:p>
            <a:r>
              <a:rPr lang="en-US" sz="1050" dirty="0">
                <a:ln>
                  <a:solidFill>
                    <a:schemeClr val="bg1">
                      <a:alpha val="0"/>
                    </a:schemeClr>
                  </a:solidFill>
                </a:ln>
                <a:solidFill>
                  <a:srgbClr val="595959">
                    <a:alpha val="99000"/>
                  </a:srgbClr>
                </a:solidFill>
              </a:rPr>
              <a:t>IP=11.22.33.44</a:t>
            </a:r>
          </a:p>
        </p:txBody>
      </p:sp>
      <p:sp>
        <p:nvSpPr>
          <p:cNvPr id="41" name="Rectangle 40"/>
          <p:cNvSpPr/>
          <p:nvPr/>
        </p:nvSpPr>
        <p:spPr>
          <a:xfrm>
            <a:off x="4443246" y="5890718"/>
            <a:ext cx="957955" cy="253916"/>
          </a:xfrm>
          <a:prstGeom prst="rect">
            <a:avLst/>
          </a:prstGeom>
        </p:spPr>
        <p:txBody>
          <a:bodyPr wrap="none" lIns="0">
            <a:spAutoFit/>
          </a:bodyPr>
          <a:lstStyle/>
          <a:p>
            <a:r>
              <a:rPr lang="en-US" sz="1050" dirty="0" smtClean="0">
                <a:ln>
                  <a:solidFill>
                    <a:schemeClr val="bg1">
                      <a:alpha val="0"/>
                    </a:schemeClr>
                  </a:solidFill>
                </a:ln>
                <a:solidFill>
                  <a:srgbClr val="595959">
                    <a:alpha val="99000"/>
                  </a:srgbClr>
                </a:solidFill>
              </a:rPr>
              <a:t>IP=22.33.44.55</a:t>
            </a:r>
            <a:endParaRPr lang="en-US" sz="1050" dirty="0">
              <a:ln>
                <a:solidFill>
                  <a:schemeClr val="bg1">
                    <a:alpha val="0"/>
                  </a:schemeClr>
                </a:solidFill>
              </a:ln>
              <a:solidFill>
                <a:srgbClr val="595959">
                  <a:alpha val="99000"/>
                </a:srgbClr>
              </a:solidFill>
            </a:endParaRPr>
          </a:p>
        </p:txBody>
      </p:sp>
      <p:sp>
        <p:nvSpPr>
          <p:cNvPr id="42" name="Rectangle 41"/>
          <p:cNvSpPr/>
          <p:nvPr/>
        </p:nvSpPr>
        <p:spPr>
          <a:xfrm>
            <a:off x="4443246" y="5032066"/>
            <a:ext cx="957955" cy="253916"/>
          </a:xfrm>
          <a:prstGeom prst="rect">
            <a:avLst/>
          </a:prstGeom>
        </p:spPr>
        <p:txBody>
          <a:bodyPr wrap="none" lIns="0">
            <a:spAutoFit/>
          </a:bodyPr>
          <a:lstStyle/>
          <a:p>
            <a:r>
              <a:rPr lang="en-US" sz="1050" dirty="0">
                <a:ln>
                  <a:solidFill>
                    <a:schemeClr val="bg1">
                      <a:alpha val="0"/>
                    </a:schemeClr>
                  </a:solidFill>
                </a:ln>
                <a:solidFill>
                  <a:srgbClr val="595959">
                    <a:alpha val="99000"/>
                  </a:srgbClr>
                </a:solidFill>
              </a:rPr>
              <a:t>IP=33.44.55.66</a:t>
            </a:r>
          </a:p>
        </p:txBody>
      </p:sp>
      <p:sp>
        <p:nvSpPr>
          <p:cNvPr id="43" name="Rectangle 42"/>
          <p:cNvSpPr/>
          <p:nvPr/>
        </p:nvSpPr>
        <p:spPr>
          <a:xfrm>
            <a:off x="2931490"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20ms</a:t>
            </a:r>
            <a:endParaRPr lang="en-US" sz="1200" dirty="0">
              <a:ln>
                <a:solidFill>
                  <a:schemeClr val="bg1">
                    <a:alpha val="0"/>
                  </a:schemeClr>
                </a:solidFill>
              </a:ln>
              <a:solidFill>
                <a:srgbClr val="595959">
                  <a:alpha val="99000"/>
                </a:srgbClr>
              </a:solidFill>
            </a:endParaRPr>
          </a:p>
        </p:txBody>
      </p:sp>
      <p:sp>
        <p:nvSpPr>
          <p:cNvPr id="44" name="Rectangle 43"/>
          <p:cNvSpPr/>
          <p:nvPr/>
        </p:nvSpPr>
        <p:spPr>
          <a:xfrm>
            <a:off x="4121745"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80ms</a:t>
            </a:r>
            <a:endParaRPr lang="en-US" sz="1200" dirty="0">
              <a:ln>
                <a:solidFill>
                  <a:schemeClr val="bg1">
                    <a:alpha val="0"/>
                  </a:schemeClr>
                </a:solidFill>
              </a:ln>
              <a:solidFill>
                <a:srgbClr val="595959">
                  <a:alpha val="99000"/>
                </a:srgbClr>
              </a:solidFill>
            </a:endParaRPr>
          </a:p>
        </p:txBody>
      </p:sp>
      <p:sp>
        <p:nvSpPr>
          <p:cNvPr id="6" name="Rectangle 5"/>
          <p:cNvSpPr/>
          <p:nvPr/>
        </p:nvSpPr>
        <p:spPr bwMode="auto">
          <a:xfrm>
            <a:off x="8181004" y="2641166"/>
            <a:ext cx="3017520" cy="417219"/>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alpha val="99000"/>
                  </a:schemeClr>
                </a:solidFill>
              </a:rPr>
              <a:t>Which </a:t>
            </a:r>
            <a:r>
              <a:rPr lang="en-US" sz="1400" dirty="0" smtClean="0">
                <a:ln>
                  <a:solidFill>
                    <a:schemeClr val="bg1">
                      <a:alpha val="0"/>
                    </a:schemeClr>
                  </a:solidFill>
                </a:ln>
                <a:solidFill>
                  <a:schemeClr val="bg1">
                    <a:alpha val="99000"/>
                  </a:schemeClr>
                </a:solidFill>
              </a:rPr>
              <a:t>deployments are </a:t>
            </a:r>
            <a:r>
              <a:rPr lang="en-US" sz="1400" dirty="0">
                <a:ln>
                  <a:solidFill>
                    <a:schemeClr val="bg1">
                      <a:alpha val="0"/>
                    </a:schemeClr>
                  </a:solidFill>
                </a:ln>
                <a:solidFill>
                  <a:schemeClr val="bg1">
                    <a:alpha val="99000"/>
                  </a:schemeClr>
                </a:solidFill>
              </a:rPr>
              <a:t>up?</a:t>
            </a:r>
          </a:p>
        </p:txBody>
      </p:sp>
      <p:sp>
        <p:nvSpPr>
          <p:cNvPr id="50" name="Rectangle 49"/>
          <p:cNvSpPr/>
          <p:nvPr/>
        </p:nvSpPr>
        <p:spPr bwMode="auto">
          <a:xfrm>
            <a:off x="8067586" y="2736357"/>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ln>
                  <a:solidFill>
                    <a:schemeClr val="bg1">
                      <a:alpha val="0"/>
                    </a:schemeClr>
                  </a:solidFill>
                </a:ln>
                <a:solidFill>
                  <a:schemeClr val="bg1">
                    <a:alpha val="99000"/>
                  </a:schemeClr>
                </a:solidFill>
              </a:rPr>
              <a:t>6</a:t>
            </a:r>
          </a:p>
        </p:txBody>
      </p:sp>
      <p:sp>
        <p:nvSpPr>
          <p:cNvPr id="5" name="Rectangle 4"/>
          <p:cNvSpPr/>
          <p:nvPr/>
        </p:nvSpPr>
        <p:spPr bwMode="auto">
          <a:xfrm>
            <a:off x="8181005" y="3136069"/>
            <a:ext cx="3017520" cy="526567"/>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alpha val="99000"/>
                  </a:schemeClr>
                </a:solidFill>
              </a:rPr>
              <a:t>What are the regions for deployments </a:t>
            </a:r>
            <a:r>
              <a:rPr lang="en-US" sz="1400" dirty="0" smtClean="0">
                <a:ln>
                  <a:solidFill>
                    <a:schemeClr val="bg1">
                      <a:alpha val="0"/>
                    </a:schemeClr>
                  </a:solidFill>
                </a:ln>
                <a:solidFill>
                  <a:schemeClr val="bg1">
                    <a:alpha val="99000"/>
                  </a:schemeClr>
                </a:solidFill>
              </a:rPr>
              <a:t>A </a:t>
            </a:r>
            <a:r>
              <a:rPr lang="en-US" sz="1400" dirty="0">
                <a:ln>
                  <a:solidFill>
                    <a:schemeClr val="bg1">
                      <a:alpha val="0"/>
                    </a:schemeClr>
                  </a:solidFill>
                </a:ln>
                <a:solidFill>
                  <a:schemeClr val="bg1">
                    <a:alpha val="99000"/>
                  </a:schemeClr>
                </a:solidFill>
              </a:rPr>
              <a:t>and B?</a:t>
            </a:r>
          </a:p>
        </p:txBody>
      </p:sp>
      <p:sp>
        <p:nvSpPr>
          <p:cNvPr id="51" name="Rectangle 50"/>
          <p:cNvSpPr/>
          <p:nvPr/>
        </p:nvSpPr>
        <p:spPr bwMode="auto">
          <a:xfrm>
            <a:off x="8067586" y="3285934"/>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a:ln>
                  <a:solidFill>
                    <a:schemeClr val="bg1">
                      <a:alpha val="0"/>
                    </a:schemeClr>
                  </a:solidFill>
                </a:ln>
                <a:solidFill>
                  <a:schemeClr val="bg1">
                    <a:alpha val="99000"/>
                  </a:schemeClr>
                </a:solidFill>
              </a:rPr>
              <a:t>7</a:t>
            </a:r>
            <a:endParaRPr lang="en-US" sz="1200" dirty="0" smtClean="0">
              <a:ln>
                <a:solidFill>
                  <a:schemeClr val="bg1">
                    <a:alpha val="0"/>
                  </a:schemeClr>
                </a:solidFill>
              </a:ln>
              <a:solidFill>
                <a:schemeClr val="bg1">
                  <a:alpha val="99000"/>
                </a:schemeClr>
              </a:solidFill>
            </a:endParaRPr>
          </a:p>
        </p:txBody>
      </p:sp>
      <p:sp>
        <p:nvSpPr>
          <p:cNvPr id="4" name="Rectangle 3"/>
          <p:cNvSpPr/>
          <p:nvPr/>
        </p:nvSpPr>
        <p:spPr bwMode="auto">
          <a:xfrm>
            <a:off x="8181004" y="3740320"/>
            <a:ext cx="3017520" cy="786084"/>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smtClean="0">
                <a:ln>
                  <a:solidFill>
                    <a:schemeClr val="bg1">
                      <a:alpha val="0"/>
                    </a:schemeClr>
                  </a:solidFill>
                </a:ln>
                <a:solidFill>
                  <a:schemeClr val="bg1">
                    <a:alpha val="99000"/>
                  </a:schemeClr>
                </a:solidFill>
              </a:rPr>
              <a:t>What </a:t>
            </a:r>
            <a:r>
              <a:rPr lang="en-US" sz="1400" dirty="0">
                <a:ln>
                  <a:solidFill>
                    <a:schemeClr val="bg1">
                      <a:alpha val="0"/>
                    </a:schemeClr>
                  </a:solidFill>
                </a:ln>
                <a:solidFill>
                  <a:schemeClr val="bg1">
                    <a:alpha val="99000"/>
                  </a:schemeClr>
                </a:solidFill>
              </a:rPr>
              <a:t>is the network distance between IP 99.88.77.66 and </a:t>
            </a:r>
            <a:r>
              <a:rPr lang="en-US" sz="1400" dirty="0" smtClean="0">
                <a:ln>
                  <a:solidFill>
                    <a:schemeClr val="bg1">
                      <a:alpha val="0"/>
                    </a:schemeClr>
                  </a:solidFill>
                </a:ln>
                <a:solidFill>
                  <a:schemeClr val="bg1">
                    <a:alpha val="99000"/>
                  </a:schemeClr>
                </a:solidFill>
              </a:rPr>
              <a:t>the </a:t>
            </a:r>
            <a:r>
              <a:rPr lang="en-US" sz="1400" dirty="0">
                <a:ln>
                  <a:solidFill>
                    <a:schemeClr val="bg1">
                      <a:alpha val="0"/>
                    </a:schemeClr>
                  </a:solidFill>
                </a:ln>
                <a:solidFill>
                  <a:schemeClr val="bg1">
                    <a:alpha val="99000"/>
                  </a:schemeClr>
                </a:solidFill>
              </a:rPr>
              <a:t>US North and West Europe regions?</a:t>
            </a:r>
          </a:p>
        </p:txBody>
      </p:sp>
      <p:sp>
        <p:nvSpPr>
          <p:cNvPr id="52" name="Rectangle 51"/>
          <p:cNvSpPr/>
          <p:nvPr/>
        </p:nvSpPr>
        <p:spPr bwMode="auto">
          <a:xfrm>
            <a:off x="8067586" y="4019944"/>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ln>
                  <a:solidFill>
                    <a:schemeClr val="bg1">
                      <a:alpha val="0"/>
                    </a:schemeClr>
                  </a:solidFill>
                </a:ln>
                <a:solidFill>
                  <a:schemeClr val="bg1">
                    <a:alpha val="99000"/>
                  </a:schemeClr>
                </a:solidFill>
              </a:rPr>
              <a:t>8</a:t>
            </a:r>
          </a:p>
        </p:txBody>
      </p:sp>
      <p:cxnSp>
        <p:nvCxnSpPr>
          <p:cNvPr id="54" name="Straight Arrow Connector 53"/>
          <p:cNvCxnSpPr/>
          <p:nvPr/>
        </p:nvCxnSpPr>
        <p:spPr>
          <a:xfrm flipH="1">
            <a:off x="1923948" y="3606221"/>
            <a:ext cx="787060" cy="0"/>
          </a:xfrm>
          <a:prstGeom prst="straightConnector1">
            <a:avLst/>
          </a:prstGeom>
          <a:ln w="28575">
            <a:solidFill>
              <a:schemeClr val="accent1"/>
            </a:solidFill>
            <a:headEnd type="none"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386138" y="5360326"/>
            <a:ext cx="971420"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A</a:t>
            </a:r>
          </a:p>
          <a:p>
            <a:pPr algn="ctr"/>
            <a:r>
              <a:rPr lang="en-US" sz="1200" dirty="0" smtClean="0">
                <a:ln>
                  <a:solidFill>
                    <a:schemeClr val="bg1">
                      <a:alpha val="0"/>
                    </a:schemeClr>
                  </a:solidFill>
                </a:ln>
                <a:solidFill>
                  <a:srgbClr val="595959">
                    <a:alpha val="99000"/>
                  </a:srgbClr>
                </a:solidFill>
              </a:rPr>
              <a:t>US North</a:t>
            </a:r>
          </a:p>
        </p:txBody>
      </p:sp>
      <p:pic>
        <p:nvPicPr>
          <p:cNvPr id="68" name="Picture 6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2581039" y="4818463"/>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4443246" y="4627974"/>
            <a:ext cx="1036150" cy="369332"/>
          </a:xfrm>
          <a:prstGeom prst="rect">
            <a:avLst/>
          </a:prstGeom>
          <a:noFill/>
        </p:spPr>
        <p:txBody>
          <a:bodyPr wrap="square" lIns="0" tIns="0" rIns="0" bIns="0" rtlCol="0">
            <a:spAutoFit/>
          </a:bodyPr>
          <a:lstStyle/>
          <a:p>
            <a:r>
              <a:rPr lang="en-US" sz="1200" dirty="0" smtClean="0">
                <a:ln>
                  <a:solidFill>
                    <a:schemeClr val="bg1">
                      <a:alpha val="0"/>
                    </a:schemeClr>
                  </a:solidFill>
                </a:ln>
                <a:solidFill>
                  <a:srgbClr val="595959">
                    <a:alpha val="99000"/>
                  </a:srgbClr>
                </a:solidFill>
              </a:rPr>
              <a:t>Deployment C (Down)</a:t>
            </a:r>
          </a:p>
        </p:txBody>
      </p:sp>
      <p:grpSp>
        <p:nvGrpSpPr>
          <p:cNvPr id="101" name="Group 100"/>
          <p:cNvGrpSpPr/>
          <p:nvPr/>
        </p:nvGrpSpPr>
        <p:grpSpPr>
          <a:xfrm>
            <a:off x="3794360" y="4532648"/>
            <a:ext cx="581618" cy="562994"/>
            <a:chOff x="4155523" y="4553591"/>
            <a:chExt cx="569066" cy="550845"/>
          </a:xfrm>
        </p:grpSpPr>
        <p:pic>
          <p:nvPicPr>
            <p:cNvPr id="69" name="Picture 6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4155523" y="4553591"/>
              <a:ext cx="569066" cy="550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Multiply 16"/>
            <p:cNvSpPr/>
            <p:nvPr/>
          </p:nvSpPr>
          <p:spPr bwMode="auto">
            <a:xfrm>
              <a:off x="4173818" y="4604692"/>
              <a:ext cx="537164" cy="458492"/>
            </a:xfrm>
            <a:prstGeom prst="mathMultiply">
              <a:avLst>
                <a:gd name="adj1" fmla="val 18542"/>
              </a:avLst>
            </a:prstGeom>
            <a:solidFill>
              <a:schemeClr val="accent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grpSp>
      <p:sp>
        <p:nvSpPr>
          <p:cNvPr id="31" name="TextBox 30"/>
          <p:cNvSpPr txBox="1"/>
          <p:nvPr/>
        </p:nvSpPr>
        <p:spPr>
          <a:xfrm>
            <a:off x="4443246" y="5479006"/>
            <a:ext cx="960199"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B</a:t>
            </a:r>
          </a:p>
          <a:p>
            <a:r>
              <a:rPr lang="en-US" sz="1200" dirty="0" smtClean="0">
                <a:ln>
                  <a:solidFill>
                    <a:schemeClr val="bg1">
                      <a:alpha val="0"/>
                    </a:schemeClr>
                  </a:solidFill>
                </a:ln>
                <a:solidFill>
                  <a:srgbClr val="595959">
                    <a:alpha val="99000"/>
                  </a:srgbClr>
                </a:solidFill>
              </a:rPr>
              <a:t>West Europe</a:t>
            </a:r>
          </a:p>
        </p:txBody>
      </p:sp>
      <p:pic>
        <p:nvPicPr>
          <p:cNvPr id="70" name="Picture 6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3794360" y="5383680"/>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70"/>
          <p:cNvSpPr/>
          <p:nvPr/>
        </p:nvSpPr>
        <p:spPr bwMode="auto">
          <a:xfrm>
            <a:off x="8181004" y="4604087"/>
            <a:ext cx="3017520" cy="15696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45720" bIns="45720" numCol="1" rtlCol="0" anchor="ctr" anchorCtr="0" compatLnSpc="1">
            <a:prstTxWarp prst="textNoShape">
              <a:avLst/>
            </a:prstTxWarp>
            <a:spAutoFit/>
          </a:bodyPr>
          <a:lstStyle/>
          <a:p>
            <a:pPr defTabSz="914099" fontAlgn="base">
              <a:spcBef>
                <a:spcPts val="1200"/>
              </a:spcBef>
              <a:spcAft>
                <a:spcPct val="0"/>
              </a:spcAft>
            </a:pPr>
            <a:r>
              <a:rPr lang="en-US" sz="2200" dirty="0">
                <a:ln>
                  <a:solidFill>
                    <a:schemeClr val="bg1">
                      <a:alpha val="0"/>
                    </a:schemeClr>
                  </a:solidFill>
                </a:ln>
                <a:solidFill>
                  <a:schemeClr val="bg1">
                    <a:alpha val="99000"/>
                  </a:schemeClr>
                </a:solidFill>
              </a:rPr>
              <a:t>www-</a:t>
            </a:r>
            <a:r>
              <a:rPr lang="en-US" sz="2200" dirty="0" err="1">
                <a:ln>
                  <a:solidFill>
                    <a:schemeClr val="bg1">
                      <a:alpha val="0"/>
                    </a:schemeClr>
                  </a:solidFill>
                </a:ln>
                <a:solidFill>
                  <a:schemeClr val="bg1">
                    <a:alpha val="99000"/>
                  </a:schemeClr>
                </a:solidFill>
              </a:rPr>
              <a:t>contoso</a:t>
            </a:r>
            <a:r>
              <a:rPr lang="en-US" sz="2200" dirty="0">
                <a:ln>
                  <a:solidFill>
                    <a:schemeClr val="bg1">
                      <a:alpha val="0"/>
                    </a:schemeClr>
                  </a:solidFill>
                </a:ln>
                <a:solidFill>
                  <a:schemeClr val="bg1">
                    <a:alpha val="99000"/>
                  </a:schemeClr>
                </a:solidFill>
              </a:rPr>
              <a:t> policy</a:t>
            </a:r>
          </a:p>
          <a:p>
            <a:pPr defTabSz="914099" fontAlgn="base">
              <a:spcBef>
                <a:spcPts val="300"/>
              </a:spcBef>
              <a:spcAft>
                <a:spcPct val="0"/>
              </a:spcAft>
            </a:pPr>
            <a:r>
              <a:rPr lang="en-US" sz="1400" dirty="0">
                <a:ln>
                  <a:solidFill>
                    <a:schemeClr val="bg1">
                      <a:alpha val="0"/>
                    </a:schemeClr>
                  </a:solidFill>
                </a:ln>
                <a:solidFill>
                  <a:schemeClr val="bg1">
                    <a:alpha val="99000"/>
                  </a:schemeClr>
                </a:solidFill>
              </a:rPr>
              <a:t>“choose the best performing </a:t>
            </a:r>
            <a:r>
              <a:rPr lang="en-US" sz="1400" dirty="0" smtClean="0">
                <a:ln>
                  <a:solidFill>
                    <a:schemeClr val="bg1">
                      <a:alpha val="0"/>
                    </a:schemeClr>
                  </a:solidFill>
                </a:ln>
                <a:solidFill>
                  <a:schemeClr val="bg1">
                    <a:alpha val="99000"/>
                  </a:schemeClr>
                </a:solidFill>
              </a:rPr>
              <a:t>deployment</a:t>
            </a:r>
            <a:r>
              <a:rPr lang="en-US" sz="1400" dirty="0">
                <a:ln>
                  <a:solidFill>
                    <a:schemeClr val="bg1">
                      <a:alpha val="0"/>
                    </a:schemeClr>
                  </a:solidFill>
                </a:ln>
                <a:solidFill>
                  <a:schemeClr val="bg1">
                    <a:alpha val="99000"/>
                  </a:schemeClr>
                </a:solidFill>
              </a:rPr>
              <a:t>” between:</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A</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B</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C</a:t>
            </a:r>
          </a:p>
        </p:txBody>
      </p:sp>
      <p:sp>
        <p:nvSpPr>
          <p:cNvPr id="89" name="Freeform 88"/>
          <p:cNvSpPr/>
          <p:nvPr/>
        </p:nvSpPr>
        <p:spPr>
          <a:xfrm rot="-1800000">
            <a:off x="2215279" y="3651597"/>
            <a:ext cx="0" cy="1463040"/>
          </a:xfrm>
          <a:custGeom>
            <a:avLst/>
            <a:gdLst>
              <a:gd name="connsiteX0" fmla="*/ 0 w 676275"/>
              <a:gd name="connsiteY0" fmla="*/ 0 h 952500"/>
              <a:gd name="connsiteX1" fmla="*/ 676275 w 676275"/>
              <a:gd name="connsiteY1" fmla="*/ 952500 h 952500"/>
              <a:gd name="connsiteX0" fmla="*/ 0 w 676275"/>
              <a:gd name="connsiteY0" fmla="*/ 0 h 952500"/>
              <a:gd name="connsiteX1" fmla="*/ 676275 w 676275"/>
              <a:gd name="connsiteY1" fmla="*/ 952500 h 952500"/>
              <a:gd name="connsiteX0" fmla="*/ 0 w 676275"/>
              <a:gd name="connsiteY0" fmla="*/ 0 h 952500"/>
              <a:gd name="connsiteX1" fmla="*/ 676275 w 676275"/>
              <a:gd name="connsiteY1" fmla="*/ 952500 h 952500"/>
              <a:gd name="connsiteX0" fmla="*/ 1120 w 677395"/>
              <a:gd name="connsiteY0" fmla="*/ 0 h 952500"/>
              <a:gd name="connsiteX1" fmla="*/ 677395 w 677395"/>
              <a:gd name="connsiteY1" fmla="*/ 952500 h 952500"/>
              <a:gd name="connsiteX0" fmla="*/ 1289 w 677564"/>
              <a:gd name="connsiteY0" fmla="*/ 0 h 952500"/>
              <a:gd name="connsiteX1" fmla="*/ 677564 w 677564"/>
              <a:gd name="connsiteY1" fmla="*/ 952500 h 952500"/>
              <a:gd name="connsiteX0" fmla="*/ 1273 w 677548"/>
              <a:gd name="connsiteY0" fmla="*/ 0 h 952500"/>
              <a:gd name="connsiteX1" fmla="*/ 677548 w 677548"/>
              <a:gd name="connsiteY1" fmla="*/ 952500 h 952500"/>
              <a:gd name="connsiteX0" fmla="*/ 0 w 676275"/>
              <a:gd name="connsiteY0" fmla="*/ 0 h 952500"/>
              <a:gd name="connsiteX1" fmla="*/ 676275 w 676275"/>
              <a:gd name="connsiteY1" fmla="*/ 952500 h 952500"/>
            </a:gdLst>
            <a:ahLst/>
            <a:cxnLst>
              <a:cxn ang="0">
                <a:pos x="connsiteX0" y="connsiteY0"/>
              </a:cxn>
              <a:cxn ang="0">
                <a:pos x="connsiteX1" y="connsiteY1"/>
              </a:cxn>
            </a:cxnLst>
            <a:rect l="l" t="t" r="r" b="b"/>
            <a:pathLst>
              <a:path w="676275" h="952500">
                <a:moveTo>
                  <a:pt x="0" y="0"/>
                </a:moveTo>
                <a:cubicBezTo>
                  <a:pt x="17388" y="492570"/>
                  <a:pt x="248436" y="870075"/>
                  <a:pt x="676275" y="952500"/>
                </a:cubicBezTo>
              </a:path>
            </a:pathLst>
          </a:custGeom>
          <a:ln w="28575">
            <a:solidFill>
              <a:schemeClr val="tx2"/>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2" name="TextBox 91"/>
          <p:cNvSpPr txBox="1"/>
          <p:nvPr/>
        </p:nvSpPr>
        <p:spPr>
          <a:xfrm>
            <a:off x="4318606" y="2767663"/>
            <a:ext cx="255198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a:ln>
                  <a:solidFill>
                    <a:schemeClr val="bg1">
                      <a:alpha val="0"/>
                    </a:schemeClr>
                  </a:solidFill>
                </a:ln>
                <a:solidFill>
                  <a:srgbClr val="595959">
                    <a:alpha val="99000"/>
                  </a:srgbClr>
                </a:solidFill>
                <a:hlinkClick r:id="rId3"/>
              </a:rPr>
              <a:t>www-contoso.trafficmgr.com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chemeClr val="accent5">
                    <a:alpha val="99000"/>
                  </a:schemeClr>
                </a:solidFill>
              </a:rPr>
              <a:t>A: 11.22.33.44</a:t>
            </a:r>
          </a:p>
        </p:txBody>
      </p:sp>
      <p:sp>
        <p:nvSpPr>
          <p:cNvPr id="94" name="Rectangle 93"/>
          <p:cNvSpPr/>
          <p:nvPr/>
        </p:nvSpPr>
        <p:spPr bwMode="auto">
          <a:xfrm>
            <a:off x="4072232" y="2754842"/>
            <a:ext cx="191078" cy="191077"/>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5</a:t>
            </a:r>
          </a:p>
        </p:txBody>
      </p:sp>
      <p:sp>
        <p:nvSpPr>
          <p:cNvPr id="95" name="Rectangle 94"/>
          <p:cNvSpPr/>
          <p:nvPr/>
        </p:nvSpPr>
        <p:spPr bwMode="auto">
          <a:xfrm>
            <a:off x="4072232" y="3004908"/>
            <a:ext cx="191078" cy="191077"/>
          </a:xfrm>
          <a:prstGeom prst="rect">
            <a:avLst/>
          </a:prstGeom>
          <a:solidFill>
            <a:schemeClr val="accent5"/>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a:ln>
                  <a:solidFill>
                    <a:schemeClr val="bg1">
                      <a:alpha val="0"/>
                    </a:schemeClr>
                  </a:solidFill>
                </a:ln>
                <a:solidFill>
                  <a:schemeClr val="bg1">
                    <a:alpha val="99000"/>
                  </a:schemeClr>
                </a:solidFill>
              </a:rPr>
              <a:t>9</a:t>
            </a:r>
          </a:p>
        </p:txBody>
      </p:sp>
      <p:cxnSp>
        <p:nvCxnSpPr>
          <p:cNvPr id="100" name="Straight Arrow Connector 99"/>
          <p:cNvCxnSpPr>
            <a:endCxn id="70" idx="0"/>
          </p:cNvCxnSpPr>
          <p:nvPr/>
        </p:nvCxnSpPr>
        <p:spPr>
          <a:xfrm>
            <a:off x="4085169" y="3857013"/>
            <a:ext cx="0" cy="1526667"/>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6954375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597348"/>
            <a:ext cx="11155680" cy="1354217"/>
          </a:xfrm>
        </p:spPr>
        <p:txBody>
          <a:bodyPr/>
          <a:lstStyle/>
          <a:p>
            <a:r>
              <a:rPr lang="en-US" dirty="0"/>
              <a:t>Performance</a:t>
            </a:r>
          </a:p>
        </p:txBody>
      </p:sp>
    </p:spTree>
    <p:extLst>
      <p:ext uri="{BB962C8B-B14F-4D97-AF65-F5344CB8AC3E}">
        <p14:creationId xmlns:p14="http://schemas.microsoft.com/office/powerpoint/2010/main" val="2860555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6" descr="\\server3\InternalBin\Resource DVD\DVD_ART36\Artwork_Imagery\Icons - Illustrations\Maps Globes\world map Transparent blue.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25000"/>
                    </a14:imgEffect>
                  </a14:imgLayer>
                </a14:imgProps>
              </a:ext>
              <a:ext uri="{28A0092B-C50C-407E-A947-70E740481C1C}">
                <a14:useLocalDpi xmlns:a14="http://schemas.microsoft.com/office/drawing/2010/main"/>
              </a:ext>
            </a:extLst>
          </a:blip>
          <a:srcRect/>
          <a:stretch>
            <a:fillRect/>
          </a:stretch>
        </p:blipFill>
        <p:spPr bwMode="auto">
          <a:xfrm>
            <a:off x="3" y="2200276"/>
            <a:ext cx="4799013" cy="3878227"/>
          </a:xfrm>
          <a:prstGeom prst="rect">
            <a:avLst/>
          </a:prstGeom>
          <a:noFill/>
        </p:spPr>
      </p:pic>
      <p:pic>
        <p:nvPicPr>
          <p:cNvPr id="60" name="Picture 59" descr="\\server3\InternalBin\Resource DVD\DVD_ART36\Artwork_Imagery\Icons - Illustrations\Maps Globes\world map Transparent blue.png"/>
          <p:cNvPicPr>
            <a:picLocks noChangeAspect="1" noChangeArrowheads="1"/>
          </p:cNvPicPr>
          <p:nvPr/>
        </p:nvPicPr>
        <p:blipFill>
          <a:blip r:embed="rId5" cstate="screen">
            <a:duotone>
              <a:prstClr val="black"/>
              <a:schemeClr val="tx2">
                <a:tint val="45000"/>
                <a:satMod val="400000"/>
              </a:schemeClr>
            </a:duotone>
            <a:extLst>
              <a:ext uri="{BEBA8EAE-BF5A-486C-A8C5-ECC9F3942E4B}">
                <a14:imgProps xmlns:a14="http://schemas.microsoft.com/office/drawing/2010/main">
                  <a14:imgLayer r:embed="rId6">
                    <a14:imgEffect>
                      <a14:colorTemperature colorTemp="11200"/>
                    </a14:imgEffect>
                    <a14:imgEffect>
                      <a14:saturation sat="400000"/>
                    </a14:imgEffect>
                    <a14:imgEffect>
                      <a14:brightnessContrast bright="5000"/>
                    </a14:imgEffect>
                  </a14:imgLayer>
                </a14:imgProps>
              </a:ext>
              <a:ext uri="{28A0092B-C50C-407E-A947-70E740481C1C}">
                <a14:useLocalDpi xmlns:a14="http://schemas.microsoft.com/office/drawing/2010/main"/>
              </a:ext>
            </a:extLst>
          </a:blip>
          <a:srcRect/>
          <a:stretch>
            <a:fillRect/>
          </a:stretch>
        </p:blipFill>
        <p:spPr bwMode="auto">
          <a:xfrm>
            <a:off x="4810126" y="2209801"/>
            <a:ext cx="2590800" cy="3878227"/>
          </a:xfrm>
          <a:prstGeom prst="rect">
            <a:avLst/>
          </a:prstGeom>
          <a:noFill/>
        </p:spPr>
      </p:pic>
      <p:pic>
        <p:nvPicPr>
          <p:cNvPr id="61" name="Picture 6" descr="\\server3\InternalBin\Resource DVD\DVD_ART36\Artwork_Imagery\Icons - Illustrations\Maps Globes\world map Transparent blue.png"/>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25000"/>
                    </a14:imgEffect>
                  </a14:imgLayer>
                </a14:imgProps>
              </a:ext>
              <a:ext uri="{28A0092B-C50C-407E-A947-70E740481C1C}">
                <a14:useLocalDpi xmlns:a14="http://schemas.microsoft.com/office/drawing/2010/main"/>
              </a:ext>
            </a:extLst>
          </a:blip>
          <a:srcRect r="-1748"/>
          <a:stretch>
            <a:fillRect/>
          </a:stretch>
        </p:blipFill>
        <p:spPr bwMode="auto">
          <a:xfrm>
            <a:off x="7410453" y="2209801"/>
            <a:ext cx="4778375" cy="3878227"/>
          </a:xfrm>
          <a:prstGeom prst="rect">
            <a:avLst/>
          </a:prstGeom>
          <a:noFill/>
        </p:spPr>
      </p:pic>
      <p:cxnSp>
        <p:nvCxnSpPr>
          <p:cNvPr id="62" name="Straight Connector 61"/>
          <p:cNvCxnSpPr/>
          <p:nvPr/>
        </p:nvCxnSpPr>
        <p:spPr>
          <a:xfrm>
            <a:off x="4810126"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9812"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auto">
          <a:xfrm>
            <a:off x="3" y="3781429"/>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sp>
        <p:nvSpPr>
          <p:cNvPr id="65" name="TextBox 64"/>
          <p:cNvSpPr txBox="1">
            <a:spLocks noChangeArrowheads="1"/>
          </p:cNvSpPr>
          <p:nvPr/>
        </p:nvSpPr>
        <p:spPr bwMode="auto">
          <a:xfrm>
            <a:off x="283043" y="1271804"/>
            <a:ext cx="4460196"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00B0F0">
                    <a:alpha val="98824"/>
                  </a:srgbClr>
                </a:solidFill>
                <a:latin typeface="Segoe UI Light" pitchFamily="34" charset="0"/>
              </a:rPr>
              <a:t>North America Region </a:t>
            </a:r>
          </a:p>
        </p:txBody>
      </p:sp>
      <p:sp>
        <p:nvSpPr>
          <p:cNvPr id="67" name="TextBox 9"/>
          <p:cNvSpPr txBox="1">
            <a:spLocks noChangeArrowheads="1"/>
          </p:cNvSpPr>
          <p:nvPr/>
        </p:nvSpPr>
        <p:spPr bwMode="auto">
          <a:xfrm>
            <a:off x="4640207" y="1280274"/>
            <a:ext cx="2862092"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chemeClr val="accent3">
                    <a:alpha val="98824"/>
                  </a:schemeClr>
                </a:solidFill>
                <a:latin typeface="Segoe UI Light" pitchFamily="34" charset="0"/>
              </a:rPr>
              <a:t>Europe Region </a:t>
            </a:r>
          </a:p>
        </p:txBody>
      </p:sp>
      <p:sp>
        <p:nvSpPr>
          <p:cNvPr id="68" name="TextBox 9"/>
          <p:cNvSpPr txBox="1">
            <a:spLocks noChangeArrowheads="1"/>
          </p:cNvSpPr>
          <p:nvPr/>
        </p:nvSpPr>
        <p:spPr bwMode="auto">
          <a:xfrm>
            <a:off x="7856107" y="1297443"/>
            <a:ext cx="3663010"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92D050">
                    <a:alpha val="98824"/>
                  </a:srgbClr>
                </a:solidFill>
                <a:latin typeface="Segoe UI Light" pitchFamily="34" charset="0"/>
              </a:rPr>
              <a:t>Asia Pacific Region </a:t>
            </a:r>
          </a:p>
        </p:txBody>
      </p:sp>
      <p:sp>
        <p:nvSpPr>
          <p:cNvPr id="2" name="Title 1"/>
          <p:cNvSpPr>
            <a:spLocks noGrp="1"/>
          </p:cNvSpPr>
          <p:nvPr>
            <p:ph type="title"/>
          </p:nvPr>
        </p:nvSpPr>
        <p:spPr/>
        <p:txBody>
          <a:bodyPr/>
          <a:lstStyle/>
          <a:p>
            <a:r>
              <a:rPr lang="en-US" dirty="0"/>
              <a:t>Performance Load Balancing</a:t>
            </a:r>
          </a:p>
        </p:txBody>
      </p:sp>
      <p:sp>
        <p:nvSpPr>
          <p:cNvPr id="22" name="TextBox 21"/>
          <p:cNvSpPr txBox="1"/>
          <p:nvPr/>
        </p:nvSpPr>
        <p:spPr>
          <a:xfrm>
            <a:off x="1349229" y="3928223"/>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30ms</a:t>
            </a:r>
          </a:p>
        </p:txBody>
      </p:sp>
      <p:sp>
        <p:nvSpPr>
          <p:cNvPr id="27" name="Rectangle 26"/>
          <p:cNvSpPr/>
          <p:nvPr/>
        </p:nvSpPr>
        <p:spPr>
          <a:xfrm>
            <a:off x="2743458" y="5105339"/>
            <a:ext cx="2146421" cy="400110"/>
          </a:xfrm>
          <a:prstGeom prst="rect">
            <a:avLst/>
          </a:prstGeom>
        </p:spPr>
        <p:txBody>
          <a:bodyPr wrap="none" anchor="ctr">
            <a:spAutoFit/>
          </a:bodyPr>
          <a:lstStyle/>
          <a:p>
            <a:r>
              <a:rPr lang="en-US" sz="2000" spc="-50" dirty="0" smtClean="0">
                <a:ln>
                  <a:solidFill>
                    <a:schemeClr val="bg1">
                      <a:alpha val="0"/>
                    </a:schemeClr>
                  </a:solidFill>
                </a:ln>
                <a:solidFill>
                  <a:schemeClr val="tx1">
                    <a:alpha val="99000"/>
                  </a:schemeClr>
                </a:solidFill>
                <a:hlinkClick r:id="rId9"/>
              </a:rPr>
              <a:t>www.contoso.com</a:t>
            </a:r>
            <a:endParaRPr lang="en-US" sz="2000" dirty="0">
              <a:ln>
                <a:solidFill>
                  <a:schemeClr val="bg1">
                    <a:alpha val="0"/>
                  </a:schemeClr>
                </a:solidFill>
              </a:ln>
              <a:solidFill>
                <a:schemeClr val="tx1">
                  <a:alpha val="99000"/>
                </a:schemeClr>
              </a:solidFill>
            </a:endParaRPr>
          </a:p>
        </p:txBody>
      </p:sp>
      <p:sp>
        <p:nvSpPr>
          <p:cNvPr id="103" name="Freeform 6"/>
          <p:cNvSpPr>
            <a:spLocks noEditPoints="1"/>
          </p:cNvSpPr>
          <p:nvPr/>
        </p:nvSpPr>
        <p:spPr bwMode="auto">
          <a:xfrm>
            <a:off x="8254321" y="2961000"/>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2562545" y="2948733"/>
            <a:ext cx="865550" cy="865550"/>
            <a:chOff x="6124732" y="5765094"/>
            <a:chExt cx="865550" cy="865550"/>
          </a:xfrm>
        </p:grpSpPr>
        <p:sp>
          <p:nvSpPr>
            <p:cNvPr id="105" name="Rectangle 104"/>
            <p:cNvSpPr/>
            <p:nvPr>
              <p:custDataLst>
                <p:tags r:id="rId1"/>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10"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17" name="Freeform 6"/>
          <p:cNvSpPr>
            <a:spLocks noEditPoints="1"/>
          </p:cNvSpPr>
          <p:nvPr/>
        </p:nvSpPr>
        <p:spPr bwMode="auto">
          <a:xfrm flipH="1">
            <a:off x="6516540" y="2400427"/>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6"/>
          <p:cNvSpPr>
            <a:spLocks noEditPoints="1"/>
          </p:cNvSpPr>
          <p:nvPr/>
        </p:nvSpPr>
        <p:spPr bwMode="auto">
          <a:xfrm>
            <a:off x="1546031" y="281000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21" name="Straight Arrow Connector 120"/>
          <p:cNvCxnSpPr/>
          <p:nvPr/>
        </p:nvCxnSpPr>
        <p:spPr>
          <a:xfrm>
            <a:off x="2021884" y="338150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222355" y="3520440"/>
            <a:ext cx="1043555" cy="430887"/>
          </a:xfrm>
          <a:prstGeom prst="rect">
            <a:avLst/>
          </a:prstGeom>
          <a:noFill/>
        </p:spPr>
        <p:txBody>
          <a:bodyPr wrap="none" lIns="0" tIns="0" rIns="0" bIns="0" rtlCol="0">
            <a:spAutoFit/>
          </a:bodyPr>
          <a:lstStyle/>
          <a:p>
            <a:r>
              <a:rPr lang="en-US" sz="2800" dirty="0" smtClean="0">
                <a:ln>
                  <a:solidFill>
                    <a:schemeClr val="bg1">
                      <a:alpha val="0"/>
                    </a:schemeClr>
                  </a:solidFill>
                </a:ln>
                <a:solidFill>
                  <a:srgbClr val="595959">
                    <a:alpha val="99000"/>
                  </a:srgbClr>
                </a:solidFill>
              </a:rPr>
              <a:t>130ms</a:t>
            </a:r>
          </a:p>
        </p:txBody>
      </p:sp>
      <p:sp>
        <p:nvSpPr>
          <p:cNvPr id="123" name="TextBox 122"/>
          <p:cNvSpPr txBox="1"/>
          <p:nvPr/>
        </p:nvSpPr>
        <p:spPr>
          <a:xfrm>
            <a:off x="7960537" y="4069080"/>
            <a:ext cx="1043555" cy="430887"/>
          </a:xfrm>
          <a:prstGeom prst="rect">
            <a:avLst/>
          </a:prstGeom>
          <a:noFill/>
        </p:spPr>
        <p:txBody>
          <a:bodyPr wrap="none" lIns="0" tIns="0" rIns="0" bIns="0" rtlCol="0">
            <a:spAutoFit/>
          </a:bodyPr>
          <a:lstStyle/>
          <a:p>
            <a:r>
              <a:rPr lang="en-US" sz="2800" dirty="0" smtClean="0">
                <a:ln>
                  <a:solidFill>
                    <a:schemeClr val="bg1">
                      <a:alpha val="0"/>
                    </a:schemeClr>
                  </a:solidFill>
                </a:ln>
                <a:solidFill>
                  <a:srgbClr val="595959">
                    <a:alpha val="99000"/>
                  </a:srgbClr>
                </a:solidFill>
              </a:rPr>
              <a:t>240ms</a:t>
            </a:r>
          </a:p>
        </p:txBody>
      </p:sp>
      <p:cxnSp>
        <p:nvCxnSpPr>
          <p:cNvPr id="124" name="Elbow Connector 123"/>
          <p:cNvCxnSpPr/>
          <p:nvPr/>
        </p:nvCxnSpPr>
        <p:spPr>
          <a:xfrm rot="5400000" flipH="1" flipV="1">
            <a:off x="5516924" y="1059412"/>
            <a:ext cx="215793" cy="5259001"/>
          </a:xfrm>
          <a:prstGeom prst="bentConnector4">
            <a:avLst>
              <a:gd name="adj1" fmla="val -372275"/>
              <a:gd name="adj2" fmla="val 86816"/>
            </a:avLst>
          </a:prstGeom>
          <a:ln w="22225">
            <a:solidFill>
              <a:schemeClr val="bg2">
                <a:lumMod val="50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25" name="Elbow Connector 124"/>
          <p:cNvCxnSpPr/>
          <p:nvPr/>
        </p:nvCxnSpPr>
        <p:spPr>
          <a:xfrm rot="10800000" flipV="1">
            <a:off x="3428095" y="2971933"/>
            <a:ext cx="3068579" cy="409574"/>
          </a:xfrm>
          <a:prstGeom prst="bentConnector3">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62510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6" descr="\\server3\InternalBin\Resource DVD\DVD_ART36\Artwork_Imagery\Icons - Illustrations\Maps Globes\world map Transparent blue.png"/>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25000"/>
                    </a14:imgEffect>
                  </a14:imgLayer>
                </a14:imgProps>
              </a:ext>
              <a:ext uri="{28A0092B-C50C-407E-A947-70E740481C1C}">
                <a14:useLocalDpi xmlns:a14="http://schemas.microsoft.com/office/drawing/2010/main"/>
              </a:ext>
            </a:extLst>
          </a:blip>
          <a:srcRect/>
          <a:stretch>
            <a:fillRect/>
          </a:stretch>
        </p:blipFill>
        <p:spPr bwMode="auto">
          <a:xfrm>
            <a:off x="3" y="2200276"/>
            <a:ext cx="4799013" cy="3878227"/>
          </a:xfrm>
          <a:prstGeom prst="rect">
            <a:avLst/>
          </a:prstGeom>
          <a:noFill/>
        </p:spPr>
      </p:pic>
      <p:pic>
        <p:nvPicPr>
          <p:cNvPr id="60" name="Picture 59" descr="\\server3\InternalBin\Resource DVD\DVD_ART36\Artwork_Imagery\Icons - Illustrations\Maps Globes\world map Transparent blue.png"/>
          <p:cNvPicPr>
            <a:picLocks noChangeAspect="1" noChangeArrowheads="1"/>
          </p:cNvPicPr>
          <p:nvPr/>
        </p:nvPicPr>
        <p:blipFill>
          <a:blip r:embed="rId7" cstate="screen">
            <a:duotone>
              <a:prstClr val="black"/>
              <a:schemeClr val="tx2">
                <a:tint val="45000"/>
                <a:satMod val="400000"/>
              </a:schemeClr>
            </a:duotone>
            <a:extLst>
              <a:ext uri="{BEBA8EAE-BF5A-486C-A8C5-ECC9F3942E4B}">
                <a14:imgProps xmlns:a14="http://schemas.microsoft.com/office/drawing/2010/main">
                  <a14:imgLayer r:embed="rId8">
                    <a14:imgEffect>
                      <a14:colorTemperature colorTemp="11200"/>
                    </a14:imgEffect>
                    <a14:imgEffect>
                      <a14:saturation sat="400000"/>
                    </a14:imgEffect>
                    <a14:imgEffect>
                      <a14:brightnessContrast bright="5000"/>
                    </a14:imgEffect>
                  </a14:imgLayer>
                </a14:imgProps>
              </a:ext>
              <a:ext uri="{28A0092B-C50C-407E-A947-70E740481C1C}">
                <a14:useLocalDpi xmlns:a14="http://schemas.microsoft.com/office/drawing/2010/main"/>
              </a:ext>
            </a:extLst>
          </a:blip>
          <a:srcRect/>
          <a:stretch>
            <a:fillRect/>
          </a:stretch>
        </p:blipFill>
        <p:spPr bwMode="auto">
          <a:xfrm>
            <a:off x="4810126" y="2209801"/>
            <a:ext cx="2590800" cy="3878227"/>
          </a:xfrm>
          <a:prstGeom prst="rect">
            <a:avLst/>
          </a:prstGeom>
          <a:noFill/>
        </p:spPr>
      </p:pic>
      <p:pic>
        <p:nvPicPr>
          <p:cNvPr id="61" name="Picture 6" descr="\\server3\InternalBin\Resource DVD\DVD_ART36\Artwork_Imagery\Icons - Illustrations\Maps Globes\world map Transparent blue.png"/>
          <p:cNvPicPr>
            <a:picLocks noChangeAspect="1" noChangeArrowheads="1"/>
          </p:cNvPicPr>
          <p:nvPr/>
        </p:nvPicPr>
        <p:blipFill>
          <a:blip r:embed="rId9" cstate="screen">
            <a:extLst>
              <a:ext uri="{BEBA8EAE-BF5A-486C-A8C5-ECC9F3942E4B}">
                <a14:imgProps xmlns:a14="http://schemas.microsoft.com/office/drawing/2010/main">
                  <a14:imgLayer r:embed="rId10">
                    <a14:imgEffect>
                      <a14:brightnessContrast bright="-25000"/>
                    </a14:imgEffect>
                  </a14:imgLayer>
                </a14:imgProps>
              </a:ext>
              <a:ext uri="{28A0092B-C50C-407E-A947-70E740481C1C}">
                <a14:useLocalDpi xmlns:a14="http://schemas.microsoft.com/office/drawing/2010/main"/>
              </a:ext>
            </a:extLst>
          </a:blip>
          <a:srcRect r="-1748"/>
          <a:stretch>
            <a:fillRect/>
          </a:stretch>
        </p:blipFill>
        <p:spPr bwMode="auto">
          <a:xfrm>
            <a:off x="7410453" y="2209801"/>
            <a:ext cx="4778375" cy="3878227"/>
          </a:xfrm>
          <a:prstGeom prst="rect">
            <a:avLst/>
          </a:prstGeom>
          <a:noFill/>
        </p:spPr>
      </p:pic>
      <p:cxnSp>
        <p:nvCxnSpPr>
          <p:cNvPr id="62" name="Straight Connector 61"/>
          <p:cNvCxnSpPr/>
          <p:nvPr/>
        </p:nvCxnSpPr>
        <p:spPr>
          <a:xfrm>
            <a:off x="4810126"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9812"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auto">
          <a:xfrm>
            <a:off x="3" y="3781429"/>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sp>
        <p:nvSpPr>
          <p:cNvPr id="65" name="TextBox 64"/>
          <p:cNvSpPr txBox="1">
            <a:spLocks noChangeArrowheads="1"/>
          </p:cNvSpPr>
          <p:nvPr/>
        </p:nvSpPr>
        <p:spPr bwMode="auto">
          <a:xfrm>
            <a:off x="283043" y="1271804"/>
            <a:ext cx="4460196"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00B0F0">
                    <a:alpha val="98824"/>
                  </a:srgbClr>
                </a:solidFill>
                <a:latin typeface="Segoe UI Light" pitchFamily="34" charset="0"/>
              </a:rPr>
              <a:t>North America Region </a:t>
            </a:r>
          </a:p>
        </p:txBody>
      </p:sp>
      <p:sp>
        <p:nvSpPr>
          <p:cNvPr id="67" name="TextBox 9"/>
          <p:cNvSpPr txBox="1">
            <a:spLocks noChangeArrowheads="1"/>
          </p:cNvSpPr>
          <p:nvPr/>
        </p:nvSpPr>
        <p:spPr bwMode="auto">
          <a:xfrm>
            <a:off x="4640207" y="1280274"/>
            <a:ext cx="2862092"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chemeClr val="accent3">
                    <a:alpha val="98824"/>
                  </a:schemeClr>
                </a:solidFill>
                <a:latin typeface="Segoe UI Light" pitchFamily="34" charset="0"/>
              </a:rPr>
              <a:t>Europe Region </a:t>
            </a:r>
          </a:p>
        </p:txBody>
      </p:sp>
      <p:sp>
        <p:nvSpPr>
          <p:cNvPr id="68" name="TextBox 9"/>
          <p:cNvSpPr txBox="1">
            <a:spLocks noChangeArrowheads="1"/>
          </p:cNvSpPr>
          <p:nvPr/>
        </p:nvSpPr>
        <p:spPr bwMode="auto">
          <a:xfrm>
            <a:off x="7856107" y="1297443"/>
            <a:ext cx="3663010"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92D050">
                    <a:alpha val="98824"/>
                  </a:srgbClr>
                </a:solidFill>
                <a:latin typeface="Segoe UI Light" pitchFamily="34" charset="0"/>
              </a:rPr>
              <a:t>Asia Pacific Region </a:t>
            </a:r>
          </a:p>
        </p:txBody>
      </p:sp>
      <p:sp>
        <p:nvSpPr>
          <p:cNvPr id="2" name="Title 1"/>
          <p:cNvSpPr>
            <a:spLocks noGrp="1"/>
          </p:cNvSpPr>
          <p:nvPr>
            <p:ph type="title"/>
          </p:nvPr>
        </p:nvSpPr>
        <p:spPr/>
        <p:txBody>
          <a:bodyPr/>
          <a:lstStyle/>
          <a:p>
            <a:r>
              <a:rPr lang="en-US" dirty="0"/>
              <a:t>Performance Load Balancing</a:t>
            </a:r>
          </a:p>
        </p:txBody>
      </p:sp>
      <p:sp>
        <p:nvSpPr>
          <p:cNvPr id="9"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13"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22" name="TextBox 21"/>
          <p:cNvSpPr txBox="1"/>
          <p:nvPr/>
        </p:nvSpPr>
        <p:spPr>
          <a:xfrm>
            <a:off x="1349229" y="3928223"/>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30ms</a:t>
            </a:r>
          </a:p>
        </p:txBody>
      </p:sp>
      <p:sp>
        <p:nvSpPr>
          <p:cNvPr id="23" name="TextBox 22"/>
          <p:cNvSpPr txBox="1"/>
          <p:nvPr/>
        </p:nvSpPr>
        <p:spPr>
          <a:xfrm>
            <a:off x="6319738" y="3518648"/>
            <a:ext cx="849592" cy="430887"/>
          </a:xfrm>
          <a:prstGeom prst="rect">
            <a:avLst/>
          </a:prstGeom>
          <a:noFill/>
        </p:spPr>
        <p:txBody>
          <a:bodyPr wrap="none" lIns="0" tIns="0" rIns="0" bIns="0" rtlCol="0">
            <a:spAutoFit/>
          </a:bodyPr>
          <a:lstStyle/>
          <a:p>
            <a:pPr algn="r"/>
            <a:r>
              <a:rPr lang="en-US" sz="2800" dirty="0" smtClean="0">
                <a:ln>
                  <a:solidFill>
                    <a:schemeClr val="bg1">
                      <a:alpha val="0"/>
                    </a:schemeClr>
                  </a:solidFill>
                </a:ln>
                <a:solidFill>
                  <a:srgbClr val="595959"/>
                </a:solidFill>
              </a:rPr>
              <a:t>20ms</a:t>
            </a:r>
          </a:p>
        </p:txBody>
      </p:sp>
      <p:sp>
        <p:nvSpPr>
          <p:cNvPr id="26" name="TextBox 25"/>
          <p:cNvSpPr txBox="1"/>
          <p:nvPr/>
        </p:nvSpPr>
        <p:spPr>
          <a:xfrm>
            <a:off x="8057519" y="4065530"/>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40ms</a:t>
            </a:r>
          </a:p>
        </p:txBody>
      </p:sp>
      <p:sp>
        <p:nvSpPr>
          <p:cNvPr id="27" name="Rectangle 26"/>
          <p:cNvSpPr/>
          <p:nvPr/>
        </p:nvSpPr>
        <p:spPr>
          <a:xfrm>
            <a:off x="2743458" y="5105339"/>
            <a:ext cx="2146421" cy="400110"/>
          </a:xfrm>
          <a:prstGeom prst="rect">
            <a:avLst/>
          </a:prstGeom>
        </p:spPr>
        <p:txBody>
          <a:bodyPr wrap="none" anchor="ctr">
            <a:spAutoFit/>
          </a:bodyPr>
          <a:lstStyle/>
          <a:p>
            <a:r>
              <a:rPr lang="en-US" sz="2000" spc="-50" dirty="0" smtClean="0">
                <a:ln>
                  <a:solidFill>
                    <a:schemeClr val="bg1">
                      <a:alpha val="0"/>
                    </a:schemeClr>
                  </a:solidFill>
                </a:ln>
                <a:solidFill>
                  <a:schemeClr val="tx1">
                    <a:alpha val="99000"/>
                  </a:schemeClr>
                </a:solidFill>
                <a:hlinkClick r:id="rId11"/>
              </a:rPr>
              <a:t>www.contoso.com</a:t>
            </a:r>
            <a:endParaRPr lang="en-US" sz="2000" dirty="0">
              <a:ln>
                <a:solidFill>
                  <a:schemeClr val="bg1">
                    <a:alpha val="0"/>
                  </a:schemeClr>
                </a:solidFill>
              </a:ln>
              <a:solidFill>
                <a:schemeClr val="tx1">
                  <a:alpha val="99000"/>
                </a:schemeClr>
              </a:solidFill>
            </a:endParaRPr>
          </a:p>
        </p:txBody>
      </p:sp>
      <p:sp>
        <p:nvSpPr>
          <p:cNvPr id="41" name="Rectangle 40"/>
          <p:cNvSpPr/>
          <p:nvPr/>
        </p:nvSpPr>
        <p:spPr>
          <a:xfrm>
            <a:off x="4889879" y="5105339"/>
            <a:ext cx="3882601" cy="400110"/>
          </a:xfrm>
          <a:prstGeom prst="rect">
            <a:avLst/>
          </a:prstGeom>
        </p:spPr>
        <p:txBody>
          <a:bodyPr wrap="none" lIns="0" anchor="ctr">
            <a:spAutoFit/>
          </a:bodyPr>
          <a:lstStyle/>
          <a:p>
            <a:r>
              <a:rPr lang="en-US" sz="2000" spc="-50" dirty="0">
                <a:ln>
                  <a:solidFill>
                    <a:schemeClr val="bg1">
                      <a:alpha val="0"/>
                    </a:schemeClr>
                  </a:solidFill>
                </a:ln>
                <a:solidFill>
                  <a:srgbClr val="595959">
                    <a:alpha val="99000"/>
                  </a:srgbClr>
                </a:solidFill>
                <a:sym typeface="Wingdings" pitchFamily="2" charset="2"/>
              </a:rPr>
              <a:t> </a:t>
            </a:r>
            <a:r>
              <a:rPr lang="en-US" sz="2000" spc="-50" dirty="0" smtClean="0">
                <a:ln>
                  <a:solidFill>
                    <a:schemeClr val="bg1">
                      <a:alpha val="0"/>
                    </a:schemeClr>
                  </a:solidFill>
                </a:ln>
                <a:solidFill>
                  <a:srgbClr val="595959">
                    <a:alpha val="99000"/>
                  </a:srgbClr>
                </a:solidFill>
              </a:rPr>
              <a:t>www-contoso.ctp.trafficmgr.com</a:t>
            </a:r>
            <a:endParaRPr lang="en-US" sz="2000" dirty="0">
              <a:ln>
                <a:solidFill>
                  <a:schemeClr val="bg1">
                    <a:alpha val="0"/>
                  </a:schemeClr>
                </a:solidFill>
              </a:ln>
              <a:solidFill>
                <a:srgbClr val="595959">
                  <a:alpha val="99000"/>
                </a:srgbClr>
              </a:solidFill>
            </a:endParaRPr>
          </a:p>
        </p:txBody>
      </p:sp>
      <p:grpSp>
        <p:nvGrpSpPr>
          <p:cNvPr id="16" name="Group 15"/>
          <p:cNvGrpSpPr/>
          <p:nvPr/>
        </p:nvGrpSpPr>
        <p:grpSpPr>
          <a:xfrm>
            <a:off x="8254321" y="2961000"/>
            <a:ext cx="1024493" cy="1143013"/>
            <a:chOff x="1524099" y="2600452"/>
            <a:chExt cx="1024493" cy="1143013"/>
          </a:xfrm>
        </p:grpSpPr>
        <p:sp>
          <p:nvSpPr>
            <p:cNvPr id="103" name="Freeform 6"/>
            <p:cNvSpPr>
              <a:spLocks noEditPoints="1"/>
            </p:cNvSpPr>
            <p:nvPr/>
          </p:nvSpPr>
          <p:spPr bwMode="auto">
            <a:xfrm>
              <a:off x="1524099"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04" name="Straight Arrow Connector 103"/>
            <p:cNvCxnSpPr/>
            <p:nvPr/>
          </p:nvCxnSpPr>
          <p:spPr>
            <a:xfrm>
              <a:off x="1999952"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2562545" y="2948733"/>
            <a:ext cx="865550" cy="865550"/>
            <a:chOff x="6124732" y="5765094"/>
            <a:chExt cx="865550" cy="865550"/>
          </a:xfrm>
        </p:grpSpPr>
        <p:sp>
          <p:nvSpPr>
            <p:cNvPr id="105" name="Rectangle 104"/>
            <p:cNvSpPr/>
            <p:nvPr>
              <p:custDataLst>
                <p:tags r:id="rId3"/>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10"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11" name="Group 110"/>
          <p:cNvGrpSpPr/>
          <p:nvPr/>
        </p:nvGrpSpPr>
        <p:grpSpPr>
          <a:xfrm>
            <a:off x="5082485" y="2565578"/>
            <a:ext cx="865550" cy="865550"/>
            <a:chOff x="6124732" y="5765094"/>
            <a:chExt cx="865550" cy="865550"/>
          </a:xfrm>
        </p:grpSpPr>
        <p:sp>
          <p:nvSpPr>
            <p:cNvPr id="112" name="Rectangle 111"/>
            <p:cNvSpPr/>
            <p:nvPr>
              <p:custDataLst>
                <p:tags r:id="rId2"/>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13"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14" name="Group 113"/>
          <p:cNvGrpSpPr/>
          <p:nvPr/>
        </p:nvGrpSpPr>
        <p:grpSpPr>
          <a:xfrm>
            <a:off x="9278814" y="3099732"/>
            <a:ext cx="865550" cy="865550"/>
            <a:chOff x="6124732" y="5765094"/>
            <a:chExt cx="865550" cy="865550"/>
          </a:xfrm>
        </p:grpSpPr>
        <p:sp>
          <p:nvSpPr>
            <p:cNvPr id="115" name="Rectangle 114"/>
            <p:cNvSpPr/>
            <p:nvPr>
              <p:custDataLst>
                <p:tags r:id="rId1"/>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16"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4" name="Group 13"/>
          <p:cNvGrpSpPr/>
          <p:nvPr/>
        </p:nvGrpSpPr>
        <p:grpSpPr>
          <a:xfrm flipH="1">
            <a:off x="5948035" y="2400427"/>
            <a:ext cx="1024493" cy="1143013"/>
            <a:chOff x="7237412" y="2600452"/>
            <a:chExt cx="1024493" cy="1143013"/>
          </a:xfrm>
        </p:grpSpPr>
        <p:sp>
          <p:nvSpPr>
            <p:cNvPr id="117" name="Freeform 6"/>
            <p:cNvSpPr>
              <a:spLocks noEditPoints="1"/>
            </p:cNvSpPr>
            <p:nvPr/>
          </p:nvSpPr>
          <p:spPr bwMode="auto">
            <a:xfrm>
              <a:off x="7237412"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18" name="Straight Arrow Connector 117"/>
            <p:cNvCxnSpPr/>
            <p:nvPr/>
          </p:nvCxnSpPr>
          <p:spPr>
            <a:xfrm>
              <a:off x="7713265"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1546031" y="2810002"/>
            <a:ext cx="1024493" cy="1143013"/>
            <a:chOff x="1524099" y="2600452"/>
            <a:chExt cx="1024493" cy="1143013"/>
          </a:xfrm>
        </p:grpSpPr>
        <p:sp>
          <p:nvSpPr>
            <p:cNvPr id="120" name="Freeform 6"/>
            <p:cNvSpPr>
              <a:spLocks noEditPoints="1"/>
            </p:cNvSpPr>
            <p:nvPr/>
          </p:nvSpPr>
          <p:spPr bwMode="auto">
            <a:xfrm>
              <a:off x="1524099"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21" name="Straight Arrow Connector 120"/>
            <p:cNvCxnSpPr/>
            <p:nvPr/>
          </p:nvCxnSpPr>
          <p:spPr>
            <a:xfrm>
              <a:off x="1999952"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908756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Geo-distributed WA Application</a:t>
            </a:r>
          </a:p>
        </p:txBody>
      </p:sp>
      <p:sp>
        <p:nvSpPr>
          <p:cNvPr id="3" name="Rectangle 2"/>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4" name="Rectangle 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6" name="Rectangle 5"/>
          <p:cNvSpPr/>
          <p:nvPr/>
        </p:nvSpPr>
        <p:spPr bwMode="auto">
          <a:xfrm>
            <a:off x="3698718"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lvl="0" algn="r"/>
            <a:r>
              <a:rPr lang="en-US" sz="1400" dirty="0">
                <a:ln>
                  <a:solidFill>
                    <a:srgbClr val="FFFFFF">
                      <a:alpha val="0"/>
                    </a:srgbClr>
                  </a:solidFill>
                </a:ln>
                <a:solidFill>
                  <a:srgbClr val="595959">
                    <a:alpha val="99000"/>
                  </a:srgbClr>
                </a:solidFill>
              </a:rPr>
              <a:t>www.cloudapp.net </a:t>
            </a:r>
          </a:p>
        </p:txBody>
      </p:sp>
      <p:sp>
        <p:nvSpPr>
          <p:cNvPr id="11" name="Rectangle 10"/>
          <p:cNvSpPr/>
          <p:nvPr/>
        </p:nvSpPr>
        <p:spPr bwMode="auto">
          <a:xfrm>
            <a:off x="3797063" y="38634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2" name="Rectangle 11"/>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13" name="Rectangle 12"/>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Tree>
    <p:extLst>
      <p:ext uri="{BB962C8B-B14F-4D97-AF65-F5344CB8AC3E}">
        <p14:creationId xmlns:p14="http://schemas.microsoft.com/office/powerpoint/2010/main" val="339746887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Geo-distributed WA Application</a:t>
            </a:r>
          </a:p>
        </p:txBody>
      </p:sp>
      <p:sp>
        <p:nvSpPr>
          <p:cNvPr id="3" name="Rectangle 2"/>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4" name="Rectangle 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5" name="Rectangle 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6" name="Rectangle 5"/>
          <p:cNvSpPr/>
          <p:nvPr/>
        </p:nvSpPr>
        <p:spPr bwMode="auto">
          <a:xfrm>
            <a:off x="3698718"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lvl="0" algn="r"/>
            <a:r>
              <a:rPr lang="en-US" sz="1400" dirty="0">
                <a:ln>
                  <a:solidFill>
                    <a:srgbClr val="FFFFFF">
                      <a:alpha val="0"/>
                    </a:srgbClr>
                  </a:solidFill>
                </a:ln>
                <a:solidFill>
                  <a:srgbClr val="595959">
                    <a:alpha val="99000"/>
                  </a:srgbClr>
                </a:solidFill>
              </a:rPr>
              <a:t>www.cloudapp.net </a:t>
            </a:r>
          </a:p>
        </p:txBody>
      </p:sp>
      <p:sp>
        <p:nvSpPr>
          <p:cNvPr id="11" name="Rectangle 10"/>
          <p:cNvSpPr/>
          <p:nvPr/>
        </p:nvSpPr>
        <p:spPr bwMode="auto">
          <a:xfrm>
            <a:off x="3797063" y="38634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2" name="Rectangle 11"/>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13" name="Rectangle 12"/>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4" name="Rectangle 13"/>
          <p:cNvSpPr/>
          <p:nvPr/>
        </p:nvSpPr>
        <p:spPr bwMode="auto">
          <a:xfrm>
            <a:off x="6437526"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spc="-50" dirty="0">
                <a:ln>
                  <a:solidFill>
                    <a:srgbClr val="FFFFFF">
                      <a:alpha val="0"/>
                    </a:srgbClr>
                  </a:solidFill>
                </a:ln>
                <a:solidFill>
                  <a:srgbClr val="595959">
                    <a:alpha val="99000"/>
                  </a:srgbClr>
                </a:solidFill>
              </a:rPr>
              <a:t>www2.cloudapp.net</a:t>
            </a:r>
          </a:p>
        </p:txBody>
      </p:sp>
      <p:sp>
        <p:nvSpPr>
          <p:cNvPr id="15" name="Rectangle 14"/>
          <p:cNvSpPr/>
          <p:nvPr/>
        </p:nvSpPr>
        <p:spPr bwMode="auto">
          <a:xfrm>
            <a:off x="6533125" y="38634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6" name="Rectangle 15"/>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17" name="Rectangle 16"/>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Tree>
    <p:extLst>
      <p:ext uri="{BB962C8B-B14F-4D97-AF65-F5344CB8AC3E}">
        <p14:creationId xmlns:p14="http://schemas.microsoft.com/office/powerpoint/2010/main" val="243492254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Geo-distributed WA Application</a:t>
            </a:r>
          </a:p>
        </p:txBody>
      </p:sp>
      <p:sp>
        <p:nvSpPr>
          <p:cNvPr id="3" name="Rectangle 2"/>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4" name="Rectangle 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5" name="Rectangle 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6" name="Rectangle 5"/>
          <p:cNvSpPr/>
          <p:nvPr/>
        </p:nvSpPr>
        <p:spPr bwMode="auto">
          <a:xfrm>
            <a:off x="3698718"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lvl="0" algn="r"/>
            <a:r>
              <a:rPr lang="en-US" sz="1400" dirty="0">
                <a:ln>
                  <a:solidFill>
                    <a:srgbClr val="FFFFFF">
                      <a:alpha val="0"/>
                    </a:srgbClr>
                  </a:solidFill>
                </a:ln>
                <a:solidFill>
                  <a:srgbClr val="595959">
                    <a:alpha val="99000"/>
                  </a:srgbClr>
                </a:solidFill>
              </a:rPr>
              <a:t>www.cloudapp.net </a:t>
            </a:r>
          </a:p>
        </p:txBody>
      </p:sp>
      <p:sp>
        <p:nvSpPr>
          <p:cNvPr id="11" name="Rectangle 10"/>
          <p:cNvSpPr/>
          <p:nvPr/>
        </p:nvSpPr>
        <p:spPr bwMode="auto">
          <a:xfrm>
            <a:off x="3797063" y="38634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2" name="Rectangle 11"/>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13" name="Rectangle 12"/>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4" name="Rectangle 13"/>
          <p:cNvSpPr/>
          <p:nvPr/>
        </p:nvSpPr>
        <p:spPr bwMode="auto">
          <a:xfrm>
            <a:off x="6437526"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spc="-50" dirty="0">
                <a:ln>
                  <a:solidFill>
                    <a:srgbClr val="FFFFFF">
                      <a:alpha val="0"/>
                    </a:srgbClr>
                  </a:solidFill>
                </a:ln>
                <a:solidFill>
                  <a:srgbClr val="595959">
                    <a:alpha val="99000"/>
                  </a:srgbClr>
                </a:solidFill>
              </a:rPr>
              <a:t>www2.cloudapp.net</a:t>
            </a:r>
          </a:p>
        </p:txBody>
      </p:sp>
      <p:sp>
        <p:nvSpPr>
          <p:cNvPr id="15" name="Rectangle 14"/>
          <p:cNvSpPr/>
          <p:nvPr/>
        </p:nvSpPr>
        <p:spPr bwMode="auto">
          <a:xfrm>
            <a:off x="6533125" y="38634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6" name="Rectangle 15"/>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17" name="Rectangle 16"/>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28" name="Rectangle 27"/>
          <p:cNvSpPr/>
          <p:nvPr/>
        </p:nvSpPr>
        <p:spPr bwMode="auto">
          <a:xfrm flipH="1">
            <a:off x="3736817" y="2863711"/>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a:ln>
                  <a:solidFill>
                    <a:schemeClr val="bg1">
                      <a:alpha val="0"/>
                    </a:schemeClr>
                  </a:solidFill>
                </a:ln>
                <a:solidFill>
                  <a:schemeClr val="bg1">
                    <a:alpha val="99000"/>
                  </a:schemeClr>
                </a:solidFill>
              </a:rPr>
              <a:t>www-contoso.ctp.trafficmgr.com</a:t>
            </a:r>
          </a:p>
        </p:txBody>
      </p:sp>
      <p:sp>
        <p:nvSpPr>
          <p:cNvPr id="29" name="Down Arrow 28"/>
          <p:cNvSpPr/>
          <p:nvPr/>
        </p:nvSpPr>
        <p:spPr bwMode="auto">
          <a:xfrm>
            <a:off x="5227521" y="3306623"/>
            <a:ext cx="456013" cy="556825"/>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30" name="Down Arrow 29"/>
          <p:cNvSpPr/>
          <p:nvPr/>
        </p:nvSpPr>
        <p:spPr bwMode="auto">
          <a:xfrm>
            <a:off x="7969077" y="3306623"/>
            <a:ext cx="456013" cy="556825"/>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9" name="Group 8"/>
          <p:cNvGrpSpPr/>
          <p:nvPr/>
        </p:nvGrpSpPr>
        <p:grpSpPr>
          <a:xfrm>
            <a:off x="519112" y="1320660"/>
            <a:ext cx="1977445" cy="1977445"/>
            <a:chOff x="501516" y="1857884"/>
            <a:chExt cx="1977445" cy="1977445"/>
          </a:xfrm>
        </p:grpSpPr>
        <p:sp>
          <p:nvSpPr>
            <p:cNvPr id="27" name="Rectangle 26"/>
            <p:cNvSpPr/>
            <p:nvPr>
              <p:custDataLst>
                <p:tags r:id="rId2"/>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31" name="TextBox 30"/>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grpSp>
        <p:nvGrpSpPr>
          <p:cNvPr id="10" name="Group 9"/>
          <p:cNvGrpSpPr/>
          <p:nvPr/>
        </p:nvGrpSpPr>
        <p:grpSpPr>
          <a:xfrm>
            <a:off x="9661298" y="1320660"/>
            <a:ext cx="1977445" cy="1977445"/>
            <a:chOff x="9066212" y="1857884"/>
            <a:chExt cx="1977445" cy="1977445"/>
          </a:xfrm>
        </p:grpSpPr>
        <p:sp>
          <p:nvSpPr>
            <p:cNvPr id="32" name="Rectangle 31"/>
            <p:cNvSpPr/>
            <p:nvPr>
              <p:custDataLst>
                <p:tags r:id="rId1"/>
              </p:custDataLst>
            </p:nvPr>
          </p:nvSpPr>
          <p:spPr bwMode="auto">
            <a:xfrm>
              <a:off x="9066212"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33" name="TextBox 32"/>
            <p:cNvSpPr txBox="1"/>
            <p:nvPr/>
          </p:nvSpPr>
          <p:spPr>
            <a:xfrm>
              <a:off x="9066212" y="2708107"/>
              <a:ext cx="1977445" cy="276999"/>
            </a:xfrm>
            <a:prstGeom prst="rect">
              <a:avLst/>
            </a:prstGeom>
            <a:noFill/>
          </p:spPr>
          <p:txBody>
            <a:bodyPr wrap="square" lIns="0" tIns="0" rIns="0" bIns="0" rtlCol="0">
              <a:spAutoFit/>
            </a:bodyPr>
            <a:lstStyle/>
            <a:p>
              <a:pPr algn="ctr"/>
              <a:r>
                <a:rPr lang="en-US" dirty="0" smtClean="0">
                  <a:ln>
                    <a:solidFill>
                      <a:schemeClr val="bg1">
                        <a:alpha val="0"/>
                      </a:schemeClr>
                    </a:solidFill>
                  </a:ln>
                  <a:solidFill>
                    <a:schemeClr val="bg1">
                      <a:alpha val="99000"/>
                    </a:schemeClr>
                  </a:solidFill>
                  <a:effectLst/>
                </a:rPr>
                <a:t>www.contoso.com </a:t>
              </a:r>
            </a:p>
          </p:txBody>
        </p:sp>
      </p:grpSp>
      <p:sp>
        <p:nvSpPr>
          <p:cNvPr id="35" name="Right Arrow 34"/>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
        <p:nvSpPr>
          <p:cNvPr id="36" name="Right Arrow 35"/>
          <p:cNvSpPr/>
          <p:nvPr/>
        </p:nvSpPr>
        <p:spPr bwMode="auto">
          <a:xfrm flipH="1">
            <a:off x="8436521" y="2685994"/>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9144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Tree>
    <p:extLst>
      <p:ext uri="{BB962C8B-B14F-4D97-AF65-F5344CB8AC3E}">
        <p14:creationId xmlns:p14="http://schemas.microsoft.com/office/powerpoint/2010/main" val="50505816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Geo-distributed WA Application</a:t>
            </a:r>
          </a:p>
        </p:txBody>
      </p:sp>
      <p:sp>
        <p:nvSpPr>
          <p:cNvPr id="3" name="Rectangle 2"/>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4" name="Rectangle 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5" name="Rectangle 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6" name="Rectangle 5"/>
          <p:cNvSpPr/>
          <p:nvPr/>
        </p:nvSpPr>
        <p:spPr bwMode="auto">
          <a:xfrm>
            <a:off x="3698718"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lvl="0" algn="r"/>
            <a:r>
              <a:rPr lang="en-US" sz="1400" dirty="0">
                <a:ln>
                  <a:solidFill>
                    <a:srgbClr val="FFFFFF">
                      <a:alpha val="0"/>
                    </a:srgbClr>
                  </a:solidFill>
                </a:ln>
                <a:solidFill>
                  <a:srgbClr val="595959">
                    <a:alpha val="99000"/>
                  </a:srgbClr>
                </a:solidFill>
              </a:rPr>
              <a:t>www.cloudapp.net </a:t>
            </a:r>
          </a:p>
        </p:txBody>
      </p:sp>
      <p:sp>
        <p:nvSpPr>
          <p:cNvPr id="11" name="Rectangle 10"/>
          <p:cNvSpPr/>
          <p:nvPr/>
        </p:nvSpPr>
        <p:spPr bwMode="auto">
          <a:xfrm>
            <a:off x="3797063" y="38634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2" name="Rectangle 11"/>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13" name="Rectangle 12"/>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4" name="Rectangle 13"/>
          <p:cNvSpPr/>
          <p:nvPr/>
        </p:nvSpPr>
        <p:spPr bwMode="auto">
          <a:xfrm>
            <a:off x="6437526"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spc="-50" dirty="0">
                <a:ln>
                  <a:solidFill>
                    <a:srgbClr val="FFFFFF">
                      <a:alpha val="0"/>
                    </a:srgbClr>
                  </a:solidFill>
                </a:ln>
                <a:solidFill>
                  <a:srgbClr val="595959">
                    <a:alpha val="99000"/>
                  </a:srgbClr>
                </a:solidFill>
              </a:rPr>
              <a:t>www2.cloudapp.net</a:t>
            </a:r>
          </a:p>
        </p:txBody>
      </p:sp>
      <p:sp>
        <p:nvSpPr>
          <p:cNvPr id="15" name="Rectangle 14"/>
          <p:cNvSpPr/>
          <p:nvPr/>
        </p:nvSpPr>
        <p:spPr bwMode="auto">
          <a:xfrm>
            <a:off x="6533125" y="38634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6" name="Rectangle 15"/>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17" name="Rectangle 16"/>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8" name="Rectangle 17"/>
          <p:cNvSpPr/>
          <p:nvPr/>
        </p:nvSpPr>
        <p:spPr bwMode="auto">
          <a:xfrm flipH="1">
            <a:off x="3736817" y="2286377"/>
            <a:ext cx="4684219" cy="442912"/>
          </a:xfrm>
          <a:prstGeom prst="rect">
            <a:avLst/>
          </a:prstGeom>
          <a:solidFill>
            <a:schemeClr val="accent3"/>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19" name="Down Arrow 18"/>
          <p:cNvSpPr/>
          <p:nvPr/>
        </p:nvSpPr>
        <p:spPr bwMode="auto">
          <a:xfrm>
            <a:off x="6533125" y="2729287"/>
            <a:ext cx="456013" cy="2429561"/>
          </a:xfrm>
          <a:prstGeom prst="downArrow">
            <a:avLst/>
          </a:prstGeom>
          <a:solidFill>
            <a:schemeClr val="accent3"/>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20" name="Down Arrow 19"/>
          <p:cNvSpPr/>
          <p:nvPr/>
        </p:nvSpPr>
        <p:spPr bwMode="auto">
          <a:xfrm>
            <a:off x="3797063" y="2729288"/>
            <a:ext cx="456013" cy="2429561"/>
          </a:xfrm>
          <a:prstGeom prst="downArrow">
            <a:avLst/>
          </a:prstGeom>
          <a:solidFill>
            <a:schemeClr val="accent3"/>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28" name="Rectangle 27"/>
          <p:cNvSpPr/>
          <p:nvPr/>
        </p:nvSpPr>
        <p:spPr bwMode="auto">
          <a:xfrm flipH="1">
            <a:off x="3736817" y="2863711"/>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a:ln>
                  <a:solidFill>
                    <a:schemeClr val="bg1">
                      <a:alpha val="0"/>
                    </a:schemeClr>
                  </a:solidFill>
                </a:ln>
                <a:solidFill>
                  <a:schemeClr val="bg1">
                    <a:alpha val="99000"/>
                  </a:schemeClr>
                </a:solidFill>
              </a:rPr>
              <a:t>www-contoso.ctp.trafficmgr.com</a:t>
            </a:r>
          </a:p>
        </p:txBody>
      </p:sp>
      <p:sp>
        <p:nvSpPr>
          <p:cNvPr id="29" name="Down Arrow 28"/>
          <p:cNvSpPr/>
          <p:nvPr/>
        </p:nvSpPr>
        <p:spPr bwMode="auto">
          <a:xfrm>
            <a:off x="5227521" y="3306623"/>
            <a:ext cx="456013" cy="556825"/>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30" name="Down Arrow 29"/>
          <p:cNvSpPr/>
          <p:nvPr/>
        </p:nvSpPr>
        <p:spPr bwMode="auto">
          <a:xfrm>
            <a:off x="7969077" y="3306623"/>
            <a:ext cx="456013" cy="556825"/>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9" name="Group 8"/>
          <p:cNvGrpSpPr/>
          <p:nvPr/>
        </p:nvGrpSpPr>
        <p:grpSpPr>
          <a:xfrm>
            <a:off x="519112" y="1320660"/>
            <a:ext cx="1977445" cy="1977445"/>
            <a:chOff x="501516" y="1857884"/>
            <a:chExt cx="1977445" cy="1977445"/>
          </a:xfrm>
        </p:grpSpPr>
        <p:sp>
          <p:nvSpPr>
            <p:cNvPr id="27" name="Rectangle 26"/>
            <p:cNvSpPr/>
            <p:nvPr>
              <p:custDataLst>
                <p:tags r:id="rId2"/>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31" name="TextBox 30"/>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grpSp>
        <p:nvGrpSpPr>
          <p:cNvPr id="10" name="Group 9"/>
          <p:cNvGrpSpPr/>
          <p:nvPr/>
        </p:nvGrpSpPr>
        <p:grpSpPr>
          <a:xfrm>
            <a:off x="9661298" y="1320660"/>
            <a:ext cx="1977445" cy="1977445"/>
            <a:chOff x="9066212" y="1857884"/>
            <a:chExt cx="1977445" cy="1977445"/>
          </a:xfrm>
        </p:grpSpPr>
        <p:sp>
          <p:nvSpPr>
            <p:cNvPr id="32" name="Rectangle 31"/>
            <p:cNvSpPr/>
            <p:nvPr>
              <p:custDataLst>
                <p:tags r:id="rId1"/>
              </p:custDataLst>
            </p:nvPr>
          </p:nvSpPr>
          <p:spPr bwMode="auto">
            <a:xfrm>
              <a:off x="9066212"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33" name="TextBox 32"/>
            <p:cNvSpPr txBox="1"/>
            <p:nvPr/>
          </p:nvSpPr>
          <p:spPr>
            <a:xfrm>
              <a:off x="9066212" y="2708107"/>
              <a:ext cx="1977445" cy="276999"/>
            </a:xfrm>
            <a:prstGeom prst="rect">
              <a:avLst/>
            </a:prstGeom>
            <a:noFill/>
          </p:spPr>
          <p:txBody>
            <a:bodyPr wrap="square" lIns="0" tIns="0" rIns="0" bIns="0" rtlCol="0">
              <a:spAutoFit/>
            </a:bodyPr>
            <a:lstStyle/>
            <a:p>
              <a:pPr algn="ctr"/>
              <a:r>
                <a:rPr lang="en-US" dirty="0" smtClean="0">
                  <a:ln>
                    <a:solidFill>
                      <a:schemeClr val="bg1">
                        <a:alpha val="0"/>
                      </a:schemeClr>
                    </a:solidFill>
                  </a:ln>
                  <a:solidFill>
                    <a:schemeClr val="bg1">
                      <a:alpha val="99000"/>
                    </a:schemeClr>
                  </a:solidFill>
                  <a:effectLst/>
                </a:rPr>
                <a:t>www.contoso.com </a:t>
              </a:r>
            </a:p>
          </p:txBody>
        </p:sp>
      </p:grpSp>
      <p:sp>
        <p:nvSpPr>
          <p:cNvPr id="35" name="Right Arrow 34"/>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
        <p:nvSpPr>
          <p:cNvPr id="36" name="Right Arrow 35"/>
          <p:cNvSpPr/>
          <p:nvPr/>
        </p:nvSpPr>
        <p:spPr bwMode="auto">
          <a:xfrm flipH="1">
            <a:off x="8436521" y="2685994"/>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9144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Tree>
    <p:extLst>
      <p:ext uri="{BB962C8B-B14F-4D97-AF65-F5344CB8AC3E}">
        <p14:creationId xmlns:p14="http://schemas.microsoft.com/office/powerpoint/2010/main" val="94681786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797654" y="2415452"/>
            <a:ext cx="6945312" cy="3170099"/>
          </a:xfrm>
        </p:spPr>
        <p:txBody>
          <a:bodyPr lIns="0" tIns="0"/>
          <a:lstStyle/>
          <a:p>
            <a:pPr marL="0" indent="0">
              <a:spcBef>
                <a:spcPts val="0"/>
              </a:spcBef>
              <a:spcAft>
                <a:spcPts val="0"/>
              </a:spcAft>
            </a:pPr>
            <a:r>
              <a:rPr lang="en-US" spc="0" dirty="0">
                <a:solidFill>
                  <a:schemeClr val="tx2">
                    <a:alpha val="99000"/>
                  </a:schemeClr>
                </a:solidFill>
              </a:rPr>
              <a:t>Technical </a:t>
            </a:r>
            <a:r>
              <a:rPr lang="en-US" spc="0" dirty="0" smtClean="0">
                <a:solidFill>
                  <a:schemeClr val="tx2">
                    <a:alpha val="99000"/>
                  </a:schemeClr>
                </a:solidFill>
              </a:rPr>
              <a:t>Overview</a:t>
            </a:r>
          </a:p>
          <a:p>
            <a:pPr marL="0" indent="0">
              <a:spcAft>
                <a:spcPts val="0"/>
              </a:spcAft>
            </a:pPr>
            <a:r>
              <a:rPr lang="en-US" spc="0" dirty="0">
                <a:solidFill>
                  <a:schemeClr val="tx2">
                    <a:alpha val="99000"/>
                  </a:schemeClr>
                </a:solidFill>
              </a:rPr>
              <a:t>Performance</a:t>
            </a:r>
          </a:p>
          <a:p>
            <a:pPr marL="0" indent="0">
              <a:spcAft>
                <a:spcPts val="0"/>
              </a:spcAft>
            </a:pPr>
            <a:r>
              <a:rPr lang="en-US" spc="0" dirty="0">
                <a:solidFill>
                  <a:schemeClr val="tx2">
                    <a:alpha val="99000"/>
                  </a:schemeClr>
                </a:solidFill>
              </a:rPr>
              <a:t>Disaster Recovery</a:t>
            </a:r>
          </a:p>
          <a:p>
            <a:pPr marL="0" indent="0">
              <a:spcAft>
                <a:spcPts val="0"/>
              </a:spcAft>
            </a:pPr>
            <a:r>
              <a:rPr lang="en-US" spc="0" dirty="0">
                <a:solidFill>
                  <a:schemeClr val="tx2">
                    <a:alpha val="99000"/>
                  </a:schemeClr>
                </a:solidFill>
              </a:rPr>
              <a:t>Upgrade Code and </a:t>
            </a:r>
            <a:r>
              <a:rPr lang="en-US" spc="0" dirty="0" smtClean="0">
                <a:solidFill>
                  <a:schemeClr val="tx2">
                    <a:alpha val="99000"/>
                  </a:schemeClr>
                </a:solidFill>
              </a:rPr>
              <a:t>Test</a:t>
            </a:r>
            <a:endParaRPr lang="en-US" spc="0" dirty="0">
              <a:solidFill>
                <a:schemeClr val="tx2">
                  <a:alpha val="99000"/>
                </a:schemeClr>
              </a:solidFill>
            </a:endParaRPr>
          </a:p>
        </p:txBody>
      </p:sp>
    </p:spTree>
    <p:extLst>
      <p:ext uri="{BB962C8B-B14F-4D97-AF65-F5344CB8AC3E}">
        <p14:creationId xmlns:p14="http://schemas.microsoft.com/office/powerpoint/2010/main" val="384961869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597348"/>
            <a:ext cx="11155680" cy="1354217"/>
          </a:xfrm>
        </p:spPr>
        <p:txBody>
          <a:bodyPr/>
          <a:lstStyle/>
          <a:p>
            <a:r>
              <a:rPr lang="en-US" dirty="0"/>
              <a:t>Disaster Recovery</a:t>
            </a:r>
          </a:p>
        </p:txBody>
      </p:sp>
    </p:spTree>
    <p:extLst>
      <p:ext uri="{BB962C8B-B14F-4D97-AF65-F5344CB8AC3E}">
        <p14:creationId xmlns:p14="http://schemas.microsoft.com/office/powerpoint/2010/main" val="291661059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 descr="\\server3\InternalBin\Resource DVD\DVD_ART36\Artwork_Imagery\Icons - Illustrations\Maps Globes\world map Transparent blue.png"/>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25000"/>
                    </a14:imgEffect>
                  </a14:imgLayer>
                </a14:imgProps>
              </a:ext>
              <a:ext uri="{28A0092B-C50C-407E-A947-70E740481C1C}">
                <a14:useLocalDpi xmlns:a14="http://schemas.microsoft.com/office/drawing/2010/main"/>
              </a:ext>
            </a:extLst>
          </a:blip>
          <a:srcRect/>
          <a:stretch>
            <a:fillRect/>
          </a:stretch>
        </p:blipFill>
        <p:spPr bwMode="auto">
          <a:xfrm>
            <a:off x="3" y="2200276"/>
            <a:ext cx="4799013" cy="3878227"/>
          </a:xfrm>
          <a:prstGeom prst="rect">
            <a:avLst/>
          </a:prstGeom>
          <a:noFill/>
        </p:spPr>
      </p:pic>
      <p:pic>
        <p:nvPicPr>
          <p:cNvPr id="63" name="Picture 62" descr="\\server3\InternalBin\Resource DVD\DVD_ART36\Artwork_Imagery\Icons - Illustrations\Maps Globes\world map Transparent blue.png"/>
          <p:cNvPicPr>
            <a:picLocks noChangeAspect="1" noChangeArrowheads="1"/>
          </p:cNvPicPr>
          <p:nvPr/>
        </p:nvPicPr>
        <p:blipFill>
          <a:blip r:embed="rId7" cstate="screen">
            <a:duotone>
              <a:prstClr val="black"/>
              <a:schemeClr val="tx2">
                <a:tint val="45000"/>
                <a:satMod val="400000"/>
              </a:schemeClr>
            </a:duotone>
            <a:extLst>
              <a:ext uri="{BEBA8EAE-BF5A-486C-A8C5-ECC9F3942E4B}">
                <a14:imgProps xmlns:a14="http://schemas.microsoft.com/office/drawing/2010/main">
                  <a14:imgLayer r:embed="rId8">
                    <a14:imgEffect>
                      <a14:colorTemperature colorTemp="11200"/>
                    </a14:imgEffect>
                    <a14:imgEffect>
                      <a14:saturation sat="400000"/>
                    </a14:imgEffect>
                    <a14:imgEffect>
                      <a14:brightnessContrast bright="5000"/>
                    </a14:imgEffect>
                  </a14:imgLayer>
                </a14:imgProps>
              </a:ext>
              <a:ext uri="{28A0092B-C50C-407E-A947-70E740481C1C}">
                <a14:useLocalDpi xmlns:a14="http://schemas.microsoft.com/office/drawing/2010/main"/>
              </a:ext>
            </a:extLst>
          </a:blip>
          <a:srcRect/>
          <a:stretch>
            <a:fillRect/>
          </a:stretch>
        </p:blipFill>
        <p:spPr bwMode="auto">
          <a:xfrm>
            <a:off x="4810126" y="2209801"/>
            <a:ext cx="2590800" cy="3878227"/>
          </a:xfrm>
          <a:prstGeom prst="rect">
            <a:avLst/>
          </a:prstGeom>
          <a:noFill/>
        </p:spPr>
      </p:pic>
      <p:pic>
        <p:nvPicPr>
          <p:cNvPr id="64" name="Picture 6" descr="\\server3\InternalBin\Resource DVD\DVD_ART36\Artwork_Imagery\Icons - Illustrations\Maps Globes\world map Transparent blue.png"/>
          <p:cNvPicPr>
            <a:picLocks noChangeAspect="1" noChangeArrowheads="1"/>
          </p:cNvPicPr>
          <p:nvPr/>
        </p:nvPicPr>
        <p:blipFill>
          <a:blip r:embed="rId9" cstate="screen">
            <a:extLst>
              <a:ext uri="{BEBA8EAE-BF5A-486C-A8C5-ECC9F3942E4B}">
                <a14:imgProps xmlns:a14="http://schemas.microsoft.com/office/drawing/2010/main">
                  <a14:imgLayer r:embed="rId10">
                    <a14:imgEffect>
                      <a14:brightnessContrast bright="-25000"/>
                    </a14:imgEffect>
                  </a14:imgLayer>
                </a14:imgProps>
              </a:ext>
              <a:ext uri="{28A0092B-C50C-407E-A947-70E740481C1C}">
                <a14:useLocalDpi xmlns:a14="http://schemas.microsoft.com/office/drawing/2010/main"/>
              </a:ext>
            </a:extLst>
          </a:blip>
          <a:srcRect r="-1748"/>
          <a:stretch>
            <a:fillRect/>
          </a:stretch>
        </p:blipFill>
        <p:spPr bwMode="auto">
          <a:xfrm>
            <a:off x="7410453" y="2209801"/>
            <a:ext cx="4778375" cy="3878227"/>
          </a:xfrm>
          <a:prstGeom prst="rect">
            <a:avLst/>
          </a:prstGeom>
          <a:noFill/>
        </p:spPr>
      </p:pic>
      <p:cxnSp>
        <p:nvCxnSpPr>
          <p:cNvPr id="65" name="Straight Connector 64"/>
          <p:cNvCxnSpPr/>
          <p:nvPr/>
        </p:nvCxnSpPr>
        <p:spPr>
          <a:xfrm>
            <a:off x="4810126"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389812"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bwMode="auto">
          <a:xfrm>
            <a:off x="3" y="3781429"/>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sp>
        <p:nvSpPr>
          <p:cNvPr id="68" name="TextBox 67"/>
          <p:cNvSpPr txBox="1">
            <a:spLocks noChangeArrowheads="1"/>
          </p:cNvSpPr>
          <p:nvPr/>
        </p:nvSpPr>
        <p:spPr bwMode="auto">
          <a:xfrm>
            <a:off x="283043" y="1271804"/>
            <a:ext cx="4460196"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00B0F0">
                    <a:alpha val="98824"/>
                  </a:srgbClr>
                </a:solidFill>
                <a:latin typeface="Segoe UI Light" pitchFamily="34" charset="0"/>
              </a:rPr>
              <a:t>North America Region </a:t>
            </a:r>
          </a:p>
        </p:txBody>
      </p:sp>
      <p:sp>
        <p:nvSpPr>
          <p:cNvPr id="69" name="TextBox 9"/>
          <p:cNvSpPr txBox="1">
            <a:spLocks noChangeArrowheads="1"/>
          </p:cNvSpPr>
          <p:nvPr/>
        </p:nvSpPr>
        <p:spPr bwMode="auto">
          <a:xfrm>
            <a:off x="4640207" y="1280274"/>
            <a:ext cx="2862092"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chemeClr val="accent3">
                    <a:alpha val="98824"/>
                  </a:schemeClr>
                </a:solidFill>
                <a:latin typeface="Segoe UI Light" pitchFamily="34" charset="0"/>
              </a:rPr>
              <a:t>Europe Region </a:t>
            </a:r>
          </a:p>
        </p:txBody>
      </p:sp>
      <p:sp>
        <p:nvSpPr>
          <p:cNvPr id="70" name="TextBox 9"/>
          <p:cNvSpPr txBox="1">
            <a:spLocks noChangeArrowheads="1"/>
          </p:cNvSpPr>
          <p:nvPr/>
        </p:nvSpPr>
        <p:spPr bwMode="auto">
          <a:xfrm>
            <a:off x="7856107" y="1297443"/>
            <a:ext cx="3663010"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92D050">
                    <a:alpha val="98824"/>
                  </a:srgbClr>
                </a:solidFill>
                <a:latin typeface="Segoe UI Light" pitchFamily="34" charset="0"/>
              </a:rPr>
              <a:t>Asia Pacific Region </a:t>
            </a:r>
          </a:p>
        </p:txBody>
      </p:sp>
      <p:sp>
        <p:nvSpPr>
          <p:cNvPr id="71" name="TextBox 70"/>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72"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73" name="TextBox 72"/>
          <p:cNvSpPr txBox="1"/>
          <p:nvPr/>
        </p:nvSpPr>
        <p:spPr>
          <a:xfrm>
            <a:off x="1349229" y="3928223"/>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30ms</a:t>
            </a:r>
          </a:p>
        </p:txBody>
      </p:sp>
      <p:sp>
        <p:nvSpPr>
          <p:cNvPr id="74" name="TextBox 73"/>
          <p:cNvSpPr txBox="1"/>
          <p:nvPr/>
        </p:nvSpPr>
        <p:spPr>
          <a:xfrm>
            <a:off x="6319738" y="3518648"/>
            <a:ext cx="849592" cy="430887"/>
          </a:xfrm>
          <a:prstGeom prst="rect">
            <a:avLst/>
          </a:prstGeom>
          <a:noFill/>
        </p:spPr>
        <p:txBody>
          <a:bodyPr wrap="none" lIns="0" tIns="0" rIns="0" bIns="0" rtlCol="0">
            <a:spAutoFit/>
          </a:bodyPr>
          <a:lstStyle/>
          <a:p>
            <a:pPr algn="r"/>
            <a:r>
              <a:rPr lang="en-US" sz="2800" dirty="0" smtClean="0">
                <a:ln>
                  <a:solidFill>
                    <a:schemeClr val="bg1">
                      <a:alpha val="0"/>
                    </a:schemeClr>
                  </a:solidFill>
                </a:ln>
                <a:solidFill>
                  <a:srgbClr val="595959"/>
                </a:solidFill>
              </a:rPr>
              <a:t>20ms</a:t>
            </a:r>
          </a:p>
        </p:txBody>
      </p:sp>
      <p:sp>
        <p:nvSpPr>
          <p:cNvPr id="75" name="TextBox 74"/>
          <p:cNvSpPr txBox="1"/>
          <p:nvPr/>
        </p:nvSpPr>
        <p:spPr>
          <a:xfrm>
            <a:off x="8057519" y="4065530"/>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40ms</a:t>
            </a:r>
          </a:p>
        </p:txBody>
      </p:sp>
      <p:sp>
        <p:nvSpPr>
          <p:cNvPr id="76" name="Rectangle 75"/>
          <p:cNvSpPr/>
          <p:nvPr/>
        </p:nvSpPr>
        <p:spPr>
          <a:xfrm>
            <a:off x="2743458" y="5105339"/>
            <a:ext cx="2146421" cy="400110"/>
          </a:xfrm>
          <a:prstGeom prst="rect">
            <a:avLst/>
          </a:prstGeom>
        </p:spPr>
        <p:txBody>
          <a:bodyPr wrap="none" anchor="ctr">
            <a:spAutoFit/>
          </a:bodyPr>
          <a:lstStyle/>
          <a:p>
            <a:r>
              <a:rPr lang="en-US" sz="2000" spc="-50" dirty="0" smtClean="0">
                <a:ln>
                  <a:solidFill>
                    <a:schemeClr val="bg1">
                      <a:alpha val="0"/>
                    </a:schemeClr>
                  </a:solidFill>
                </a:ln>
                <a:solidFill>
                  <a:schemeClr val="tx1">
                    <a:alpha val="99000"/>
                  </a:schemeClr>
                </a:solidFill>
                <a:hlinkClick r:id="rId11"/>
              </a:rPr>
              <a:t>www.contoso.com</a:t>
            </a:r>
            <a:endParaRPr lang="en-US" sz="2000" dirty="0">
              <a:ln>
                <a:solidFill>
                  <a:schemeClr val="bg1">
                    <a:alpha val="0"/>
                  </a:schemeClr>
                </a:solidFill>
              </a:ln>
              <a:solidFill>
                <a:schemeClr val="tx1">
                  <a:alpha val="99000"/>
                </a:schemeClr>
              </a:solidFill>
            </a:endParaRPr>
          </a:p>
        </p:txBody>
      </p:sp>
      <p:sp>
        <p:nvSpPr>
          <p:cNvPr id="77" name="Rectangle 76"/>
          <p:cNvSpPr/>
          <p:nvPr/>
        </p:nvSpPr>
        <p:spPr>
          <a:xfrm>
            <a:off x="4889879" y="5105339"/>
            <a:ext cx="3882601" cy="400110"/>
          </a:xfrm>
          <a:prstGeom prst="rect">
            <a:avLst/>
          </a:prstGeom>
        </p:spPr>
        <p:txBody>
          <a:bodyPr wrap="none" lIns="0" anchor="ctr">
            <a:spAutoFit/>
          </a:bodyPr>
          <a:lstStyle/>
          <a:p>
            <a:r>
              <a:rPr lang="en-US" sz="2000" spc="-50" dirty="0">
                <a:ln>
                  <a:solidFill>
                    <a:schemeClr val="bg1">
                      <a:alpha val="0"/>
                    </a:schemeClr>
                  </a:solidFill>
                </a:ln>
                <a:solidFill>
                  <a:srgbClr val="595959">
                    <a:alpha val="99000"/>
                  </a:srgbClr>
                </a:solidFill>
                <a:sym typeface="Wingdings" pitchFamily="2" charset="2"/>
              </a:rPr>
              <a:t> </a:t>
            </a:r>
            <a:r>
              <a:rPr lang="en-US" sz="2000" spc="-50" dirty="0" smtClean="0">
                <a:ln>
                  <a:solidFill>
                    <a:schemeClr val="bg1">
                      <a:alpha val="0"/>
                    </a:schemeClr>
                  </a:solidFill>
                </a:ln>
                <a:solidFill>
                  <a:srgbClr val="595959">
                    <a:alpha val="99000"/>
                  </a:srgbClr>
                </a:solidFill>
              </a:rPr>
              <a:t>www-contoso.ctp.trafficmgr.com</a:t>
            </a:r>
            <a:endParaRPr lang="en-US" sz="2000" dirty="0">
              <a:ln>
                <a:solidFill>
                  <a:schemeClr val="bg1">
                    <a:alpha val="0"/>
                  </a:schemeClr>
                </a:solidFill>
              </a:ln>
              <a:solidFill>
                <a:srgbClr val="595959">
                  <a:alpha val="99000"/>
                </a:srgbClr>
              </a:solidFill>
            </a:endParaRPr>
          </a:p>
        </p:txBody>
      </p:sp>
      <p:grpSp>
        <p:nvGrpSpPr>
          <p:cNvPr id="78" name="Group 77"/>
          <p:cNvGrpSpPr/>
          <p:nvPr/>
        </p:nvGrpSpPr>
        <p:grpSpPr>
          <a:xfrm>
            <a:off x="8254321" y="2961000"/>
            <a:ext cx="1024493" cy="1143013"/>
            <a:chOff x="1524099" y="2600452"/>
            <a:chExt cx="1024493" cy="1143013"/>
          </a:xfrm>
        </p:grpSpPr>
        <p:sp>
          <p:nvSpPr>
            <p:cNvPr id="79" name="Freeform 6"/>
            <p:cNvSpPr>
              <a:spLocks noEditPoints="1"/>
            </p:cNvSpPr>
            <p:nvPr/>
          </p:nvSpPr>
          <p:spPr bwMode="auto">
            <a:xfrm>
              <a:off x="1524099"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80" name="Straight Arrow Connector 79"/>
            <p:cNvCxnSpPr/>
            <p:nvPr/>
          </p:nvCxnSpPr>
          <p:spPr>
            <a:xfrm>
              <a:off x="1999952"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562545" y="2948733"/>
            <a:ext cx="865550" cy="865550"/>
            <a:chOff x="6124732" y="5765094"/>
            <a:chExt cx="865550" cy="865550"/>
          </a:xfrm>
        </p:grpSpPr>
        <p:sp>
          <p:nvSpPr>
            <p:cNvPr id="82" name="Rectangle 81"/>
            <p:cNvSpPr/>
            <p:nvPr>
              <p:custDataLst>
                <p:tags r:id="rId3"/>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83"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4" name="Group 83"/>
          <p:cNvGrpSpPr/>
          <p:nvPr/>
        </p:nvGrpSpPr>
        <p:grpSpPr>
          <a:xfrm>
            <a:off x="5082485" y="2565578"/>
            <a:ext cx="865550" cy="865550"/>
            <a:chOff x="6124732" y="5765094"/>
            <a:chExt cx="865550" cy="865550"/>
          </a:xfrm>
        </p:grpSpPr>
        <p:sp>
          <p:nvSpPr>
            <p:cNvPr id="85" name="Rectangle 84"/>
            <p:cNvSpPr/>
            <p:nvPr>
              <p:custDataLst>
                <p:tags r:id="rId2"/>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86"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7" name="Group 86"/>
          <p:cNvGrpSpPr/>
          <p:nvPr/>
        </p:nvGrpSpPr>
        <p:grpSpPr>
          <a:xfrm>
            <a:off x="9278814" y="3099732"/>
            <a:ext cx="865550" cy="865550"/>
            <a:chOff x="6124732" y="5765094"/>
            <a:chExt cx="865550" cy="865550"/>
          </a:xfrm>
        </p:grpSpPr>
        <p:sp>
          <p:nvSpPr>
            <p:cNvPr id="88" name="Rectangle 87"/>
            <p:cNvSpPr/>
            <p:nvPr>
              <p:custDataLst>
                <p:tags r:id="rId1"/>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89"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90" name="Group 89"/>
          <p:cNvGrpSpPr/>
          <p:nvPr/>
        </p:nvGrpSpPr>
        <p:grpSpPr>
          <a:xfrm flipH="1">
            <a:off x="5948035" y="2400427"/>
            <a:ext cx="1024493" cy="1143013"/>
            <a:chOff x="7237412" y="2600452"/>
            <a:chExt cx="1024493" cy="1143013"/>
          </a:xfrm>
        </p:grpSpPr>
        <p:sp>
          <p:nvSpPr>
            <p:cNvPr id="91" name="Freeform 6"/>
            <p:cNvSpPr>
              <a:spLocks noEditPoints="1"/>
            </p:cNvSpPr>
            <p:nvPr/>
          </p:nvSpPr>
          <p:spPr bwMode="auto">
            <a:xfrm>
              <a:off x="7237412"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92" name="Straight Arrow Connector 91"/>
            <p:cNvCxnSpPr/>
            <p:nvPr/>
          </p:nvCxnSpPr>
          <p:spPr>
            <a:xfrm>
              <a:off x="7713265"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1546031" y="2810002"/>
            <a:ext cx="1024493" cy="1143013"/>
            <a:chOff x="1524099" y="2600452"/>
            <a:chExt cx="1024493" cy="1143013"/>
          </a:xfrm>
        </p:grpSpPr>
        <p:sp>
          <p:nvSpPr>
            <p:cNvPr id="94" name="Freeform 6"/>
            <p:cNvSpPr>
              <a:spLocks noEditPoints="1"/>
            </p:cNvSpPr>
            <p:nvPr/>
          </p:nvSpPr>
          <p:spPr bwMode="auto">
            <a:xfrm>
              <a:off x="1524099"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95" name="Straight Arrow Connector 94"/>
            <p:cNvCxnSpPr/>
            <p:nvPr/>
          </p:nvCxnSpPr>
          <p:spPr>
            <a:xfrm>
              <a:off x="1999952"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Disaster Recovery</a:t>
            </a:r>
          </a:p>
        </p:txBody>
      </p:sp>
      <p:grpSp>
        <p:nvGrpSpPr>
          <p:cNvPr id="11" name="Group 10" hidden="1"/>
          <p:cNvGrpSpPr/>
          <p:nvPr/>
        </p:nvGrpSpPr>
        <p:grpSpPr>
          <a:xfrm>
            <a:off x="1499771" y="2350413"/>
            <a:ext cx="8383997" cy="3155036"/>
            <a:chOff x="1499771" y="2350413"/>
            <a:chExt cx="8383997" cy="3155036"/>
          </a:xfrm>
        </p:grpSpPr>
        <p:sp>
          <p:nvSpPr>
            <p:cNvPr id="9"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13"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cxnSp>
          <p:nvCxnSpPr>
            <p:cNvPr id="20" name="Elbow Connector 19"/>
            <p:cNvCxnSpPr/>
            <p:nvPr/>
          </p:nvCxnSpPr>
          <p:spPr>
            <a:xfrm>
              <a:off x="2230281" y="2973664"/>
              <a:ext cx="384048" cy="457200"/>
            </a:xfrm>
            <a:prstGeom prst="bentConnector3">
              <a:avLst>
                <a:gd name="adj1" fmla="val 50000"/>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99771" y="3190552"/>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30ms</a:t>
              </a:r>
            </a:p>
          </p:txBody>
        </p:sp>
        <p:sp>
          <p:nvSpPr>
            <p:cNvPr id="23" name="TextBox 22"/>
            <p:cNvSpPr txBox="1"/>
            <p:nvPr/>
          </p:nvSpPr>
          <p:spPr>
            <a:xfrm>
              <a:off x="5332073" y="2350413"/>
              <a:ext cx="849592" cy="430887"/>
            </a:xfrm>
            <a:prstGeom prst="rect">
              <a:avLst/>
            </a:prstGeom>
            <a:noFill/>
          </p:spPr>
          <p:txBody>
            <a:bodyPr wrap="none" lIns="0" tIns="0" rIns="0" bIns="0" rtlCol="0">
              <a:spAutoFit/>
            </a:bodyPr>
            <a:lstStyle/>
            <a:p>
              <a:pPr algn="r"/>
              <a:r>
                <a:rPr lang="en-US" sz="2800" dirty="0" smtClean="0">
                  <a:ln>
                    <a:solidFill>
                      <a:schemeClr val="bg1">
                        <a:alpha val="0"/>
                      </a:schemeClr>
                    </a:solidFill>
                  </a:ln>
                  <a:solidFill>
                    <a:srgbClr val="595959"/>
                  </a:solidFill>
                </a:rPr>
                <a:t>20ms</a:t>
              </a:r>
            </a:p>
          </p:txBody>
        </p:sp>
        <p:sp>
          <p:nvSpPr>
            <p:cNvPr id="26" name="TextBox 25"/>
            <p:cNvSpPr txBox="1"/>
            <p:nvPr/>
          </p:nvSpPr>
          <p:spPr>
            <a:xfrm>
              <a:off x="8231261" y="3758619"/>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40ms</a:t>
              </a:r>
            </a:p>
          </p:txBody>
        </p:sp>
        <p:sp>
          <p:nvSpPr>
            <p:cNvPr id="46" name="Freeform 45"/>
            <p:cNvSpPr/>
            <p:nvPr/>
          </p:nvSpPr>
          <p:spPr>
            <a:xfrm>
              <a:off x="1619849" y="2535323"/>
              <a:ext cx="609437" cy="614159"/>
            </a:xfrm>
            <a:custGeom>
              <a:avLst/>
              <a:gdLst>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24261 w 1118525"/>
                <a:gd name="connsiteY20" fmla="*/ 1009662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36233 h 1127193"/>
                <a:gd name="connsiteX25" fmla="*/ 854207 w 1118525"/>
                <a:gd name="connsiteY25" fmla="*/ 937658 h 1127193"/>
                <a:gd name="connsiteX26" fmla="*/ 722382 w 1118525"/>
                <a:gd name="connsiteY26" fmla="*/ 1076463 h 1127193"/>
                <a:gd name="connsiteX27" fmla="*/ 700482 w 1118525"/>
                <a:gd name="connsiteY27" fmla="*/ 936233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118525" h="1127193">
                  <a:moveTo>
                    <a:pt x="578327" y="1086628"/>
                  </a:moveTo>
                  <a:lnTo>
                    <a:pt x="577021" y="1100018"/>
                  </a:lnTo>
                  <a:lnTo>
                    <a:pt x="670396" y="1109126"/>
                  </a:lnTo>
                  <a:lnTo>
                    <a:pt x="671702" y="1095737"/>
                  </a:lnTo>
                  <a:lnTo>
                    <a:pt x="578327" y="1086628"/>
                  </a:lnTo>
                  <a:close/>
                  <a:moveTo>
                    <a:pt x="101110" y="1040075"/>
                  </a:moveTo>
                  <a:lnTo>
                    <a:pt x="99804" y="1053465"/>
                  </a:lnTo>
                  <a:lnTo>
                    <a:pt x="193179" y="1062574"/>
                  </a:lnTo>
                  <a:lnTo>
                    <a:pt x="194485" y="1049184"/>
                  </a:lnTo>
                  <a:lnTo>
                    <a:pt x="101110" y="1040075"/>
                  </a:lnTo>
                  <a:close/>
                  <a:moveTo>
                    <a:pt x="69312" y="1026836"/>
                  </a:moveTo>
                  <a:lnTo>
                    <a:pt x="709049" y="1089243"/>
                  </a:lnTo>
                  <a:cubicBezTo>
                    <a:pt x="712130" y="1089543"/>
                    <a:pt x="714385" y="1092285"/>
                    <a:pt x="714084" y="1095366"/>
                  </a:cubicBezTo>
                  <a:lnTo>
                    <a:pt x="711907" y="1117682"/>
                  </a:lnTo>
                  <a:cubicBezTo>
                    <a:pt x="711607" y="1120763"/>
                    <a:pt x="708865" y="1123017"/>
                    <a:pt x="705784" y="1122716"/>
                  </a:cubicBezTo>
                  <a:lnTo>
                    <a:pt x="66046" y="1060310"/>
                  </a:lnTo>
                  <a:cubicBezTo>
                    <a:pt x="62965" y="1060010"/>
                    <a:pt x="60711" y="1057268"/>
                    <a:pt x="61011" y="1054187"/>
                  </a:cubicBezTo>
                  <a:lnTo>
                    <a:pt x="63188" y="1031871"/>
                  </a:lnTo>
                  <a:cubicBezTo>
                    <a:pt x="63489" y="1028790"/>
                    <a:pt x="66231" y="1026536"/>
                    <a:pt x="69312" y="1026836"/>
                  </a:cubicBezTo>
                  <a:close/>
                  <a:moveTo>
                    <a:pt x="855998" y="936340"/>
                  </a:moveTo>
                  <a:cubicBezTo>
                    <a:pt x="856634" y="948957"/>
                    <a:pt x="858235" y="959962"/>
                    <a:pt x="858871" y="972579"/>
                  </a:cubicBezTo>
                  <a:cubicBezTo>
                    <a:pt x="825844" y="1010426"/>
                    <a:pt x="752220" y="1089347"/>
                    <a:pt x="719193" y="1127193"/>
                  </a:cubicBezTo>
                  <a:lnTo>
                    <a:pt x="721532" y="1085180"/>
                  </a:lnTo>
                  <a:lnTo>
                    <a:pt x="855998" y="936340"/>
                  </a:lnTo>
                  <a:close/>
                  <a:moveTo>
                    <a:pt x="700482" y="936233"/>
                  </a:moveTo>
                  <a:lnTo>
                    <a:pt x="854207" y="937658"/>
                  </a:lnTo>
                  <a:cubicBezTo>
                    <a:pt x="822627" y="972712"/>
                    <a:pt x="753962" y="1041409"/>
                    <a:pt x="722382" y="1076463"/>
                  </a:cubicBezTo>
                  <a:cubicBezTo>
                    <a:pt x="713281" y="1037440"/>
                    <a:pt x="709582" y="975256"/>
                    <a:pt x="700482" y="936233"/>
                  </a:cubicBezTo>
                  <a:close/>
                  <a:moveTo>
                    <a:pt x="364199" y="857955"/>
                  </a:moveTo>
                  <a:cubicBezTo>
                    <a:pt x="348496" y="856423"/>
                    <a:pt x="334524" y="867911"/>
                    <a:pt x="332992" y="883615"/>
                  </a:cubicBezTo>
                  <a:cubicBezTo>
                    <a:pt x="331460" y="899318"/>
                    <a:pt x="342949" y="913290"/>
                    <a:pt x="358652" y="914822"/>
                  </a:cubicBezTo>
                  <a:cubicBezTo>
                    <a:pt x="361495" y="915099"/>
                    <a:pt x="364281" y="914950"/>
                    <a:pt x="366859" y="913982"/>
                  </a:cubicBezTo>
                  <a:cubicBezTo>
                    <a:pt x="355313" y="909746"/>
                    <a:pt x="347834" y="898046"/>
                    <a:pt x="349089" y="885185"/>
                  </a:cubicBezTo>
                  <a:cubicBezTo>
                    <a:pt x="350343" y="872324"/>
                    <a:pt x="359942" y="862290"/>
                    <a:pt x="372090" y="860365"/>
                  </a:cubicBezTo>
                  <a:lnTo>
                    <a:pt x="364199" y="857955"/>
                  </a:lnTo>
                  <a:close/>
                  <a:moveTo>
                    <a:pt x="20979" y="694750"/>
                  </a:moveTo>
                  <a:lnTo>
                    <a:pt x="73768" y="995590"/>
                  </a:lnTo>
                  <a:lnTo>
                    <a:pt x="33792" y="707733"/>
                  </a:lnTo>
                  <a:lnTo>
                    <a:pt x="632809" y="749740"/>
                  </a:lnTo>
                  <a:lnTo>
                    <a:pt x="20979" y="694750"/>
                  </a:lnTo>
                  <a:close/>
                  <a:moveTo>
                    <a:pt x="0" y="669235"/>
                  </a:moveTo>
                  <a:lnTo>
                    <a:pt x="655020" y="732545"/>
                  </a:lnTo>
                  <a:lnTo>
                    <a:pt x="715195" y="1083974"/>
                  </a:lnTo>
                  <a:lnTo>
                    <a:pt x="59650" y="1020026"/>
                  </a:lnTo>
                  <a:lnTo>
                    <a:pt x="0" y="669235"/>
                  </a:lnTo>
                  <a:close/>
                  <a:moveTo>
                    <a:pt x="555283" y="605726"/>
                  </a:moveTo>
                  <a:cubicBezTo>
                    <a:pt x="559113" y="606757"/>
                    <a:pt x="563532" y="612061"/>
                    <a:pt x="566774" y="616333"/>
                  </a:cubicBezTo>
                  <a:cubicBezTo>
                    <a:pt x="570015" y="620606"/>
                    <a:pt x="575465" y="625320"/>
                    <a:pt x="574728" y="631360"/>
                  </a:cubicBezTo>
                  <a:cubicBezTo>
                    <a:pt x="573992" y="637401"/>
                    <a:pt x="565006" y="645945"/>
                    <a:pt x="562353" y="652575"/>
                  </a:cubicBezTo>
                  <a:cubicBezTo>
                    <a:pt x="559702" y="659205"/>
                    <a:pt x="559260" y="661562"/>
                    <a:pt x="558818" y="671137"/>
                  </a:cubicBezTo>
                  <a:cubicBezTo>
                    <a:pt x="558400" y="680197"/>
                    <a:pt x="558510" y="687410"/>
                    <a:pt x="559553" y="706622"/>
                  </a:cubicBezTo>
                  <a:lnTo>
                    <a:pt x="510600" y="701480"/>
                  </a:lnTo>
                  <a:cubicBezTo>
                    <a:pt x="512274" y="697724"/>
                    <a:pt x="513942" y="694349"/>
                    <a:pt x="515505" y="691468"/>
                  </a:cubicBezTo>
                  <a:cubicBezTo>
                    <a:pt x="521104" y="681156"/>
                    <a:pt x="523314" y="677767"/>
                    <a:pt x="527880" y="672022"/>
                  </a:cubicBezTo>
                  <a:cubicBezTo>
                    <a:pt x="532448" y="666276"/>
                    <a:pt x="543202" y="660678"/>
                    <a:pt x="544675" y="656110"/>
                  </a:cubicBezTo>
                  <a:cubicBezTo>
                    <a:pt x="546148" y="651544"/>
                    <a:pt x="538782" y="649334"/>
                    <a:pt x="536720" y="644619"/>
                  </a:cubicBezTo>
                  <a:cubicBezTo>
                    <a:pt x="534658" y="639905"/>
                    <a:pt x="531121" y="633570"/>
                    <a:pt x="532300" y="627824"/>
                  </a:cubicBezTo>
                  <a:cubicBezTo>
                    <a:pt x="533478" y="622079"/>
                    <a:pt x="539961" y="613829"/>
                    <a:pt x="543792" y="610146"/>
                  </a:cubicBezTo>
                  <a:cubicBezTo>
                    <a:pt x="547622" y="606462"/>
                    <a:pt x="551452" y="604695"/>
                    <a:pt x="555283" y="605726"/>
                  </a:cubicBezTo>
                  <a:close/>
                  <a:moveTo>
                    <a:pt x="497650" y="557462"/>
                  </a:moveTo>
                  <a:cubicBezTo>
                    <a:pt x="510127" y="576825"/>
                    <a:pt x="520249" y="592654"/>
                    <a:pt x="533606" y="599163"/>
                  </a:cubicBezTo>
                  <a:cubicBezTo>
                    <a:pt x="527518" y="609406"/>
                    <a:pt x="519548" y="618992"/>
                    <a:pt x="518865" y="631007"/>
                  </a:cubicBezTo>
                  <a:cubicBezTo>
                    <a:pt x="517685" y="640789"/>
                    <a:pt x="527114" y="647035"/>
                    <a:pt x="529472" y="655050"/>
                  </a:cubicBezTo>
                  <a:cubicBezTo>
                    <a:pt x="515610" y="659101"/>
                    <a:pt x="503154" y="678972"/>
                    <a:pt x="491110" y="699433"/>
                  </a:cubicBezTo>
                  <a:lnTo>
                    <a:pt x="480963" y="698367"/>
                  </a:lnTo>
                  <a:cubicBezTo>
                    <a:pt x="481346" y="690205"/>
                    <a:pt x="482370" y="683246"/>
                    <a:pt x="483507" y="677679"/>
                  </a:cubicBezTo>
                  <a:cubicBezTo>
                    <a:pt x="494350" y="631007"/>
                    <a:pt x="510850" y="616864"/>
                    <a:pt x="497650" y="557462"/>
                  </a:cubicBezTo>
                  <a:close/>
                  <a:moveTo>
                    <a:pt x="472192" y="536248"/>
                  </a:moveTo>
                  <a:cubicBezTo>
                    <a:pt x="472664" y="556048"/>
                    <a:pt x="473135" y="575849"/>
                    <a:pt x="473607" y="595649"/>
                  </a:cubicBezTo>
                  <a:cubicBezTo>
                    <a:pt x="461041" y="617097"/>
                    <a:pt x="454191" y="652837"/>
                    <a:pt x="451139" y="695234"/>
                  </a:cubicBezTo>
                  <a:lnTo>
                    <a:pt x="234888" y="672519"/>
                  </a:lnTo>
                  <a:cubicBezTo>
                    <a:pt x="297296" y="634103"/>
                    <a:pt x="377574" y="595931"/>
                    <a:pt x="446735" y="574435"/>
                  </a:cubicBezTo>
                  <a:cubicBezTo>
                    <a:pt x="456635" y="568778"/>
                    <a:pt x="458049" y="546148"/>
                    <a:pt x="472192" y="536248"/>
                  </a:cubicBezTo>
                  <a:close/>
                  <a:moveTo>
                    <a:pt x="702722" y="481091"/>
                  </a:moveTo>
                  <a:cubicBezTo>
                    <a:pt x="704965" y="556904"/>
                    <a:pt x="663667" y="648088"/>
                    <a:pt x="633617" y="714402"/>
                  </a:cubicBezTo>
                  <a:lnTo>
                    <a:pt x="578343" y="708596"/>
                  </a:lnTo>
                  <a:cubicBezTo>
                    <a:pt x="579013" y="691429"/>
                    <a:pt x="578674" y="674183"/>
                    <a:pt x="576850" y="656464"/>
                  </a:cubicBezTo>
                  <a:cubicBezTo>
                    <a:pt x="581329" y="649039"/>
                    <a:pt x="590227" y="646034"/>
                    <a:pt x="590286" y="634189"/>
                  </a:cubicBezTo>
                  <a:cubicBezTo>
                    <a:pt x="588365" y="622165"/>
                    <a:pt x="582607" y="607840"/>
                    <a:pt x="568527" y="595720"/>
                  </a:cubicBezTo>
                  <a:cubicBezTo>
                    <a:pt x="616228" y="576850"/>
                    <a:pt x="676417" y="523548"/>
                    <a:pt x="702722" y="481091"/>
                  </a:cubicBezTo>
                  <a:close/>
                  <a:moveTo>
                    <a:pt x="670194" y="466947"/>
                  </a:moveTo>
                  <a:cubicBezTo>
                    <a:pt x="639845" y="490814"/>
                    <a:pt x="595354" y="519542"/>
                    <a:pt x="555282" y="519984"/>
                  </a:cubicBezTo>
                  <a:cubicBezTo>
                    <a:pt x="537456" y="520573"/>
                    <a:pt x="520514" y="514091"/>
                    <a:pt x="503130" y="511144"/>
                  </a:cubicBezTo>
                  <a:cubicBezTo>
                    <a:pt x="521693" y="520279"/>
                    <a:pt x="525670" y="537810"/>
                    <a:pt x="558818" y="538547"/>
                  </a:cubicBezTo>
                  <a:cubicBezTo>
                    <a:pt x="583568" y="538547"/>
                    <a:pt x="640581" y="502305"/>
                    <a:pt x="670194" y="466947"/>
                  </a:cubicBezTo>
                  <a:close/>
                  <a:moveTo>
                    <a:pt x="718280" y="449976"/>
                  </a:moveTo>
                  <a:cubicBezTo>
                    <a:pt x="747980" y="475905"/>
                    <a:pt x="769194" y="514562"/>
                    <a:pt x="803137" y="540491"/>
                  </a:cubicBezTo>
                  <a:cubicBezTo>
                    <a:pt x="894595" y="570192"/>
                    <a:pt x="983225" y="606963"/>
                    <a:pt x="1030839" y="646564"/>
                  </a:cubicBezTo>
                  <a:cubicBezTo>
                    <a:pt x="1135026" y="710208"/>
                    <a:pt x="1110511" y="816280"/>
                    <a:pt x="1118525" y="871438"/>
                  </a:cubicBezTo>
                  <a:cubicBezTo>
                    <a:pt x="1069968" y="896424"/>
                    <a:pt x="1018582" y="878982"/>
                    <a:pt x="968610" y="882753"/>
                  </a:cubicBezTo>
                  <a:cubicBezTo>
                    <a:pt x="882941" y="917338"/>
                    <a:pt x="799835" y="922453"/>
                    <a:pt x="716698" y="927750"/>
                  </a:cubicBezTo>
                  <a:lnTo>
                    <a:pt x="674024" y="718646"/>
                  </a:lnTo>
                  <a:lnTo>
                    <a:pt x="665595" y="717761"/>
                  </a:lnTo>
                  <a:cubicBezTo>
                    <a:pt x="709303" y="597399"/>
                    <a:pt x="748848" y="487822"/>
                    <a:pt x="718280" y="449976"/>
                  </a:cubicBezTo>
                  <a:close/>
                  <a:moveTo>
                    <a:pt x="698609" y="256336"/>
                  </a:moveTo>
                  <a:cubicBezTo>
                    <a:pt x="696703" y="257019"/>
                    <a:pt x="700506" y="286845"/>
                    <a:pt x="700247" y="322423"/>
                  </a:cubicBezTo>
                  <a:cubicBezTo>
                    <a:pt x="700763" y="408902"/>
                    <a:pt x="662238" y="445070"/>
                    <a:pt x="649863" y="458550"/>
                  </a:cubicBezTo>
                  <a:cubicBezTo>
                    <a:pt x="667541" y="449417"/>
                    <a:pt x="687430" y="430116"/>
                    <a:pt x="697595" y="405956"/>
                  </a:cubicBezTo>
                  <a:cubicBezTo>
                    <a:pt x="705403" y="381500"/>
                    <a:pt x="707908" y="360139"/>
                    <a:pt x="709087" y="336567"/>
                  </a:cubicBezTo>
                  <a:cubicBezTo>
                    <a:pt x="708497" y="295022"/>
                    <a:pt x="706140" y="282204"/>
                    <a:pt x="699806" y="257896"/>
                  </a:cubicBezTo>
                  <a:lnTo>
                    <a:pt x="698609" y="256336"/>
                  </a:lnTo>
                  <a:close/>
                  <a:moveTo>
                    <a:pt x="664821" y="123634"/>
                  </a:moveTo>
                  <a:cubicBezTo>
                    <a:pt x="663794" y="122966"/>
                    <a:pt x="662865" y="123610"/>
                    <a:pt x="662238" y="126188"/>
                  </a:cubicBezTo>
                  <a:cubicBezTo>
                    <a:pt x="658408" y="139448"/>
                    <a:pt x="658555" y="155801"/>
                    <a:pt x="650747" y="165966"/>
                  </a:cubicBezTo>
                  <a:cubicBezTo>
                    <a:pt x="648095" y="169060"/>
                    <a:pt x="643676" y="169502"/>
                    <a:pt x="640140" y="171270"/>
                  </a:cubicBezTo>
                  <a:cubicBezTo>
                    <a:pt x="636015" y="175542"/>
                    <a:pt x="638519" y="183351"/>
                    <a:pt x="642349" y="185413"/>
                  </a:cubicBezTo>
                  <a:cubicBezTo>
                    <a:pt x="648684" y="189538"/>
                    <a:pt x="655020" y="190569"/>
                    <a:pt x="661354" y="197788"/>
                  </a:cubicBezTo>
                  <a:cubicBezTo>
                    <a:pt x="673877" y="208101"/>
                    <a:pt x="682422" y="228136"/>
                    <a:pt x="691850" y="242427"/>
                  </a:cubicBezTo>
                  <a:cubicBezTo>
                    <a:pt x="687873" y="229168"/>
                    <a:pt x="685220" y="214141"/>
                    <a:pt x="677707" y="200882"/>
                  </a:cubicBezTo>
                  <a:cubicBezTo>
                    <a:pt x="674024" y="194842"/>
                    <a:pt x="669457" y="191011"/>
                    <a:pt x="666658" y="182761"/>
                  </a:cubicBezTo>
                  <a:cubicBezTo>
                    <a:pt x="661944" y="167734"/>
                    <a:pt x="669604" y="159779"/>
                    <a:pt x="671078" y="148287"/>
                  </a:cubicBezTo>
                  <a:cubicBezTo>
                    <a:pt x="671851" y="139448"/>
                    <a:pt x="667901" y="125636"/>
                    <a:pt x="664821" y="123634"/>
                  </a:cubicBezTo>
                  <a:close/>
                  <a:moveTo>
                    <a:pt x="581800" y="82434"/>
                  </a:moveTo>
                  <a:cubicBezTo>
                    <a:pt x="590639" y="82876"/>
                    <a:pt x="601984" y="89947"/>
                    <a:pt x="610970" y="93041"/>
                  </a:cubicBezTo>
                  <a:cubicBezTo>
                    <a:pt x="619957" y="96135"/>
                    <a:pt x="627323" y="101733"/>
                    <a:pt x="635720" y="100997"/>
                  </a:cubicBezTo>
                  <a:cubicBezTo>
                    <a:pt x="644118" y="100260"/>
                    <a:pt x="655904" y="87443"/>
                    <a:pt x="661354" y="88622"/>
                  </a:cubicBezTo>
                  <a:cubicBezTo>
                    <a:pt x="666805" y="89800"/>
                    <a:pt x="664154" y="101586"/>
                    <a:pt x="668426" y="108068"/>
                  </a:cubicBezTo>
                  <a:cubicBezTo>
                    <a:pt x="672698" y="114550"/>
                    <a:pt x="682716" y="120885"/>
                    <a:pt x="686989" y="127515"/>
                  </a:cubicBezTo>
                  <a:cubicBezTo>
                    <a:pt x="691261" y="134144"/>
                    <a:pt x="694354" y="139448"/>
                    <a:pt x="694060" y="147846"/>
                  </a:cubicBezTo>
                  <a:cubicBezTo>
                    <a:pt x="693765" y="156243"/>
                    <a:pt x="684189" y="168028"/>
                    <a:pt x="685220" y="177899"/>
                  </a:cubicBezTo>
                  <a:cubicBezTo>
                    <a:pt x="686252" y="187770"/>
                    <a:pt x="695238" y="194105"/>
                    <a:pt x="700247" y="207069"/>
                  </a:cubicBezTo>
                  <a:cubicBezTo>
                    <a:pt x="705256" y="220033"/>
                    <a:pt x="711297" y="250972"/>
                    <a:pt x="715275" y="255686"/>
                  </a:cubicBezTo>
                  <a:cubicBezTo>
                    <a:pt x="719252" y="260400"/>
                    <a:pt x="720430" y="240217"/>
                    <a:pt x="724114" y="235355"/>
                  </a:cubicBezTo>
                  <a:cubicBezTo>
                    <a:pt x="727797" y="230494"/>
                    <a:pt x="732952" y="226074"/>
                    <a:pt x="737373" y="226516"/>
                  </a:cubicBezTo>
                  <a:cubicBezTo>
                    <a:pt x="741792" y="226958"/>
                    <a:pt x="747833" y="231672"/>
                    <a:pt x="750632" y="238007"/>
                  </a:cubicBezTo>
                  <a:cubicBezTo>
                    <a:pt x="753431" y="244342"/>
                    <a:pt x="754904" y="251855"/>
                    <a:pt x="754167" y="264526"/>
                  </a:cubicBezTo>
                  <a:cubicBezTo>
                    <a:pt x="753431" y="277195"/>
                    <a:pt x="747980" y="299146"/>
                    <a:pt x="746212" y="314026"/>
                  </a:cubicBezTo>
                  <a:cubicBezTo>
                    <a:pt x="744444" y="328906"/>
                    <a:pt x="745918" y="343932"/>
                    <a:pt x="743560" y="353803"/>
                  </a:cubicBezTo>
                  <a:cubicBezTo>
                    <a:pt x="741203" y="363674"/>
                    <a:pt x="736341" y="368978"/>
                    <a:pt x="732069" y="373250"/>
                  </a:cubicBezTo>
                  <a:cubicBezTo>
                    <a:pt x="727797" y="377523"/>
                    <a:pt x="721167" y="371924"/>
                    <a:pt x="717926" y="379438"/>
                  </a:cubicBezTo>
                  <a:cubicBezTo>
                    <a:pt x="714685" y="386951"/>
                    <a:pt x="715127" y="408018"/>
                    <a:pt x="712623" y="418331"/>
                  </a:cubicBezTo>
                  <a:cubicBezTo>
                    <a:pt x="710117" y="428643"/>
                    <a:pt x="705256" y="432916"/>
                    <a:pt x="702900" y="441314"/>
                  </a:cubicBezTo>
                  <a:cubicBezTo>
                    <a:pt x="700542" y="449711"/>
                    <a:pt x="702310" y="460024"/>
                    <a:pt x="698480" y="468715"/>
                  </a:cubicBezTo>
                  <a:cubicBezTo>
                    <a:pt x="694649" y="477407"/>
                    <a:pt x="689640" y="482564"/>
                    <a:pt x="679917" y="493466"/>
                  </a:cubicBezTo>
                  <a:cubicBezTo>
                    <a:pt x="670194" y="504367"/>
                    <a:pt x="659145" y="519542"/>
                    <a:pt x="640140" y="534127"/>
                  </a:cubicBezTo>
                  <a:cubicBezTo>
                    <a:pt x="621135" y="548712"/>
                    <a:pt x="583420" y="573020"/>
                    <a:pt x="565890" y="580976"/>
                  </a:cubicBezTo>
                  <a:cubicBezTo>
                    <a:pt x="548358" y="588932"/>
                    <a:pt x="545854" y="588195"/>
                    <a:pt x="534952" y="581860"/>
                  </a:cubicBezTo>
                  <a:cubicBezTo>
                    <a:pt x="524050" y="575525"/>
                    <a:pt x="509759" y="554310"/>
                    <a:pt x="500479" y="542966"/>
                  </a:cubicBezTo>
                  <a:cubicBezTo>
                    <a:pt x="491197" y="531622"/>
                    <a:pt x="483683" y="522047"/>
                    <a:pt x="479264" y="513797"/>
                  </a:cubicBezTo>
                  <a:cubicBezTo>
                    <a:pt x="474844" y="505547"/>
                    <a:pt x="480148" y="503926"/>
                    <a:pt x="473960" y="493466"/>
                  </a:cubicBezTo>
                  <a:cubicBezTo>
                    <a:pt x="467773" y="483006"/>
                    <a:pt x="450536" y="468274"/>
                    <a:pt x="442139" y="451037"/>
                  </a:cubicBezTo>
                  <a:cubicBezTo>
                    <a:pt x="433741" y="433800"/>
                    <a:pt x="425196" y="403009"/>
                    <a:pt x="423576" y="390045"/>
                  </a:cubicBezTo>
                  <a:cubicBezTo>
                    <a:pt x="421956" y="377080"/>
                    <a:pt x="414884" y="386951"/>
                    <a:pt x="411201" y="383857"/>
                  </a:cubicBezTo>
                  <a:cubicBezTo>
                    <a:pt x="407518" y="380764"/>
                    <a:pt x="402951" y="378848"/>
                    <a:pt x="401477" y="371482"/>
                  </a:cubicBezTo>
                  <a:cubicBezTo>
                    <a:pt x="400004" y="364116"/>
                    <a:pt x="402509" y="350857"/>
                    <a:pt x="402361" y="339660"/>
                  </a:cubicBezTo>
                  <a:cubicBezTo>
                    <a:pt x="402214" y="328464"/>
                    <a:pt x="403540" y="316678"/>
                    <a:pt x="400594" y="304302"/>
                  </a:cubicBezTo>
                  <a:cubicBezTo>
                    <a:pt x="397647" y="291927"/>
                    <a:pt x="386451" y="275428"/>
                    <a:pt x="384682" y="265410"/>
                  </a:cubicBezTo>
                  <a:cubicBezTo>
                    <a:pt x="382916" y="255392"/>
                    <a:pt x="385862" y="244195"/>
                    <a:pt x="389986" y="244195"/>
                  </a:cubicBezTo>
                  <a:cubicBezTo>
                    <a:pt x="394112" y="244195"/>
                    <a:pt x="407813" y="268356"/>
                    <a:pt x="411201" y="264526"/>
                  </a:cubicBezTo>
                  <a:cubicBezTo>
                    <a:pt x="414589" y="260695"/>
                    <a:pt x="410170" y="232851"/>
                    <a:pt x="410317" y="221212"/>
                  </a:cubicBezTo>
                  <a:cubicBezTo>
                    <a:pt x="410464" y="209573"/>
                    <a:pt x="410170" y="200882"/>
                    <a:pt x="412085" y="194694"/>
                  </a:cubicBezTo>
                  <a:cubicBezTo>
                    <a:pt x="414000" y="188506"/>
                    <a:pt x="420482" y="190569"/>
                    <a:pt x="421808" y="184087"/>
                  </a:cubicBezTo>
                  <a:cubicBezTo>
                    <a:pt x="423134" y="177604"/>
                    <a:pt x="420335" y="165229"/>
                    <a:pt x="420040" y="155801"/>
                  </a:cubicBezTo>
                  <a:cubicBezTo>
                    <a:pt x="419746" y="146372"/>
                    <a:pt x="418272" y="134439"/>
                    <a:pt x="420040" y="127515"/>
                  </a:cubicBezTo>
                  <a:cubicBezTo>
                    <a:pt x="421808" y="120591"/>
                    <a:pt x="422692" y="112930"/>
                    <a:pt x="430648" y="114256"/>
                  </a:cubicBezTo>
                  <a:cubicBezTo>
                    <a:pt x="438603" y="115581"/>
                    <a:pt x="454514" y="135470"/>
                    <a:pt x="467773" y="135470"/>
                  </a:cubicBezTo>
                  <a:cubicBezTo>
                    <a:pt x="481031" y="135470"/>
                    <a:pt x="510202" y="114256"/>
                    <a:pt x="510202" y="114256"/>
                  </a:cubicBezTo>
                  <a:cubicBezTo>
                    <a:pt x="525228" y="106742"/>
                    <a:pt x="546001" y="95693"/>
                    <a:pt x="557934" y="90389"/>
                  </a:cubicBezTo>
                  <a:cubicBezTo>
                    <a:pt x="569867" y="85086"/>
                    <a:pt x="572960" y="81992"/>
                    <a:pt x="581800" y="82434"/>
                  </a:cubicBezTo>
                  <a:close/>
                  <a:moveTo>
                    <a:pt x="527585" y="227"/>
                  </a:moveTo>
                  <a:cubicBezTo>
                    <a:pt x="540943" y="-559"/>
                    <a:pt x="556854" y="620"/>
                    <a:pt x="575908" y="4942"/>
                  </a:cubicBezTo>
                  <a:cubicBezTo>
                    <a:pt x="594961" y="9263"/>
                    <a:pt x="623836" y="19674"/>
                    <a:pt x="641908" y="26156"/>
                  </a:cubicBezTo>
                  <a:cubicBezTo>
                    <a:pt x="659979" y="32639"/>
                    <a:pt x="674515" y="39120"/>
                    <a:pt x="684336" y="43835"/>
                  </a:cubicBezTo>
                  <a:cubicBezTo>
                    <a:pt x="694159" y="48549"/>
                    <a:pt x="693176" y="45603"/>
                    <a:pt x="700837" y="54442"/>
                  </a:cubicBezTo>
                  <a:cubicBezTo>
                    <a:pt x="708497" y="63281"/>
                    <a:pt x="721855" y="79782"/>
                    <a:pt x="730301" y="96871"/>
                  </a:cubicBezTo>
                  <a:cubicBezTo>
                    <a:pt x="738748" y="113961"/>
                    <a:pt x="747980" y="138515"/>
                    <a:pt x="751515" y="156980"/>
                  </a:cubicBezTo>
                  <a:cubicBezTo>
                    <a:pt x="755051" y="175444"/>
                    <a:pt x="751515" y="207659"/>
                    <a:pt x="751515" y="207659"/>
                  </a:cubicBezTo>
                  <a:cubicBezTo>
                    <a:pt x="751785" y="211244"/>
                    <a:pt x="752056" y="214828"/>
                    <a:pt x="752326" y="218413"/>
                  </a:cubicBezTo>
                  <a:cubicBezTo>
                    <a:pt x="752596" y="220476"/>
                    <a:pt x="752596" y="221311"/>
                    <a:pt x="751515" y="221801"/>
                  </a:cubicBezTo>
                  <a:cubicBezTo>
                    <a:pt x="749355" y="222784"/>
                    <a:pt x="742480" y="214927"/>
                    <a:pt x="738551" y="213552"/>
                  </a:cubicBezTo>
                  <a:cubicBezTo>
                    <a:pt x="734622" y="212177"/>
                    <a:pt x="730890" y="212766"/>
                    <a:pt x="727944" y="213552"/>
                  </a:cubicBezTo>
                  <a:cubicBezTo>
                    <a:pt x="724998" y="214338"/>
                    <a:pt x="723623" y="220230"/>
                    <a:pt x="720872" y="218266"/>
                  </a:cubicBezTo>
                  <a:cubicBezTo>
                    <a:pt x="718123" y="216302"/>
                    <a:pt x="713801" y="207266"/>
                    <a:pt x="711444" y="201766"/>
                  </a:cubicBezTo>
                  <a:cubicBezTo>
                    <a:pt x="709087" y="196265"/>
                    <a:pt x="706926" y="191551"/>
                    <a:pt x="706729" y="185265"/>
                  </a:cubicBezTo>
                  <a:cubicBezTo>
                    <a:pt x="706533" y="178979"/>
                    <a:pt x="709872" y="171712"/>
                    <a:pt x="710265" y="164051"/>
                  </a:cubicBezTo>
                  <a:cubicBezTo>
                    <a:pt x="710658" y="156390"/>
                    <a:pt x="711640" y="148730"/>
                    <a:pt x="709087" y="139301"/>
                  </a:cubicBezTo>
                  <a:cubicBezTo>
                    <a:pt x="706533" y="129872"/>
                    <a:pt x="699265" y="115140"/>
                    <a:pt x="694944" y="107479"/>
                  </a:cubicBezTo>
                  <a:cubicBezTo>
                    <a:pt x="690622" y="99818"/>
                    <a:pt x="685515" y="97854"/>
                    <a:pt x="683158" y="93335"/>
                  </a:cubicBezTo>
                  <a:cubicBezTo>
                    <a:pt x="680801" y="88817"/>
                    <a:pt x="683747" y="83907"/>
                    <a:pt x="680801" y="80371"/>
                  </a:cubicBezTo>
                  <a:cubicBezTo>
                    <a:pt x="677855" y="76836"/>
                    <a:pt x="671176" y="72121"/>
                    <a:pt x="665480" y="72121"/>
                  </a:cubicBezTo>
                  <a:cubicBezTo>
                    <a:pt x="659783" y="72121"/>
                    <a:pt x="654087" y="78996"/>
                    <a:pt x="646622" y="80371"/>
                  </a:cubicBezTo>
                  <a:cubicBezTo>
                    <a:pt x="639158" y="81746"/>
                    <a:pt x="630318" y="81943"/>
                    <a:pt x="620694" y="80371"/>
                  </a:cubicBezTo>
                  <a:cubicBezTo>
                    <a:pt x="611068" y="78800"/>
                    <a:pt x="598496" y="71728"/>
                    <a:pt x="588872" y="70942"/>
                  </a:cubicBezTo>
                  <a:cubicBezTo>
                    <a:pt x="579246" y="70157"/>
                    <a:pt x="575711" y="71532"/>
                    <a:pt x="562942" y="75657"/>
                  </a:cubicBezTo>
                  <a:cubicBezTo>
                    <a:pt x="550175" y="79782"/>
                    <a:pt x="525228" y="89211"/>
                    <a:pt x="512264" y="95693"/>
                  </a:cubicBezTo>
                  <a:cubicBezTo>
                    <a:pt x="499300" y="102175"/>
                    <a:pt x="493800" y="110622"/>
                    <a:pt x="485157" y="114550"/>
                  </a:cubicBezTo>
                  <a:cubicBezTo>
                    <a:pt x="476514" y="118479"/>
                    <a:pt x="467085" y="120247"/>
                    <a:pt x="460407" y="119265"/>
                  </a:cubicBezTo>
                  <a:cubicBezTo>
                    <a:pt x="453728" y="118282"/>
                    <a:pt x="451568" y="111015"/>
                    <a:pt x="445085" y="108658"/>
                  </a:cubicBezTo>
                  <a:cubicBezTo>
                    <a:pt x="438603" y="106301"/>
                    <a:pt x="427406" y="102764"/>
                    <a:pt x="421513" y="105121"/>
                  </a:cubicBezTo>
                  <a:cubicBezTo>
                    <a:pt x="415621" y="107479"/>
                    <a:pt x="412085" y="115140"/>
                    <a:pt x="409728" y="122800"/>
                  </a:cubicBezTo>
                  <a:cubicBezTo>
                    <a:pt x="407371" y="130461"/>
                    <a:pt x="407567" y="142444"/>
                    <a:pt x="407371" y="151087"/>
                  </a:cubicBezTo>
                  <a:cubicBezTo>
                    <a:pt x="407174" y="159730"/>
                    <a:pt x="409335" y="168372"/>
                    <a:pt x="408549" y="174658"/>
                  </a:cubicBezTo>
                  <a:cubicBezTo>
                    <a:pt x="407763" y="180944"/>
                    <a:pt x="403834" y="183498"/>
                    <a:pt x="402657" y="188802"/>
                  </a:cubicBezTo>
                  <a:cubicBezTo>
                    <a:pt x="401477" y="194105"/>
                    <a:pt x="401674" y="199605"/>
                    <a:pt x="401477" y="206480"/>
                  </a:cubicBezTo>
                  <a:cubicBezTo>
                    <a:pt x="401281" y="213355"/>
                    <a:pt x="403639" y="226516"/>
                    <a:pt x="401477" y="230051"/>
                  </a:cubicBezTo>
                  <a:cubicBezTo>
                    <a:pt x="399317" y="233588"/>
                    <a:pt x="391656" y="235945"/>
                    <a:pt x="387335" y="222981"/>
                  </a:cubicBezTo>
                  <a:cubicBezTo>
                    <a:pt x="383013" y="210016"/>
                    <a:pt x="375352" y="170926"/>
                    <a:pt x="375549" y="152265"/>
                  </a:cubicBezTo>
                  <a:cubicBezTo>
                    <a:pt x="375746" y="133604"/>
                    <a:pt x="382031" y="126140"/>
                    <a:pt x="388513" y="111015"/>
                  </a:cubicBezTo>
                  <a:cubicBezTo>
                    <a:pt x="394996" y="95889"/>
                    <a:pt x="404620" y="74871"/>
                    <a:pt x="414442" y="61513"/>
                  </a:cubicBezTo>
                  <a:cubicBezTo>
                    <a:pt x="424264" y="48157"/>
                    <a:pt x="433888" y="39513"/>
                    <a:pt x="447442" y="30870"/>
                  </a:cubicBezTo>
                  <a:cubicBezTo>
                    <a:pt x="460995" y="22227"/>
                    <a:pt x="482407" y="14763"/>
                    <a:pt x="495764" y="9656"/>
                  </a:cubicBezTo>
                  <a:cubicBezTo>
                    <a:pt x="509121" y="4548"/>
                    <a:pt x="514228" y="1013"/>
                    <a:pt x="527585" y="227"/>
                  </a:cubicBezTo>
                  <a:close/>
                </a:path>
              </a:pathLst>
            </a:custGeom>
            <a:solidFill>
              <a:schemeClr val="accent6"/>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8" name="Freeform 47"/>
            <p:cNvSpPr/>
            <p:nvPr/>
          </p:nvSpPr>
          <p:spPr>
            <a:xfrm>
              <a:off x="6074743" y="2535323"/>
              <a:ext cx="609437" cy="614159"/>
            </a:xfrm>
            <a:custGeom>
              <a:avLst/>
              <a:gdLst>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24261 w 1118525"/>
                <a:gd name="connsiteY20" fmla="*/ 1009662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36233 h 1127193"/>
                <a:gd name="connsiteX25" fmla="*/ 854207 w 1118525"/>
                <a:gd name="connsiteY25" fmla="*/ 937658 h 1127193"/>
                <a:gd name="connsiteX26" fmla="*/ 722382 w 1118525"/>
                <a:gd name="connsiteY26" fmla="*/ 1076463 h 1127193"/>
                <a:gd name="connsiteX27" fmla="*/ 700482 w 1118525"/>
                <a:gd name="connsiteY27" fmla="*/ 936233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118525" h="1127193">
                  <a:moveTo>
                    <a:pt x="578327" y="1086628"/>
                  </a:moveTo>
                  <a:lnTo>
                    <a:pt x="577021" y="1100018"/>
                  </a:lnTo>
                  <a:lnTo>
                    <a:pt x="670396" y="1109126"/>
                  </a:lnTo>
                  <a:lnTo>
                    <a:pt x="671702" y="1095737"/>
                  </a:lnTo>
                  <a:lnTo>
                    <a:pt x="578327" y="1086628"/>
                  </a:lnTo>
                  <a:close/>
                  <a:moveTo>
                    <a:pt x="101110" y="1040075"/>
                  </a:moveTo>
                  <a:lnTo>
                    <a:pt x="99804" y="1053465"/>
                  </a:lnTo>
                  <a:lnTo>
                    <a:pt x="193179" y="1062574"/>
                  </a:lnTo>
                  <a:lnTo>
                    <a:pt x="194485" y="1049184"/>
                  </a:lnTo>
                  <a:lnTo>
                    <a:pt x="101110" y="1040075"/>
                  </a:lnTo>
                  <a:close/>
                  <a:moveTo>
                    <a:pt x="69312" y="1026836"/>
                  </a:moveTo>
                  <a:lnTo>
                    <a:pt x="709049" y="1089243"/>
                  </a:lnTo>
                  <a:cubicBezTo>
                    <a:pt x="712130" y="1089543"/>
                    <a:pt x="714385" y="1092285"/>
                    <a:pt x="714084" y="1095366"/>
                  </a:cubicBezTo>
                  <a:lnTo>
                    <a:pt x="711907" y="1117682"/>
                  </a:lnTo>
                  <a:cubicBezTo>
                    <a:pt x="711607" y="1120763"/>
                    <a:pt x="708865" y="1123017"/>
                    <a:pt x="705784" y="1122716"/>
                  </a:cubicBezTo>
                  <a:lnTo>
                    <a:pt x="66046" y="1060310"/>
                  </a:lnTo>
                  <a:cubicBezTo>
                    <a:pt x="62965" y="1060010"/>
                    <a:pt x="60711" y="1057268"/>
                    <a:pt x="61011" y="1054187"/>
                  </a:cubicBezTo>
                  <a:lnTo>
                    <a:pt x="63188" y="1031871"/>
                  </a:lnTo>
                  <a:cubicBezTo>
                    <a:pt x="63489" y="1028790"/>
                    <a:pt x="66231" y="1026536"/>
                    <a:pt x="69312" y="1026836"/>
                  </a:cubicBezTo>
                  <a:close/>
                  <a:moveTo>
                    <a:pt x="855998" y="936340"/>
                  </a:moveTo>
                  <a:cubicBezTo>
                    <a:pt x="856634" y="948957"/>
                    <a:pt x="858235" y="959962"/>
                    <a:pt x="858871" y="972579"/>
                  </a:cubicBezTo>
                  <a:cubicBezTo>
                    <a:pt x="825844" y="1010426"/>
                    <a:pt x="752220" y="1089347"/>
                    <a:pt x="719193" y="1127193"/>
                  </a:cubicBezTo>
                  <a:lnTo>
                    <a:pt x="721532" y="1085180"/>
                  </a:lnTo>
                  <a:lnTo>
                    <a:pt x="855998" y="936340"/>
                  </a:lnTo>
                  <a:close/>
                  <a:moveTo>
                    <a:pt x="700482" y="936233"/>
                  </a:moveTo>
                  <a:lnTo>
                    <a:pt x="854207" y="937658"/>
                  </a:lnTo>
                  <a:cubicBezTo>
                    <a:pt x="822627" y="972712"/>
                    <a:pt x="753962" y="1041409"/>
                    <a:pt x="722382" y="1076463"/>
                  </a:cubicBezTo>
                  <a:cubicBezTo>
                    <a:pt x="713281" y="1037440"/>
                    <a:pt x="709582" y="975256"/>
                    <a:pt x="700482" y="936233"/>
                  </a:cubicBezTo>
                  <a:close/>
                  <a:moveTo>
                    <a:pt x="364199" y="857955"/>
                  </a:moveTo>
                  <a:cubicBezTo>
                    <a:pt x="348496" y="856423"/>
                    <a:pt x="334524" y="867911"/>
                    <a:pt x="332992" y="883615"/>
                  </a:cubicBezTo>
                  <a:cubicBezTo>
                    <a:pt x="331460" y="899318"/>
                    <a:pt x="342949" y="913290"/>
                    <a:pt x="358652" y="914822"/>
                  </a:cubicBezTo>
                  <a:cubicBezTo>
                    <a:pt x="361495" y="915099"/>
                    <a:pt x="364281" y="914950"/>
                    <a:pt x="366859" y="913982"/>
                  </a:cubicBezTo>
                  <a:cubicBezTo>
                    <a:pt x="355313" y="909746"/>
                    <a:pt x="347834" y="898046"/>
                    <a:pt x="349089" y="885185"/>
                  </a:cubicBezTo>
                  <a:cubicBezTo>
                    <a:pt x="350343" y="872324"/>
                    <a:pt x="359942" y="862290"/>
                    <a:pt x="372090" y="860365"/>
                  </a:cubicBezTo>
                  <a:lnTo>
                    <a:pt x="364199" y="857955"/>
                  </a:lnTo>
                  <a:close/>
                  <a:moveTo>
                    <a:pt x="20979" y="694750"/>
                  </a:moveTo>
                  <a:lnTo>
                    <a:pt x="73768" y="995590"/>
                  </a:lnTo>
                  <a:lnTo>
                    <a:pt x="33792" y="707733"/>
                  </a:lnTo>
                  <a:lnTo>
                    <a:pt x="632809" y="749740"/>
                  </a:lnTo>
                  <a:lnTo>
                    <a:pt x="20979" y="694750"/>
                  </a:lnTo>
                  <a:close/>
                  <a:moveTo>
                    <a:pt x="0" y="669235"/>
                  </a:moveTo>
                  <a:lnTo>
                    <a:pt x="655020" y="732545"/>
                  </a:lnTo>
                  <a:lnTo>
                    <a:pt x="715195" y="1083974"/>
                  </a:lnTo>
                  <a:lnTo>
                    <a:pt x="59650" y="1020026"/>
                  </a:lnTo>
                  <a:lnTo>
                    <a:pt x="0" y="669235"/>
                  </a:lnTo>
                  <a:close/>
                  <a:moveTo>
                    <a:pt x="555283" y="605726"/>
                  </a:moveTo>
                  <a:cubicBezTo>
                    <a:pt x="559113" y="606757"/>
                    <a:pt x="563532" y="612061"/>
                    <a:pt x="566774" y="616333"/>
                  </a:cubicBezTo>
                  <a:cubicBezTo>
                    <a:pt x="570015" y="620606"/>
                    <a:pt x="575465" y="625320"/>
                    <a:pt x="574728" y="631360"/>
                  </a:cubicBezTo>
                  <a:cubicBezTo>
                    <a:pt x="573992" y="637401"/>
                    <a:pt x="565006" y="645945"/>
                    <a:pt x="562353" y="652575"/>
                  </a:cubicBezTo>
                  <a:cubicBezTo>
                    <a:pt x="559702" y="659205"/>
                    <a:pt x="559260" y="661562"/>
                    <a:pt x="558818" y="671137"/>
                  </a:cubicBezTo>
                  <a:cubicBezTo>
                    <a:pt x="558400" y="680197"/>
                    <a:pt x="558510" y="687410"/>
                    <a:pt x="559553" y="706622"/>
                  </a:cubicBezTo>
                  <a:lnTo>
                    <a:pt x="510600" y="701480"/>
                  </a:lnTo>
                  <a:cubicBezTo>
                    <a:pt x="512274" y="697724"/>
                    <a:pt x="513942" y="694349"/>
                    <a:pt x="515505" y="691468"/>
                  </a:cubicBezTo>
                  <a:cubicBezTo>
                    <a:pt x="521104" y="681156"/>
                    <a:pt x="523314" y="677767"/>
                    <a:pt x="527880" y="672022"/>
                  </a:cubicBezTo>
                  <a:cubicBezTo>
                    <a:pt x="532448" y="666276"/>
                    <a:pt x="543202" y="660678"/>
                    <a:pt x="544675" y="656110"/>
                  </a:cubicBezTo>
                  <a:cubicBezTo>
                    <a:pt x="546148" y="651544"/>
                    <a:pt x="538782" y="649334"/>
                    <a:pt x="536720" y="644619"/>
                  </a:cubicBezTo>
                  <a:cubicBezTo>
                    <a:pt x="534658" y="639905"/>
                    <a:pt x="531121" y="633570"/>
                    <a:pt x="532300" y="627824"/>
                  </a:cubicBezTo>
                  <a:cubicBezTo>
                    <a:pt x="533478" y="622079"/>
                    <a:pt x="539961" y="613829"/>
                    <a:pt x="543792" y="610146"/>
                  </a:cubicBezTo>
                  <a:cubicBezTo>
                    <a:pt x="547622" y="606462"/>
                    <a:pt x="551452" y="604695"/>
                    <a:pt x="555283" y="605726"/>
                  </a:cubicBezTo>
                  <a:close/>
                  <a:moveTo>
                    <a:pt x="497650" y="557462"/>
                  </a:moveTo>
                  <a:cubicBezTo>
                    <a:pt x="510127" y="576825"/>
                    <a:pt x="520249" y="592654"/>
                    <a:pt x="533606" y="599163"/>
                  </a:cubicBezTo>
                  <a:cubicBezTo>
                    <a:pt x="527518" y="609406"/>
                    <a:pt x="519548" y="618992"/>
                    <a:pt x="518865" y="631007"/>
                  </a:cubicBezTo>
                  <a:cubicBezTo>
                    <a:pt x="517685" y="640789"/>
                    <a:pt x="527114" y="647035"/>
                    <a:pt x="529472" y="655050"/>
                  </a:cubicBezTo>
                  <a:cubicBezTo>
                    <a:pt x="515610" y="659101"/>
                    <a:pt x="503154" y="678972"/>
                    <a:pt x="491110" y="699433"/>
                  </a:cubicBezTo>
                  <a:lnTo>
                    <a:pt x="480963" y="698367"/>
                  </a:lnTo>
                  <a:cubicBezTo>
                    <a:pt x="481346" y="690205"/>
                    <a:pt x="482370" y="683246"/>
                    <a:pt x="483507" y="677679"/>
                  </a:cubicBezTo>
                  <a:cubicBezTo>
                    <a:pt x="494350" y="631007"/>
                    <a:pt x="510850" y="616864"/>
                    <a:pt x="497650" y="557462"/>
                  </a:cubicBezTo>
                  <a:close/>
                  <a:moveTo>
                    <a:pt x="472192" y="536248"/>
                  </a:moveTo>
                  <a:cubicBezTo>
                    <a:pt x="472664" y="556048"/>
                    <a:pt x="473135" y="575849"/>
                    <a:pt x="473607" y="595649"/>
                  </a:cubicBezTo>
                  <a:cubicBezTo>
                    <a:pt x="461041" y="617097"/>
                    <a:pt x="454191" y="652837"/>
                    <a:pt x="451139" y="695234"/>
                  </a:cubicBezTo>
                  <a:lnTo>
                    <a:pt x="234888" y="672519"/>
                  </a:lnTo>
                  <a:cubicBezTo>
                    <a:pt x="297296" y="634103"/>
                    <a:pt x="377574" y="595931"/>
                    <a:pt x="446735" y="574435"/>
                  </a:cubicBezTo>
                  <a:cubicBezTo>
                    <a:pt x="456635" y="568778"/>
                    <a:pt x="458049" y="546148"/>
                    <a:pt x="472192" y="536248"/>
                  </a:cubicBezTo>
                  <a:close/>
                  <a:moveTo>
                    <a:pt x="702722" y="481091"/>
                  </a:moveTo>
                  <a:cubicBezTo>
                    <a:pt x="704965" y="556904"/>
                    <a:pt x="663667" y="648088"/>
                    <a:pt x="633617" y="714402"/>
                  </a:cubicBezTo>
                  <a:lnTo>
                    <a:pt x="578343" y="708596"/>
                  </a:lnTo>
                  <a:cubicBezTo>
                    <a:pt x="579013" y="691429"/>
                    <a:pt x="578674" y="674183"/>
                    <a:pt x="576850" y="656464"/>
                  </a:cubicBezTo>
                  <a:cubicBezTo>
                    <a:pt x="581329" y="649039"/>
                    <a:pt x="590227" y="646034"/>
                    <a:pt x="590286" y="634189"/>
                  </a:cubicBezTo>
                  <a:cubicBezTo>
                    <a:pt x="588365" y="622165"/>
                    <a:pt x="582607" y="607840"/>
                    <a:pt x="568527" y="595720"/>
                  </a:cubicBezTo>
                  <a:cubicBezTo>
                    <a:pt x="616228" y="576850"/>
                    <a:pt x="676417" y="523548"/>
                    <a:pt x="702722" y="481091"/>
                  </a:cubicBezTo>
                  <a:close/>
                  <a:moveTo>
                    <a:pt x="670194" y="466947"/>
                  </a:moveTo>
                  <a:cubicBezTo>
                    <a:pt x="639845" y="490814"/>
                    <a:pt x="595354" y="519542"/>
                    <a:pt x="555282" y="519984"/>
                  </a:cubicBezTo>
                  <a:cubicBezTo>
                    <a:pt x="537456" y="520573"/>
                    <a:pt x="520514" y="514091"/>
                    <a:pt x="503130" y="511144"/>
                  </a:cubicBezTo>
                  <a:cubicBezTo>
                    <a:pt x="521693" y="520279"/>
                    <a:pt x="525670" y="537810"/>
                    <a:pt x="558818" y="538547"/>
                  </a:cubicBezTo>
                  <a:cubicBezTo>
                    <a:pt x="583568" y="538547"/>
                    <a:pt x="640581" y="502305"/>
                    <a:pt x="670194" y="466947"/>
                  </a:cubicBezTo>
                  <a:close/>
                  <a:moveTo>
                    <a:pt x="718280" y="449976"/>
                  </a:moveTo>
                  <a:cubicBezTo>
                    <a:pt x="747980" y="475905"/>
                    <a:pt x="769194" y="514562"/>
                    <a:pt x="803137" y="540491"/>
                  </a:cubicBezTo>
                  <a:cubicBezTo>
                    <a:pt x="894595" y="570192"/>
                    <a:pt x="983225" y="606963"/>
                    <a:pt x="1030839" y="646564"/>
                  </a:cubicBezTo>
                  <a:cubicBezTo>
                    <a:pt x="1135026" y="710208"/>
                    <a:pt x="1110511" y="816280"/>
                    <a:pt x="1118525" y="871438"/>
                  </a:cubicBezTo>
                  <a:cubicBezTo>
                    <a:pt x="1069968" y="896424"/>
                    <a:pt x="1018582" y="878982"/>
                    <a:pt x="968610" y="882753"/>
                  </a:cubicBezTo>
                  <a:cubicBezTo>
                    <a:pt x="882941" y="917338"/>
                    <a:pt x="799835" y="922453"/>
                    <a:pt x="716698" y="927750"/>
                  </a:cubicBezTo>
                  <a:lnTo>
                    <a:pt x="674024" y="718646"/>
                  </a:lnTo>
                  <a:lnTo>
                    <a:pt x="665595" y="717761"/>
                  </a:lnTo>
                  <a:cubicBezTo>
                    <a:pt x="709303" y="597399"/>
                    <a:pt x="748848" y="487822"/>
                    <a:pt x="718280" y="449976"/>
                  </a:cubicBezTo>
                  <a:close/>
                  <a:moveTo>
                    <a:pt x="698609" y="256336"/>
                  </a:moveTo>
                  <a:cubicBezTo>
                    <a:pt x="696703" y="257019"/>
                    <a:pt x="700506" y="286845"/>
                    <a:pt x="700247" y="322423"/>
                  </a:cubicBezTo>
                  <a:cubicBezTo>
                    <a:pt x="700763" y="408902"/>
                    <a:pt x="662238" y="445070"/>
                    <a:pt x="649863" y="458550"/>
                  </a:cubicBezTo>
                  <a:cubicBezTo>
                    <a:pt x="667541" y="449417"/>
                    <a:pt x="687430" y="430116"/>
                    <a:pt x="697595" y="405956"/>
                  </a:cubicBezTo>
                  <a:cubicBezTo>
                    <a:pt x="705403" y="381500"/>
                    <a:pt x="707908" y="360139"/>
                    <a:pt x="709087" y="336567"/>
                  </a:cubicBezTo>
                  <a:cubicBezTo>
                    <a:pt x="708497" y="295022"/>
                    <a:pt x="706140" y="282204"/>
                    <a:pt x="699806" y="257896"/>
                  </a:cubicBezTo>
                  <a:lnTo>
                    <a:pt x="698609" y="256336"/>
                  </a:lnTo>
                  <a:close/>
                  <a:moveTo>
                    <a:pt x="664821" y="123634"/>
                  </a:moveTo>
                  <a:cubicBezTo>
                    <a:pt x="663794" y="122966"/>
                    <a:pt x="662865" y="123610"/>
                    <a:pt x="662238" y="126188"/>
                  </a:cubicBezTo>
                  <a:cubicBezTo>
                    <a:pt x="658408" y="139448"/>
                    <a:pt x="658555" y="155801"/>
                    <a:pt x="650747" y="165966"/>
                  </a:cubicBezTo>
                  <a:cubicBezTo>
                    <a:pt x="648095" y="169060"/>
                    <a:pt x="643676" y="169502"/>
                    <a:pt x="640140" y="171270"/>
                  </a:cubicBezTo>
                  <a:cubicBezTo>
                    <a:pt x="636015" y="175542"/>
                    <a:pt x="638519" y="183351"/>
                    <a:pt x="642349" y="185413"/>
                  </a:cubicBezTo>
                  <a:cubicBezTo>
                    <a:pt x="648684" y="189538"/>
                    <a:pt x="655020" y="190569"/>
                    <a:pt x="661354" y="197788"/>
                  </a:cubicBezTo>
                  <a:cubicBezTo>
                    <a:pt x="673877" y="208101"/>
                    <a:pt x="682422" y="228136"/>
                    <a:pt x="691850" y="242427"/>
                  </a:cubicBezTo>
                  <a:cubicBezTo>
                    <a:pt x="687873" y="229168"/>
                    <a:pt x="685220" y="214141"/>
                    <a:pt x="677707" y="200882"/>
                  </a:cubicBezTo>
                  <a:cubicBezTo>
                    <a:pt x="674024" y="194842"/>
                    <a:pt x="669457" y="191011"/>
                    <a:pt x="666658" y="182761"/>
                  </a:cubicBezTo>
                  <a:cubicBezTo>
                    <a:pt x="661944" y="167734"/>
                    <a:pt x="669604" y="159779"/>
                    <a:pt x="671078" y="148287"/>
                  </a:cubicBezTo>
                  <a:cubicBezTo>
                    <a:pt x="671851" y="139448"/>
                    <a:pt x="667901" y="125636"/>
                    <a:pt x="664821" y="123634"/>
                  </a:cubicBezTo>
                  <a:close/>
                  <a:moveTo>
                    <a:pt x="581800" y="82434"/>
                  </a:moveTo>
                  <a:cubicBezTo>
                    <a:pt x="590639" y="82876"/>
                    <a:pt x="601984" y="89947"/>
                    <a:pt x="610970" y="93041"/>
                  </a:cubicBezTo>
                  <a:cubicBezTo>
                    <a:pt x="619957" y="96135"/>
                    <a:pt x="627323" y="101733"/>
                    <a:pt x="635720" y="100997"/>
                  </a:cubicBezTo>
                  <a:cubicBezTo>
                    <a:pt x="644118" y="100260"/>
                    <a:pt x="655904" y="87443"/>
                    <a:pt x="661354" y="88622"/>
                  </a:cubicBezTo>
                  <a:cubicBezTo>
                    <a:pt x="666805" y="89800"/>
                    <a:pt x="664154" y="101586"/>
                    <a:pt x="668426" y="108068"/>
                  </a:cubicBezTo>
                  <a:cubicBezTo>
                    <a:pt x="672698" y="114550"/>
                    <a:pt x="682716" y="120885"/>
                    <a:pt x="686989" y="127515"/>
                  </a:cubicBezTo>
                  <a:cubicBezTo>
                    <a:pt x="691261" y="134144"/>
                    <a:pt x="694354" y="139448"/>
                    <a:pt x="694060" y="147846"/>
                  </a:cubicBezTo>
                  <a:cubicBezTo>
                    <a:pt x="693765" y="156243"/>
                    <a:pt x="684189" y="168028"/>
                    <a:pt x="685220" y="177899"/>
                  </a:cubicBezTo>
                  <a:cubicBezTo>
                    <a:pt x="686252" y="187770"/>
                    <a:pt x="695238" y="194105"/>
                    <a:pt x="700247" y="207069"/>
                  </a:cubicBezTo>
                  <a:cubicBezTo>
                    <a:pt x="705256" y="220033"/>
                    <a:pt x="711297" y="250972"/>
                    <a:pt x="715275" y="255686"/>
                  </a:cubicBezTo>
                  <a:cubicBezTo>
                    <a:pt x="719252" y="260400"/>
                    <a:pt x="720430" y="240217"/>
                    <a:pt x="724114" y="235355"/>
                  </a:cubicBezTo>
                  <a:cubicBezTo>
                    <a:pt x="727797" y="230494"/>
                    <a:pt x="732952" y="226074"/>
                    <a:pt x="737373" y="226516"/>
                  </a:cubicBezTo>
                  <a:cubicBezTo>
                    <a:pt x="741792" y="226958"/>
                    <a:pt x="747833" y="231672"/>
                    <a:pt x="750632" y="238007"/>
                  </a:cubicBezTo>
                  <a:cubicBezTo>
                    <a:pt x="753431" y="244342"/>
                    <a:pt x="754904" y="251855"/>
                    <a:pt x="754167" y="264526"/>
                  </a:cubicBezTo>
                  <a:cubicBezTo>
                    <a:pt x="753431" y="277195"/>
                    <a:pt x="747980" y="299146"/>
                    <a:pt x="746212" y="314026"/>
                  </a:cubicBezTo>
                  <a:cubicBezTo>
                    <a:pt x="744444" y="328906"/>
                    <a:pt x="745918" y="343932"/>
                    <a:pt x="743560" y="353803"/>
                  </a:cubicBezTo>
                  <a:cubicBezTo>
                    <a:pt x="741203" y="363674"/>
                    <a:pt x="736341" y="368978"/>
                    <a:pt x="732069" y="373250"/>
                  </a:cubicBezTo>
                  <a:cubicBezTo>
                    <a:pt x="727797" y="377523"/>
                    <a:pt x="721167" y="371924"/>
                    <a:pt x="717926" y="379438"/>
                  </a:cubicBezTo>
                  <a:cubicBezTo>
                    <a:pt x="714685" y="386951"/>
                    <a:pt x="715127" y="408018"/>
                    <a:pt x="712623" y="418331"/>
                  </a:cubicBezTo>
                  <a:cubicBezTo>
                    <a:pt x="710117" y="428643"/>
                    <a:pt x="705256" y="432916"/>
                    <a:pt x="702900" y="441314"/>
                  </a:cubicBezTo>
                  <a:cubicBezTo>
                    <a:pt x="700542" y="449711"/>
                    <a:pt x="702310" y="460024"/>
                    <a:pt x="698480" y="468715"/>
                  </a:cubicBezTo>
                  <a:cubicBezTo>
                    <a:pt x="694649" y="477407"/>
                    <a:pt x="689640" y="482564"/>
                    <a:pt x="679917" y="493466"/>
                  </a:cubicBezTo>
                  <a:cubicBezTo>
                    <a:pt x="670194" y="504367"/>
                    <a:pt x="659145" y="519542"/>
                    <a:pt x="640140" y="534127"/>
                  </a:cubicBezTo>
                  <a:cubicBezTo>
                    <a:pt x="621135" y="548712"/>
                    <a:pt x="583420" y="573020"/>
                    <a:pt x="565890" y="580976"/>
                  </a:cubicBezTo>
                  <a:cubicBezTo>
                    <a:pt x="548358" y="588932"/>
                    <a:pt x="545854" y="588195"/>
                    <a:pt x="534952" y="581860"/>
                  </a:cubicBezTo>
                  <a:cubicBezTo>
                    <a:pt x="524050" y="575525"/>
                    <a:pt x="509759" y="554310"/>
                    <a:pt x="500479" y="542966"/>
                  </a:cubicBezTo>
                  <a:cubicBezTo>
                    <a:pt x="491197" y="531622"/>
                    <a:pt x="483683" y="522047"/>
                    <a:pt x="479264" y="513797"/>
                  </a:cubicBezTo>
                  <a:cubicBezTo>
                    <a:pt x="474844" y="505547"/>
                    <a:pt x="480148" y="503926"/>
                    <a:pt x="473960" y="493466"/>
                  </a:cubicBezTo>
                  <a:cubicBezTo>
                    <a:pt x="467773" y="483006"/>
                    <a:pt x="450536" y="468274"/>
                    <a:pt x="442139" y="451037"/>
                  </a:cubicBezTo>
                  <a:cubicBezTo>
                    <a:pt x="433741" y="433800"/>
                    <a:pt x="425196" y="403009"/>
                    <a:pt x="423576" y="390045"/>
                  </a:cubicBezTo>
                  <a:cubicBezTo>
                    <a:pt x="421956" y="377080"/>
                    <a:pt x="414884" y="386951"/>
                    <a:pt x="411201" y="383857"/>
                  </a:cubicBezTo>
                  <a:cubicBezTo>
                    <a:pt x="407518" y="380764"/>
                    <a:pt x="402951" y="378848"/>
                    <a:pt x="401477" y="371482"/>
                  </a:cubicBezTo>
                  <a:cubicBezTo>
                    <a:pt x="400004" y="364116"/>
                    <a:pt x="402509" y="350857"/>
                    <a:pt x="402361" y="339660"/>
                  </a:cubicBezTo>
                  <a:cubicBezTo>
                    <a:pt x="402214" y="328464"/>
                    <a:pt x="403540" y="316678"/>
                    <a:pt x="400594" y="304302"/>
                  </a:cubicBezTo>
                  <a:cubicBezTo>
                    <a:pt x="397647" y="291927"/>
                    <a:pt x="386451" y="275428"/>
                    <a:pt x="384682" y="265410"/>
                  </a:cubicBezTo>
                  <a:cubicBezTo>
                    <a:pt x="382916" y="255392"/>
                    <a:pt x="385862" y="244195"/>
                    <a:pt x="389986" y="244195"/>
                  </a:cubicBezTo>
                  <a:cubicBezTo>
                    <a:pt x="394112" y="244195"/>
                    <a:pt x="407813" y="268356"/>
                    <a:pt x="411201" y="264526"/>
                  </a:cubicBezTo>
                  <a:cubicBezTo>
                    <a:pt x="414589" y="260695"/>
                    <a:pt x="410170" y="232851"/>
                    <a:pt x="410317" y="221212"/>
                  </a:cubicBezTo>
                  <a:cubicBezTo>
                    <a:pt x="410464" y="209573"/>
                    <a:pt x="410170" y="200882"/>
                    <a:pt x="412085" y="194694"/>
                  </a:cubicBezTo>
                  <a:cubicBezTo>
                    <a:pt x="414000" y="188506"/>
                    <a:pt x="420482" y="190569"/>
                    <a:pt x="421808" y="184087"/>
                  </a:cubicBezTo>
                  <a:cubicBezTo>
                    <a:pt x="423134" y="177604"/>
                    <a:pt x="420335" y="165229"/>
                    <a:pt x="420040" y="155801"/>
                  </a:cubicBezTo>
                  <a:cubicBezTo>
                    <a:pt x="419746" y="146372"/>
                    <a:pt x="418272" y="134439"/>
                    <a:pt x="420040" y="127515"/>
                  </a:cubicBezTo>
                  <a:cubicBezTo>
                    <a:pt x="421808" y="120591"/>
                    <a:pt x="422692" y="112930"/>
                    <a:pt x="430648" y="114256"/>
                  </a:cubicBezTo>
                  <a:cubicBezTo>
                    <a:pt x="438603" y="115581"/>
                    <a:pt x="454514" y="135470"/>
                    <a:pt x="467773" y="135470"/>
                  </a:cubicBezTo>
                  <a:cubicBezTo>
                    <a:pt x="481031" y="135470"/>
                    <a:pt x="510202" y="114256"/>
                    <a:pt x="510202" y="114256"/>
                  </a:cubicBezTo>
                  <a:cubicBezTo>
                    <a:pt x="525228" y="106742"/>
                    <a:pt x="546001" y="95693"/>
                    <a:pt x="557934" y="90389"/>
                  </a:cubicBezTo>
                  <a:cubicBezTo>
                    <a:pt x="569867" y="85086"/>
                    <a:pt x="572960" y="81992"/>
                    <a:pt x="581800" y="82434"/>
                  </a:cubicBezTo>
                  <a:close/>
                  <a:moveTo>
                    <a:pt x="527585" y="227"/>
                  </a:moveTo>
                  <a:cubicBezTo>
                    <a:pt x="540943" y="-559"/>
                    <a:pt x="556854" y="620"/>
                    <a:pt x="575908" y="4942"/>
                  </a:cubicBezTo>
                  <a:cubicBezTo>
                    <a:pt x="594961" y="9263"/>
                    <a:pt x="623836" y="19674"/>
                    <a:pt x="641908" y="26156"/>
                  </a:cubicBezTo>
                  <a:cubicBezTo>
                    <a:pt x="659979" y="32639"/>
                    <a:pt x="674515" y="39120"/>
                    <a:pt x="684336" y="43835"/>
                  </a:cubicBezTo>
                  <a:cubicBezTo>
                    <a:pt x="694159" y="48549"/>
                    <a:pt x="693176" y="45603"/>
                    <a:pt x="700837" y="54442"/>
                  </a:cubicBezTo>
                  <a:cubicBezTo>
                    <a:pt x="708497" y="63281"/>
                    <a:pt x="721855" y="79782"/>
                    <a:pt x="730301" y="96871"/>
                  </a:cubicBezTo>
                  <a:cubicBezTo>
                    <a:pt x="738748" y="113961"/>
                    <a:pt x="747980" y="138515"/>
                    <a:pt x="751515" y="156980"/>
                  </a:cubicBezTo>
                  <a:cubicBezTo>
                    <a:pt x="755051" y="175444"/>
                    <a:pt x="751515" y="207659"/>
                    <a:pt x="751515" y="207659"/>
                  </a:cubicBezTo>
                  <a:cubicBezTo>
                    <a:pt x="751785" y="211244"/>
                    <a:pt x="752056" y="214828"/>
                    <a:pt x="752326" y="218413"/>
                  </a:cubicBezTo>
                  <a:cubicBezTo>
                    <a:pt x="752596" y="220476"/>
                    <a:pt x="752596" y="221311"/>
                    <a:pt x="751515" y="221801"/>
                  </a:cubicBezTo>
                  <a:cubicBezTo>
                    <a:pt x="749355" y="222784"/>
                    <a:pt x="742480" y="214927"/>
                    <a:pt x="738551" y="213552"/>
                  </a:cubicBezTo>
                  <a:cubicBezTo>
                    <a:pt x="734622" y="212177"/>
                    <a:pt x="730890" y="212766"/>
                    <a:pt x="727944" y="213552"/>
                  </a:cubicBezTo>
                  <a:cubicBezTo>
                    <a:pt x="724998" y="214338"/>
                    <a:pt x="723623" y="220230"/>
                    <a:pt x="720872" y="218266"/>
                  </a:cubicBezTo>
                  <a:cubicBezTo>
                    <a:pt x="718123" y="216302"/>
                    <a:pt x="713801" y="207266"/>
                    <a:pt x="711444" y="201766"/>
                  </a:cubicBezTo>
                  <a:cubicBezTo>
                    <a:pt x="709087" y="196265"/>
                    <a:pt x="706926" y="191551"/>
                    <a:pt x="706729" y="185265"/>
                  </a:cubicBezTo>
                  <a:cubicBezTo>
                    <a:pt x="706533" y="178979"/>
                    <a:pt x="709872" y="171712"/>
                    <a:pt x="710265" y="164051"/>
                  </a:cubicBezTo>
                  <a:cubicBezTo>
                    <a:pt x="710658" y="156390"/>
                    <a:pt x="711640" y="148730"/>
                    <a:pt x="709087" y="139301"/>
                  </a:cubicBezTo>
                  <a:cubicBezTo>
                    <a:pt x="706533" y="129872"/>
                    <a:pt x="699265" y="115140"/>
                    <a:pt x="694944" y="107479"/>
                  </a:cubicBezTo>
                  <a:cubicBezTo>
                    <a:pt x="690622" y="99818"/>
                    <a:pt x="685515" y="97854"/>
                    <a:pt x="683158" y="93335"/>
                  </a:cubicBezTo>
                  <a:cubicBezTo>
                    <a:pt x="680801" y="88817"/>
                    <a:pt x="683747" y="83907"/>
                    <a:pt x="680801" y="80371"/>
                  </a:cubicBezTo>
                  <a:cubicBezTo>
                    <a:pt x="677855" y="76836"/>
                    <a:pt x="671176" y="72121"/>
                    <a:pt x="665480" y="72121"/>
                  </a:cubicBezTo>
                  <a:cubicBezTo>
                    <a:pt x="659783" y="72121"/>
                    <a:pt x="654087" y="78996"/>
                    <a:pt x="646622" y="80371"/>
                  </a:cubicBezTo>
                  <a:cubicBezTo>
                    <a:pt x="639158" y="81746"/>
                    <a:pt x="630318" y="81943"/>
                    <a:pt x="620694" y="80371"/>
                  </a:cubicBezTo>
                  <a:cubicBezTo>
                    <a:pt x="611068" y="78800"/>
                    <a:pt x="598496" y="71728"/>
                    <a:pt x="588872" y="70942"/>
                  </a:cubicBezTo>
                  <a:cubicBezTo>
                    <a:pt x="579246" y="70157"/>
                    <a:pt x="575711" y="71532"/>
                    <a:pt x="562942" y="75657"/>
                  </a:cubicBezTo>
                  <a:cubicBezTo>
                    <a:pt x="550175" y="79782"/>
                    <a:pt x="525228" y="89211"/>
                    <a:pt x="512264" y="95693"/>
                  </a:cubicBezTo>
                  <a:cubicBezTo>
                    <a:pt x="499300" y="102175"/>
                    <a:pt x="493800" y="110622"/>
                    <a:pt x="485157" y="114550"/>
                  </a:cubicBezTo>
                  <a:cubicBezTo>
                    <a:pt x="476514" y="118479"/>
                    <a:pt x="467085" y="120247"/>
                    <a:pt x="460407" y="119265"/>
                  </a:cubicBezTo>
                  <a:cubicBezTo>
                    <a:pt x="453728" y="118282"/>
                    <a:pt x="451568" y="111015"/>
                    <a:pt x="445085" y="108658"/>
                  </a:cubicBezTo>
                  <a:cubicBezTo>
                    <a:pt x="438603" y="106301"/>
                    <a:pt x="427406" y="102764"/>
                    <a:pt x="421513" y="105121"/>
                  </a:cubicBezTo>
                  <a:cubicBezTo>
                    <a:pt x="415621" y="107479"/>
                    <a:pt x="412085" y="115140"/>
                    <a:pt x="409728" y="122800"/>
                  </a:cubicBezTo>
                  <a:cubicBezTo>
                    <a:pt x="407371" y="130461"/>
                    <a:pt x="407567" y="142444"/>
                    <a:pt x="407371" y="151087"/>
                  </a:cubicBezTo>
                  <a:cubicBezTo>
                    <a:pt x="407174" y="159730"/>
                    <a:pt x="409335" y="168372"/>
                    <a:pt x="408549" y="174658"/>
                  </a:cubicBezTo>
                  <a:cubicBezTo>
                    <a:pt x="407763" y="180944"/>
                    <a:pt x="403834" y="183498"/>
                    <a:pt x="402657" y="188802"/>
                  </a:cubicBezTo>
                  <a:cubicBezTo>
                    <a:pt x="401477" y="194105"/>
                    <a:pt x="401674" y="199605"/>
                    <a:pt x="401477" y="206480"/>
                  </a:cubicBezTo>
                  <a:cubicBezTo>
                    <a:pt x="401281" y="213355"/>
                    <a:pt x="403639" y="226516"/>
                    <a:pt x="401477" y="230051"/>
                  </a:cubicBezTo>
                  <a:cubicBezTo>
                    <a:pt x="399317" y="233588"/>
                    <a:pt x="391656" y="235945"/>
                    <a:pt x="387335" y="222981"/>
                  </a:cubicBezTo>
                  <a:cubicBezTo>
                    <a:pt x="383013" y="210016"/>
                    <a:pt x="375352" y="170926"/>
                    <a:pt x="375549" y="152265"/>
                  </a:cubicBezTo>
                  <a:cubicBezTo>
                    <a:pt x="375746" y="133604"/>
                    <a:pt x="382031" y="126140"/>
                    <a:pt x="388513" y="111015"/>
                  </a:cubicBezTo>
                  <a:cubicBezTo>
                    <a:pt x="394996" y="95889"/>
                    <a:pt x="404620" y="74871"/>
                    <a:pt x="414442" y="61513"/>
                  </a:cubicBezTo>
                  <a:cubicBezTo>
                    <a:pt x="424264" y="48157"/>
                    <a:pt x="433888" y="39513"/>
                    <a:pt x="447442" y="30870"/>
                  </a:cubicBezTo>
                  <a:cubicBezTo>
                    <a:pt x="460995" y="22227"/>
                    <a:pt x="482407" y="14763"/>
                    <a:pt x="495764" y="9656"/>
                  </a:cubicBezTo>
                  <a:cubicBezTo>
                    <a:pt x="509121" y="4548"/>
                    <a:pt x="514228" y="1013"/>
                    <a:pt x="527585" y="227"/>
                  </a:cubicBezTo>
                  <a:close/>
                </a:path>
              </a:pathLst>
            </a:custGeom>
            <a:solidFill>
              <a:schemeClr val="accent6"/>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9" name="Freeform 48"/>
            <p:cNvSpPr/>
            <p:nvPr/>
          </p:nvSpPr>
          <p:spPr>
            <a:xfrm>
              <a:off x="8351340" y="3074990"/>
              <a:ext cx="609437" cy="614159"/>
            </a:xfrm>
            <a:custGeom>
              <a:avLst/>
              <a:gdLst>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24261 w 1118525"/>
                <a:gd name="connsiteY20" fmla="*/ 1009662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36233 h 1127193"/>
                <a:gd name="connsiteX25" fmla="*/ 854207 w 1118525"/>
                <a:gd name="connsiteY25" fmla="*/ 937658 h 1127193"/>
                <a:gd name="connsiteX26" fmla="*/ 722382 w 1118525"/>
                <a:gd name="connsiteY26" fmla="*/ 1076463 h 1127193"/>
                <a:gd name="connsiteX27" fmla="*/ 700482 w 1118525"/>
                <a:gd name="connsiteY27" fmla="*/ 936233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118525" h="1127193">
                  <a:moveTo>
                    <a:pt x="578327" y="1086628"/>
                  </a:moveTo>
                  <a:lnTo>
                    <a:pt x="577021" y="1100018"/>
                  </a:lnTo>
                  <a:lnTo>
                    <a:pt x="670396" y="1109126"/>
                  </a:lnTo>
                  <a:lnTo>
                    <a:pt x="671702" y="1095737"/>
                  </a:lnTo>
                  <a:lnTo>
                    <a:pt x="578327" y="1086628"/>
                  </a:lnTo>
                  <a:close/>
                  <a:moveTo>
                    <a:pt x="101110" y="1040075"/>
                  </a:moveTo>
                  <a:lnTo>
                    <a:pt x="99804" y="1053465"/>
                  </a:lnTo>
                  <a:lnTo>
                    <a:pt x="193179" y="1062574"/>
                  </a:lnTo>
                  <a:lnTo>
                    <a:pt x="194485" y="1049184"/>
                  </a:lnTo>
                  <a:lnTo>
                    <a:pt x="101110" y="1040075"/>
                  </a:lnTo>
                  <a:close/>
                  <a:moveTo>
                    <a:pt x="69312" y="1026836"/>
                  </a:moveTo>
                  <a:lnTo>
                    <a:pt x="709049" y="1089243"/>
                  </a:lnTo>
                  <a:cubicBezTo>
                    <a:pt x="712130" y="1089543"/>
                    <a:pt x="714385" y="1092285"/>
                    <a:pt x="714084" y="1095366"/>
                  </a:cubicBezTo>
                  <a:lnTo>
                    <a:pt x="711907" y="1117682"/>
                  </a:lnTo>
                  <a:cubicBezTo>
                    <a:pt x="711607" y="1120763"/>
                    <a:pt x="708865" y="1123017"/>
                    <a:pt x="705784" y="1122716"/>
                  </a:cubicBezTo>
                  <a:lnTo>
                    <a:pt x="66046" y="1060310"/>
                  </a:lnTo>
                  <a:cubicBezTo>
                    <a:pt x="62965" y="1060010"/>
                    <a:pt x="60711" y="1057268"/>
                    <a:pt x="61011" y="1054187"/>
                  </a:cubicBezTo>
                  <a:lnTo>
                    <a:pt x="63188" y="1031871"/>
                  </a:lnTo>
                  <a:cubicBezTo>
                    <a:pt x="63489" y="1028790"/>
                    <a:pt x="66231" y="1026536"/>
                    <a:pt x="69312" y="1026836"/>
                  </a:cubicBezTo>
                  <a:close/>
                  <a:moveTo>
                    <a:pt x="855998" y="936340"/>
                  </a:moveTo>
                  <a:cubicBezTo>
                    <a:pt x="856634" y="948957"/>
                    <a:pt x="858235" y="959962"/>
                    <a:pt x="858871" y="972579"/>
                  </a:cubicBezTo>
                  <a:cubicBezTo>
                    <a:pt x="825844" y="1010426"/>
                    <a:pt x="752220" y="1089347"/>
                    <a:pt x="719193" y="1127193"/>
                  </a:cubicBezTo>
                  <a:lnTo>
                    <a:pt x="721532" y="1085180"/>
                  </a:lnTo>
                  <a:lnTo>
                    <a:pt x="855998" y="936340"/>
                  </a:lnTo>
                  <a:close/>
                  <a:moveTo>
                    <a:pt x="700482" y="936233"/>
                  </a:moveTo>
                  <a:lnTo>
                    <a:pt x="854207" y="937658"/>
                  </a:lnTo>
                  <a:cubicBezTo>
                    <a:pt x="822627" y="972712"/>
                    <a:pt x="753962" y="1041409"/>
                    <a:pt x="722382" y="1076463"/>
                  </a:cubicBezTo>
                  <a:cubicBezTo>
                    <a:pt x="713281" y="1037440"/>
                    <a:pt x="709582" y="975256"/>
                    <a:pt x="700482" y="936233"/>
                  </a:cubicBezTo>
                  <a:close/>
                  <a:moveTo>
                    <a:pt x="364199" y="857955"/>
                  </a:moveTo>
                  <a:cubicBezTo>
                    <a:pt x="348496" y="856423"/>
                    <a:pt x="334524" y="867911"/>
                    <a:pt x="332992" y="883615"/>
                  </a:cubicBezTo>
                  <a:cubicBezTo>
                    <a:pt x="331460" y="899318"/>
                    <a:pt x="342949" y="913290"/>
                    <a:pt x="358652" y="914822"/>
                  </a:cubicBezTo>
                  <a:cubicBezTo>
                    <a:pt x="361495" y="915099"/>
                    <a:pt x="364281" y="914950"/>
                    <a:pt x="366859" y="913982"/>
                  </a:cubicBezTo>
                  <a:cubicBezTo>
                    <a:pt x="355313" y="909746"/>
                    <a:pt x="347834" y="898046"/>
                    <a:pt x="349089" y="885185"/>
                  </a:cubicBezTo>
                  <a:cubicBezTo>
                    <a:pt x="350343" y="872324"/>
                    <a:pt x="359942" y="862290"/>
                    <a:pt x="372090" y="860365"/>
                  </a:cubicBezTo>
                  <a:lnTo>
                    <a:pt x="364199" y="857955"/>
                  </a:lnTo>
                  <a:close/>
                  <a:moveTo>
                    <a:pt x="20979" y="694750"/>
                  </a:moveTo>
                  <a:lnTo>
                    <a:pt x="73768" y="995590"/>
                  </a:lnTo>
                  <a:lnTo>
                    <a:pt x="33792" y="707733"/>
                  </a:lnTo>
                  <a:lnTo>
                    <a:pt x="632809" y="749740"/>
                  </a:lnTo>
                  <a:lnTo>
                    <a:pt x="20979" y="694750"/>
                  </a:lnTo>
                  <a:close/>
                  <a:moveTo>
                    <a:pt x="0" y="669235"/>
                  </a:moveTo>
                  <a:lnTo>
                    <a:pt x="655020" y="732545"/>
                  </a:lnTo>
                  <a:lnTo>
                    <a:pt x="715195" y="1083974"/>
                  </a:lnTo>
                  <a:lnTo>
                    <a:pt x="59650" y="1020026"/>
                  </a:lnTo>
                  <a:lnTo>
                    <a:pt x="0" y="669235"/>
                  </a:lnTo>
                  <a:close/>
                  <a:moveTo>
                    <a:pt x="555283" y="605726"/>
                  </a:moveTo>
                  <a:cubicBezTo>
                    <a:pt x="559113" y="606757"/>
                    <a:pt x="563532" y="612061"/>
                    <a:pt x="566774" y="616333"/>
                  </a:cubicBezTo>
                  <a:cubicBezTo>
                    <a:pt x="570015" y="620606"/>
                    <a:pt x="575465" y="625320"/>
                    <a:pt x="574728" y="631360"/>
                  </a:cubicBezTo>
                  <a:cubicBezTo>
                    <a:pt x="573992" y="637401"/>
                    <a:pt x="565006" y="645945"/>
                    <a:pt x="562353" y="652575"/>
                  </a:cubicBezTo>
                  <a:cubicBezTo>
                    <a:pt x="559702" y="659205"/>
                    <a:pt x="559260" y="661562"/>
                    <a:pt x="558818" y="671137"/>
                  </a:cubicBezTo>
                  <a:cubicBezTo>
                    <a:pt x="558400" y="680197"/>
                    <a:pt x="558510" y="687410"/>
                    <a:pt x="559553" y="706622"/>
                  </a:cubicBezTo>
                  <a:lnTo>
                    <a:pt x="510600" y="701480"/>
                  </a:lnTo>
                  <a:cubicBezTo>
                    <a:pt x="512274" y="697724"/>
                    <a:pt x="513942" y="694349"/>
                    <a:pt x="515505" y="691468"/>
                  </a:cubicBezTo>
                  <a:cubicBezTo>
                    <a:pt x="521104" y="681156"/>
                    <a:pt x="523314" y="677767"/>
                    <a:pt x="527880" y="672022"/>
                  </a:cubicBezTo>
                  <a:cubicBezTo>
                    <a:pt x="532448" y="666276"/>
                    <a:pt x="543202" y="660678"/>
                    <a:pt x="544675" y="656110"/>
                  </a:cubicBezTo>
                  <a:cubicBezTo>
                    <a:pt x="546148" y="651544"/>
                    <a:pt x="538782" y="649334"/>
                    <a:pt x="536720" y="644619"/>
                  </a:cubicBezTo>
                  <a:cubicBezTo>
                    <a:pt x="534658" y="639905"/>
                    <a:pt x="531121" y="633570"/>
                    <a:pt x="532300" y="627824"/>
                  </a:cubicBezTo>
                  <a:cubicBezTo>
                    <a:pt x="533478" y="622079"/>
                    <a:pt x="539961" y="613829"/>
                    <a:pt x="543792" y="610146"/>
                  </a:cubicBezTo>
                  <a:cubicBezTo>
                    <a:pt x="547622" y="606462"/>
                    <a:pt x="551452" y="604695"/>
                    <a:pt x="555283" y="605726"/>
                  </a:cubicBezTo>
                  <a:close/>
                  <a:moveTo>
                    <a:pt x="497650" y="557462"/>
                  </a:moveTo>
                  <a:cubicBezTo>
                    <a:pt x="510127" y="576825"/>
                    <a:pt x="520249" y="592654"/>
                    <a:pt x="533606" y="599163"/>
                  </a:cubicBezTo>
                  <a:cubicBezTo>
                    <a:pt x="527518" y="609406"/>
                    <a:pt x="519548" y="618992"/>
                    <a:pt x="518865" y="631007"/>
                  </a:cubicBezTo>
                  <a:cubicBezTo>
                    <a:pt x="517685" y="640789"/>
                    <a:pt x="527114" y="647035"/>
                    <a:pt x="529472" y="655050"/>
                  </a:cubicBezTo>
                  <a:cubicBezTo>
                    <a:pt x="515610" y="659101"/>
                    <a:pt x="503154" y="678972"/>
                    <a:pt x="491110" y="699433"/>
                  </a:cubicBezTo>
                  <a:lnTo>
                    <a:pt x="480963" y="698367"/>
                  </a:lnTo>
                  <a:cubicBezTo>
                    <a:pt x="481346" y="690205"/>
                    <a:pt x="482370" y="683246"/>
                    <a:pt x="483507" y="677679"/>
                  </a:cubicBezTo>
                  <a:cubicBezTo>
                    <a:pt x="494350" y="631007"/>
                    <a:pt x="510850" y="616864"/>
                    <a:pt x="497650" y="557462"/>
                  </a:cubicBezTo>
                  <a:close/>
                  <a:moveTo>
                    <a:pt x="472192" y="536248"/>
                  </a:moveTo>
                  <a:cubicBezTo>
                    <a:pt x="472664" y="556048"/>
                    <a:pt x="473135" y="575849"/>
                    <a:pt x="473607" y="595649"/>
                  </a:cubicBezTo>
                  <a:cubicBezTo>
                    <a:pt x="461041" y="617097"/>
                    <a:pt x="454191" y="652837"/>
                    <a:pt x="451139" y="695234"/>
                  </a:cubicBezTo>
                  <a:lnTo>
                    <a:pt x="234888" y="672519"/>
                  </a:lnTo>
                  <a:cubicBezTo>
                    <a:pt x="297296" y="634103"/>
                    <a:pt x="377574" y="595931"/>
                    <a:pt x="446735" y="574435"/>
                  </a:cubicBezTo>
                  <a:cubicBezTo>
                    <a:pt x="456635" y="568778"/>
                    <a:pt x="458049" y="546148"/>
                    <a:pt x="472192" y="536248"/>
                  </a:cubicBezTo>
                  <a:close/>
                  <a:moveTo>
                    <a:pt x="702722" y="481091"/>
                  </a:moveTo>
                  <a:cubicBezTo>
                    <a:pt x="704965" y="556904"/>
                    <a:pt x="663667" y="648088"/>
                    <a:pt x="633617" y="714402"/>
                  </a:cubicBezTo>
                  <a:lnTo>
                    <a:pt x="578343" y="708596"/>
                  </a:lnTo>
                  <a:cubicBezTo>
                    <a:pt x="579013" y="691429"/>
                    <a:pt x="578674" y="674183"/>
                    <a:pt x="576850" y="656464"/>
                  </a:cubicBezTo>
                  <a:cubicBezTo>
                    <a:pt x="581329" y="649039"/>
                    <a:pt x="590227" y="646034"/>
                    <a:pt x="590286" y="634189"/>
                  </a:cubicBezTo>
                  <a:cubicBezTo>
                    <a:pt x="588365" y="622165"/>
                    <a:pt x="582607" y="607840"/>
                    <a:pt x="568527" y="595720"/>
                  </a:cubicBezTo>
                  <a:cubicBezTo>
                    <a:pt x="616228" y="576850"/>
                    <a:pt x="676417" y="523548"/>
                    <a:pt x="702722" y="481091"/>
                  </a:cubicBezTo>
                  <a:close/>
                  <a:moveTo>
                    <a:pt x="670194" y="466947"/>
                  </a:moveTo>
                  <a:cubicBezTo>
                    <a:pt x="639845" y="490814"/>
                    <a:pt x="595354" y="519542"/>
                    <a:pt x="555282" y="519984"/>
                  </a:cubicBezTo>
                  <a:cubicBezTo>
                    <a:pt x="537456" y="520573"/>
                    <a:pt x="520514" y="514091"/>
                    <a:pt x="503130" y="511144"/>
                  </a:cubicBezTo>
                  <a:cubicBezTo>
                    <a:pt x="521693" y="520279"/>
                    <a:pt x="525670" y="537810"/>
                    <a:pt x="558818" y="538547"/>
                  </a:cubicBezTo>
                  <a:cubicBezTo>
                    <a:pt x="583568" y="538547"/>
                    <a:pt x="640581" y="502305"/>
                    <a:pt x="670194" y="466947"/>
                  </a:cubicBezTo>
                  <a:close/>
                  <a:moveTo>
                    <a:pt x="718280" y="449976"/>
                  </a:moveTo>
                  <a:cubicBezTo>
                    <a:pt x="747980" y="475905"/>
                    <a:pt x="769194" y="514562"/>
                    <a:pt x="803137" y="540491"/>
                  </a:cubicBezTo>
                  <a:cubicBezTo>
                    <a:pt x="894595" y="570192"/>
                    <a:pt x="983225" y="606963"/>
                    <a:pt x="1030839" y="646564"/>
                  </a:cubicBezTo>
                  <a:cubicBezTo>
                    <a:pt x="1135026" y="710208"/>
                    <a:pt x="1110511" y="816280"/>
                    <a:pt x="1118525" y="871438"/>
                  </a:cubicBezTo>
                  <a:cubicBezTo>
                    <a:pt x="1069968" y="896424"/>
                    <a:pt x="1018582" y="878982"/>
                    <a:pt x="968610" y="882753"/>
                  </a:cubicBezTo>
                  <a:cubicBezTo>
                    <a:pt x="882941" y="917338"/>
                    <a:pt x="799835" y="922453"/>
                    <a:pt x="716698" y="927750"/>
                  </a:cubicBezTo>
                  <a:lnTo>
                    <a:pt x="674024" y="718646"/>
                  </a:lnTo>
                  <a:lnTo>
                    <a:pt x="665595" y="717761"/>
                  </a:lnTo>
                  <a:cubicBezTo>
                    <a:pt x="709303" y="597399"/>
                    <a:pt x="748848" y="487822"/>
                    <a:pt x="718280" y="449976"/>
                  </a:cubicBezTo>
                  <a:close/>
                  <a:moveTo>
                    <a:pt x="698609" y="256336"/>
                  </a:moveTo>
                  <a:cubicBezTo>
                    <a:pt x="696703" y="257019"/>
                    <a:pt x="700506" y="286845"/>
                    <a:pt x="700247" y="322423"/>
                  </a:cubicBezTo>
                  <a:cubicBezTo>
                    <a:pt x="700763" y="408902"/>
                    <a:pt x="662238" y="445070"/>
                    <a:pt x="649863" y="458550"/>
                  </a:cubicBezTo>
                  <a:cubicBezTo>
                    <a:pt x="667541" y="449417"/>
                    <a:pt x="687430" y="430116"/>
                    <a:pt x="697595" y="405956"/>
                  </a:cubicBezTo>
                  <a:cubicBezTo>
                    <a:pt x="705403" y="381500"/>
                    <a:pt x="707908" y="360139"/>
                    <a:pt x="709087" y="336567"/>
                  </a:cubicBezTo>
                  <a:cubicBezTo>
                    <a:pt x="708497" y="295022"/>
                    <a:pt x="706140" y="282204"/>
                    <a:pt x="699806" y="257896"/>
                  </a:cubicBezTo>
                  <a:lnTo>
                    <a:pt x="698609" y="256336"/>
                  </a:lnTo>
                  <a:close/>
                  <a:moveTo>
                    <a:pt x="664821" y="123634"/>
                  </a:moveTo>
                  <a:cubicBezTo>
                    <a:pt x="663794" y="122966"/>
                    <a:pt x="662865" y="123610"/>
                    <a:pt x="662238" y="126188"/>
                  </a:cubicBezTo>
                  <a:cubicBezTo>
                    <a:pt x="658408" y="139448"/>
                    <a:pt x="658555" y="155801"/>
                    <a:pt x="650747" y="165966"/>
                  </a:cubicBezTo>
                  <a:cubicBezTo>
                    <a:pt x="648095" y="169060"/>
                    <a:pt x="643676" y="169502"/>
                    <a:pt x="640140" y="171270"/>
                  </a:cubicBezTo>
                  <a:cubicBezTo>
                    <a:pt x="636015" y="175542"/>
                    <a:pt x="638519" y="183351"/>
                    <a:pt x="642349" y="185413"/>
                  </a:cubicBezTo>
                  <a:cubicBezTo>
                    <a:pt x="648684" y="189538"/>
                    <a:pt x="655020" y="190569"/>
                    <a:pt x="661354" y="197788"/>
                  </a:cubicBezTo>
                  <a:cubicBezTo>
                    <a:pt x="673877" y="208101"/>
                    <a:pt x="682422" y="228136"/>
                    <a:pt x="691850" y="242427"/>
                  </a:cubicBezTo>
                  <a:cubicBezTo>
                    <a:pt x="687873" y="229168"/>
                    <a:pt x="685220" y="214141"/>
                    <a:pt x="677707" y="200882"/>
                  </a:cubicBezTo>
                  <a:cubicBezTo>
                    <a:pt x="674024" y="194842"/>
                    <a:pt x="669457" y="191011"/>
                    <a:pt x="666658" y="182761"/>
                  </a:cubicBezTo>
                  <a:cubicBezTo>
                    <a:pt x="661944" y="167734"/>
                    <a:pt x="669604" y="159779"/>
                    <a:pt x="671078" y="148287"/>
                  </a:cubicBezTo>
                  <a:cubicBezTo>
                    <a:pt x="671851" y="139448"/>
                    <a:pt x="667901" y="125636"/>
                    <a:pt x="664821" y="123634"/>
                  </a:cubicBezTo>
                  <a:close/>
                  <a:moveTo>
                    <a:pt x="581800" y="82434"/>
                  </a:moveTo>
                  <a:cubicBezTo>
                    <a:pt x="590639" y="82876"/>
                    <a:pt x="601984" y="89947"/>
                    <a:pt x="610970" y="93041"/>
                  </a:cubicBezTo>
                  <a:cubicBezTo>
                    <a:pt x="619957" y="96135"/>
                    <a:pt x="627323" y="101733"/>
                    <a:pt x="635720" y="100997"/>
                  </a:cubicBezTo>
                  <a:cubicBezTo>
                    <a:pt x="644118" y="100260"/>
                    <a:pt x="655904" y="87443"/>
                    <a:pt x="661354" y="88622"/>
                  </a:cubicBezTo>
                  <a:cubicBezTo>
                    <a:pt x="666805" y="89800"/>
                    <a:pt x="664154" y="101586"/>
                    <a:pt x="668426" y="108068"/>
                  </a:cubicBezTo>
                  <a:cubicBezTo>
                    <a:pt x="672698" y="114550"/>
                    <a:pt x="682716" y="120885"/>
                    <a:pt x="686989" y="127515"/>
                  </a:cubicBezTo>
                  <a:cubicBezTo>
                    <a:pt x="691261" y="134144"/>
                    <a:pt x="694354" y="139448"/>
                    <a:pt x="694060" y="147846"/>
                  </a:cubicBezTo>
                  <a:cubicBezTo>
                    <a:pt x="693765" y="156243"/>
                    <a:pt x="684189" y="168028"/>
                    <a:pt x="685220" y="177899"/>
                  </a:cubicBezTo>
                  <a:cubicBezTo>
                    <a:pt x="686252" y="187770"/>
                    <a:pt x="695238" y="194105"/>
                    <a:pt x="700247" y="207069"/>
                  </a:cubicBezTo>
                  <a:cubicBezTo>
                    <a:pt x="705256" y="220033"/>
                    <a:pt x="711297" y="250972"/>
                    <a:pt x="715275" y="255686"/>
                  </a:cubicBezTo>
                  <a:cubicBezTo>
                    <a:pt x="719252" y="260400"/>
                    <a:pt x="720430" y="240217"/>
                    <a:pt x="724114" y="235355"/>
                  </a:cubicBezTo>
                  <a:cubicBezTo>
                    <a:pt x="727797" y="230494"/>
                    <a:pt x="732952" y="226074"/>
                    <a:pt x="737373" y="226516"/>
                  </a:cubicBezTo>
                  <a:cubicBezTo>
                    <a:pt x="741792" y="226958"/>
                    <a:pt x="747833" y="231672"/>
                    <a:pt x="750632" y="238007"/>
                  </a:cubicBezTo>
                  <a:cubicBezTo>
                    <a:pt x="753431" y="244342"/>
                    <a:pt x="754904" y="251855"/>
                    <a:pt x="754167" y="264526"/>
                  </a:cubicBezTo>
                  <a:cubicBezTo>
                    <a:pt x="753431" y="277195"/>
                    <a:pt x="747980" y="299146"/>
                    <a:pt x="746212" y="314026"/>
                  </a:cubicBezTo>
                  <a:cubicBezTo>
                    <a:pt x="744444" y="328906"/>
                    <a:pt x="745918" y="343932"/>
                    <a:pt x="743560" y="353803"/>
                  </a:cubicBezTo>
                  <a:cubicBezTo>
                    <a:pt x="741203" y="363674"/>
                    <a:pt x="736341" y="368978"/>
                    <a:pt x="732069" y="373250"/>
                  </a:cubicBezTo>
                  <a:cubicBezTo>
                    <a:pt x="727797" y="377523"/>
                    <a:pt x="721167" y="371924"/>
                    <a:pt x="717926" y="379438"/>
                  </a:cubicBezTo>
                  <a:cubicBezTo>
                    <a:pt x="714685" y="386951"/>
                    <a:pt x="715127" y="408018"/>
                    <a:pt x="712623" y="418331"/>
                  </a:cubicBezTo>
                  <a:cubicBezTo>
                    <a:pt x="710117" y="428643"/>
                    <a:pt x="705256" y="432916"/>
                    <a:pt x="702900" y="441314"/>
                  </a:cubicBezTo>
                  <a:cubicBezTo>
                    <a:pt x="700542" y="449711"/>
                    <a:pt x="702310" y="460024"/>
                    <a:pt x="698480" y="468715"/>
                  </a:cubicBezTo>
                  <a:cubicBezTo>
                    <a:pt x="694649" y="477407"/>
                    <a:pt x="689640" y="482564"/>
                    <a:pt x="679917" y="493466"/>
                  </a:cubicBezTo>
                  <a:cubicBezTo>
                    <a:pt x="670194" y="504367"/>
                    <a:pt x="659145" y="519542"/>
                    <a:pt x="640140" y="534127"/>
                  </a:cubicBezTo>
                  <a:cubicBezTo>
                    <a:pt x="621135" y="548712"/>
                    <a:pt x="583420" y="573020"/>
                    <a:pt x="565890" y="580976"/>
                  </a:cubicBezTo>
                  <a:cubicBezTo>
                    <a:pt x="548358" y="588932"/>
                    <a:pt x="545854" y="588195"/>
                    <a:pt x="534952" y="581860"/>
                  </a:cubicBezTo>
                  <a:cubicBezTo>
                    <a:pt x="524050" y="575525"/>
                    <a:pt x="509759" y="554310"/>
                    <a:pt x="500479" y="542966"/>
                  </a:cubicBezTo>
                  <a:cubicBezTo>
                    <a:pt x="491197" y="531622"/>
                    <a:pt x="483683" y="522047"/>
                    <a:pt x="479264" y="513797"/>
                  </a:cubicBezTo>
                  <a:cubicBezTo>
                    <a:pt x="474844" y="505547"/>
                    <a:pt x="480148" y="503926"/>
                    <a:pt x="473960" y="493466"/>
                  </a:cubicBezTo>
                  <a:cubicBezTo>
                    <a:pt x="467773" y="483006"/>
                    <a:pt x="450536" y="468274"/>
                    <a:pt x="442139" y="451037"/>
                  </a:cubicBezTo>
                  <a:cubicBezTo>
                    <a:pt x="433741" y="433800"/>
                    <a:pt x="425196" y="403009"/>
                    <a:pt x="423576" y="390045"/>
                  </a:cubicBezTo>
                  <a:cubicBezTo>
                    <a:pt x="421956" y="377080"/>
                    <a:pt x="414884" y="386951"/>
                    <a:pt x="411201" y="383857"/>
                  </a:cubicBezTo>
                  <a:cubicBezTo>
                    <a:pt x="407518" y="380764"/>
                    <a:pt x="402951" y="378848"/>
                    <a:pt x="401477" y="371482"/>
                  </a:cubicBezTo>
                  <a:cubicBezTo>
                    <a:pt x="400004" y="364116"/>
                    <a:pt x="402509" y="350857"/>
                    <a:pt x="402361" y="339660"/>
                  </a:cubicBezTo>
                  <a:cubicBezTo>
                    <a:pt x="402214" y="328464"/>
                    <a:pt x="403540" y="316678"/>
                    <a:pt x="400594" y="304302"/>
                  </a:cubicBezTo>
                  <a:cubicBezTo>
                    <a:pt x="397647" y="291927"/>
                    <a:pt x="386451" y="275428"/>
                    <a:pt x="384682" y="265410"/>
                  </a:cubicBezTo>
                  <a:cubicBezTo>
                    <a:pt x="382916" y="255392"/>
                    <a:pt x="385862" y="244195"/>
                    <a:pt x="389986" y="244195"/>
                  </a:cubicBezTo>
                  <a:cubicBezTo>
                    <a:pt x="394112" y="244195"/>
                    <a:pt x="407813" y="268356"/>
                    <a:pt x="411201" y="264526"/>
                  </a:cubicBezTo>
                  <a:cubicBezTo>
                    <a:pt x="414589" y="260695"/>
                    <a:pt x="410170" y="232851"/>
                    <a:pt x="410317" y="221212"/>
                  </a:cubicBezTo>
                  <a:cubicBezTo>
                    <a:pt x="410464" y="209573"/>
                    <a:pt x="410170" y="200882"/>
                    <a:pt x="412085" y="194694"/>
                  </a:cubicBezTo>
                  <a:cubicBezTo>
                    <a:pt x="414000" y="188506"/>
                    <a:pt x="420482" y="190569"/>
                    <a:pt x="421808" y="184087"/>
                  </a:cubicBezTo>
                  <a:cubicBezTo>
                    <a:pt x="423134" y="177604"/>
                    <a:pt x="420335" y="165229"/>
                    <a:pt x="420040" y="155801"/>
                  </a:cubicBezTo>
                  <a:cubicBezTo>
                    <a:pt x="419746" y="146372"/>
                    <a:pt x="418272" y="134439"/>
                    <a:pt x="420040" y="127515"/>
                  </a:cubicBezTo>
                  <a:cubicBezTo>
                    <a:pt x="421808" y="120591"/>
                    <a:pt x="422692" y="112930"/>
                    <a:pt x="430648" y="114256"/>
                  </a:cubicBezTo>
                  <a:cubicBezTo>
                    <a:pt x="438603" y="115581"/>
                    <a:pt x="454514" y="135470"/>
                    <a:pt x="467773" y="135470"/>
                  </a:cubicBezTo>
                  <a:cubicBezTo>
                    <a:pt x="481031" y="135470"/>
                    <a:pt x="510202" y="114256"/>
                    <a:pt x="510202" y="114256"/>
                  </a:cubicBezTo>
                  <a:cubicBezTo>
                    <a:pt x="525228" y="106742"/>
                    <a:pt x="546001" y="95693"/>
                    <a:pt x="557934" y="90389"/>
                  </a:cubicBezTo>
                  <a:cubicBezTo>
                    <a:pt x="569867" y="85086"/>
                    <a:pt x="572960" y="81992"/>
                    <a:pt x="581800" y="82434"/>
                  </a:cubicBezTo>
                  <a:close/>
                  <a:moveTo>
                    <a:pt x="527585" y="227"/>
                  </a:moveTo>
                  <a:cubicBezTo>
                    <a:pt x="540943" y="-559"/>
                    <a:pt x="556854" y="620"/>
                    <a:pt x="575908" y="4942"/>
                  </a:cubicBezTo>
                  <a:cubicBezTo>
                    <a:pt x="594961" y="9263"/>
                    <a:pt x="623836" y="19674"/>
                    <a:pt x="641908" y="26156"/>
                  </a:cubicBezTo>
                  <a:cubicBezTo>
                    <a:pt x="659979" y="32639"/>
                    <a:pt x="674515" y="39120"/>
                    <a:pt x="684336" y="43835"/>
                  </a:cubicBezTo>
                  <a:cubicBezTo>
                    <a:pt x="694159" y="48549"/>
                    <a:pt x="693176" y="45603"/>
                    <a:pt x="700837" y="54442"/>
                  </a:cubicBezTo>
                  <a:cubicBezTo>
                    <a:pt x="708497" y="63281"/>
                    <a:pt x="721855" y="79782"/>
                    <a:pt x="730301" y="96871"/>
                  </a:cubicBezTo>
                  <a:cubicBezTo>
                    <a:pt x="738748" y="113961"/>
                    <a:pt x="747980" y="138515"/>
                    <a:pt x="751515" y="156980"/>
                  </a:cubicBezTo>
                  <a:cubicBezTo>
                    <a:pt x="755051" y="175444"/>
                    <a:pt x="751515" y="207659"/>
                    <a:pt x="751515" y="207659"/>
                  </a:cubicBezTo>
                  <a:cubicBezTo>
                    <a:pt x="751785" y="211244"/>
                    <a:pt x="752056" y="214828"/>
                    <a:pt x="752326" y="218413"/>
                  </a:cubicBezTo>
                  <a:cubicBezTo>
                    <a:pt x="752596" y="220476"/>
                    <a:pt x="752596" y="221311"/>
                    <a:pt x="751515" y="221801"/>
                  </a:cubicBezTo>
                  <a:cubicBezTo>
                    <a:pt x="749355" y="222784"/>
                    <a:pt x="742480" y="214927"/>
                    <a:pt x="738551" y="213552"/>
                  </a:cubicBezTo>
                  <a:cubicBezTo>
                    <a:pt x="734622" y="212177"/>
                    <a:pt x="730890" y="212766"/>
                    <a:pt x="727944" y="213552"/>
                  </a:cubicBezTo>
                  <a:cubicBezTo>
                    <a:pt x="724998" y="214338"/>
                    <a:pt x="723623" y="220230"/>
                    <a:pt x="720872" y="218266"/>
                  </a:cubicBezTo>
                  <a:cubicBezTo>
                    <a:pt x="718123" y="216302"/>
                    <a:pt x="713801" y="207266"/>
                    <a:pt x="711444" y="201766"/>
                  </a:cubicBezTo>
                  <a:cubicBezTo>
                    <a:pt x="709087" y="196265"/>
                    <a:pt x="706926" y="191551"/>
                    <a:pt x="706729" y="185265"/>
                  </a:cubicBezTo>
                  <a:cubicBezTo>
                    <a:pt x="706533" y="178979"/>
                    <a:pt x="709872" y="171712"/>
                    <a:pt x="710265" y="164051"/>
                  </a:cubicBezTo>
                  <a:cubicBezTo>
                    <a:pt x="710658" y="156390"/>
                    <a:pt x="711640" y="148730"/>
                    <a:pt x="709087" y="139301"/>
                  </a:cubicBezTo>
                  <a:cubicBezTo>
                    <a:pt x="706533" y="129872"/>
                    <a:pt x="699265" y="115140"/>
                    <a:pt x="694944" y="107479"/>
                  </a:cubicBezTo>
                  <a:cubicBezTo>
                    <a:pt x="690622" y="99818"/>
                    <a:pt x="685515" y="97854"/>
                    <a:pt x="683158" y="93335"/>
                  </a:cubicBezTo>
                  <a:cubicBezTo>
                    <a:pt x="680801" y="88817"/>
                    <a:pt x="683747" y="83907"/>
                    <a:pt x="680801" y="80371"/>
                  </a:cubicBezTo>
                  <a:cubicBezTo>
                    <a:pt x="677855" y="76836"/>
                    <a:pt x="671176" y="72121"/>
                    <a:pt x="665480" y="72121"/>
                  </a:cubicBezTo>
                  <a:cubicBezTo>
                    <a:pt x="659783" y="72121"/>
                    <a:pt x="654087" y="78996"/>
                    <a:pt x="646622" y="80371"/>
                  </a:cubicBezTo>
                  <a:cubicBezTo>
                    <a:pt x="639158" y="81746"/>
                    <a:pt x="630318" y="81943"/>
                    <a:pt x="620694" y="80371"/>
                  </a:cubicBezTo>
                  <a:cubicBezTo>
                    <a:pt x="611068" y="78800"/>
                    <a:pt x="598496" y="71728"/>
                    <a:pt x="588872" y="70942"/>
                  </a:cubicBezTo>
                  <a:cubicBezTo>
                    <a:pt x="579246" y="70157"/>
                    <a:pt x="575711" y="71532"/>
                    <a:pt x="562942" y="75657"/>
                  </a:cubicBezTo>
                  <a:cubicBezTo>
                    <a:pt x="550175" y="79782"/>
                    <a:pt x="525228" y="89211"/>
                    <a:pt x="512264" y="95693"/>
                  </a:cubicBezTo>
                  <a:cubicBezTo>
                    <a:pt x="499300" y="102175"/>
                    <a:pt x="493800" y="110622"/>
                    <a:pt x="485157" y="114550"/>
                  </a:cubicBezTo>
                  <a:cubicBezTo>
                    <a:pt x="476514" y="118479"/>
                    <a:pt x="467085" y="120247"/>
                    <a:pt x="460407" y="119265"/>
                  </a:cubicBezTo>
                  <a:cubicBezTo>
                    <a:pt x="453728" y="118282"/>
                    <a:pt x="451568" y="111015"/>
                    <a:pt x="445085" y="108658"/>
                  </a:cubicBezTo>
                  <a:cubicBezTo>
                    <a:pt x="438603" y="106301"/>
                    <a:pt x="427406" y="102764"/>
                    <a:pt x="421513" y="105121"/>
                  </a:cubicBezTo>
                  <a:cubicBezTo>
                    <a:pt x="415621" y="107479"/>
                    <a:pt x="412085" y="115140"/>
                    <a:pt x="409728" y="122800"/>
                  </a:cubicBezTo>
                  <a:cubicBezTo>
                    <a:pt x="407371" y="130461"/>
                    <a:pt x="407567" y="142444"/>
                    <a:pt x="407371" y="151087"/>
                  </a:cubicBezTo>
                  <a:cubicBezTo>
                    <a:pt x="407174" y="159730"/>
                    <a:pt x="409335" y="168372"/>
                    <a:pt x="408549" y="174658"/>
                  </a:cubicBezTo>
                  <a:cubicBezTo>
                    <a:pt x="407763" y="180944"/>
                    <a:pt x="403834" y="183498"/>
                    <a:pt x="402657" y="188802"/>
                  </a:cubicBezTo>
                  <a:cubicBezTo>
                    <a:pt x="401477" y="194105"/>
                    <a:pt x="401674" y="199605"/>
                    <a:pt x="401477" y="206480"/>
                  </a:cubicBezTo>
                  <a:cubicBezTo>
                    <a:pt x="401281" y="213355"/>
                    <a:pt x="403639" y="226516"/>
                    <a:pt x="401477" y="230051"/>
                  </a:cubicBezTo>
                  <a:cubicBezTo>
                    <a:pt x="399317" y="233588"/>
                    <a:pt x="391656" y="235945"/>
                    <a:pt x="387335" y="222981"/>
                  </a:cubicBezTo>
                  <a:cubicBezTo>
                    <a:pt x="383013" y="210016"/>
                    <a:pt x="375352" y="170926"/>
                    <a:pt x="375549" y="152265"/>
                  </a:cubicBezTo>
                  <a:cubicBezTo>
                    <a:pt x="375746" y="133604"/>
                    <a:pt x="382031" y="126140"/>
                    <a:pt x="388513" y="111015"/>
                  </a:cubicBezTo>
                  <a:cubicBezTo>
                    <a:pt x="394996" y="95889"/>
                    <a:pt x="404620" y="74871"/>
                    <a:pt x="414442" y="61513"/>
                  </a:cubicBezTo>
                  <a:cubicBezTo>
                    <a:pt x="424264" y="48157"/>
                    <a:pt x="433888" y="39513"/>
                    <a:pt x="447442" y="30870"/>
                  </a:cubicBezTo>
                  <a:cubicBezTo>
                    <a:pt x="460995" y="22227"/>
                    <a:pt x="482407" y="14763"/>
                    <a:pt x="495764" y="9656"/>
                  </a:cubicBezTo>
                  <a:cubicBezTo>
                    <a:pt x="509121" y="4548"/>
                    <a:pt x="514228" y="1013"/>
                    <a:pt x="527585" y="227"/>
                  </a:cubicBezTo>
                  <a:close/>
                </a:path>
              </a:pathLst>
            </a:custGeom>
            <a:solidFill>
              <a:schemeClr val="accent6"/>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nvGrpSpPr>
            <p:cNvPr id="3" name="Group 2"/>
            <p:cNvGrpSpPr/>
            <p:nvPr/>
          </p:nvGrpSpPr>
          <p:grpSpPr>
            <a:xfrm>
              <a:off x="2615420" y="2970325"/>
              <a:ext cx="537852" cy="564640"/>
              <a:chOff x="2630660" y="2970325"/>
              <a:chExt cx="537852" cy="564640"/>
            </a:xfrm>
          </p:grpSpPr>
          <p:sp>
            <p:nvSpPr>
              <p:cNvPr id="15" name="Oval 14"/>
              <p:cNvSpPr/>
              <p:nvPr/>
            </p:nvSpPr>
            <p:spPr bwMode="auto">
              <a:xfrm>
                <a:off x="2630660" y="3326763"/>
                <a:ext cx="537852" cy="208202"/>
              </a:xfrm>
              <a:prstGeom prst="ellipse">
                <a:avLst/>
              </a:prstGeom>
              <a:solidFill>
                <a:schemeClr val="tx1">
                  <a:lumMod val="10000"/>
                  <a:lumOff val="90000"/>
                  <a:alpha val="75000"/>
                </a:schemeClr>
              </a:solidFill>
              <a:ln w="9525">
                <a:solidFill>
                  <a:schemeClr val="bg2">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52" name="Group 51"/>
              <p:cNvGrpSpPr/>
              <p:nvPr/>
            </p:nvGrpSpPr>
            <p:grpSpPr>
              <a:xfrm>
                <a:off x="2693617" y="2970325"/>
                <a:ext cx="424637" cy="541734"/>
                <a:chOff x="3991131" y="5176723"/>
                <a:chExt cx="827140" cy="1055231"/>
              </a:xfrm>
            </p:grpSpPr>
            <p:sp>
              <p:nvSpPr>
                <p:cNvPr id="50" name="Freeform 49"/>
                <p:cNvSpPr/>
                <p:nvPr/>
              </p:nvSpPr>
              <p:spPr>
                <a:xfrm flipH="1">
                  <a:off x="3991131" y="5176723"/>
                  <a:ext cx="620997" cy="965994"/>
                </a:xfrm>
                <a:custGeom>
                  <a:avLst/>
                  <a:gdLst/>
                  <a:ahLst/>
                  <a:cxnLst/>
                  <a:rect l="l" t="t" r="r" b="b"/>
                  <a:pathLst>
                    <a:path w="620997" h="965994">
                      <a:moveTo>
                        <a:pt x="304162" y="937940"/>
                      </a:moveTo>
                      <a:lnTo>
                        <a:pt x="303517" y="939128"/>
                      </a:lnTo>
                      <a:lnTo>
                        <a:pt x="304162" y="939239"/>
                      </a:lnTo>
                      <a:close/>
                      <a:moveTo>
                        <a:pt x="385621" y="843295"/>
                      </a:moveTo>
                      <a:cubicBezTo>
                        <a:pt x="370042" y="844691"/>
                        <a:pt x="358337" y="856138"/>
                        <a:pt x="359477" y="868864"/>
                      </a:cubicBezTo>
                      <a:cubicBezTo>
                        <a:pt x="360617" y="881589"/>
                        <a:pt x="374170" y="890774"/>
                        <a:pt x="389750" y="889378"/>
                      </a:cubicBezTo>
                      <a:cubicBezTo>
                        <a:pt x="405329" y="887982"/>
                        <a:pt x="417034" y="876534"/>
                        <a:pt x="415894" y="863809"/>
                      </a:cubicBezTo>
                      <a:cubicBezTo>
                        <a:pt x="414754" y="851084"/>
                        <a:pt x="401200" y="841899"/>
                        <a:pt x="385621" y="843295"/>
                      </a:cubicBezTo>
                      <a:close/>
                      <a:moveTo>
                        <a:pt x="387836" y="841310"/>
                      </a:moveTo>
                      <a:cubicBezTo>
                        <a:pt x="405652" y="839714"/>
                        <a:pt x="421090" y="849529"/>
                        <a:pt x="422318" y="863233"/>
                      </a:cubicBezTo>
                      <a:cubicBezTo>
                        <a:pt x="423545" y="876937"/>
                        <a:pt x="410099" y="889341"/>
                        <a:pt x="392282" y="890938"/>
                      </a:cubicBezTo>
                      <a:cubicBezTo>
                        <a:pt x="374467" y="892534"/>
                        <a:pt x="359028" y="882719"/>
                        <a:pt x="357801" y="869014"/>
                      </a:cubicBezTo>
                      <a:cubicBezTo>
                        <a:pt x="356573" y="855310"/>
                        <a:pt x="370020" y="842907"/>
                        <a:pt x="387836" y="841310"/>
                      </a:cubicBezTo>
                      <a:close/>
                      <a:moveTo>
                        <a:pt x="605801" y="578566"/>
                      </a:moveTo>
                      <a:lnTo>
                        <a:pt x="605801" y="891797"/>
                      </a:lnTo>
                      <a:lnTo>
                        <a:pt x="605297" y="891893"/>
                      </a:lnTo>
                      <a:lnTo>
                        <a:pt x="588610" y="598466"/>
                      </a:lnTo>
                      <a:lnTo>
                        <a:pt x="329806" y="616555"/>
                      </a:lnTo>
                      <a:lnTo>
                        <a:pt x="329806" y="596090"/>
                      </a:lnTo>
                      <a:close/>
                      <a:moveTo>
                        <a:pt x="591803" y="509934"/>
                      </a:moveTo>
                      <a:lnTo>
                        <a:pt x="328408" y="511698"/>
                      </a:lnTo>
                      <a:lnTo>
                        <a:pt x="328408" y="570065"/>
                      </a:lnTo>
                      <a:lnTo>
                        <a:pt x="592586" y="558225"/>
                      </a:lnTo>
                      <a:cubicBezTo>
                        <a:pt x="592586" y="541086"/>
                        <a:pt x="591803" y="527073"/>
                        <a:pt x="591803" y="509934"/>
                      </a:cubicBezTo>
                      <a:close/>
                      <a:moveTo>
                        <a:pt x="603611" y="497520"/>
                      </a:moveTo>
                      <a:cubicBezTo>
                        <a:pt x="602151" y="517964"/>
                        <a:pt x="602880" y="538409"/>
                        <a:pt x="603611" y="558852"/>
                      </a:cubicBezTo>
                      <a:lnTo>
                        <a:pt x="327616" y="571994"/>
                      </a:lnTo>
                      <a:lnTo>
                        <a:pt x="327616" y="501900"/>
                      </a:lnTo>
                      <a:close/>
                      <a:moveTo>
                        <a:pt x="328408" y="417125"/>
                      </a:moveTo>
                      <a:lnTo>
                        <a:pt x="328408" y="475493"/>
                      </a:lnTo>
                      <a:lnTo>
                        <a:pt x="592586" y="472251"/>
                      </a:lnTo>
                      <a:cubicBezTo>
                        <a:pt x="592586" y="455111"/>
                        <a:pt x="592585" y="437972"/>
                        <a:pt x="592585" y="420833"/>
                      </a:cubicBezTo>
                      <a:close/>
                      <a:moveTo>
                        <a:pt x="327616" y="405522"/>
                      </a:moveTo>
                      <a:lnTo>
                        <a:pt x="603611" y="407712"/>
                      </a:lnTo>
                      <a:cubicBezTo>
                        <a:pt x="602151" y="428156"/>
                        <a:pt x="602880" y="453739"/>
                        <a:pt x="603611" y="474182"/>
                      </a:cubicBezTo>
                      <a:lnTo>
                        <a:pt x="327616" y="476850"/>
                      </a:lnTo>
                      <a:close/>
                      <a:moveTo>
                        <a:pt x="328408" y="322552"/>
                      </a:moveTo>
                      <a:lnTo>
                        <a:pt x="328408" y="380920"/>
                      </a:lnTo>
                      <a:lnTo>
                        <a:pt x="592586" y="386275"/>
                      </a:lnTo>
                      <a:cubicBezTo>
                        <a:pt x="592586" y="369136"/>
                        <a:pt x="592585" y="351216"/>
                        <a:pt x="592585" y="334076"/>
                      </a:cubicBezTo>
                      <a:close/>
                      <a:moveTo>
                        <a:pt x="327616" y="311317"/>
                      </a:moveTo>
                      <a:lnTo>
                        <a:pt x="603611" y="322928"/>
                      </a:lnTo>
                      <a:cubicBezTo>
                        <a:pt x="602151" y="343372"/>
                        <a:pt x="602024" y="368098"/>
                        <a:pt x="602754" y="388542"/>
                      </a:cubicBezTo>
                      <a:lnTo>
                        <a:pt x="327616" y="382646"/>
                      </a:lnTo>
                      <a:close/>
                      <a:moveTo>
                        <a:pt x="328408" y="225635"/>
                      </a:moveTo>
                      <a:lnTo>
                        <a:pt x="328408" y="284003"/>
                      </a:lnTo>
                      <a:lnTo>
                        <a:pt x="593368" y="299519"/>
                      </a:lnTo>
                      <a:cubicBezTo>
                        <a:pt x="593368" y="282380"/>
                        <a:pt x="593367" y="265241"/>
                        <a:pt x="593367" y="248101"/>
                      </a:cubicBezTo>
                      <a:close/>
                      <a:moveTo>
                        <a:pt x="327616" y="214544"/>
                      </a:moveTo>
                      <a:lnTo>
                        <a:pt x="603611" y="238145"/>
                      </a:lnTo>
                      <a:cubicBezTo>
                        <a:pt x="602151" y="258588"/>
                        <a:pt x="602024" y="280746"/>
                        <a:pt x="602754" y="301189"/>
                      </a:cubicBezTo>
                      <a:lnTo>
                        <a:pt x="327616" y="285872"/>
                      </a:lnTo>
                      <a:close/>
                      <a:moveTo>
                        <a:pt x="328408" y="130281"/>
                      </a:moveTo>
                      <a:lnTo>
                        <a:pt x="328408" y="188649"/>
                      </a:lnTo>
                      <a:lnTo>
                        <a:pt x="594149" y="213544"/>
                      </a:lnTo>
                      <a:cubicBezTo>
                        <a:pt x="594149" y="196405"/>
                        <a:pt x="594149" y="179266"/>
                        <a:pt x="594149" y="162126"/>
                      </a:cubicBezTo>
                      <a:close/>
                      <a:moveTo>
                        <a:pt x="327616" y="118626"/>
                      </a:moveTo>
                      <a:lnTo>
                        <a:pt x="602754" y="151647"/>
                      </a:lnTo>
                      <a:cubicBezTo>
                        <a:pt x="601295" y="172092"/>
                        <a:pt x="602024" y="195105"/>
                        <a:pt x="602754" y="215549"/>
                      </a:cubicBezTo>
                      <a:lnTo>
                        <a:pt x="327616" y="189956"/>
                      </a:lnTo>
                      <a:close/>
                      <a:moveTo>
                        <a:pt x="328408" y="34927"/>
                      </a:moveTo>
                      <a:lnTo>
                        <a:pt x="328408" y="93295"/>
                      </a:lnTo>
                      <a:lnTo>
                        <a:pt x="594149" y="127569"/>
                      </a:lnTo>
                      <a:lnTo>
                        <a:pt x="594149" y="77715"/>
                      </a:lnTo>
                      <a:close/>
                      <a:moveTo>
                        <a:pt x="327616" y="23567"/>
                      </a:moveTo>
                      <a:lnTo>
                        <a:pt x="602754" y="66009"/>
                      </a:lnTo>
                      <a:cubicBezTo>
                        <a:pt x="601295" y="86452"/>
                        <a:pt x="601168" y="109466"/>
                        <a:pt x="601898" y="129910"/>
                      </a:cubicBezTo>
                      <a:lnTo>
                        <a:pt x="327616" y="94895"/>
                      </a:lnTo>
                      <a:close/>
                      <a:moveTo>
                        <a:pt x="318243" y="0"/>
                      </a:moveTo>
                      <a:lnTo>
                        <a:pt x="0" y="104204"/>
                      </a:lnTo>
                      <a:lnTo>
                        <a:pt x="0" y="510544"/>
                      </a:lnTo>
                      <a:lnTo>
                        <a:pt x="55577" y="504941"/>
                      </a:lnTo>
                      <a:cubicBezTo>
                        <a:pt x="162144" y="504941"/>
                        <a:pt x="255222" y="562692"/>
                        <a:pt x="304162" y="649221"/>
                      </a:cubicBezTo>
                      <a:lnTo>
                        <a:pt x="304162" y="36613"/>
                      </a:lnTo>
                      <a:lnTo>
                        <a:pt x="19714" y="115469"/>
                      </a:lnTo>
                      <a:lnTo>
                        <a:pt x="314019" y="18307"/>
                      </a:lnTo>
                      <a:lnTo>
                        <a:pt x="314019" y="667381"/>
                      </a:lnTo>
                      <a:cubicBezTo>
                        <a:pt x="322596" y="682415"/>
                        <a:pt x="328836" y="698713"/>
                        <a:pt x="332325" y="715988"/>
                      </a:cubicBezTo>
                      <a:lnTo>
                        <a:pt x="332325" y="636486"/>
                      </a:lnTo>
                      <a:lnTo>
                        <a:pt x="334365" y="722559"/>
                      </a:lnTo>
                      <a:cubicBezTo>
                        <a:pt x="341141" y="745104"/>
                        <a:pt x="344218" y="768983"/>
                        <a:pt x="344218" y="793580"/>
                      </a:cubicBezTo>
                      <a:cubicBezTo>
                        <a:pt x="344218" y="814510"/>
                        <a:pt x="341991" y="834920"/>
                        <a:pt x="337492" y="854527"/>
                      </a:cubicBezTo>
                      <a:lnTo>
                        <a:pt x="339366" y="933607"/>
                      </a:lnTo>
                      <a:lnTo>
                        <a:pt x="475957" y="915301"/>
                      </a:lnTo>
                      <a:lnTo>
                        <a:pt x="332325" y="943464"/>
                      </a:lnTo>
                      <a:lnTo>
                        <a:pt x="332325" y="871173"/>
                      </a:lnTo>
                      <a:cubicBezTo>
                        <a:pt x="328836" y="888448"/>
                        <a:pt x="322596" y="904746"/>
                        <a:pt x="314019" y="919780"/>
                      </a:cubicBezTo>
                      <a:lnTo>
                        <a:pt x="314019" y="950504"/>
                      </a:lnTo>
                      <a:lnTo>
                        <a:pt x="299018" y="947416"/>
                      </a:lnTo>
                      <a:cubicBezTo>
                        <a:pt x="296968" y="951970"/>
                        <a:pt x="294218" y="956074"/>
                        <a:pt x="290934" y="959795"/>
                      </a:cubicBezTo>
                      <a:lnTo>
                        <a:pt x="319651" y="965994"/>
                      </a:lnTo>
                      <a:lnTo>
                        <a:pt x="620997" y="904035"/>
                      </a:lnTo>
                      <a:cubicBezTo>
                        <a:pt x="620528" y="622404"/>
                        <a:pt x="620059" y="332325"/>
                        <a:pt x="619589" y="50694"/>
                      </a:cubicBezTo>
                      <a:close/>
                    </a:path>
                  </a:pathLst>
                </a:custGeom>
                <a:solidFill>
                  <a:schemeClr val="accent2"/>
                </a:solidFill>
              </p:spPr>
              <p:txBody>
                <a:bodyPr vert="horz" wrap="square" lIns="91440" tIns="91440" rIns="91440" bIns="91440" numCol="1" rtlCol="0" anchor="t" anchorCtr="0" compatLnSpc="1">
                  <a:prstTxWarp prst="textNoShape">
                    <a:avLst/>
                  </a:prstTxWarp>
                  <a:spAutoFit/>
                </a:bodyPr>
                <a:lstStyle/>
                <a:p>
                  <a:pPr algn="ctr" defTabSz="914159">
                    <a:lnSpc>
                      <a:spcPct val="90000"/>
                    </a:lnSpc>
                    <a:spcBef>
                      <a:spcPts val="630"/>
                    </a:spcBef>
                    <a:buClr>
                      <a:srgbClr val="FFFF99"/>
                    </a:buClr>
                    <a:buSzPct val="120000"/>
                  </a:pPr>
                  <a:endParaRPr lang="en-US" sz="20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51" name="Freeform 62"/>
                <p:cNvSpPr>
                  <a:spLocks noEditPoints="1"/>
                </p:cNvSpPr>
                <p:nvPr/>
              </p:nvSpPr>
              <p:spPr bwMode="black">
                <a:xfrm>
                  <a:off x="4294830" y="5708650"/>
                  <a:ext cx="523441" cy="52330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grpSp>
          <p:nvGrpSpPr>
            <p:cNvPr id="35" name="Group 34"/>
            <p:cNvGrpSpPr/>
            <p:nvPr/>
          </p:nvGrpSpPr>
          <p:grpSpPr>
            <a:xfrm>
              <a:off x="5390961" y="2970325"/>
              <a:ext cx="537852" cy="564640"/>
              <a:chOff x="2630660" y="2970325"/>
              <a:chExt cx="537852" cy="564640"/>
            </a:xfrm>
          </p:grpSpPr>
          <p:sp>
            <p:nvSpPr>
              <p:cNvPr id="36" name="Oval 35"/>
              <p:cNvSpPr/>
              <p:nvPr/>
            </p:nvSpPr>
            <p:spPr bwMode="auto">
              <a:xfrm>
                <a:off x="2630660" y="3326763"/>
                <a:ext cx="537852" cy="208202"/>
              </a:xfrm>
              <a:prstGeom prst="ellipse">
                <a:avLst/>
              </a:prstGeom>
              <a:solidFill>
                <a:schemeClr val="tx1">
                  <a:lumMod val="10000"/>
                  <a:lumOff val="90000"/>
                  <a:alpha val="75000"/>
                </a:schemeClr>
              </a:solidFill>
              <a:ln w="9525">
                <a:solidFill>
                  <a:schemeClr val="bg2">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37" name="Group 36"/>
              <p:cNvGrpSpPr/>
              <p:nvPr/>
            </p:nvGrpSpPr>
            <p:grpSpPr>
              <a:xfrm>
                <a:off x="2693617" y="2970325"/>
                <a:ext cx="424637" cy="541734"/>
                <a:chOff x="3991131" y="5176723"/>
                <a:chExt cx="827140" cy="1055231"/>
              </a:xfrm>
            </p:grpSpPr>
            <p:sp>
              <p:nvSpPr>
                <p:cNvPr id="38" name="Freeform 37"/>
                <p:cNvSpPr/>
                <p:nvPr/>
              </p:nvSpPr>
              <p:spPr>
                <a:xfrm flipH="1">
                  <a:off x="3991131" y="5176723"/>
                  <a:ext cx="620997" cy="965994"/>
                </a:xfrm>
                <a:custGeom>
                  <a:avLst/>
                  <a:gdLst/>
                  <a:ahLst/>
                  <a:cxnLst/>
                  <a:rect l="l" t="t" r="r" b="b"/>
                  <a:pathLst>
                    <a:path w="620997" h="965994">
                      <a:moveTo>
                        <a:pt x="304162" y="937940"/>
                      </a:moveTo>
                      <a:lnTo>
                        <a:pt x="303517" y="939128"/>
                      </a:lnTo>
                      <a:lnTo>
                        <a:pt x="304162" y="939239"/>
                      </a:lnTo>
                      <a:close/>
                      <a:moveTo>
                        <a:pt x="385621" y="843295"/>
                      </a:moveTo>
                      <a:cubicBezTo>
                        <a:pt x="370042" y="844691"/>
                        <a:pt x="358337" y="856138"/>
                        <a:pt x="359477" y="868864"/>
                      </a:cubicBezTo>
                      <a:cubicBezTo>
                        <a:pt x="360617" y="881589"/>
                        <a:pt x="374170" y="890774"/>
                        <a:pt x="389750" y="889378"/>
                      </a:cubicBezTo>
                      <a:cubicBezTo>
                        <a:pt x="405329" y="887982"/>
                        <a:pt x="417034" y="876534"/>
                        <a:pt x="415894" y="863809"/>
                      </a:cubicBezTo>
                      <a:cubicBezTo>
                        <a:pt x="414754" y="851084"/>
                        <a:pt x="401200" y="841899"/>
                        <a:pt x="385621" y="843295"/>
                      </a:cubicBezTo>
                      <a:close/>
                      <a:moveTo>
                        <a:pt x="387836" y="841310"/>
                      </a:moveTo>
                      <a:cubicBezTo>
                        <a:pt x="405652" y="839714"/>
                        <a:pt x="421090" y="849529"/>
                        <a:pt x="422318" y="863233"/>
                      </a:cubicBezTo>
                      <a:cubicBezTo>
                        <a:pt x="423545" y="876937"/>
                        <a:pt x="410099" y="889341"/>
                        <a:pt x="392282" y="890938"/>
                      </a:cubicBezTo>
                      <a:cubicBezTo>
                        <a:pt x="374467" y="892534"/>
                        <a:pt x="359028" y="882719"/>
                        <a:pt x="357801" y="869014"/>
                      </a:cubicBezTo>
                      <a:cubicBezTo>
                        <a:pt x="356573" y="855310"/>
                        <a:pt x="370020" y="842907"/>
                        <a:pt x="387836" y="841310"/>
                      </a:cubicBezTo>
                      <a:close/>
                      <a:moveTo>
                        <a:pt x="605801" y="578566"/>
                      </a:moveTo>
                      <a:lnTo>
                        <a:pt x="605801" y="891797"/>
                      </a:lnTo>
                      <a:lnTo>
                        <a:pt x="605297" y="891893"/>
                      </a:lnTo>
                      <a:lnTo>
                        <a:pt x="588610" y="598466"/>
                      </a:lnTo>
                      <a:lnTo>
                        <a:pt x="329806" y="616555"/>
                      </a:lnTo>
                      <a:lnTo>
                        <a:pt x="329806" y="596090"/>
                      </a:lnTo>
                      <a:close/>
                      <a:moveTo>
                        <a:pt x="591803" y="509934"/>
                      </a:moveTo>
                      <a:lnTo>
                        <a:pt x="328408" y="511698"/>
                      </a:lnTo>
                      <a:lnTo>
                        <a:pt x="328408" y="570065"/>
                      </a:lnTo>
                      <a:lnTo>
                        <a:pt x="592586" y="558225"/>
                      </a:lnTo>
                      <a:cubicBezTo>
                        <a:pt x="592586" y="541086"/>
                        <a:pt x="591803" y="527073"/>
                        <a:pt x="591803" y="509934"/>
                      </a:cubicBezTo>
                      <a:close/>
                      <a:moveTo>
                        <a:pt x="603611" y="497520"/>
                      </a:moveTo>
                      <a:cubicBezTo>
                        <a:pt x="602151" y="517964"/>
                        <a:pt x="602880" y="538409"/>
                        <a:pt x="603611" y="558852"/>
                      </a:cubicBezTo>
                      <a:lnTo>
                        <a:pt x="327616" y="571994"/>
                      </a:lnTo>
                      <a:lnTo>
                        <a:pt x="327616" y="501900"/>
                      </a:lnTo>
                      <a:close/>
                      <a:moveTo>
                        <a:pt x="328408" y="417125"/>
                      </a:moveTo>
                      <a:lnTo>
                        <a:pt x="328408" y="475493"/>
                      </a:lnTo>
                      <a:lnTo>
                        <a:pt x="592586" y="472251"/>
                      </a:lnTo>
                      <a:cubicBezTo>
                        <a:pt x="592586" y="455111"/>
                        <a:pt x="592585" y="437972"/>
                        <a:pt x="592585" y="420833"/>
                      </a:cubicBezTo>
                      <a:close/>
                      <a:moveTo>
                        <a:pt x="327616" y="405522"/>
                      </a:moveTo>
                      <a:lnTo>
                        <a:pt x="603611" y="407712"/>
                      </a:lnTo>
                      <a:cubicBezTo>
                        <a:pt x="602151" y="428156"/>
                        <a:pt x="602880" y="453739"/>
                        <a:pt x="603611" y="474182"/>
                      </a:cubicBezTo>
                      <a:lnTo>
                        <a:pt x="327616" y="476850"/>
                      </a:lnTo>
                      <a:close/>
                      <a:moveTo>
                        <a:pt x="328408" y="322552"/>
                      </a:moveTo>
                      <a:lnTo>
                        <a:pt x="328408" y="380920"/>
                      </a:lnTo>
                      <a:lnTo>
                        <a:pt x="592586" y="386275"/>
                      </a:lnTo>
                      <a:cubicBezTo>
                        <a:pt x="592586" y="369136"/>
                        <a:pt x="592585" y="351216"/>
                        <a:pt x="592585" y="334076"/>
                      </a:cubicBezTo>
                      <a:close/>
                      <a:moveTo>
                        <a:pt x="327616" y="311317"/>
                      </a:moveTo>
                      <a:lnTo>
                        <a:pt x="603611" y="322928"/>
                      </a:lnTo>
                      <a:cubicBezTo>
                        <a:pt x="602151" y="343372"/>
                        <a:pt x="602024" y="368098"/>
                        <a:pt x="602754" y="388542"/>
                      </a:cubicBezTo>
                      <a:lnTo>
                        <a:pt x="327616" y="382646"/>
                      </a:lnTo>
                      <a:close/>
                      <a:moveTo>
                        <a:pt x="328408" y="225635"/>
                      </a:moveTo>
                      <a:lnTo>
                        <a:pt x="328408" y="284003"/>
                      </a:lnTo>
                      <a:lnTo>
                        <a:pt x="593368" y="299519"/>
                      </a:lnTo>
                      <a:cubicBezTo>
                        <a:pt x="593368" y="282380"/>
                        <a:pt x="593367" y="265241"/>
                        <a:pt x="593367" y="248101"/>
                      </a:cubicBezTo>
                      <a:close/>
                      <a:moveTo>
                        <a:pt x="327616" y="214544"/>
                      </a:moveTo>
                      <a:lnTo>
                        <a:pt x="603611" y="238145"/>
                      </a:lnTo>
                      <a:cubicBezTo>
                        <a:pt x="602151" y="258588"/>
                        <a:pt x="602024" y="280746"/>
                        <a:pt x="602754" y="301189"/>
                      </a:cubicBezTo>
                      <a:lnTo>
                        <a:pt x="327616" y="285872"/>
                      </a:lnTo>
                      <a:close/>
                      <a:moveTo>
                        <a:pt x="328408" y="130281"/>
                      </a:moveTo>
                      <a:lnTo>
                        <a:pt x="328408" y="188649"/>
                      </a:lnTo>
                      <a:lnTo>
                        <a:pt x="594149" y="213544"/>
                      </a:lnTo>
                      <a:cubicBezTo>
                        <a:pt x="594149" y="196405"/>
                        <a:pt x="594149" y="179266"/>
                        <a:pt x="594149" y="162126"/>
                      </a:cubicBezTo>
                      <a:close/>
                      <a:moveTo>
                        <a:pt x="327616" y="118626"/>
                      </a:moveTo>
                      <a:lnTo>
                        <a:pt x="602754" y="151647"/>
                      </a:lnTo>
                      <a:cubicBezTo>
                        <a:pt x="601295" y="172092"/>
                        <a:pt x="602024" y="195105"/>
                        <a:pt x="602754" y="215549"/>
                      </a:cubicBezTo>
                      <a:lnTo>
                        <a:pt x="327616" y="189956"/>
                      </a:lnTo>
                      <a:close/>
                      <a:moveTo>
                        <a:pt x="328408" y="34927"/>
                      </a:moveTo>
                      <a:lnTo>
                        <a:pt x="328408" y="93295"/>
                      </a:lnTo>
                      <a:lnTo>
                        <a:pt x="594149" y="127569"/>
                      </a:lnTo>
                      <a:lnTo>
                        <a:pt x="594149" y="77715"/>
                      </a:lnTo>
                      <a:close/>
                      <a:moveTo>
                        <a:pt x="327616" y="23567"/>
                      </a:moveTo>
                      <a:lnTo>
                        <a:pt x="602754" y="66009"/>
                      </a:lnTo>
                      <a:cubicBezTo>
                        <a:pt x="601295" y="86452"/>
                        <a:pt x="601168" y="109466"/>
                        <a:pt x="601898" y="129910"/>
                      </a:cubicBezTo>
                      <a:lnTo>
                        <a:pt x="327616" y="94895"/>
                      </a:lnTo>
                      <a:close/>
                      <a:moveTo>
                        <a:pt x="318243" y="0"/>
                      </a:moveTo>
                      <a:lnTo>
                        <a:pt x="0" y="104204"/>
                      </a:lnTo>
                      <a:lnTo>
                        <a:pt x="0" y="510544"/>
                      </a:lnTo>
                      <a:lnTo>
                        <a:pt x="55577" y="504941"/>
                      </a:lnTo>
                      <a:cubicBezTo>
                        <a:pt x="162144" y="504941"/>
                        <a:pt x="255222" y="562692"/>
                        <a:pt x="304162" y="649221"/>
                      </a:cubicBezTo>
                      <a:lnTo>
                        <a:pt x="304162" y="36613"/>
                      </a:lnTo>
                      <a:lnTo>
                        <a:pt x="19714" y="115469"/>
                      </a:lnTo>
                      <a:lnTo>
                        <a:pt x="314019" y="18307"/>
                      </a:lnTo>
                      <a:lnTo>
                        <a:pt x="314019" y="667381"/>
                      </a:lnTo>
                      <a:cubicBezTo>
                        <a:pt x="322596" y="682415"/>
                        <a:pt x="328836" y="698713"/>
                        <a:pt x="332325" y="715988"/>
                      </a:cubicBezTo>
                      <a:lnTo>
                        <a:pt x="332325" y="636486"/>
                      </a:lnTo>
                      <a:lnTo>
                        <a:pt x="334365" y="722559"/>
                      </a:lnTo>
                      <a:cubicBezTo>
                        <a:pt x="341141" y="745104"/>
                        <a:pt x="344218" y="768983"/>
                        <a:pt x="344218" y="793580"/>
                      </a:cubicBezTo>
                      <a:cubicBezTo>
                        <a:pt x="344218" y="814510"/>
                        <a:pt x="341991" y="834920"/>
                        <a:pt x="337492" y="854527"/>
                      </a:cubicBezTo>
                      <a:lnTo>
                        <a:pt x="339366" y="933607"/>
                      </a:lnTo>
                      <a:lnTo>
                        <a:pt x="475957" y="915301"/>
                      </a:lnTo>
                      <a:lnTo>
                        <a:pt x="332325" y="943464"/>
                      </a:lnTo>
                      <a:lnTo>
                        <a:pt x="332325" y="871173"/>
                      </a:lnTo>
                      <a:cubicBezTo>
                        <a:pt x="328836" y="888448"/>
                        <a:pt x="322596" y="904746"/>
                        <a:pt x="314019" y="919780"/>
                      </a:cubicBezTo>
                      <a:lnTo>
                        <a:pt x="314019" y="950504"/>
                      </a:lnTo>
                      <a:lnTo>
                        <a:pt x="299018" y="947416"/>
                      </a:lnTo>
                      <a:cubicBezTo>
                        <a:pt x="296968" y="951970"/>
                        <a:pt x="294218" y="956074"/>
                        <a:pt x="290934" y="959795"/>
                      </a:cubicBezTo>
                      <a:lnTo>
                        <a:pt x="319651" y="965994"/>
                      </a:lnTo>
                      <a:lnTo>
                        <a:pt x="620997" y="904035"/>
                      </a:lnTo>
                      <a:cubicBezTo>
                        <a:pt x="620528" y="622404"/>
                        <a:pt x="620059" y="332325"/>
                        <a:pt x="619589" y="50694"/>
                      </a:cubicBezTo>
                      <a:close/>
                    </a:path>
                  </a:pathLst>
                </a:custGeom>
                <a:solidFill>
                  <a:schemeClr val="accent2"/>
                </a:solidFill>
              </p:spPr>
              <p:txBody>
                <a:bodyPr vert="horz" wrap="square" lIns="91440" tIns="91440" rIns="91440" bIns="91440" numCol="1" rtlCol="0" anchor="t" anchorCtr="0" compatLnSpc="1">
                  <a:prstTxWarp prst="textNoShape">
                    <a:avLst/>
                  </a:prstTxWarp>
                  <a:spAutoFit/>
                </a:bodyPr>
                <a:lstStyle/>
                <a:p>
                  <a:pPr algn="ctr" defTabSz="914159">
                    <a:lnSpc>
                      <a:spcPct val="90000"/>
                    </a:lnSpc>
                    <a:spcBef>
                      <a:spcPts val="630"/>
                    </a:spcBef>
                    <a:buClr>
                      <a:srgbClr val="FFFF99"/>
                    </a:buClr>
                    <a:buSzPct val="120000"/>
                  </a:pPr>
                  <a:endParaRPr lang="en-US" sz="20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39" name="Freeform 62"/>
                <p:cNvSpPr>
                  <a:spLocks noEditPoints="1"/>
                </p:cNvSpPr>
                <p:nvPr/>
              </p:nvSpPr>
              <p:spPr bwMode="black">
                <a:xfrm>
                  <a:off x="4294830" y="5708650"/>
                  <a:ext cx="523441" cy="52330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sp>
          <p:nvSpPr>
            <p:cNvPr id="10" name="Freeform 9"/>
            <p:cNvSpPr/>
            <p:nvPr/>
          </p:nvSpPr>
          <p:spPr>
            <a:xfrm>
              <a:off x="5937250" y="3073400"/>
              <a:ext cx="596900" cy="357464"/>
            </a:xfrm>
            <a:custGeom>
              <a:avLst/>
              <a:gdLst>
                <a:gd name="connsiteX0" fmla="*/ 596900 w 596900"/>
                <a:gd name="connsiteY0" fmla="*/ 0 h 336550"/>
                <a:gd name="connsiteX1" fmla="*/ 596900 w 596900"/>
                <a:gd name="connsiteY1" fmla="*/ 336550 h 336550"/>
                <a:gd name="connsiteX2" fmla="*/ 0 w 596900"/>
                <a:gd name="connsiteY2" fmla="*/ 336550 h 336550"/>
              </a:gdLst>
              <a:ahLst/>
              <a:cxnLst>
                <a:cxn ang="0">
                  <a:pos x="connsiteX0" y="connsiteY0"/>
                </a:cxn>
                <a:cxn ang="0">
                  <a:pos x="connsiteX1" y="connsiteY1"/>
                </a:cxn>
                <a:cxn ang="0">
                  <a:pos x="connsiteX2" y="connsiteY2"/>
                </a:cxn>
              </a:cxnLst>
              <a:rect l="l" t="t" r="r" b="b"/>
              <a:pathLst>
                <a:path w="596900" h="336550">
                  <a:moveTo>
                    <a:pt x="596900" y="0"/>
                  </a:moveTo>
                  <a:lnTo>
                    <a:pt x="596900" y="336550"/>
                  </a:lnTo>
                  <a:lnTo>
                    <a:pt x="0" y="336550"/>
                  </a:lnTo>
                </a:path>
              </a:pathLst>
            </a:cu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Elbow Connector 53"/>
            <p:cNvCxnSpPr/>
            <p:nvPr/>
          </p:nvCxnSpPr>
          <p:spPr>
            <a:xfrm>
              <a:off x="8960777" y="3512059"/>
              <a:ext cx="384048" cy="457200"/>
            </a:xfrm>
            <a:prstGeom prst="bentConnector3">
              <a:avLst>
                <a:gd name="adj1" fmla="val 50000"/>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9345916" y="3508720"/>
              <a:ext cx="537852" cy="564640"/>
              <a:chOff x="2630660" y="2970325"/>
              <a:chExt cx="537852" cy="564640"/>
            </a:xfrm>
          </p:grpSpPr>
          <p:sp>
            <p:nvSpPr>
              <p:cNvPr id="56" name="Oval 55"/>
              <p:cNvSpPr/>
              <p:nvPr/>
            </p:nvSpPr>
            <p:spPr bwMode="auto">
              <a:xfrm>
                <a:off x="2630660" y="3326763"/>
                <a:ext cx="537852" cy="208202"/>
              </a:xfrm>
              <a:prstGeom prst="ellipse">
                <a:avLst/>
              </a:prstGeom>
              <a:solidFill>
                <a:schemeClr val="tx1">
                  <a:lumMod val="10000"/>
                  <a:lumOff val="90000"/>
                  <a:alpha val="75000"/>
                </a:schemeClr>
              </a:solidFill>
              <a:ln w="9525">
                <a:solidFill>
                  <a:schemeClr val="bg2">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57" name="Group 56"/>
              <p:cNvGrpSpPr/>
              <p:nvPr/>
            </p:nvGrpSpPr>
            <p:grpSpPr>
              <a:xfrm>
                <a:off x="2693617" y="2970325"/>
                <a:ext cx="424637" cy="541734"/>
                <a:chOff x="3991131" y="5176723"/>
                <a:chExt cx="827140" cy="1055231"/>
              </a:xfrm>
            </p:grpSpPr>
            <p:sp>
              <p:nvSpPr>
                <p:cNvPr id="58" name="Freeform 57"/>
                <p:cNvSpPr/>
                <p:nvPr/>
              </p:nvSpPr>
              <p:spPr>
                <a:xfrm flipH="1">
                  <a:off x="3991131" y="5176723"/>
                  <a:ext cx="620997" cy="965994"/>
                </a:xfrm>
                <a:custGeom>
                  <a:avLst/>
                  <a:gdLst/>
                  <a:ahLst/>
                  <a:cxnLst/>
                  <a:rect l="l" t="t" r="r" b="b"/>
                  <a:pathLst>
                    <a:path w="620997" h="965994">
                      <a:moveTo>
                        <a:pt x="304162" y="937940"/>
                      </a:moveTo>
                      <a:lnTo>
                        <a:pt x="303517" y="939128"/>
                      </a:lnTo>
                      <a:lnTo>
                        <a:pt x="304162" y="939239"/>
                      </a:lnTo>
                      <a:close/>
                      <a:moveTo>
                        <a:pt x="385621" y="843295"/>
                      </a:moveTo>
                      <a:cubicBezTo>
                        <a:pt x="370042" y="844691"/>
                        <a:pt x="358337" y="856138"/>
                        <a:pt x="359477" y="868864"/>
                      </a:cubicBezTo>
                      <a:cubicBezTo>
                        <a:pt x="360617" y="881589"/>
                        <a:pt x="374170" y="890774"/>
                        <a:pt x="389750" y="889378"/>
                      </a:cubicBezTo>
                      <a:cubicBezTo>
                        <a:pt x="405329" y="887982"/>
                        <a:pt x="417034" y="876534"/>
                        <a:pt x="415894" y="863809"/>
                      </a:cubicBezTo>
                      <a:cubicBezTo>
                        <a:pt x="414754" y="851084"/>
                        <a:pt x="401200" y="841899"/>
                        <a:pt x="385621" y="843295"/>
                      </a:cubicBezTo>
                      <a:close/>
                      <a:moveTo>
                        <a:pt x="387836" y="841310"/>
                      </a:moveTo>
                      <a:cubicBezTo>
                        <a:pt x="405652" y="839714"/>
                        <a:pt x="421090" y="849529"/>
                        <a:pt x="422318" y="863233"/>
                      </a:cubicBezTo>
                      <a:cubicBezTo>
                        <a:pt x="423545" y="876937"/>
                        <a:pt x="410099" y="889341"/>
                        <a:pt x="392282" y="890938"/>
                      </a:cubicBezTo>
                      <a:cubicBezTo>
                        <a:pt x="374467" y="892534"/>
                        <a:pt x="359028" y="882719"/>
                        <a:pt x="357801" y="869014"/>
                      </a:cubicBezTo>
                      <a:cubicBezTo>
                        <a:pt x="356573" y="855310"/>
                        <a:pt x="370020" y="842907"/>
                        <a:pt x="387836" y="841310"/>
                      </a:cubicBezTo>
                      <a:close/>
                      <a:moveTo>
                        <a:pt x="605801" y="578566"/>
                      </a:moveTo>
                      <a:lnTo>
                        <a:pt x="605801" y="891797"/>
                      </a:lnTo>
                      <a:lnTo>
                        <a:pt x="605297" y="891893"/>
                      </a:lnTo>
                      <a:lnTo>
                        <a:pt x="588610" y="598466"/>
                      </a:lnTo>
                      <a:lnTo>
                        <a:pt x="329806" y="616555"/>
                      </a:lnTo>
                      <a:lnTo>
                        <a:pt x="329806" y="596090"/>
                      </a:lnTo>
                      <a:close/>
                      <a:moveTo>
                        <a:pt x="591803" y="509934"/>
                      </a:moveTo>
                      <a:lnTo>
                        <a:pt x="328408" y="511698"/>
                      </a:lnTo>
                      <a:lnTo>
                        <a:pt x="328408" y="570065"/>
                      </a:lnTo>
                      <a:lnTo>
                        <a:pt x="592586" y="558225"/>
                      </a:lnTo>
                      <a:cubicBezTo>
                        <a:pt x="592586" y="541086"/>
                        <a:pt x="591803" y="527073"/>
                        <a:pt x="591803" y="509934"/>
                      </a:cubicBezTo>
                      <a:close/>
                      <a:moveTo>
                        <a:pt x="603611" y="497520"/>
                      </a:moveTo>
                      <a:cubicBezTo>
                        <a:pt x="602151" y="517964"/>
                        <a:pt x="602880" y="538409"/>
                        <a:pt x="603611" y="558852"/>
                      </a:cubicBezTo>
                      <a:lnTo>
                        <a:pt x="327616" y="571994"/>
                      </a:lnTo>
                      <a:lnTo>
                        <a:pt x="327616" y="501900"/>
                      </a:lnTo>
                      <a:close/>
                      <a:moveTo>
                        <a:pt x="328408" y="417125"/>
                      </a:moveTo>
                      <a:lnTo>
                        <a:pt x="328408" y="475493"/>
                      </a:lnTo>
                      <a:lnTo>
                        <a:pt x="592586" y="472251"/>
                      </a:lnTo>
                      <a:cubicBezTo>
                        <a:pt x="592586" y="455111"/>
                        <a:pt x="592585" y="437972"/>
                        <a:pt x="592585" y="420833"/>
                      </a:cubicBezTo>
                      <a:close/>
                      <a:moveTo>
                        <a:pt x="327616" y="405522"/>
                      </a:moveTo>
                      <a:lnTo>
                        <a:pt x="603611" y="407712"/>
                      </a:lnTo>
                      <a:cubicBezTo>
                        <a:pt x="602151" y="428156"/>
                        <a:pt x="602880" y="453739"/>
                        <a:pt x="603611" y="474182"/>
                      </a:cubicBezTo>
                      <a:lnTo>
                        <a:pt x="327616" y="476850"/>
                      </a:lnTo>
                      <a:close/>
                      <a:moveTo>
                        <a:pt x="328408" y="322552"/>
                      </a:moveTo>
                      <a:lnTo>
                        <a:pt x="328408" y="380920"/>
                      </a:lnTo>
                      <a:lnTo>
                        <a:pt x="592586" y="386275"/>
                      </a:lnTo>
                      <a:cubicBezTo>
                        <a:pt x="592586" y="369136"/>
                        <a:pt x="592585" y="351216"/>
                        <a:pt x="592585" y="334076"/>
                      </a:cubicBezTo>
                      <a:close/>
                      <a:moveTo>
                        <a:pt x="327616" y="311317"/>
                      </a:moveTo>
                      <a:lnTo>
                        <a:pt x="603611" y="322928"/>
                      </a:lnTo>
                      <a:cubicBezTo>
                        <a:pt x="602151" y="343372"/>
                        <a:pt x="602024" y="368098"/>
                        <a:pt x="602754" y="388542"/>
                      </a:cubicBezTo>
                      <a:lnTo>
                        <a:pt x="327616" y="382646"/>
                      </a:lnTo>
                      <a:close/>
                      <a:moveTo>
                        <a:pt x="328408" y="225635"/>
                      </a:moveTo>
                      <a:lnTo>
                        <a:pt x="328408" y="284003"/>
                      </a:lnTo>
                      <a:lnTo>
                        <a:pt x="593368" y="299519"/>
                      </a:lnTo>
                      <a:cubicBezTo>
                        <a:pt x="593368" y="282380"/>
                        <a:pt x="593367" y="265241"/>
                        <a:pt x="593367" y="248101"/>
                      </a:cubicBezTo>
                      <a:close/>
                      <a:moveTo>
                        <a:pt x="327616" y="214544"/>
                      </a:moveTo>
                      <a:lnTo>
                        <a:pt x="603611" y="238145"/>
                      </a:lnTo>
                      <a:cubicBezTo>
                        <a:pt x="602151" y="258588"/>
                        <a:pt x="602024" y="280746"/>
                        <a:pt x="602754" y="301189"/>
                      </a:cubicBezTo>
                      <a:lnTo>
                        <a:pt x="327616" y="285872"/>
                      </a:lnTo>
                      <a:close/>
                      <a:moveTo>
                        <a:pt x="328408" y="130281"/>
                      </a:moveTo>
                      <a:lnTo>
                        <a:pt x="328408" y="188649"/>
                      </a:lnTo>
                      <a:lnTo>
                        <a:pt x="594149" y="213544"/>
                      </a:lnTo>
                      <a:cubicBezTo>
                        <a:pt x="594149" y="196405"/>
                        <a:pt x="594149" y="179266"/>
                        <a:pt x="594149" y="162126"/>
                      </a:cubicBezTo>
                      <a:close/>
                      <a:moveTo>
                        <a:pt x="327616" y="118626"/>
                      </a:moveTo>
                      <a:lnTo>
                        <a:pt x="602754" y="151647"/>
                      </a:lnTo>
                      <a:cubicBezTo>
                        <a:pt x="601295" y="172092"/>
                        <a:pt x="602024" y="195105"/>
                        <a:pt x="602754" y="215549"/>
                      </a:cubicBezTo>
                      <a:lnTo>
                        <a:pt x="327616" y="189956"/>
                      </a:lnTo>
                      <a:close/>
                      <a:moveTo>
                        <a:pt x="328408" y="34927"/>
                      </a:moveTo>
                      <a:lnTo>
                        <a:pt x="328408" y="93295"/>
                      </a:lnTo>
                      <a:lnTo>
                        <a:pt x="594149" y="127569"/>
                      </a:lnTo>
                      <a:lnTo>
                        <a:pt x="594149" y="77715"/>
                      </a:lnTo>
                      <a:close/>
                      <a:moveTo>
                        <a:pt x="327616" y="23567"/>
                      </a:moveTo>
                      <a:lnTo>
                        <a:pt x="602754" y="66009"/>
                      </a:lnTo>
                      <a:cubicBezTo>
                        <a:pt x="601295" y="86452"/>
                        <a:pt x="601168" y="109466"/>
                        <a:pt x="601898" y="129910"/>
                      </a:cubicBezTo>
                      <a:lnTo>
                        <a:pt x="327616" y="94895"/>
                      </a:lnTo>
                      <a:close/>
                      <a:moveTo>
                        <a:pt x="318243" y="0"/>
                      </a:moveTo>
                      <a:lnTo>
                        <a:pt x="0" y="104204"/>
                      </a:lnTo>
                      <a:lnTo>
                        <a:pt x="0" y="510544"/>
                      </a:lnTo>
                      <a:lnTo>
                        <a:pt x="55577" y="504941"/>
                      </a:lnTo>
                      <a:cubicBezTo>
                        <a:pt x="162144" y="504941"/>
                        <a:pt x="255222" y="562692"/>
                        <a:pt x="304162" y="649221"/>
                      </a:cubicBezTo>
                      <a:lnTo>
                        <a:pt x="304162" y="36613"/>
                      </a:lnTo>
                      <a:lnTo>
                        <a:pt x="19714" y="115469"/>
                      </a:lnTo>
                      <a:lnTo>
                        <a:pt x="314019" y="18307"/>
                      </a:lnTo>
                      <a:lnTo>
                        <a:pt x="314019" y="667381"/>
                      </a:lnTo>
                      <a:cubicBezTo>
                        <a:pt x="322596" y="682415"/>
                        <a:pt x="328836" y="698713"/>
                        <a:pt x="332325" y="715988"/>
                      </a:cubicBezTo>
                      <a:lnTo>
                        <a:pt x="332325" y="636486"/>
                      </a:lnTo>
                      <a:lnTo>
                        <a:pt x="334365" y="722559"/>
                      </a:lnTo>
                      <a:cubicBezTo>
                        <a:pt x="341141" y="745104"/>
                        <a:pt x="344218" y="768983"/>
                        <a:pt x="344218" y="793580"/>
                      </a:cubicBezTo>
                      <a:cubicBezTo>
                        <a:pt x="344218" y="814510"/>
                        <a:pt x="341991" y="834920"/>
                        <a:pt x="337492" y="854527"/>
                      </a:cubicBezTo>
                      <a:lnTo>
                        <a:pt x="339366" y="933607"/>
                      </a:lnTo>
                      <a:lnTo>
                        <a:pt x="475957" y="915301"/>
                      </a:lnTo>
                      <a:lnTo>
                        <a:pt x="332325" y="943464"/>
                      </a:lnTo>
                      <a:lnTo>
                        <a:pt x="332325" y="871173"/>
                      </a:lnTo>
                      <a:cubicBezTo>
                        <a:pt x="328836" y="888448"/>
                        <a:pt x="322596" y="904746"/>
                        <a:pt x="314019" y="919780"/>
                      </a:cubicBezTo>
                      <a:lnTo>
                        <a:pt x="314019" y="950504"/>
                      </a:lnTo>
                      <a:lnTo>
                        <a:pt x="299018" y="947416"/>
                      </a:lnTo>
                      <a:cubicBezTo>
                        <a:pt x="296968" y="951970"/>
                        <a:pt x="294218" y="956074"/>
                        <a:pt x="290934" y="959795"/>
                      </a:cubicBezTo>
                      <a:lnTo>
                        <a:pt x="319651" y="965994"/>
                      </a:lnTo>
                      <a:lnTo>
                        <a:pt x="620997" y="904035"/>
                      </a:lnTo>
                      <a:cubicBezTo>
                        <a:pt x="620528" y="622404"/>
                        <a:pt x="620059" y="332325"/>
                        <a:pt x="619589" y="50694"/>
                      </a:cubicBezTo>
                      <a:close/>
                    </a:path>
                  </a:pathLst>
                </a:custGeom>
                <a:solidFill>
                  <a:schemeClr val="accent2"/>
                </a:solidFill>
              </p:spPr>
              <p:txBody>
                <a:bodyPr vert="horz" wrap="square" lIns="91440" tIns="91440" rIns="91440" bIns="91440" numCol="1" rtlCol="0" anchor="t" anchorCtr="0" compatLnSpc="1">
                  <a:prstTxWarp prst="textNoShape">
                    <a:avLst/>
                  </a:prstTxWarp>
                  <a:spAutoFit/>
                </a:bodyPr>
                <a:lstStyle/>
                <a:p>
                  <a:pPr algn="ctr" defTabSz="914159">
                    <a:lnSpc>
                      <a:spcPct val="90000"/>
                    </a:lnSpc>
                    <a:spcBef>
                      <a:spcPts val="630"/>
                    </a:spcBef>
                    <a:buClr>
                      <a:srgbClr val="FFFF99"/>
                    </a:buClr>
                    <a:buSzPct val="120000"/>
                  </a:pPr>
                  <a:endParaRPr lang="en-US" sz="20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59" name="Freeform 62"/>
                <p:cNvSpPr>
                  <a:spLocks noEditPoints="1"/>
                </p:cNvSpPr>
                <p:nvPr/>
              </p:nvSpPr>
              <p:spPr bwMode="black">
                <a:xfrm>
                  <a:off x="4294830" y="5708650"/>
                  <a:ext cx="523441" cy="52330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sp>
          <p:nvSpPr>
            <p:cNvPr id="41" name="Rectangle 40"/>
            <p:cNvSpPr/>
            <p:nvPr/>
          </p:nvSpPr>
          <p:spPr>
            <a:xfrm>
              <a:off x="3893092" y="5105339"/>
              <a:ext cx="3498486" cy="400110"/>
            </a:xfrm>
            <a:prstGeom prst="rect">
              <a:avLst/>
            </a:prstGeom>
            <a:ln>
              <a:solidFill>
                <a:schemeClr val="accent2"/>
              </a:solidFill>
              <a:prstDash val="dash"/>
            </a:ln>
          </p:spPr>
          <p:txBody>
            <a:bodyPr wrap="square" lIns="0" rIns="0" anchor="ctr">
              <a:spAutoFit/>
            </a:bodyPr>
            <a:lstStyle/>
            <a:p>
              <a:pPr algn="ctr"/>
              <a:r>
                <a:rPr lang="en-US" sz="2000" spc="-50" dirty="0">
                  <a:ln>
                    <a:solidFill>
                      <a:schemeClr val="bg1">
                        <a:alpha val="0"/>
                      </a:schemeClr>
                    </a:solidFill>
                  </a:ln>
                  <a:solidFill>
                    <a:srgbClr val="595959"/>
                  </a:solidFill>
                  <a:sym typeface="Wingdings" pitchFamily="2" charset="2"/>
                </a:rPr>
                <a:t>monitor http/80  /probe.htm</a:t>
              </a:r>
            </a:p>
          </p:txBody>
        </p:sp>
      </p:grpSp>
      <p:cxnSp>
        <p:nvCxnSpPr>
          <p:cNvPr id="5" name="Straight Arrow Connector 4"/>
          <p:cNvCxnSpPr>
            <a:endCxn id="82" idx="3"/>
          </p:cNvCxnSpPr>
          <p:nvPr/>
        </p:nvCxnSpPr>
        <p:spPr>
          <a:xfrm flipH="1" flipV="1">
            <a:off x="3428095" y="3381508"/>
            <a:ext cx="4293507" cy="1723831"/>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85" idx="2"/>
          </p:cNvCxnSpPr>
          <p:nvPr/>
        </p:nvCxnSpPr>
        <p:spPr>
          <a:xfrm flipH="1" flipV="1">
            <a:off x="5515260" y="3431128"/>
            <a:ext cx="2206341" cy="1674211"/>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7721600" y="3974063"/>
            <a:ext cx="2006080" cy="1131276"/>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24120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6" descr="\\server3\InternalBin\Resource DVD\DVD_ART36\Artwork_Imagery\Icons - Illustrations\Maps Globes\world map Transparent blue.png"/>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25000"/>
                    </a14:imgEffect>
                  </a14:imgLayer>
                </a14:imgProps>
              </a:ext>
              <a:ext uri="{28A0092B-C50C-407E-A947-70E740481C1C}">
                <a14:useLocalDpi xmlns:a14="http://schemas.microsoft.com/office/drawing/2010/main"/>
              </a:ext>
            </a:extLst>
          </a:blip>
          <a:srcRect/>
          <a:stretch>
            <a:fillRect/>
          </a:stretch>
        </p:blipFill>
        <p:spPr bwMode="auto">
          <a:xfrm>
            <a:off x="3" y="2200276"/>
            <a:ext cx="4799013" cy="3878227"/>
          </a:xfrm>
          <a:prstGeom prst="rect">
            <a:avLst/>
          </a:prstGeom>
          <a:noFill/>
        </p:spPr>
      </p:pic>
      <p:pic>
        <p:nvPicPr>
          <p:cNvPr id="101" name="Picture 100" descr="\\server3\InternalBin\Resource DVD\DVD_ART36\Artwork_Imagery\Icons - Illustrations\Maps Globes\world map Transparent blue.png"/>
          <p:cNvPicPr>
            <a:picLocks noChangeAspect="1" noChangeArrowheads="1"/>
          </p:cNvPicPr>
          <p:nvPr/>
        </p:nvPicPr>
        <p:blipFill>
          <a:blip r:embed="rId7" cstate="screen">
            <a:duotone>
              <a:prstClr val="black"/>
              <a:schemeClr val="tx2">
                <a:tint val="45000"/>
                <a:satMod val="400000"/>
              </a:schemeClr>
            </a:duotone>
            <a:extLst>
              <a:ext uri="{BEBA8EAE-BF5A-486C-A8C5-ECC9F3942E4B}">
                <a14:imgProps xmlns:a14="http://schemas.microsoft.com/office/drawing/2010/main">
                  <a14:imgLayer r:embed="rId8">
                    <a14:imgEffect>
                      <a14:colorTemperature colorTemp="11200"/>
                    </a14:imgEffect>
                    <a14:imgEffect>
                      <a14:saturation sat="400000"/>
                    </a14:imgEffect>
                    <a14:imgEffect>
                      <a14:brightnessContrast bright="5000"/>
                    </a14:imgEffect>
                  </a14:imgLayer>
                </a14:imgProps>
              </a:ext>
              <a:ext uri="{28A0092B-C50C-407E-A947-70E740481C1C}">
                <a14:useLocalDpi xmlns:a14="http://schemas.microsoft.com/office/drawing/2010/main"/>
              </a:ext>
            </a:extLst>
          </a:blip>
          <a:srcRect/>
          <a:stretch>
            <a:fillRect/>
          </a:stretch>
        </p:blipFill>
        <p:spPr bwMode="auto">
          <a:xfrm>
            <a:off x="4810126" y="2209801"/>
            <a:ext cx="2590800" cy="3878227"/>
          </a:xfrm>
          <a:prstGeom prst="rect">
            <a:avLst/>
          </a:prstGeom>
          <a:noFill/>
        </p:spPr>
      </p:pic>
      <p:pic>
        <p:nvPicPr>
          <p:cNvPr id="102" name="Picture 6" descr="\\server3\InternalBin\Resource DVD\DVD_ART36\Artwork_Imagery\Icons - Illustrations\Maps Globes\world map Transparent blue.png"/>
          <p:cNvPicPr>
            <a:picLocks noChangeAspect="1" noChangeArrowheads="1"/>
          </p:cNvPicPr>
          <p:nvPr/>
        </p:nvPicPr>
        <p:blipFill>
          <a:blip r:embed="rId9" cstate="screen">
            <a:extLst>
              <a:ext uri="{BEBA8EAE-BF5A-486C-A8C5-ECC9F3942E4B}">
                <a14:imgProps xmlns:a14="http://schemas.microsoft.com/office/drawing/2010/main">
                  <a14:imgLayer r:embed="rId10">
                    <a14:imgEffect>
                      <a14:brightnessContrast bright="-25000"/>
                    </a14:imgEffect>
                  </a14:imgLayer>
                </a14:imgProps>
              </a:ext>
              <a:ext uri="{28A0092B-C50C-407E-A947-70E740481C1C}">
                <a14:useLocalDpi xmlns:a14="http://schemas.microsoft.com/office/drawing/2010/main"/>
              </a:ext>
            </a:extLst>
          </a:blip>
          <a:srcRect r="-1748"/>
          <a:stretch>
            <a:fillRect/>
          </a:stretch>
        </p:blipFill>
        <p:spPr bwMode="auto">
          <a:xfrm>
            <a:off x="7410453" y="2209801"/>
            <a:ext cx="4778375" cy="3878227"/>
          </a:xfrm>
          <a:prstGeom prst="rect">
            <a:avLst/>
          </a:prstGeom>
          <a:noFill/>
        </p:spPr>
      </p:pic>
      <p:cxnSp>
        <p:nvCxnSpPr>
          <p:cNvPr id="103" name="Straight Connector 102"/>
          <p:cNvCxnSpPr/>
          <p:nvPr/>
        </p:nvCxnSpPr>
        <p:spPr>
          <a:xfrm>
            <a:off x="4810126"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389812"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bwMode="auto">
          <a:xfrm>
            <a:off x="3" y="3781429"/>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sp>
        <p:nvSpPr>
          <p:cNvPr id="106" name="TextBox 105"/>
          <p:cNvSpPr txBox="1">
            <a:spLocks noChangeArrowheads="1"/>
          </p:cNvSpPr>
          <p:nvPr/>
        </p:nvSpPr>
        <p:spPr bwMode="auto">
          <a:xfrm>
            <a:off x="283043" y="1271804"/>
            <a:ext cx="4460196"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00B0F0">
                    <a:alpha val="98824"/>
                  </a:srgbClr>
                </a:solidFill>
                <a:latin typeface="Segoe UI Light" pitchFamily="34" charset="0"/>
              </a:rPr>
              <a:t>North America Region </a:t>
            </a:r>
          </a:p>
        </p:txBody>
      </p:sp>
      <p:sp>
        <p:nvSpPr>
          <p:cNvPr id="107" name="TextBox 9"/>
          <p:cNvSpPr txBox="1">
            <a:spLocks noChangeArrowheads="1"/>
          </p:cNvSpPr>
          <p:nvPr/>
        </p:nvSpPr>
        <p:spPr bwMode="auto">
          <a:xfrm>
            <a:off x="4640207" y="1280274"/>
            <a:ext cx="2862092"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chemeClr val="accent3">
                    <a:alpha val="98824"/>
                  </a:schemeClr>
                </a:solidFill>
                <a:latin typeface="Segoe UI Light" pitchFamily="34" charset="0"/>
              </a:rPr>
              <a:t>Europe Region </a:t>
            </a:r>
          </a:p>
        </p:txBody>
      </p:sp>
      <p:sp>
        <p:nvSpPr>
          <p:cNvPr id="108" name="TextBox 9"/>
          <p:cNvSpPr txBox="1">
            <a:spLocks noChangeArrowheads="1"/>
          </p:cNvSpPr>
          <p:nvPr/>
        </p:nvSpPr>
        <p:spPr bwMode="auto">
          <a:xfrm>
            <a:off x="7856107" y="1297443"/>
            <a:ext cx="3663010"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92D050">
                    <a:alpha val="98824"/>
                  </a:srgbClr>
                </a:solidFill>
                <a:latin typeface="Segoe UI Light" pitchFamily="34" charset="0"/>
              </a:rPr>
              <a:t>Asia Pacific Region </a:t>
            </a:r>
          </a:p>
        </p:txBody>
      </p:sp>
      <p:sp>
        <p:nvSpPr>
          <p:cNvPr id="109" name="TextBox 10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110"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112" name="TextBox 111"/>
          <p:cNvSpPr txBox="1"/>
          <p:nvPr/>
        </p:nvSpPr>
        <p:spPr>
          <a:xfrm>
            <a:off x="6319738" y="3518648"/>
            <a:ext cx="849592" cy="430887"/>
          </a:xfrm>
          <a:prstGeom prst="rect">
            <a:avLst/>
          </a:prstGeom>
          <a:noFill/>
        </p:spPr>
        <p:txBody>
          <a:bodyPr wrap="none" lIns="0" tIns="0" rIns="0" bIns="0" rtlCol="0">
            <a:spAutoFit/>
          </a:bodyPr>
          <a:lstStyle/>
          <a:p>
            <a:pPr algn="r"/>
            <a:r>
              <a:rPr lang="en-US" sz="2800" dirty="0" smtClean="0">
                <a:ln>
                  <a:solidFill>
                    <a:schemeClr val="bg1">
                      <a:alpha val="0"/>
                    </a:schemeClr>
                  </a:solidFill>
                </a:ln>
                <a:solidFill>
                  <a:srgbClr val="595959"/>
                </a:solidFill>
              </a:rPr>
              <a:t>20ms</a:t>
            </a:r>
          </a:p>
        </p:txBody>
      </p:sp>
      <p:sp>
        <p:nvSpPr>
          <p:cNvPr id="113" name="TextBox 112"/>
          <p:cNvSpPr txBox="1"/>
          <p:nvPr/>
        </p:nvSpPr>
        <p:spPr>
          <a:xfrm>
            <a:off x="8057519" y="4065530"/>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40ms</a:t>
            </a:r>
          </a:p>
        </p:txBody>
      </p:sp>
      <p:sp>
        <p:nvSpPr>
          <p:cNvPr id="114" name="Rectangle 113"/>
          <p:cNvSpPr/>
          <p:nvPr/>
        </p:nvSpPr>
        <p:spPr>
          <a:xfrm>
            <a:off x="2743458" y="5105339"/>
            <a:ext cx="2146421" cy="400110"/>
          </a:xfrm>
          <a:prstGeom prst="rect">
            <a:avLst/>
          </a:prstGeom>
        </p:spPr>
        <p:txBody>
          <a:bodyPr wrap="none" anchor="ctr">
            <a:spAutoFit/>
          </a:bodyPr>
          <a:lstStyle/>
          <a:p>
            <a:r>
              <a:rPr lang="en-US" sz="2000" spc="-50" dirty="0" smtClean="0">
                <a:ln>
                  <a:solidFill>
                    <a:schemeClr val="bg1">
                      <a:alpha val="0"/>
                    </a:schemeClr>
                  </a:solidFill>
                </a:ln>
                <a:solidFill>
                  <a:schemeClr val="tx1">
                    <a:alpha val="99000"/>
                  </a:schemeClr>
                </a:solidFill>
                <a:hlinkClick r:id="rId11"/>
              </a:rPr>
              <a:t>www.contoso.com</a:t>
            </a:r>
            <a:endParaRPr lang="en-US" sz="2000" dirty="0">
              <a:ln>
                <a:solidFill>
                  <a:schemeClr val="bg1">
                    <a:alpha val="0"/>
                  </a:schemeClr>
                </a:solidFill>
              </a:ln>
              <a:solidFill>
                <a:schemeClr val="tx1">
                  <a:alpha val="99000"/>
                </a:schemeClr>
              </a:solidFill>
            </a:endParaRPr>
          </a:p>
        </p:txBody>
      </p:sp>
      <p:sp>
        <p:nvSpPr>
          <p:cNvPr id="115" name="Rectangle 114"/>
          <p:cNvSpPr/>
          <p:nvPr/>
        </p:nvSpPr>
        <p:spPr>
          <a:xfrm>
            <a:off x="4889879" y="5105339"/>
            <a:ext cx="3882601" cy="400110"/>
          </a:xfrm>
          <a:prstGeom prst="rect">
            <a:avLst/>
          </a:prstGeom>
        </p:spPr>
        <p:txBody>
          <a:bodyPr wrap="none" lIns="0" anchor="ctr">
            <a:spAutoFit/>
          </a:bodyPr>
          <a:lstStyle/>
          <a:p>
            <a:r>
              <a:rPr lang="en-US" sz="2000" spc="-50" dirty="0">
                <a:ln>
                  <a:solidFill>
                    <a:schemeClr val="bg1">
                      <a:alpha val="0"/>
                    </a:schemeClr>
                  </a:solidFill>
                </a:ln>
                <a:solidFill>
                  <a:srgbClr val="595959">
                    <a:alpha val="99000"/>
                  </a:srgbClr>
                </a:solidFill>
                <a:sym typeface="Wingdings" pitchFamily="2" charset="2"/>
              </a:rPr>
              <a:t> </a:t>
            </a:r>
            <a:r>
              <a:rPr lang="en-US" sz="2000" spc="-50" dirty="0" smtClean="0">
                <a:ln>
                  <a:solidFill>
                    <a:schemeClr val="bg1">
                      <a:alpha val="0"/>
                    </a:schemeClr>
                  </a:solidFill>
                </a:ln>
                <a:solidFill>
                  <a:srgbClr val="595959">
                    <a:alpha val="99000"/>
                  </a:srgbClr>
                </a:solidFill>
              </a:rPr>
              <a:t>www-contoso.ctp.trafficmgr.com</a:t>
            </a:r>
            <a:endParaRPr lang="en-US" sz="2000" dirty="0">
              <a:ln>
                <a:solidFill>
                  <a:schemeClr val="bg1">
                    <a:alpha val="0"/>
                  </a:schemeClr>
                </a:solidFill>
              </a:ln>
              <a:solidFill>
                <a:srgbClr val="595959">
                  <a:alpha val="99000"/>
                </a:srgbClr>
              </a:solidFill>
            </a:endParaRPr>
          </a:p>
        </p:txBody>
      </p:sp>
      <p:grpSp>
        <p:nvGrpSpPr>
          <p:cNvPr id="116" name="Group 115"/>
          <p:cNvGrpSpPr/>
          <p:nvPr/>
        </p:nvGrpSpPr>
        <p:grpSpPr>
          <a:xfrm>
            <a:off x="8254321" y="2961000"/>
            <a:ext cx="1024493" cy="1143013"/>
            <a:chOff x="1524099" y="2600452"/>
            <a:chExt cx="1024493" cy="1143013"/>
          </a:xfrm>
        </p:grpSpPr>
        <p:sp>
          <p:nvSpPr>
            <p:cNvPr id="117" name="Freeform 6"/>
            <p:cNvSpPr>
              <a:spLocks noEditPoints="1"/>
            </p:cNvSpPr>
            <p:nvPr/>
          </p:nvSpPr>
          <p:spPr bwMode="auto">
            <a:xfrm>
              <a:off x="1524099"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18" name="Straight Arrow Connector 117"/>
            <p:cNvCxnSpPr/>
            <p:nvPr/>
          </p:nvCxnSpPr>
          <p:spPr>
            <a:xfrm>
              <a:off x="1999952"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562545" y="2948733"/>
            <a:ext cx="865550" cy="865550"/>
            <a:chOff x="6124732" y="5765094"/>
            <a:chExt cx="865550" cy="865550"/>
          </a:xfrm>
        </p:grpSpPr>
        <p:sp>
          <p:nvSpPr>
            <p:cNvPr id="120" name="Rectangle 119"/>
            <p:cNvSpPr/>
            <p:nvPr>
              <p:custDataLst>
                <p:tags r:id="rId3"/>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21"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22" name="Group 121"/>
          <p:cNvGrpSpPr/>
          <p:nvPr/>
        </p:nvGrpSpPr>
        <p:grpSpPr>
          <a:xfrm>
            <a:off x="5082485" y="2565578"/>
            <a:ext cx="865550" cy="865550"/>
            <a:chOff x="6124732" y="5765094"/>
            <a:chExt cx="865550" cy="865550"/>
          </a:xfrm>
        </p:grpSpPr>
        <p:sp>
          <p:nvSpPr>
            <p:cNvPr id="123" name="Rectangle 122"/>
            <p:cNvSpPr/>
            <p:nvPr>
              <p:custDataLst>
                <p:tags r:id="rId2"/>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24"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25" name="Group 124"/>
          <p:cNvGrpSpPr/>
          <p:nvPr/>
        </p:nvGrpSpPr>
        <p:grpSpPr>
          <a:xfrm>
            <a:off x="9278814" y="3099732"/>
            <a:ext cx="865550" cy="865550"/>
            <a:chOff x="6124732" y="5765094"/>
            <a:chExt cx="865550" cy="865550"/>
          </a:xfrm>
        </p:grpSpPr>
        <p:sp>
          <p:nvSpPr>
            <p:cNvPr id="126" name="Rectangle 125"/>
            <p:cNvSpPr/>
            <p:nvPr>
              <p:custDataLst>
                <p:tags r:id="rId1"/>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27"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28" name="Group 127"/>
          <p:cNvGrpSpPr/>
          <p:nvPr/>
        </p:nvGrpSpPr>
        <p:grpSpPr>
          <a:xfrm flipH="1">
            <a:off x="5948035" y="2400427"/>
            <a:ext cx="1024493" cy="1143013"/>
            <a:chOff x="7237412" y="2600452"/>
            <a:chExt cx="1024493" cy="1143013"/>
          </a:xfrm>
        </p:grpSpPr>
        <p:sp>
          <p:nvSpPr>
            <p:cNvPr id="129" name="Freeform 6"/>
            <p:cNvSpPr>
              <a:spLocks noEditPoints="1"/>
            </p:cNvSpPr>
            <p:nvPr/>
          </p:nvSpPr>
          <p:spPr bwMode="auto">
            <a:xfrm>
              <a:off x="7237412"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30" name="Straight Arrow Connector 129"/>
            <p:cNvCxnSpPr/>
            <p:nvPr/>
          </p:nvCxnSpPr>
          <p:spPr>
            <a:xfrm>
              <a:off x="7713265"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2" name="Freeform 6"/>
          <p:cNvSpPr>
            <a:spLocks noEditPoints="1"/>
          </p:cNvSpPr>
          <p:nvPr/>
        </p:nvSpPr>
        <p:spPr bwMode="auto">
          <a:xfrm>
            <a:off x="1546031" y="281000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34" name="Straight Arrow Connector 133"/>
          <p:cNvCxnSpPr>
            <a:endCxn id="120" idx="3"/>
          </p:cNvCxnSpPr>
          <p:nvPr/>
        </p:nvCxnSpPr>
        <p:spPr>
          <a:xfrm flipH="1" flipV="1">
            <a:off x="3428095" y="3381508"/>
            <a:ext cx="4293507" cy="1723831"/>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123" idx="2"/>
          </p:cNvCxnSpPr>
          <p:nvPr/>
        </p:nvCxnSpPr>
        <p:spPr>
          <a:xfrm flipH="1" flipV="1">
            <a:off x="5515260" y="3431128"/>
            <a:ext cx="2206341" cy="1674211"/>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7721600" y="3974063"/>
            <a:ext cx="2006080" cy="1131276"/>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Disaster </a:t>
            </a:r>
            <a:r>
              <a:rPr lang="en-US" dirty="0" smtClean="0"/>
              <a:t>Recovery – 8 </a:t>
            </a:r>
            <a:r>
              <a:rPr lang="en-US" dirty="0"/>
              <a:t>M</a:t>
            </a:r>
            <a:r>
              <a:rPr lang="en-US" dirty="0" smtClean="0"/>
              <a:t>inute </a:t>
            </a:r>
            <a:r>
              <a:rPr lang="en-US" dirty="0"/>
              <a:t>MTR</a:t>
            </a:r>
          </a:p>
        </p:txBody>
      </p:sp>
      <p:sp>
        <p:nvSpPr>
          <p:cNvPr id="22" name="TextBox 21"/>
          <p:cNvSpPr txBox="1"/>
          <p:nvPr/>
        </p:nvSpPr>
        <p:spPr>
          <a:xfrm>
            <a:off x="1252247" y="3930521"/>
            <a:ext cx="1043555"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120ms</a:t>
            </a:r>
          </a:p>
        </p:txBody>
      </p:sp>
      <p:sp>
        <p:nvSpPr>
          <p:cNvPr id="53" name="&quot;No&quot; Symbol 52"/>
          <p:cNvSpPr/>
          <p:nvPr/>
        </p:nvSpPr>
        <p:spPr>
          <a:xfrm>
            <a:off x="2562757" y="2948458"/>
            <a:ext cx="865337" cy="865337"/>
          </a:xfrm>
          <a:prstGeom prst="noSmoking">
            <a:avLst>
              <a:gd name="adj" fmla="val 1577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0"/>
          <p:cNvSpPr/>
          <p:nvPr/>
        </p:nvSpPr>
        <p:spPr>
          <a:xfrm>
            <a:off x="2726677" y="2249265"/>
            <a:ext cx="2788583" cy="316313"/>
          </a:xfrm>
          <a:custGeom>
            <a:avLst/>
            <a:gdLst>
              <a:gd name="connsiteX0" fmla="*/ 0 w 3403600"/>
              <a:gd name="connsiteY0" fmla="*/ 0 h 139700"/>
              <a:gd name="connsiteX1" fmla="*/ 3403600 w 3403600"/>
              <a:gd name="connsiteY1" fmla="*/ 0 h 139700"/>
              <a:gd name="connsiteX2" fmla="*/ 3403600 w 3403600"/>
              <a:gd name="connsiteY2" fmla="*/ 139700 h 139700"/>
            </a:gdLst>
            <a:ahLst/>
            <a:cxnLst>
              <a:cxn ang="0">
                <a:pos x="connsiteX0" y="connsiteY0"/>
              </a:cxn>
              <a:cxn ang="0">
                <a:pos x="connsiteX1" y="connsiteY1"/>
              </a:cxn>
              <a:cxn ang="0">
                <a:pos x="connsiteX2" y="connsiteY2"/>
              </a:cxn>
            </a:cxnLst>
            <a:rect l="l" t="t" r="r" b="b"/>
            <a:pathLst>
              <a:path w="3403600" h="139700">
                <a:moveTo>
                  <a:pt x="0" y="0"/>
                </a:moveTo>
                <a:lnTo>
                  <a:pt x="3403600" y="0"/>
                </a:lnTo>
                <a:lnTo>
                  <a:pt x="3403600" y="139700"/>
                </a:lnTo>
              </a:path>
            </a:pathLst>
          </a:cu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Elbow Connector 18"/>
          <p:cNvCxnSpPr/>
          <p:nvPr/>
        </p:nvCxnSpPr>
        <p:spPr>
          <a:xfrm rot="10800000" flipH="1">
            <a:off x="2002020" y="2242801"/>
            <a:ext cx="809183" cy="1138705"/>
          </a:xfrm>
          <a:prstGeom prst="bentConnector3">
            <a:avLst/>
          </a:prstGeom>
          <a:ln w="22225">
            <a:solidFill>
              <a:schemeClr val="bg2">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8004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30570" y="1277471"/>
            <a:ext cx="11527685" cy="47408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 name="Pentagon 71"/>
          <p:cNvSpPr/>
          <p:nvPr/>
        </p:nvSpPr>
        <p:spPr bwMode="auto">
          <a:xfrm rot="16200000">
            <a:off x="6970644" y="1088948"/>
            <a:ext cx="619577" cy="1335615"/>
          </a:xfrm>
          <a:prstGeom prst="homePlate">
            <a:avLst>
              <a:gd name="adj" fmla="val 35916"/>
            </a:avLst>
          </a:prstGeom>
          <a:no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40" tIns="45718" rIns="91440" bIns="0" numCol="1" rtlCol="0" anchor="ctr" anchorCtr="0" compatLnSpc="1">
            <a:prstTxWarp prst="textNoShape">
              <a:avLst/>
            </a:prstTxWarp>
          </a:bodyPr>
          <a:lstStyle/>
          <a:p>
            <a:pPr algn="ctr" defTabSz="914099" fontAlgn="base">
              <a:spcBef>
                <a:spcPct val="0"/>
              </a:spcBef>
              <a:spcAft>
                <a:spcPct val="0"/>
              </a:spcAft>
            </a:pPr>
            <a:r>
              <a:rPr lang="en-US" sz="1600" dirty="0" smtClean="0">
                <a:ln>
                  <a:solidFill>
                    <a:schemeClr val="bg1">
                      <a:alpha val="0"/>
                    </a:schemeClr>
                  </a:solidFill>
                </a:ln>
                <a:solidFill>
                  <a:srgbClr val="595959"/>
                </a:solidFill>
              </a:rPr>
              <a:t>DNS TLL</a:t>
            </a:r>
          </a:p>
        </p:txBody>
      </p:sp>
      <p:sp>
        <p:nvSpPr>
          <p:cNvPr id="2" name="Title 1"/>
          <p:cNvSpPr>
            <a:spLocks noGrp="1"/>
          </p:cNvSpPr>
          <p:nvPr>
            <p:ph type="title"/>
          </p:nvPr>
        </p:nvSpPr>
        <p:spPr/>
        <p:txBody>
          <a:bodyPr/>
          <a:lstStyle/>
          <a:p>
            <a:r>
              <a:rPr lang="en-US" dirty="0"/>
              <a:t>Health </a:t>
            </a:r>
            <a:r>
              <a:rPr lang="en-US" dirty="0" smtClean="0"/>
              <a:t>Polling </a:t>
            </a:r>
            <a:r>
              <a:rPr lang="en-US" dirty="0"/>
              <a:t>U</a:t>
            </a:r>
            <a:r>
              <a:rPr lang="en-US" dirty="0" smtClean="0"/>
              <a:t>pdates </a:t>
            </a:r>
            <a:r>
              <a:rPr lang="en-US" dirty="0"/>
              <a:t>DNS</a:t>
            </a:r>
          </a:p>
        </p:txBody>
      </p:sp>
      <p:sp>
        <p:nvSpPr>
          <p:cNvPr id="21" name="Rectangle 20"/>
          <p:cNvSpPr/>
          <p:nvPr/>
        </p:nvSpPr>
        <p:spPr bwMode="auto">
          <a:xfrm>
            <a:off x="8580065" y="2053098"/>
            <a:ext cx="1625599" cy="23964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 name="Pentagon 87"/>
          <p:cNvSpPr/>
          <p:nvPr/>
        </p:nvSpPr>
        <p:spPr bwMode="auto">
          <a:xfrm rot="16200000">
            <a:off x="9931282" y="2231985"/>
            <a:ext cx="248618" cy="300146"/>
          </a:xfrm>
          <a:prstGeom prst="homePlate">
            <a:avLst>
              <a:gd name="adj" fmla="val 30535"/>
            </a:avLst>
          </a:prstGeom>
          <a:noFill/>
          <a:ln>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0" rIns="0" bIns="0" numCol="1" rtlCol="0" anchor="ctr" anchorCtr="0" compatLnSpc="1">
            <a:prstTxWarp prst="textNoShape">
              <a:avLst/>
            </a:prstTxWarp>
          </a:bodyPr>
          <a:lstStyle/>
          <a:p>
            <a:pPr algn="ctr" defTabSz="914099" fontAlgn="base">
              <a:spcBef>
                <a:spcPct val="0"/>
              </a:spcBef>
              <a:spcAft>
                <a:spcPct val="0"/>
              </a:spcAft>
            </a:pPr>
            <a:r>
              <a:rPr lang="en-US" sz="800" dirty="0" smtClean="0">
                <a:ln>
                  <a:solidFill>
                    <a:schemeClr val="bg1">
                      <a:alpha val="0"/>
                    </a:schemeClr>
                  </a:solidFill>
                </a:ln>
                <a:solidFill>
                  <a:srgbClr val="595959"/>
                </a:solidFill>
              </a:rPr>
              <a:t>&lt;5sec</a:t>
            </a:r>
          </a:p>
        </p:txBody>
      </p:sp>
      <p:sp>
        <p:nvSpPr>
          <p:cNvPr id="76" name="Pentagon 75"/>
          <p:cNvSpPr/>
          <p:nvPr/>
        </p:nvSpPr>
        <p:spPr bwMode="auto">
          <a:xfrm rot="16200000">
            <a:off x="10912735" y="2231985"/>
            <a:ext cx="248618" cy="300146"/>
          </a:xfrm>
          <a:prstGeom prst="homePlate">
            <a:avLst>
              <a:gd name="adj" fmla="val 30535"/>
            </a:avLst>
          </a:prstGeom>
          <a:noFill/>
          <a:ln>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a:ln>
                <a:solidFill>
                  <a:schemeClr val="bg1">
                    <a:alpha val="0"/>
                  </a:schemeClr>
                </a:solidFill>
              </a:ln>
              <a:solidFill>
                <a:srgbClr val="595959"/>
              </a:solidFill>
            </a:endParaRPr>
          </a:p>
        </p:txBody>
      </p:sp>
      <p:sp>
        <p:nvSpPr>
          <p:cNvPr id="59" name="Pentagon 58"/>
          <p:cNvSpPr/>
          <p:nvPr/>
        </p:nvSpPr>
        <p:spPr bwMode="auto">
          <a:xfrm rot="16200000">
            <a:off x="3363190" y="2231985"/>
            <a:ext cx="248618" cy="300146"/>
          </a:xfrm>
          <a:prstGeom prst="homePlate">
            <a:avLst>
              <a:gd name="adj" fmla="val 30535"/>
            </a:avLst>
          </a:prstGeom>
          <a:no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smtClean="0">
              <a:ln>
                <a:solidFill>
                  <a:schemeClr val="bg1">
                    <a:alpha val="0"/>
                  </a:schemeClr>
                </a:solidFill>
              </a:ln>
              <a:solidFill>
                <a:schemeClr val="bg1"/>
              </a:solidFill>
            </a:endParaRPr>
          </a:p>
        </p:txBody>
      </p:sp>
      <p:sp>
        <p:nvSpPr>
          <p:cNvPr id="60" name="Pentagon 59"/>
          <p:cNvSpPr/>
          <p:nvPr/>
        </p:nvSpPr>
        <p:spPr bwMode="auto">
          <a:xfrm rot="16200000">
            <a:off x="4323308" y="2231985"/>
            <a:ext cx="248618" cy="300146"/>
          </a:xfrm>
          <a:prstGeom prst="homePlate">
            <a:avLst>
              <a:gd name="adj" fmla="val 30535"/>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0" rIns="0" bIns="0" numCol="1" rtlCol="0" anchor="ctr" anchorCtr="0" compatLnSpc="1">
            <a:prstTxWarp prst="textNoShape">
              <a:avLst/>
            </a:prstTxWarp>
          </a:bodyPr>
          <a:lstStyle/>
          <a:p>
            <a:pPr algn="ctr" defTabSz="914099" fontAlgn="base">
              <a:spcBef>
                <a:spcPct val="0"/>
              </a:spcBef>
              <a:spcAft>
                <a:spcPct val="0"/>
              </a:spcAft>
            </a:pPr>
            <a:r>
              <a:rPr lang="en-US" sz="800" dirty="0" smtClean="0">
                <a:ln>
                  <a:solidFill>
                    <a:schemeClr val="bg1">
                      <a:alpha val="0"/>
                    </a:schemeClr>
                  </a:solidFill>
                </a:ln>
                <a:solidFill>
                  <a:schemeClr val="tx1">
                    <a:lumMod val="75000"/>
                    <a:lumOff val="25000"/>
                    <a:alpha val="99000"/>
                  </a:schemeClr>
                </a:solidFill>
              </a:rPr>
              <a:t>&gt;5sec</a:t>
            </a:r>
            <a:endParaRPr lang="en-US" sz="800" dirty="0">
              <a:ln>
                <a:solidFill>
                  <a:schemeClr val="bg1">
                    <a:alpha val="0"/>
                  </a:schemeClr>
                </a:solidFill>
              </a:ln>
              <a:solidFill>
                <a:schemeClr val="tx1">
                  <a:lumMod val="75000"/>
                  <a:lumOff val="25000"/>
                  <a:alpha val="99000"/>
                </a:schemeClr>
              </a:solidFill>
            </a:endParaRPr>
          </a:p>
        </p:txBody>
      </p:sp>
      <p:sp>
        <p:nvSpPr>
          <p:cNvPr id="61" name="Pentagon 60"/>
          <p:cNvSpPr/>
          <p:nvPr/>
        </p:nvSpPr>
        <p:spPr bwMode="auto">
          <a:xfrm rot="16200000">
            <a:off x="5330776" y="2231985"/>
            <a:ext cx="248618" cy="300146"/>
          </a:xfrm>
          <a:prstGeom prst="homePlate">
            <a:avLst>
              <a:gd name="adj" fmla="val 30535"/>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smtClean="0">
              <a:ln>
                <a:solidFill>
                  <a:schemeClr val="bg1">
                    <a:alpha val="0"/>
                  </a:schemeClr>
                </a:solidFill>
              </a:ln>
              <a:solidFill>
                <a:srgbClr val="595959"/>
              </a:solidFill>
            </a:endParaRPr>
          </a:p>
        </p:txBody>
      </p:sp>
      <p:sp>
        <p:nvSpPr>
          <p:cNvPr id="62" name="Pentagon 61"/>
          <p:cNvSpPr/>
          <p:nvPr/>
        </p:nvSpPr>
        <p:spPr bwMode="auto">
          <a:xfrm rot="16200000">
            <a:off x="6338244" y="2231985"/>
            <a:ext cx="248618" cy="300146"/>
          </a:xfrm>
          <a:prstGeom prst="homePlate">
            <a:avLst>
              <a:gd name="adj" fmla="val 30535"/>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smtClean="0">
              <a:ln>
                <a:solidFill>
                  <a:schemeClr val="bg1">
                    <a:alpha val="0"/>
                  </a:schemeClr>
                </a:solidFill>
              </a:ln>
              <a:solidFill>
                <a:srgbClr val="595959"/>
              </a:solidFill>
            </a:endParaRPr>
          </a:p>
        </p:txBody>
      </p:sp>
      <p:sp>
        <p:nvSpPr>
          <p:cNvPr id="50" name="Pentagon 49"/>
          <p:cNvSpPr/>
          <p:nvPr/>
        </p:nvSpPr>
        <p:spPr bwMode="auto">
          <a:xfrm rot="16200000">
            <a:off x="2542706" y="1711649"/>
            <a:ext cx="619577" cy="969863"/>
          </a:xfrm>
          <a:prstGeom prst="homePlate">
            <a:avLst>
              <a:gd name="adj" fmla="val 35916"/>
            </a:avLst>
          </a:prstGeom>
          <a:no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274320" tIns="45718" rIns="91440" bIns="0" numCol="1" rtlCol="0" anchor="ctr" anchorCtr="0" compatLnSpc="1">
            <a:prstTxWarp prst="textNoShape">
              <a:avLst/>
            </a:prstTxWarp>
          </a:bodyPr>
          <a:lstStyle/>
          <a:p>
            <a:pPr algn="ctr" defTabSz="914099" fontAlgn="base">
              <a:spcBef>
                <a:spcPct val="0"/>
              </a:spcBef>
              <a:spcAft>
                <a:spcPct val="0"/>
              </a:spcAft>
            </a:pPr>
            <a:r>
              <a:rPr lang="en-US" sz="1600" dirty="0" smtClean="0">
                <a:ln>
                  <a:solidFill>
                    <a:schemeClr val="bg1">
                      <a:alpha val="0"/>
                    </a:schemeClr>
                  </a:solidFill>
                </a:ln>
                <a:solidFill>
                  <a:srgbClr val="595959"/>
                </a:solidFill>
              </a:rPr>
              <a:t>30sec</a:t>
            </a:r>
          </a:p>
        </p:txBody>
      </p:sp>
      <p:sp>
        <p:nvSpPr>
          <p:cNvPr id="58" name="Pentagon 57"/>
          <p:cNvSpPr/>
          <p:nvPr/>
        </p:nvSpPr>
        <p:spPr bwMode="auto">
          <a:xfrm rot="16200000">
            <a:off x="2393327" y="2231985"/>
            <a:ext cx="248618" cy="300146"/>
          </a:xfrm>
          <a:prstGeom prst="homePlate">
            <a:avLst>
              <a:gd name="adj" fmla="val 30535"/>
            </a:avLst>
          </a:prstGeom>
          <a:no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0" rIns="0" bIns="0" numCol="1" rtlCol="0" anchor="ctr" anchorCtr="0" compatLnSpc="1">
            <a:prstTxWarp prst="textNoShape">
              <a:avLst/>
            </a:prstTxWarp>
          </a:bodyPr>
          <a:lstStyle/>
          <a:p>
            <a:pPr algn="ctr" defTabSz="914099" fontAlgn="base">
              <a:spcBef>
                <a:spcPct val="0"/>
              </a:spcBef>
              <a:spcAft>
                <a:spcPct val="0"/>
              </a:spcAft>
            </a:pPr>
            <a:r>
              <a:rPr lang="en-US" sz="800" dirty="0" smtClean="0">
                <a:ln>
                  <a:solidFill>
                    <a:schemeClr val="bg1">
                      <a:alpha val="0"/>
                    </a:schemeClr>
                  </a:solidFill>
                </a:ln>
                <a:solidFill>
                  <a:schemeClr val="tx1">
                    <a:lumMod val="75000"/>
                    <a:lumOff val="25000"/>
                    <a:alpha val="99000"/>
                  </a:schemeClr>
                </a:solidFill>
              </a:rPr>
              <a:t>&lt;5sec</a:t>
            </a:r>
          </a:p>
        </p:txBody>
      </p:sp>
      <p:sp>
        <p:nvSpPr>
          <p:cNvPr id="20" name="Rectangle 19"/>
          <p:cNvSpPr/>
          <p:nvPr/>
        </p:nvSpPr>
        <p:spPr bwMode="auto">
          <a:xfrm>
            <a:off x="6612625" y="2053098"/>
            <a:ext cx="1967439" cy="239649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7"/>
          <p:cNvSpPr/>
          <p:nvPr/>
        </p:nvSpPr>
        <p:spPr>
          <a:xfrm>
            <a:off x="8630865" y="2463054"/>
            <a:ext cx="1574800" cy="136525"/>
          </a:xfrm>
          <a:custGeom>
            <a:avLst/>
            <a:gdLst>
              <a:gd name="connsiteX0" fmla="*/ 1574800 w 1574800"/>
              <a:gd name="connsiteY0" fmla="*/ 57150 h 136525"/>
              <a:gd name="connsiteX1" fmla="*/ 234950 w 1574800"/>
              <a:gd name="connsiteY1" fmla="*/ 57150 h 136525"/>
              <a:gd name="connsiteX2" fmla="*/ 161925 w 1574800"/>
              <a:gd name="connsiteY2" fmla="*/ 0 h 136525"/>
              <a:gd name="connsiteX3" fmla="*/ 53975 w 1574800"/>
              <a:gd name="connsiteY3" fmla="*/ 136525 h 136525"/>
              <a:gd name="connsiteX4" fmla="*/ 0 w 1574800"/>
              <a:gd name="connsiteY4" fmla="*/ 82550 h 13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00" h="136525">
                <a:moveTo>
                  <a:pt x="1574800" y="57150"/>
                </a:moveTo>
                <a:lnTo>
                  <a:pt x="234950" y="57150"/>
                </a:lnTo>
                <a:lnTo>
                  <a:pt x="161925" y="0"/>
                </a:lnTo>
                <a:lnTo>
                  <a:pt x="53975" y="136525"/>
                </a:lnTo>
                <a:lnTo>
                  <a:pt x="0" y="82550"/>
                </a:lnTo>
              </a:path>
            </a:pathLst>
          </a:cu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Freeform 4"/>
          <p:cNvSpPr/>
          <p:nvPr/>
        </p:nvSpPr>
        <p:spPr>
          <a:xfrm>
            <a:off x="6612626" y="2482104"/>
            <a:ext cx="1335614" cy="127000"/>
          </a:xfrm>
          <a:custGeom>
            <a:avLst/>
            <a:gdLst>
              <a:gd name="connsiteX0" fmla="*/ 0 w 1400175"/>
              <a:gd name="connsiteY0" fmla="*/ 38100 h 127000"/>
              <a:gd name="connsiteX1" fmla="*/ 1133475 w 1400175"/>
              <a:gd name="connsiteY1" fmla="*/ 38100 h 127000"/>
              <a:gd name="connsiteX2" fmla="*/ 1219200 w 1400175"/>
              <a:gd name="connsiteY2" fmla="*/ 127000 h 127000"/>
              <a:gd name="connsiteX3" fmla="*/ 1320800 w 1400175"/>
              <a:gd name="connsiteY3" fmla="*/ 0 h 127000"/>
              <a:gd name="connsiteX4" fmla="*/ 1400175 w 1400175"/>
              <a:gd name="connsiteY4" fmla="*/ 85725 h 12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175" h="127000">
                <a:moveTo>
                  <a:pt x="0" y="38100"/>
                </a:moveTo>
                <a:lnTo>
                  <a:pt x="1133475" y="38100"/>
                </a:lnTo>
                <a:lnTo>
                  <a:pt x="1219200" y="127000"/>
                </a:lnTo>
                <a:lnTo>
                  <a:pt x="1320800" y="0"/>
                </a:lnTo>
                <a:lnTo>
                  <a:pt x="1400175" y="85725"/>
                </a:lnTo>
              </a:path>
            </a:pathLst>
          </a:cu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2010990" y="2520204"/>
            <a:ext cx="4601636" cy="0"/>
          </a:xfrm>
          <a:custGeom>
            <a:avLst/>
            <a:gdLst>
              <a:gd name="connsiteX0" fmla="*/ 0 w 9753600"/>
              <a:gd name="connsiteY0" fmla="*/ 0 h 0"/>
              <a:gd name="connsiteX1" fmla="*/ 9753600 w 9753600"/>
              <a:gd name="connsiteY1" fmla="*/ 0 h 0"/>
            </a:gdLst>
            <a:ahLst/>
            <a:cxnLst>
              <a:cxn ang="0">
                <a:pos x="connsiteX0" y="connsiteY0"/>
              </a:cxn>
              <a:cxn ang="0">
                <a:pos x="connsiteX1" y="connsiteY1"/>
              </a:cxn>
            </a:cxnLst>
            <a:rect l="l" t="t" r="r" b="b"/>
            <a:pathLst>
              <a:path w="9753600">
                <a:moveTo>
                  <a:pt x="0" y="0"/>
                </a:moveTo>
                <a:lnTo>
                  <a:pt x="9753600" y="0"/>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10205665" y="2520204"/>
            <a:ext cx="1349375" cy="0"/>
          </a:xfrm>
          <a:custGeom>
            <a:avLst/>
            <a:gdLst>
              <a:gd name="connsiteX0" fmla="*/ 0 w 9753600"/>
              <a:gd name="connsiteY0" fmla="*/ 0 h 0"/>
              <a:gd name="connsiteX1" fmla="*/ 9753600 w 9753600"/>
              <a:gd name="connsiteY1" fmla="*/ 0 h 0"/>
            </a:gdLst>
            <a:ahLst/>
            <a:cxnLst>
              <a:cxn ang="0">
                <a:pos x="connsiteX0" y="connsiteY0"/>
              </a:cxn>
              <a:cxn ang="0">
                <a:pos x="connsiteX1" y="connsiteY1"/>
              </a:cxn>
            </a:cxnLst>
            <a:rect l="l" t="t" r="r" b="b"/>
            <a:pathLst>
              <a:path w="9753600">
                <a:moveTo>
                  <a:pt x="0" y="0"/>
                </a:moveTo>
                <a:lnTo>
                  <a:pt x="9753600" y="0"/>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p:cNvSpPr/>
          <p:nvPr/>
        </p:nvSpPr>
        <p:spPr bwMode="auto">
          <a:xfrm>
            <a:off x="4333317" y="2024386"/>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5</a:t>
            </a:r>
          </a:p>
        </p:txBody>
      </p:sp>
      <p:sp>
        <p:nvSpPr>
          <p:cNvPr id="23" name="Rectangle 22"/>
          <p:cNvSpPr/>
          <p:nvPr/>
        </p:nvSpPr>
        <p:spPr bwMode="auto">
          <a:xfrm>
            <a:off x="2738192" y="1487175"/>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3</a:t>
            </a:r>
          </a:p>
        </p:txBody>
      </p:sp>
      <p:sp>
        <p:nvSpPr>
          <p:cNvPr id="24" name="Rectangle 23"/>
          <p:cNvSpPr/>
          <p:nvPr/>
        </p:nvSpPr>
        <p:spPr bwMode="auto">
          <a:xfrm>
            <a:off x="2757214" y="2687325"/>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2</a:t>
            </a:r>
          </a:p>
        </p:txBody>
      </p:sp>
      <p:sp>
        <p:nvSpPr>
          <p:cNvPr id="25" name="Rectangle 24"/>
          <p:cNvSpPr/>
          <p:nvPr/>
        </p:nvSpPr>
        <p:spPr bwMode="auto">
          <a:xfrm>
            <a:off x="1796460" y="3354075"/>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1</a:t>
            </a:r>
          </a:p>
        </p:txBody>
      </p:sp>
      <p:sp>
        <p:nvSpPr>
          <p:cNvPr id="28" name="Rectangle 27"/>
          <p:cNvSpPr/>
          <p:nvPr/>
        </p:nvSpPr>
        <p:spPr bwMode="auto">
          <a:xfrm>
            <a:off x="3836979" y="4828921"/>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4</a:t>
            </a:r>
          </a:p>
        </p:txBody>
      </p:sp>
      <p:sp>
        <p:nvSpPr>
          <p:cNvPr id="29" name="Rectangle 28"/>
          <p:cNvSpPr/>
          <p:nvPr/>
        </p:nvSpPr>
        <p:spPr bwMode="auto">
          <a:xfrm>
            <a:off x="8714576" y="2091632"/>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8</a:t>
            </a:r>
          </a:p>
        </p:txBody>
      </p:sp>
      <p:cxnSp>
        <p:nvCxnSpPr>
          <p:cNvPr id="31" name="Straight Arrow Connector 30"/>
          <p:cNvCxnSpPr/>
          <p:nvPr/>
        </p:nvCxnSpPr>
        <p:spPr>
          <a:xfrm>
            <a:off x="6312480" y="2520204"/>
            <a:ext cx="0" cy="1929384"/>
          </a:xfrm>
          <a:prstGeom prst="straightConnector1">
            <a:avLst/>
          </a:prstGeom>
          <a:ln w="19050">
            <a:solidFill>
              <a:schemeClr val="bg2">
                <a:lumMod val="7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305012" y="2520204"/>
            <a:ext cx="0" cy="1929384"/>
          </a:xfrm>
          <a:prstGeom prst="straightConnector1">
            <a:avLst/>
          </a:prstGeom>
          <a:ln w="19050">
            <a:solidFill>
              <a:schemeClr val="bg2">
                <a:lumMod val="7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297544" y="2520204"/>
            <a:ext cx="0" cy="1929384"/>
          </a:xfrm>
          <a:prstGeom prst="straightConnector1">
            <a:avLst/>
          </a:prstGeom>
          <a:ln w="19050">
            <a:solidFill>
              <a:schemeClr val="bg2">
                <a:lumMod val="7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362064" y="2520204"/>
            <a:ext cx="305643" cy="1929384"/>
            <a:chOff x="2483087" y="2762250"/>
            <a:chExt cx="305643" cy="1929384"/>
          </a:xfrm>
        </p:grpSpPr>
        <p:cxnSp>
          <p:nvCxnSpPr>
            <p:cNvPr id="35" name="Straight Arrow Connector 34"/>
            <p:cNvCxnSpPr/>
            <p:nvPr/>
          </p:nvCxnSpPr>
          <p:spPr>
            <a:xfrm>
              <a:off x="2483087" y="2762250"/>
              <a:ext cx="0" cy="1929384"/>
            </a:xfrm>
            <a:prstGeom prst="straightConnector1">
              <a:avLst/>
            </a:prstGeom>
            <a:ln w="19050">
              <a:solidFill>
                <a:schemeClr val="accent2"/>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788730" y="2762250"/>
              <a:ext cx="0" cy="1929384"/>
            </a:xfrm>
            <a:prstGeom prst="straightConnector1">
              <a:avLst/>
            </a:prstGeom>
            <a:ln w="19050">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p:cNvCxnSpPr/>
          <p:nvPr/>
        </p:nvCxnSpPr>
        <p:spPr>
          <a:xfrm>
            <a:off x="10886971" y="2520204"/>
            <a:ext cx="0" cy="1929384"/>
          </a:xfrm>
          <a:prstGeom prst="straightConnector1">
            <a:avLst/>
          </a:prstGeom>
          <a:ln w="19050">
            <a:solidFill>
              <a:schemeClr val="bg2">
                <a:lumMod val="7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1187117" y="2520204"/>
            <a:ext cx="0" cy="1929384"/>
          </a:xfrm>
          <a:prstGeom prst="straightConnector1">
            <a:avLst/>
          </a:prstGeom>
          <a:ln w="19050">
            <a:solidFill>
              <a:schemeClr val="bg2">
                <a:lumMod val="7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206459" y="2520204"/>
            <a:ext cx="0" cy="1929384"/>
          </a:xfrm>
          <a:prstGeom prst="straightConnector1">
            <a:avLst/>
          </a:prstGeom>
          <a:ln w="19050">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auto">
          <a:xfrm>
            <a:off x="10193303" y="2869623"/>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10</a:t>
            </a:r>
          </a:p>
        </p:txBody>
      </p:sp>
      <p:sp>
        <p:nvSpPr>
          <p:cNvPr id="44" name="TextBox 43"/>
          <p:cNvSpPr txBox="1"/>
          <p:nvPr/>
        </p:nvSpPr>
        <p:spPr>
          <a:xfrm>
            <a:off x="126854" y="2304760"/>
            <a:ext cx="1854073" cy="430887"/>
          </a:xfrm>
          <a:prstGeom prst="rect">
            <a:avLst/>
          </a:prstGeom>
          <a:noFill/>
        </p:spPr>
        <p:txBody>
          <a:bodyPr wrap="square" lIns="0" tIns="0" rIns="91440" bIns="0" rtlCol="0">
            <a:spAutoFit/>
          </a:bodyPr>
          <a:lstStyle/>
          <a:p>
            <a:pPr algn="r"/>
            <a:r>
              <a:rPr lang="en-US" sz="1400" dirty="0" smtClean="0">
                <a:ln>
                  <a:solidFill>
                    <a:schemeClr val="bg1">
                      <a:alpha val="0"/>
                    </a:schemeClr>
                  </a:solidFill>
                </a:ln>
                <a:solidFill>
                  <a:srgbClr val="595959"/>
                </a:solidFill>
                <a:effectLst/>
              </a:rPr>
              <a:t>Traffic manager Monitoring status</a:t>
            </a:r>
          </a:p>
        </p:txBody>
      </p:sp>
      <p:sp>
        <p:nvSpPr>
          <p:cNvPr id="45" name="TextBox 44"/>
          <p:cNvSpPr txBox="1"/>
          <p:nvPr/>
        </p:nvSpPr>
        <p:spPr>
          <a:xfrm>
            <a:off x="225045" y="4245256"/>
            <a:ext cx="1755882" cy="430887"/>
          </a:xfrm>
          <a:prstGeom prst="rect">
            <a:avLst/>
          </a:prstGeom>
          <a:noFill/>
        </p:spPr>
        <p:txBody>
          <a:bodyPr wrap="square" lIns="0" tIns="0" rIns="91440" bIns="0" rtlCol="0">
            <a:spAutoFit/>
          </a:bodyPr>
          <a:lstStyle/>
          <a:p>
            <a:pPr algn="r"/>
            <a:r>
              <a:rPr lang="en-US" sz="1400" dirty="0" smtClean="0">
                <a:ln>
                  <a:solidFill>
                    <a:schemeClr val="bg1">
                      <a:alpha val="0"/>
                    </a:schemeClr>
                  </a:solidFill>
                </a:ln>
                <a:solidFill>
                  <a:srgbClr val="595959"/>
                </a:solidFill>
                <a:effectLst/>
              </a:rPr>
              <a:t>Actual status of Hosted Service</a:t>
            </a:r>
          </a:p>
        </p:txBody>
      </p:sp>
      <p:sp>
        <p:nvSpPr>
          <p:cNvPr id="48" name="TextBox 47"/>
          <p:cNvSpPr txBox="1"/>
          <p:nvPr/>
        </p:nvSpPr>
        <p:spPr>
          <a:xfrm rot="16200000">
            <a:off x="1366204" y="3377175"/>
            <a:ext cx="165435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GET /prob.htm:80</a:t>
            </a:r>
          </a:p>
        </p:txBody>
      </p:sp>
      <p:sp>
        <p:nvSpPr>
          <p:cNvPr id="52" name="TextBox 51"/>
          <p:cNvSpPr txBox="1"/>
          <p:nvPr/>
        </p:nvSpPr>
        <p:spPr>
          <a:xfrm rot="16200000">
            <a:off x="1962458" y="3377175"/>
            <a:ext cx="165435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200 OK</a:t>
            </a:r>
          </a:p>
        </p:txBody>
      </p:sp>
      <p:sp>
        <p:nvSpPr>
          <p:cNvPr id="53" name="TextBox 52"/>
          <p:cNvSpPr txBox="1"/>
          <p:nvPr/>
        </p:nvSpPr>
        <p:spPr>
          <a:xfrm rot="16200000">
            <a:off x="2764119"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rgbClr val="595959"/>
                </a:solidFill>
                <a:effectLst/>
              </a:rPr>
              <a:t>GET …</a:t>
            </a:r>
          </a:p>
        </p:txBody>
      </p:sp>
      <p:sp>
        <p:nvSpPr>
          <p:cNvPr id="54" name="TextBox 53"/>
          <p:cNvSpPr txBox="1"/>
          <p:nvPr/>
        </p:nvSpPr>
        <p:spPr>
          <a:xfrm rot="16200000">
            <a:off x="3295423"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rgbClr val="595959"/>
                </a:solidFill>
                <a:effectLst/>
              </a:rPr>
              <a:t>200 OK</a:t>
            </a:r>
          </a:p>
        </p:txBody>
      </p:sp>
      <p:sp>
        <p:nvSpPr>
          <p:cNvPr id="55" name="TextBox 54"/>
          <p:cNvSpPr txBox="1"/>
          <p:nvPr/>
        </p:nvSpPr>
        <p:spPr>
          <a:xfrm rot="16200000">
            <a:off x="4962616"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Try 2</a:t>
            </a:r>
          </a:p>
        </p:txBody>
      </p:sp>
      <p:sp>
        <p:nvSpPr>
          <p:cNvPr id="56" name="TextBox 55"/>
          <p:cNvSpPr txBox="1"/>
          <p:nvPr/>
        </p:nvSpPr>
        <p:spPr>
          <a:xfrm rot="16200000">
            <a:off x="3958145"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Try 1</a:t>
            </a:r>
          </a:p>
        </p:txBody>
      </p:sp>
      <p:sp>
        <p:nvSpPr>
          <p:cNvPr id="46" name="TextBox 45"/>
          <p:cNvSpPr txBox="1"/>
          <p:nvPr/>
        </p:nvSpPr>
        <p:spPr>
          <a:xfrm>
            <a:off x="2346923" y="4487688"/>
            <a:ext cx="656825" cy="215444"/>
          </a:xfrm>
          <a:prstGeom prst="rect">
            <a:avLst/>
          </a:prstGeom>
          <a:noFill/>
        </p:spPr>
        <p:txBody>
          <a:bodyPr wrap="square" lIns="0" tIns="0" rIns="0" bIns="0" rtlCol="0">
            <a:spAutoFit/>
          </a:bodyPr>
          <a:lstStyle/>
          <a:p>
            <a:pPr algn="ctr"/>
            <a:r>
              <a:rPr lang="en-US" sz="1400" dirty="0" smtClean="0">
                <a:ln>
                  <a:solidFill>
                    <a:schemeClr val="bg1">
                      <a:alpha val="0"/>
                    </a:schemeClr>
                  </a:solidFill>
                </a:ln>
                <a:solidFill>
                  <a:srgbClr val="595959"/>
                </a:solidFill>
                <a:effectLst/>
              </a:rPr>
              <a:t>Online</a:t>
            </a:r>
          </a:p>
        </p:txBody>
      </p:sp>
      <p:cxnSp>
        <p:nvCxnSpPr>
          <p:cNvPr id="51" name="Straight Arrow Connector 50"/>
          <p:cNvCxnSpPr/>
          <p:nvPr/>
        </p:nvCxnSpPr>
        <p:spPr>
          <a:xfrm>
            <a:off x="3335331" y="2520204"/>
            <a:ext cx="0" cy="1929384"/>
          </a:xfrm>
          <a:prstGeom prst="straightConnector1">
            <a:avLst/>
          </a:prstGeom>
          <a:ln w="19050">
            <a:solidFill>
              <a:schemeClr val="bg2">
                <a:lumMod val="7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3640974" y="2520204"/>
            <a:ext cx="0" cy="1929384"/>
          </a:xfrm>
          <a:prstGeom prst="straightConnector1">
            <a:avLst/>
          </a:prstGeom>
          <a:ln w="19050">
            <a:solidFill>
              <a:schemeClr val="bg2">
                <a:lumMod val="7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2010990" y="4449588"/>
            <a:ext cx="1954212" cy="0"/>
          </a:xfrm>
          <a:custGeom>
            <a:avLst/>
            <a:gdLst>
              <a:gd name="connsiteX0" fmla="*/ 0 w 9753600"/>
              <a:gd name="connsiteY0" fmla="*/ 0 h 0"/>
              <a:gd name="connsiteX1" fmla="*/ 9753600 w 9753600"/>
              <a:gd name="connsiteY1" fmla="*/ 0 h 0"/>
            </a:gdLst>
            <a:ahLst/>
            <a:cxnLst>
              <a:cxn ang="0">
                <a:pos x="connsiteX0" y="connsiteY0"/>
              </a:cxn>
              <a:cxn ang="0">
                <a:pos x="connsiteX1" y="connsiteY1"/>
              </a:cxn>
            </a:cxnLst>
            <a:rect l="l" t="t" r="r" b="b"/>
            <a:pathLst>
              <a:path w="9753600">
                <a:moveTo>
                  <a:pt x="0" y="0"/>
                </a:moveTo>
                <a:lnTo>
                  <a:pt x="9753600" y="0"/>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p:cNvSpPr txBox="1"/>
          <p:nvPr/>
        </p:nvSpPr>
        <p:spPr>
          <a:xfrm>
            <a:off x="3969131" y="4487688"/>
            <a:ext cx="656825" cy="215444"/>
          </a:xfrm>
          <a:prstGeom prst="rect">
            <a:avLst/>
          </a:prstGeom>
          <a:noFill/>
        </p:spPr>
        <p:txBody>
          <a:bodyPr wrap="square" lIns="0" tIns="0" rIns="0" bIns="0" rtlCol="0">
            <a:spAutoFit/>
          </a:bodyPr>
          <a:lstStyle/>
          <a:p>
            <a:pPr algn="ctr"/>
            <a:r>
              <a:rPr lang="en-US" sz="1400" dirty="0" smtClean="0">
                <a:ln>
                  <a:solidFill>
                    <a:schemeClr val="bg1">
                      <a:alpha val="0"/>
                    </a:schemeClr>
                  </a:solidFill>
                </a:ln>
                <a:solidFill>
                  <a:srgbClr val="595959"/>
                </a:solidFill>
                <a:effectLst/>
              </a:rPr>
              <a:t>Offline</a:t>
            </a:r>
          </a:p>
        </p:txBody>
      </p:sp>
      <p:cxnSp>
        <p:nvCxnSpPr>
          <p:cNvPr id="14" name="Straight Arrow Connector 13"/>
          <p:cNvCxnSpPr/>
          <p:nvPr/>
        </p:nvCxnSpPr>
        <p:spPr>
          <a:xfrm>
            <a:off x="3951279" y="4464892"/>
            <a:ext cx="0" cy="360854"/>
          </a:xfrm>
          <a:prstGeom prst="straightConnector1">
            <a:avLst/>
          </a:prstGeom>
          <a:ln w="15875">
            <a:solidFill>
              <a:schemeClr val="bg2">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rot="16200000">
            <a:off x="5954619"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Try 3</a:t>
            </a:r>
          </a:p>
        </p:txBody>
      </p:sp>
      <p:sp>
        <p:nvSpPr>
          <p:cNvPr id="70" name="TextBox 69"/>
          <p:cNvSpPr txBox="1"/>
          <p:nvPr/>
        </p:nvSpPr>
        <p:spPr>
          <a:xfrm rot="16200000">
            <a:off x="6962087"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bg1"/>
                </a:solidFill>
                <a:effectLst/>
              </a:rPr>
              <a:t>Try n</a:t>
            </a:r>
          </a:p>
        </p:txBody>
      </p:sp>
      <p:sp>
        <p:nvSpPr>
          <p:cNvPr id="71" name="Pentagon 70"/>
          <p:cNvSpPr/>
          <p:nvPr/>
        </p:nvSpPr>
        <p:spPr bwMode="auto">
          <a:xfrm rot="5400000" flipV="1">
            <a:off x="7345712" y="2500791"/>
            <a:ext cx="248618" cy="300146"/>
          </a:xfrm>
          <a:prstGeom prst="homePlate">
            <a:avLst>
              <a:gd name="adj" fmla="val 30535"/>
            </a:avLst>
          </a:prstGeom>
          <a:noFill/>
          <a:ln w="15875">
            <a:solidFill>
              <a:schemeClr val="accent5"/>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smtClean="0">
              <a:ln>
                <a:solidFill>
                  <a:schemeClr val="bg1">
                    <a:alpha val="0"/>
                  </a:schemeClr>
                </a:solidFill>
              </a:ln>
              <a:solidFill>
                <a:srgbClr val="595959"/>
              </a:solidFill>
            </a:endParaRPr>
          </a:p>
        </p:txBody>
      </p:sp>
      <p:cxnSp>
        <p:nvCxnSpPr>
          <p:cNvPr id="68" name="Straight Arrow Connector 67"/>
          <p:cNvCxnSpPr/>
          <p:nvPr/>
        </p:nvCxnSpPr>
        <p:spPr>
          <a:xfrm>
            <a:off x="7319948" y="2520204"/>
            <a:ext cx="0" cy="1929384"/>
          </a:xfrm>
          <a:prstGeom prst="straightConnector1">
            <a:avLst/>
          </a:prstGeom>
          <a:ln w="19050">
            <a:solidFill>
              <a:schemeClr val="bg1">
                <a:lumMod val="8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6498325" y="1815211"/>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6</a:t>
            </a:r>
          </a:p>
        </p:txBody>
      </p:sp>
      <p:sp>
        <p:nvSpPr>
          <p:cNvPr id="73" name="Rectangle 72"/>
          <p:cNvSpPr/>
          <p:nvPr/>
        </p:nvSpPr>
        <p:spPr bwMode="auto">
          <a:xfrm>
            <a:off x="6726925" y="2138686"/>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7</a:t>
            </a:r>
          </a:p>
        </p:txBody>
      </p:sp>
      <p:sp>
        <p:nvSpPr>
          <p:cNvPr id="74" name="TextBox 73"/>
          <p:cNvSpPr txBox="1"/>
          <p:nvPr/>
        </p:nvSpPr>
        <p:spPr>
          <a:xfrm>
            <a:off x="7028220" y="2145264"/>
            <a:ext cx="1537558" cy="215444"/>
          </a:xfrm>
          <a:prstGeom prst="rect">
            <a:avLst/>
          </a:prstGeom>
          <a:noFill/>
        </p:spPr>
        <p:txBody>
          <a:bodyPr wrap="square" lIns="0" tIns="0" rIns="0" bIns="0" rtlCol="0">
            <a:spAutoFit/>
          </a:bodyPr>
          <a:lstStyle/>
          <a:p>
            <a:r>
              <a:rPr lang="en-US" sz="1400" dirty="0" smtClean="0">
                <a:ln>
                  <a:solidFill>
                    <a:schemeClr val="bg1">
                      <a:alpha val="0"/>
                    </a:schemeClr>
                  </a:solidFill>
                </a:ln>
                <a:solidFill>
                  <a:schemeClr val="bg1"/>
                </a:solidFill>
              </a:rPr>
              <a:t>Traffic decreases</a:t>
            </a:r>
            <a:endParaRPr lang="en-US" sz="1400" dirty="0" smtClean="0">
              <a:ln>
                <a:solidFill>
                  <a:schemeClr val="bg1">
                    <a:alpha val="0"/>
                  </a:schemeClr>
                </a:solidFill>
              </a:ln>
              <a:solidFill>
                <a:schemeClr val="bg1"/>
              </a:solidFill>
              <a:effectLst/>
            </a:endParaRPr>
          </a:p>
        </p:txBody>
      </p:sp>
      <p:sp>
        <p:nvSpPr>
          <p:cNvPr id="77" name="TextBox 76"/>
          <p:cNvSpPr txBox="1"/>
          <p:nvPr/>
        </p:nvSpPr>
        <p:spPr>
          <a:xfrm rot="16200000">
            <a:off x="9848598"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200 OK</a:t>
            </a:r>
          </a:p>
        </p:txBody>
      </p:sp>
      <p:sp>
        <p:nvSpPr>
          <p:cNvPr id="79" name="TextBox 78"/>
          <p:cNvSpPr txBox="1"/>
          <p:nvPr/>
        </p:nvSpPr>
        <p:spPr>
          <a:xfrm rot="16200000">
            <a:off x="10315620"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rgbClr val="595959"/>
                </a:solidFill>
                <a:effectLst/>
              </a:rPr>
              <a:t>GET …</a:t>
            </a:r>
          </a:p>
        </p:txBody>
      </p:sp>
      <p:sp>
        <p:nvSpPr>
          <p:cNvPr id="80" name="Rectangle 79"/>
          <p:cNvSpPr/>
          <p:nvPr/>
        </p:nvSpPr>
        <p:spPr bwMode="auto">
          <a:xfrm>
            <a:off x="9524039" y="4828921"/>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9</a:t>
            </a:r>
          </a:p>
        </p:txBody>
      </p:sp>
      <p:cxnSp>
        <p:nvCxnSpPr>
          <p:cNvPr id="81" name="Straight Arrow Connector 80"/>
          <p:cNvCxnSpPr/>
          <p:nvPr/>
        </p:nvCxnSpPr>
        <p:spPr>
          <a:xfrm>
            <a:off x="9638339" y="4464892"/>
            <a:ext cx="0" cy="360854"/>
          </a:xfrm>
          <a:prstGeom prst="straightConnector1">
            <a:avLst/>
          </a:prstGeom>
          <a:ln w="15875">
            <a:solidFill>
              <a:schemeClr val="bg2">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9620248" y="4487688"/>
            <a:ext cx="656825" cy="215444"/>
          </a:xfrm>
          <a:prstGeom prst="rect">
            <a:avLst/>
          </a:prstGeom>
          <a:noFill/>
        </p:spPr>
        <p:txBody>
          <a:bodyPr wrap="square" lIns="0" tIns="0" rIns="0" bIns="0" rtlCol="0">
            <a:spAutoFit/>
          </a:bodyPr>
          <a:lstStyle/>
          <a:p>
            <a:pPr algn="ctr"/>
            <a:r>
              <a:rPr lang="en-US" sz="1400" dirty="0" smtClean="0">
                <a:ln>
                  <a:solidFill>
                    <a:schemeClr val="bg1">
                      <a:alpha val="0"/>
                    </a:schemeClr>
                  </a:solidFill>
                </a:ln>
                <a:solidFill>
                  <a:srgbClr val="595959"/>
                </a:solidFill>
                <a:effectLst/>
              </a:rPr>
              <a:t>Online</a:t>
            </a:r>
          </a:p>
        </p:txBody>
      </p:sp>
      <p:cxnSp>
        <p:nvCxnSpPr>
          <p:cNvPr id="85" name="Straight Arrow Connector 84"/>
          <p:cNvCxnSpPr/>
          <p:nvPr/>
        </p:nvCxnSpPr>
        <p:spPr>
          <a:xfrm>
            <a:off x="9907829" y="2520204"/>
            <a:ext cx="0" cy="1929384"/>
          </a:xfrm>
          <a:prstGeom prst="straightConnector1">
            <a:avLst/>
          </a:prstGeom>
          <a:ln w="19050">
            <a:solidFill>
              <a:schemeClr val="bg1">
                <a:lumMod val="8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86" name="Pentagon 85"/>
          <p:cNvSpPr/>
          <p:nvPr/>
        </p:nvSpPr>
        <p:spPr bwMode="auto">
          <a:xfrm rot="5400000" flipV="1">
            <a:off x="9062393" y="2500791"/>
            <a:ext cx="248618" cy="300146"/>
          </a:xfrm>
          <a:prstGeom prst="homePlate">
            <a:avLst>
              <a:gd name="adj" fmla="val 30535"/>
            </a:avLst>
          </a:prstGeom>
          <a:noFill/>
          <a:ln w="15875">
            <a:solidFill>
              <a:schemeClr val="accent5"/>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smtClean="0">
              <a:ln>
                <a:solidFill>
                  <a:schemeClr val="bg1">
                    <a:alpha val="0"/>
                  </a:schemeClr>
                </a:solidFill>
              </a:ln>
              <a:solidFill>
                <a:srgbClr val="595959"/>
              </a:solidFill>
            </a:endParaRPr>
          </a:p>
        </p:txBody>
      </p:sp>
      <p:cxnSp>
        <p:nvCxnSpPr>
          <p:cNvPr id="83" name="Straight Arrow Connector 82"/>
          <p:cNvCxnSpPr/>
          <p:nvPr/>
        </p:nvCxnSpPr>
        <p:spPr>
          <a:xfrm>
            <a:off x="9037094" y="2520204"/>
            <a:ext cx="0" cy="1929384"/>
          </a:xfrm>
          <a:prstGeom prst="straightConnector1">
            <a:avLst/>
          </a:prstGeom>
          <a:ln w="19050">
            <a:solidFill>
              <a:schemeClr val="bg1">
                <a:lumMod val="8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rot="16200000">
            <a:off x="9333008"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bg1"/>
                </a:solidFill>
                <a:effectLst/>
              </a:rPr>
              <a:t>GET …</a:t>
            </a:r>
          </a:p>
        </p:txBody>
      </p:sp>
      <p:grpSp>
        <p:nvGrpSpPr>
          <p:cNvPr id="1025" name="Group 1024"/>
          <p:cNvGrpSpPr/>
          <p:nvPr/>
        </p:nvGrpSpPr>
        <p:grpSpPr>
          <a:xfrm>
            <a:off x="8133981" y="5257513"/>
            <a:ext cx="3724274" cy="760783"/>
            <a:chOff x="7277101" y="5503492"/>
            <a:chExt cx="3724274" cy="760783"/>
          </a:xfrm>
        </p:grpSpPr>
        <p:sp>
          <p:nvSpPr>
            <p:cNvPr id="89" name="Freeform 88"/>
            <p:cNvSpPr/>
            <p:nvPr/>
          </p:nvSpPr>
          <p:spPr>
            <a:xfrm>
              <a:off x="7277101" y="5503492"/>
              <a:ext cx="3724274" cy="760783"/>
            </a:xfrm>
            <a:custGeom>
              <a:avLst/>
              <a:gdLst>
                <a:gd name="connsiteX0" fmla="*/ 0 w 8841641"/>
                <a:gd name="connsiteY0" fmla="*/ 0 h 2178462"/>
                <a:gd name="connsiteX1" fmla="*/ 8841641 w 8841641"/>
                <a:gd name="connsiteY1" fmla="*/ 0 h 2178462"/>
                <a:gd name="connsiteX2" fmla="*/ 8841641 w 8841641"/>
                <a:gd name="connsiteY2" fmla="*/ 2178462 h 2178462"/>
                <a:gd name="connsiteX3" fmla="*/ 0 w 8841641"/>
                <a:gd name="connsiteY3" fmla="*/ 2178462 h 2178462"/>
                <a:gd name="connsiteX4" fmla="*/ 0 w 8841641"/>
                <a:gd name="connsiteY4" fmla="*/ 0 h 217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1641" h="2178462">
                  <a:moveTo>
                    <a:pt x="0" y="0"/>
                  </a:moveTo>
                  <a:lnTo>
                    <a:pt x="8841641" y="0"/>
                  </a:lnTo>
                  <a:lnTo>
                    <a:pt x="8841641" y="2178462"/>
                  </a:lnTo>
                  <a:lnTo>
                    <a:pt x="0" y="2178462"/>
                  </a:lnTo>
                  <a:lnTo>
                    <a:pt x="0" y="0"/>
                  </a:ln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45703" numCol="1" spcCol="0" rtlCol="0" anchor="b" anchorCtr="0" compatLnSpc="1">
              <a:prstTxWarp prst="textNoShape">
                <a:avLst/>
              </a:prstTxWarp>
            </a:bodyPr>
            <a:lstStyle/>
            <a:p>
              <a:pPr algn="ctr" defTabSz="913788" fontAlgn="base">
                <a:spcBef>
                  <a:spcPts val="1200"/>
                </a:spcBef>
                <a:spcAft>
                  <a:spcPct val="0"/>
                </a:spcAft>
              </a:pPr>
              <a:r>
                <a:rPr lang="en-US" sz="1800" b="1" cap="all" dirty="0" smtClean="0">
                  <a:ln>
                    <a:solidFill>
                      <a:schemeClr val="bg1">
                        <a:alpha val="0"/>
                      </a:schemeClr>
                    </a:solidFill>
                  </a:ln>
                  <a:solidFill>
                    <a:srgbClr val="595959"/>
                  </a:solidFill>
                </a:rPr>
                <a:t>Key</a:t>
              </a:r>
              <a:endParaRPr lang="en-US" sz="1800" b="1" cap="all" dirty="0">
                <a:ln>
                  <a:solidFill>
                    <a:schemeClr val="bg1">
                      <a:alpha val="0"/>
                    </a:schemeClr>
                  </a:solidFill>
                </a:ln>
                <a:solidFill>
                  <a:srgbClr val="595959"/>
                </a:solidFill>
              </a:endParaRPr>
            </a:p>
          </p:txBody>
        </p:sp>
        <p:sp>
          <p:nvSpPr>
            <p:cNvPr id="41" name="Oval 40"/>
            <p:cNvSpPr/>
            <p:nvPr/>
          </p:nvSpPr>
          <p:spPr bwMode="auto">
            <a:xfrm>
              <a:off x="7438722" y="5637905"/>
              <a:ext cx="216571" cy="216571"/>
            </a:xfrm>
            <a:prstGeom prst="ellipse">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 name="TextBox 90"/>
            <p:cNvSpPr txBox="1"/>
            <p:nvPr/>
          </p:nvSpPr>
          <p:spPr>
            <a:xfrm>
              <a:off x="7739262" y="5623080"/>
              <a:ext cx="1324937" cy="246221"/>
            </a:xfrm>
            <a:prstGeom prst="rect">
              <a:avLst/>
            </a:prstGeom>
            <a:noFill/>
          </p:spPr>
          <p:txBody>
            <a:bodyPr wrap="square" lIns="0" tIns="0" rIns="0" bIns="0" rtlCol="0">
              <a:spAutoFit/>
            </a:bodyPr>
            <a:lstStyle/>
            <a:p>
              <a:r>
                <a:rPr lang="en-US" sz="1600" dirty="0" smtClean="0">
                  <a:ln>
                    <a:solidFill>
                      <a:schemeClr val="bg1">
                        <a:alpha val="0"/>
                      </a:schemeClr>
                    </a:solidFill>
                  </a:ln>
                  <a:solidFill>
                    <a:srgbClr val="595959"/>
                  </a:solidFill>
                  <a:effectLst/>
                </a:rPr>
                <a:t>Monitor check</a:t>
              </a:r>
            </a:p>
          </p:txBody>
        </p:sp>
        <p:cxnSp>
          <p:nvCxnSpPr>
            <p:cNvPr id="92" name="Straight Arrow Connector 91"/>
            <p:cNvCxnSpPr>
              <a:endCxn id="95" idx="1"/>
            </p:cNvCxnSpPr>
            <p:nvPr/>
          </p:nvCxnSpPr>
          <p:spPr>
            <a:xfrm>
              <a:off x="9502187" y="5746190"/>
              <a:ext cx="783564" cy="1"/>
            </a:xfrm>
            <a:prstGeom prst="straightConnector1">
              <a:avLst/>
            </a:prstGeom>
            <a:ln w="19050">
              <a:solidFill>
                <a:schemeClr val="bg2">
                  <a:lumMod val="7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0285751" y="5623080"/>
              <a:ext cx="631939" cy="246221"/>
            </a:xfrm>
            <a:prstGeom prst="rect">
              <a:avLst/>
            </a:prstGeom>
            <a:noFill/>
          </p:spPr>
          <p:txBody>
            <a:bodyPr wrap="square" lIns="0" tIns="0" rIns="0" bIns="0" rtlCol="0">
              <a:spAutoFit/>
            </a:bodyPr>
            <a:lstStyle/>
            <a:p>
              <a:pPr algn="ctr"/>
              <a:r>
                <a:rPr lang="en-US" sz="1600" dirty="0" smtClean="0">
                  <a:ln>
                    <a:solidFill>
                      <a:schemeClr val="bg1">
                        <a:alpha val="0"/>
                      </a:schemeClr>
                    </a:solidFill>
                  </a:ln>
                  <a:solidFill>
                    <a:srgbClr val="595959"/>
                  </a:solidFill>
                  <a:effectLst/>
                </a:rPr>
                <a:t>Time</a:t>
              </a:r>
            </a:p>
          </p:txBody>
        </p:sp>
      </p:grpSp>
      <p:sp>
        <p:nvSpPr>
          <p:cNvPr id="11" name="Freeform 10"/>
          <p:cNvSpPr/>
          <p:nvPr/>
        </p:nvSpPr>
        <p:spPr>
          <a:xfrm>
            <a:off x="3950915" y="4415679"/>
            <a:ext cx="3995737" cy="128588"/>
          </a:xfrm>
          <a:custGeom>
            <a:avLst/>
            <a:gdLst>
              <a:gd name="connsiteX0" fmla="*/ 0 w 3995737"/>
              <a:gd name="connsiteY0" fmla="*/ 33338 h 128588"/>
              <a:gd name="connsiteX1" fmla="*/ 3743325 w 3995737"/>
              <a:gd name="connsiteY1" fmla="*/ 33338 h 128588"/>
              <a:gd name="connsiteX2" fmla="*/ 3824287 w 3995737"/>
              <a:gd name="connsiteY2" fmla="*/ 128588 h 128588"/>
              <a:gd name="connsiteX3" fmla="*/ 3924300 w 3995737"/>
              <a:gd name="connsiteY3" fmla="*/ 0 h 128588"/>
              <a:gd name="connsiteX4" fmla="*/ 3995737 w 3995737"/>
              <a:gd name="connsiteY4" fmla="*/ 80963 h 12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5737" h="128588">
                <a:moveTo>
                  <a:pt x="0" y="33338"/>
                </a:moveTo>
                <a:lnTo>
                  <a:pt x="3743325" y="33338"/>
                </a:lnTo>
                <a:lnTo>
                  <a:pt x="3824287" y="128588"/>
                </a:lnTo>
                <a:lnTo>
                  <a:pt x="3924300" y="0"/>
                </a:lnTo>
                <a:lnTo>
                  <a:pt x="3995737" y="80963"/>
                </a:lnTo>
              </a:path>
            </a:pathLst>
          </a:cu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9634800" y="4449588"/>
            <a:ext cx="1920240" cy="0"/>
          </a:xfrm>
          <a:custGeom>
            <a:avLst/>
            <a:gdLst>
              <a:gd name="connsiteX0" fmla="*/ 0 w 9753600"/>
              <a:gd name="connsiteY0" fmla="*/ 0 h 0"/>
              <a:gd name="connsiteX1" fmla="*/ 9753600 w 9753600"/>
              <a:gd name="connsiteY1" fmla="*/ 0 h 0"/>
            </a:gdLst>
            <a:ahLst/>
            <a:cxnLst>
              <a:cxn ang="0">
                <a:pos x="connsiteX0" y="connsiteY0"/>
              </a:cxn>
              <a:cxn ang="0">
                <a:pos x="connsiteX1" y="connsiteY1"/>
              </a:cxn>
            </a:cxnLst>
            <a:rect l="l" t="t" r="r" b="b"/>
            <a:pathLst>
              <a:path w="9753600">
                <a:moveTo>
                  <a:pt x="0" y="0"/>
                </a:moveTo>
                <a:lnTo>
                  <a:pt x="9753600" y="0"/>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8630071" y="4387104"/>
            <a:ext cx="1007269" cy="140494"/>
          </a:xfrm>
          <a:custGeom>
            <a:avLst/>
            <a:gdLst>
              <a:gd name="connsiteX0" fmla="*/ 1007269 w 1007269"/>
              <a:gd name="connsiteY0" fmla="*/ 61913 h 140494"/>
              <a:gd name="connsiteX1" fmla="*/ 235744 w 1007269"/>
              <a:gd name="connsiteY1" fmla="*/ 61913 h 140494"/>
              <a:gd name="connsiteX2" fmla="*/ 164306 w 1007269"/>
              <a:gd name="connsiteY2" fmla="*/ 0 h 140494"/>
              <a:gd name="connsiteX3" fmla="*/ 54769 w 1007269"/>
              <a:gd name="connsiteY3" fmla="*/ 140494 h 140494"/>
              <a:gd name="connsiteX4" fmla="*/ 0 w 1007269"/>
              <a:gd name="connsiteY4" fmla="*/ 88107 h 140494"/>
              <a:gd name="connsiteX5" fmla="*/ 0 w 1007269"/>
              <a:gd name="connsiteY5" fmla="*/ 88107 h 14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69" h="140494">
                <a:moveTo>
                  <a:pt x="1007269" y="61913"/>
                </a:moveTo>
                <a:lnTo>
                  <a:pt x="235744" y="61913"/>
                </a:lnTo>
                <a:lnTo>
                  <a:pt x="164306" y="0"/>
                </a:lnTo>
                <a:lnTo>
                  <a:pt x="54769" y="140494"/>
                </a:lnTo>
                <a:lnTo>
                  <a:pt x="0" y="88107"/>
                </a:lnTo>
                <a:lnTo>
                  <a:pt x="0" y="88107"/>
                </a:lnTo>
              </a:path>
            </a:pathLst>
          </a:cu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7134537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597348"/>
            <a:ext cx="11155680" cy="1354217"/>
          </a:xfrm>
        </p:spPr>
        <p:txBody>
          <a:bodyPr/>
          <a:lstStyle/>
          <a:p>
            <a:r>
              <a:rPr lang="en-US" dirty="0"/>
              <a:t>Upgrade Code and Test</a:t>
            </a:r>
          </a:p>
        </p:txBody>
      </p:sp>
    </p:spTree>
    <p:extLst>
      <p:ext uri="{BB962C8B-B14F-4D97-AF65-F5344CB8AC3E}">
        <p14:creationId xmlns:p14="http://schemas.microsoft.com/office/powerpoint/2010/main" val="313880761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38558615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Upgrade </a:t>
            </a:r>
            <a:r>
              <a:rPr lang="en-US" dirty="0" smtClean="0"/>
              <a:t>Your </a:t>
            </a:r>
            <a:r>
              <a:rPr lang="en-US" dirty="0"/>
              <a:t>WA Application</a:t>
            </a:r>
          </a:p>
        </p:txBody>
      </p:sp>
      <p:sp>
        <p:nvSpPr>
          <p:cNvPr id="20" name="Rectangle 19"/>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24" name="Rectangle 2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25" name="Rectangle 2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28" name="Rectangle 27"/>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29" name="Rectangle 28"/>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3" name="Rectangle 32"/>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34" name="Rectangle 33"/>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5" name="Rectangle 34"/>
          <p:cNvSpPr/>
          <p:nvPr/>
        </p:nvSpPr>
        <p:spPr bwMode="auto">
          <a:xfrm flipH="1">
            <a:off x="3736817" y="2286377"/>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36" name="Down Arrow 35"/>
          <p:cNvSpPr/>
          <p:nvPr/>
        </p:nvSpPr>
        <p:spPr bwMode="auto">
          <a:xfrm>
            <a:off x="6533125" y="2729287"/>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37" name="Down Arrow 36"/>
          <p:cNvSpPr/>
          <p:nvPr/>
        </p:nvSpPr>
        <p:spPr bwMode="auto">
          <a:xfrm>
            <a:off x="3797063" y="2729288"/>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41" name="Group 40"/>
          <p:cNvGrpSpPr/>
          <p:nvPr/>
        </p:nvGrpSpPr>
        <p:grpSpPr>
          <a:xfrm>
            <a:off x="519112" y="1320660"/>
            <a:ext cx="1977445" cy="1977445"/>
            <a:chOff x="501516" y="1857884"/>
            <a:chExt cx="1977445" cy="1977445"/>
          </a:xfrm>
        </p:grpSpPr>
        <p:sp>
          <p:nvSpPr>
            <p:cNvPr id="42" name="Rectangle 41"/>
            <p:cNvSpPr/>
            <p:nvPr>
              <p:custDataLst>
                <p:tags r:id="rId4"/>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43" name="TextBox 42"/>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sp>
        <p:nvSpPr>
          <p:cNvPr id="47" name="Right Arrow 46"/>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Tree>
    <p:extLst>
      <p:ext uri="{BB962C8B-B14F-4D97-AF65-F5344CB8AC3E}">
        <p14:creationId xmlns:p14="http://schemas.microsoft.com/office/powerpoint/2010/main" val="150216482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122351169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7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Upgrade </a:t>
            </a:r>
            <a:r>
              <a:rPr lang="en-US" dirty="0" smtClean="0"/>
              <a:t>Your </a:t>
            </a:r>
            <a:r>
              <a:rPr lang="en-US" dirty="0"/>
              <a:t>WA Application</a:t>
            </a:r>
          </a:p>
        </p:txBody>
      </p:sp>
      <p:sp>
        <p:nvSpPr>
          <p:cNvPr id="20" name="Rectangle 19"/>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24" name="Rectangle 2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25" name="Rectangle 2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28" name="Rectangle 27"/>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29" name="Rectangle 28"/>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3" name="Rectangle 32"/>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34" name="Rectangle 33"/>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5" name="Rectangle 34"/>
          <p:cNvSpPr/>
          <p:nvPr/>
        </p:nvSpPr>
        <p:spPr bwMode="auto">
          <a:xfrm flipH="1">
            <a:off x="3736817" y="2286377"/>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36" name="Down Arrow 35"/>
          <p:cNvSpPr/>
          <p:nvPr/>
        </p:nvSpPr>
        <p:spPr bwMode="auto">
          <a:xfrm>
            <a:off x="6533125" y="2729287"/>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37" name="Down Arrow 36"/>
          <p:cNvSpPr/>
          <p:nvPr/>
        </p:nvSpPr>
        <p:spPr bwMode="auto">
          <a:xfrm>
            <a:off x="3797063" y="2729288"/>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41" name="Group 40"/>
          <p:cNvGrpSpPr/>
          <p:nvPr/>
        </p:nvGrpSpPr>
        <p:grpSpPr>
          <a:xfrm>
            <a:off x="519112" y="1320660"/>
            <a:ext cx="1977445" cy="1977445"/>
            <a:chOff x="501516" y="1857884"/>
            <a:chExt cx="1977445" cy="1977445"/>
          </a:xfrm>
        </p:grpSpPr>
        <p:sp>
          <p:nvSpPr>
            <p:cNvPr id="42" name="Rectangle 41"/>
            <p:cNvSpPr/>
            <p:nvPr>
              <p:custDataLst>
                <p:tags r:id="rId5"/>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43" name="TextBox 42"/>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sp>
        <p:nvSpPr>
          <p:cNvPr id="47" name="Right Arrow 46"/>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
        <p:nvSpPr>
          <p:cNvPr id="18" name="&quot;No&quot; Symbol 17"/>
          <p:cNvSpPr/>
          <p:nvPr>
            <p:custDataLst>
              <p:tags r:id="rId4"/>
            </p:custDataLst>
          </p:nvPr>
        </p:nvSpPr>
        <p:spPr bwMode="auto">
          <a:xfrm>
            <a:off x="3717154" y="3581400"/>
            <a:ext cx="618084" cy="618084"/>
          </a:xfrm>
          <a:prstGeom prst="noSmoking">
            <a:avLst>
              <a:gd name="adj" fmla="val 15264"/>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83145976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254001426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0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Upgrade </a:t>
            </a:r>
            <a:r>
              <a:rPr lang="en-US" dirty="0" smtClean="0"/>
              <a:t>Your </a:t>
            </a:r>
            <a:r>
              <a:rPr lang="en-US" dirty="0"/>
              <a:t>WA Application</a:t>
            </a:r>
          </a:p>
        </p:txBody>
      </p:sp>
      <p:sp>
        <p:nvSpPr>
          <p:cNvPr id="20" name="Rectangle 19"/>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24" name="Rectangle 2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25" name="Rectangle 2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28" name="Rectangle 27"/>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29" name="Rectangle 28"/>
          <p:cNvSpPr/>
          <p:nvPr/>
        </p:nvSpPr>
        <p:spPr bwMode="auto">
          <a:xfrm>
            <a:off x="3797063" y="5158848"/>
            <a:ext cx="1824919" cy="473689"/>
          </a:xfrm>
          <a:prstGeom prst="rect">
            <a:avLst/>
          </a:prstGeom>
          <a:solidFill>
            <a:schemeClr val="bg1"/>
          </a:solidFill>
          <a:ln>
            <a:solidFill>
              <a:schemeClr val="tx2"/>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pc="-50" dirty="0">
                <a:ln>
                  <a:solidFill>
                    <a:schemeClr val="bg1">
                      <a:alpha val="0"/>
                    </a:schemeClr>
                  </a:solidFill>
                </a:ln>
                <a:solidFill>
                  <a:srgbClr val="595959">
                    <a:alpha val="99000"/>
                  </a:srgbClr>
                </a:solidFill>
              </a:rPr>
              <a:t>Upgraded Role 1</a:t>
            </a:r>
          </a:p>
        </p:txBody>
      </p:sp>
      <p:sp>
        <p:nvSpPr>
          <p:cNvPr id="33" name="Rectangle 32"/>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34" name="Rectangle 33"/>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5" name="Rectangle 34"/>
          <p:cNvSpPr/>
          <p:nvPr/>
        </p:nvSpPr>
        <p:spPr bwMode="auto">
          <a:xfrm flipH="1">
            <a:off x="3736817" y="2286377"/>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36" name="Down Arrow 35"/>
          <p:cNvSpPr/>
          <p:nvPr/>
        </p:nvSpPr>
        <p:spPr bwMode="auto">
          <a:xfrm>
            <a:off x="6533125" y="2729287"/>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41" name="Group 40"/>
          <p:cNvGrpSpPr/>
          <p:nvPr/>
        </p:nvGrpSpPr>
        <p:grpSpPr>
          <a:xfrm>
            <a:off x="519112" y="1320660"/>
            <a:ext cx="1977445" cy="1977445"/>
            <a:chOff x="501516" y="1857884"/>
            <a:chExt cx="1977445" cy="1977445"/>
          </a:xfrm>
        </p:grpSpPr>
        <p:sp>
          <p:nvSpPr>
            <p:cNvPr id="42" name="Rectangle 41"/>
            <p:cNvSpPr/>
            <p:nvPr>
              <p:custDataLst>
                <p:tags r:id="rId4"/>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43" name="TextBox 42"/>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sp>
        <p:nvSpPr>
          <p:cNvPr id="47" name="Right Arrow 46"/>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Tree>
    <p:extLst>
      <p:ext uri="{BB962C8B-B14F-4D97-AF65-F5344CB8AC3E}">
        <p14:creationId xmlns:p14="http://schemas.microsoft.com/office/powerpoint/2010/main" val="381312192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128092092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2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Upgrade </a:t>
            </a:r>
            <a:r>
              <a:rPr lang="en-US" dirty="0" smtClean="0"/>
              <a:t>Your </a:t>
            </a:r>
            <a:r>
              <a:rPr lang="en-US" dirty="0"/>
              <a:t>WA Application</a:t>
            </a:r>
          </a:p>
        </p:txBody>
      </p:sp>
      <p:sp>
        <p:nvSpPr>
          <p:cNvPr id="20" name="Rectangle 19"/>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24" name="Rectangle 2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25" name="Rectangle 2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28" name="Rectangle 27"/>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29" name="Rectangle 28"/>
          <p:cNvSpPr/>
          <p:nvPr/>
        </p:nvSpPr>
        <p:spPr bwMode="auto">
          <a:xfrm>
            <a:off x="3797063" y="5158848"/>
            <a:ext cx="1824919" cy="473689"/>
          </a:xfrm>
          <a:prstGeom prst="rect">
            <a:avLst/>
          </a:prstGeom>
          <a:solidFill>
            <a:schemeClr val="bg1"/>
          </a:solidFill>
          <a:ln>
            <a:solidFill>
              <a:schemeClr val="tx2"/>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pc="-50" dirty="0">
                <a:ln>
                  <a:solidFill>
                    <a:schemeClr val="bg1">
                      <a:alpha val="0"/>
                    </a:schemeClr>
                  </a:solidFill>
                </a:ln>
                <a:solidFill>
                  <a:srgbClr val="595959">
                    <a:alpha val="99000"/>
                  </a:srgbClr>
                </a:solidFill>
              </a:rPr>
              <a:t>Upgraded Role 1</a:t>
            </a:r>
          </a:p>
        </p:txBody>
      </p:sp>
      <p:sp>
        <p:nvSpPr>
          <p:cNvPr id="33" name="Rectangle 32"/>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34" name="Rectangle 33"/>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5" name="Rectangle 34"/>
          <p:cNvSpPr/>
          <p:nvPr/>
        </p:nvSpPr>
        <p:spPr bwMode="auto">
          <a:xfrm flipH="1">
            <a:off x="3736817" y="2286377"/>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36" name="Down Arrow 35"/>
          <p:cNvSpPr/>
          <p:nvPr/>
        </p:nvSpPr>
        <p:spPr bwMode="auto">
          <a:xfrm>
            <a:off x="6533125" y="2729287"/>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41" name="Group 40"/>
          <p:cNvGrpSpPr/>
          <p:nvPr/>
        </p:nvGrpSpPr>
        <p:grpSpPr>
          <a:xfrm>
            <a:off x="519112" y="1320660"/>
            <a:ext cx="1977445" cy="1977445"/>
            <a:chOff x="501516" y="1857884"/>
            <a:chExt cx="1977445" cy="1977445"/>
          </a:xfrm>
        </p:grpSpPr>
        <p:sp>
          <p:nvSpPr>
            <p:cNvPr id="42" name="Rectangle 41"/>
            <p:cNvSpPr/>
            <p:nvPr>
              <p:custDataLst>
                <p:tags r:id="rId5"/>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43" name="TextBox 42"/>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sp>
        <p:nvSpPr>
          <p:cNvPr id="47" name="Right Arrow 46"/>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grpSp>
        <p:nvGrpSpPr>
          <p:cNvPr id="17" name="Group 16"/>
          <p:cNvGrpSpPr/>
          <p:nvPr/>
        </p:nvGrpSpPr>
        <p:grpSpPr>
          <a:xfrm>
            <a:off x="519112" y="4372554"/>
            <a:ext cx="1977445" cy="1977445"/>
            <a:chOff x="501516" y="1857884"/>
            <a:chExt cx="1977445" cy="1977445"/>
          </a:xfrm>
        </p:grpSpPr>
        <p:sp>
          <p:nvSpPr>
            <p:cNvPr id="18" name="Rectangle 17"/>
            <p:cNvSpPr/>
            <p:nvPr>
              <p:custDataLst>
                <p:tags r:id="rId4"/>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19" name="TextBox 18"/>
            <p:cNvSpPr txBox="1"/>
            <p:nvPr/>
          </p:nvSpPr>
          <p:spPr>
            <a:xfrm>
              <a:off x="699829" y="2708107"/>
              <a:ext cx="1580817" cy="276999"/>
            </a:xfrm>
            <a:prstGeom prst="rect">
              <a:avLst/>
            </a:prstGeom>
            <a:noFill/>
          </p:spPr>
          <p:txBody>
            <a:bodyPr wrap="none" lIns="0" tIns="0" rIns="0" bIns="0" rtlCol="0">
              <a:spAutoFit/>
            </a:bodyPr>
            <a:lstStyle/>
            <a:p>
              <a:pPr algn="ctr"/>
              <a:r>
                <a:rPr lang="en-US" dirty="0">
                  <a:ln>
                    <a:solidFill>
                      <a:schemeClr val="bg1">
                        <a:alpha val="0"/>
                      </a:schemeClr>
                    </a:solidFill>
                  </a:ln>
                  <a:solidFill>
                    <a:schemeClr val="bg1">
                      <a:alpha val="99000"/>
                    </a:schemeClr>
                  </a:solidFill>
                </a:rPr>
                <a:t>Test application</a:t>
              </a:r>
            </a:p>
          </p:txBody>
        </p:sp>
      </p:grpSp>
      <p:sp>
        <p:nvSpPr>
          <p:cNvPr id="21" name="Right Arrow 20"/>
          <p:cNvSpPr/>
          <p:nvPr/>
        </p:nvSpPr>
        <p:spPr bwMode="auto">
          <a:xfrm>
            <a:off x="2490160" y="5029200"/>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alpha val="99000"/>
                  </a:schemeClr>
                </a:solidFill>
              </a:rPr>
              <a:t> </a:t>
            </a:r>
            <a:endParaRPr lang="en-US" sz="2000" dirty="0">
              <a:solidFill>
                <a:schemeClr val="bg1">
                  <a:alpha val="99000"/>
                </a:schemeClr>
              </a:solidFill>
            </a:endParaRPr>
          </a:p>
        </p:txBody>
      </p:sp>
    </p:spTree>
    <p:extLst>
      <p:ext uri="{BB962C8B-B14F-4D97-AF65-F5344CB8AC3E}">
        <p14:creationId xmlns:p14="http://schemas.microsoft.com/office/powerpoint/2010/main" val="101161614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28221169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Upgrade </a:t>
            </a:r>
            <a:r>
              <a:rPr lang="en-US" dirty="0" smtClean="0"/>
              <a:t>Your </a:t>
            </a:r>
            <a:r>
              <a:rPr lang="en-US" dirty="0"/>
              <a:t>WA Application</a:t>
            </a:r>
          </a:p>
        </p:txBody>
      </p:sp>
      <p:sp>
        <p:nvSpPr>
          <p:cNvPr id="20" name="Rectangle 19"/>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24" name="Rectangle 2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25" name="Rectangle 2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28" name="Rectangle 27"/>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29" name="Rectangle 28"/>
          <p:cNvSpPr/>
          <p:nvPr/>
        </p:nvSpPr>
        <p:spPr bwMode="auto">
          <a:xfrm>
            <a:off x="3797063" y="5158848"/>
            <a:ext cx="1824919" cy="473689"/>
          </a:xfrm>
          <a:prstGeom prst="rect">
            <a:avLst/>
          </a:prstGeom>
          <a:solidFill>
            <a:schemeClr val="bg1"/>
          </a:solidFill>
          <a:ln>
            <a:solidFill>
              <a:schemeClr val="tx2"/>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pc="-50" dirty="0">
                <a:ln>
                  <a:solidFill>
                    <a:schemeClr val="bg1">
                      <a:alpha val="0"/>
                    </a:schemeClr>
                  </a:solidFill>
                </a:ln>
                <a:solidFill>
                  <a:srgbClr val="595959">
                    <a:alpha val="99000"/>
                  </a:srgbClr>
                </a:solidFill>
              </a:rPr>
              <a:t>Upgraded Role 1</a:t>
            </a:r>
          </a:p>
        </p:txBody>
      </p:sp>
      <p:sp>
        <p:nvSpPr>
          <p:cNvPr id="33" name="Rectangle 32"/>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34" name="Rectangle 33"/>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5" name="Rectangle 34"/>
          <p:cNvSpPr/>
          <p:nvPr/>
        </p:nvSpPr>
        <p:spPr bwMode="auto">
          <a:xfrm flipH="1">
            <a:off x="3736817" y="2286377"/>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36" name="Down Arrow 35"/>
          <p:cNvSpPr/>
          <p:nvPr/>
        </p:nvSpPr>
        <p:spPr bwMode="auto">
          <a:xfrm>
            <a:off x="6533125" y="2729287"/>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41" name="Group 40"/>
          <p:cNvGrpSpPr/>
          <p:nvPr/>
        </p:nvGrpSpPr>
        <p:grpSpPr>
          <a:xfrm>
            <a:off x="519112" y="1320660"/>
            <a:ext cx="1977445" cy="1977445"/>
            <a:chOff x="501516" y="1857884"/>
            <a:chExt cx="1977445" cy="1977445"/>
          </a:xfrm>
        </p:grpSpPr>
        <p:sp>
          <p:nvSpPr>
            <p:cNvPr id="42" name="Rectangle 41"/>
            <p:cNvSpPr/>
            <p:nvPr>
              <p:custDataLst>
                <p:tags r:id="rId4"/>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43" name="TextBox 42"/>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sp>
        <p:nvSpPr>
          <p:cNvPr id="47" name="Right Arrow 46"/>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
        <p:nvSpPr>
          <p:cNvPr id="22" name="Down Arrow 21"/>
          <p:cNvSpPr/>
          <p:nvPr/>
        </p:nvSpPr>
        <p:spPr bwMode="auto">
          <a:xfrm>
            <a:off x="3797063" y="2729288"/>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Tree>
    <p:extLst>
      <p:ext uri="{BB962C8B-B14F-4D97-AF65-F5344CB8AC3E}">
        <p14:creationId xmlns:p14="http://schemas.microsoft.com/office/powerpoint/2010/main" val="70620733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747897"/>
          </a:xfrm>
        </p:spPr>
        <p:txBody>
          <a:bodyPr/>
          <a:lstStyle/>
          <a:p>
            <a:r>
              <a:rPr lang="en-US" dirty="0"/>
              <a:t>Traffic Management Fundamentals</a:t>
            </a:r>
          </a:p>
        </p:txBody>
      </p:sp>
      <p:sp>
        <p:nvSpPr>
          <p:cNvPr id="6" name="Rectangle 5"/>
          <p:cNvSpPr/>
          <p:nvPr>
            <p:custDataLst>
              <p:tags r:id="rId1"/>
            </p:custDataLst>
          </p:nvPr>
        </p:nvSpPr>
        <p:spPr bwMode="auto">
          <a:xfrm>
            <a:off x="517526" y="2026380"/>
            <a:ext cx="2651760" cy="40233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640080" rIns="91404" bIns="45703" numCol="1" spcCol="0" rtlCol="0" anchor="t" anchorCtr="0" compatLnSpc="1">
            <a:prstTxWarp prst="textNoShape">
              <a:avLst/>
            </a:prstTxWarp>
          </a:bodyPr>
          <a:lstStyle/>
          <a:p>
            <a:pPr marL="0" lvl="1" defTabSz="914363" fontAlgn="base">
              <a:spcBef>
                <a:spcPts val="1200"/>
              </a:spcBef>
              <a:spcAft>
                <a:spcPct val="0"/>
              </a:spcAft>
              <a:buSzPct val="80000"/>
            </a:pPr>
            <a:r>
              <a:rPr lang="en-US" sz="2000" dirty="0">
                <a:ln>
                  <a:solidFill>
                    <a:schemeClr val="bg1">
                      <a:alpha val="0"/>
                    </a:schemeClr>
                  </a:solidFill>
                </a:ln>
                <a:solidFill>
                  <a:srgbClr val="595959">
                    <a:alpha val="99000"/>
                  </a:srgbClr>
                </a:solidFill>
              </a:rPr>
              <a:t>Directs the user to the “best”/”closest” </a:t>
            </a:r>
            <a:r>
              <a:rPr lang="en-US" sz="2000" dirty="0" smtClean="0">
                <a:ln>
                  <a:solidFill>
                    <a:schemeClr val="bg1">
                      <a:alpha val="0"/>
                    </a:schemeClr>
                  </a:solidFill>
                </a:ln>
                <a:solidFill>
                  <a:srgbClr val="595959">
                    <a:alpha val="99000"/>
                  </a:srgbClr>
                </a:solidFill>
              </a:rPr>
              <a:t>deployment</a:t>
            </a:r>
            <a:endParaRPr lang="en-US" sz="2000" dirty="0">
              <a:ln>
                <a:solidFill>
                  <a:schemeClr val="bg1">
                    <a:alpha val="0"/>
                  </a:schemeClr>
                </a:solidFill>
              </a:ln>
              <a:solidFill>
                <a:srgbClr val="595959">
                  <a:alpha val="99000"/>
                </a:srgbClr>
              </a:solidFill>
            </a:endParaRPr>
          </a:p>
        </p:txBody>
      </p:sp>
      <p:sp>
        <p:nvSpPr>
          <p:cNvPr id="7" name="Rectangle 6"/>
          <p:cNvSpPr/>
          <p:nvPr>
            <p:custDataLst>
              <p:tags r:id="rId2"/>
            </p:custDataLst>
          </p:nvPr>
        </p:nvSpPr>
        <p:spPr bwMode="auto">
          <a:xfrm>
            <a:off x="517526" y="1370731"/>
            <a:ext cx="2651760" cy="12339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800" dirty="0">
                <a:ln>
                  <a:solidFill>
                    <a:schemeClr val="bg1">
                      <a:alpha val="0"/>
                    </a:schemeClr>
                  </a:solidFill>
                </a:ln>
                <a:solidFill>
                  <a:schemeClr val="bg1">
                    <a:alpha val="99000"/>
                  </a:schemeClr>
                </a:solidFill>
                <a:latin typeface="Segoe UI Light" pitchFamily="34" charset="0"/>
              </a:rPr>
              <a:t>Performance</a:t>
            </a:r>
          </a:p>
        </p:txBody>
      </p:sp>
      <p:sp>
        <p:nvSpPr>
          <p:cNvPr id="9" name="Rectangle 8"/>
          <p:cNvSpPr/>
          <p:nvPr>
            <p:custDataLst>
              <p:tags r:id="rId3"/>
            </p:custDataLst>
          </p:nvPr>
        </p:nvSpPr>
        <p:spPr bwMode="auto">
          <a:xfrm>
            <a:off x="3350472" y="2026380"/>
            <a:ext cx="2651760" cy="40233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640080" rIns="91404" bIns="45703" numCol="1" spcCol="0" rtlCol="0" anchor="t" anchorCtr="0" compatLnSpc="1">
            <a:prstTxWarp prst="textNoShape">
              <a:avLst/>
            </a:prstTxWarp>
          </a:bodyPr>
          <a:lstStyle/>
          <a:p>
            <a:pPr marL="0" lvl="1" defTabSz="914363" fontAlgn="base">
              <a:spcBef>
                <a:spcPts val="1200"/>
              </a:spcBef>
              <a:spcAft>
                <a:spcPct val="0"/>
              </a:spcAft>
              <a:buSzPct val="80000"/>
            </a:pPr>
            <a:r>
              <a:rPr lang="en-US" sz="2000" dirty="0">
                <a:ln>
                  <a:solidFill>
                    <a:schemeClr val="bg1">
                      <a:alpha val="0"/>
                    </a:schemeClr>
                  </a:solidFill>
                </a:ln>
                <a:solidFill>
                  <a:srgbClr val="595959">
                    <a:alpha val="99000"/>
                  </a:srgbClr>
                </a:solidFill>
              </a:rPr>
              <a:t>One deployment is primary</a:t>
            </a:r>
          </a:p>
          <a:p>
            <a:pPr marL="0" lvl="1" defTabSz="914363" fontAlgn="base">
              <a:spcBef>
                <a:spcPts val="1200"/>
              </a:spcBef>
              <a:spcAft>
                <a:spcPct val="0"/>
              </a:spcAft>
              <a:buSzPct val="80000"/>
            </a:pPr>
            <a:r>
              <a:rPr lang="en-US" sz="2000" dirty="0">
                <a:ln>
                  <a:solidFill>
                    <a:schemeClr val="bg1">
                      <a:alpha val="0"/>
                    </a:schemeClr>
                  </a:solidFill>
                </a:ln>
                <a:solidFill>
                  <a:srgbClr val="595959">
                    <a:alpha val="99000"/>
                  </a:srgbClr>
                </a:solidFill>
              </a:rPr>
              <a:t>Traffic is redirected to another deployment if the primary goes </a:t>
            </a:r>
            <a:r>
              <a:rPr lang="en-US" sz="2000" dirty="0" smtClean="0">
                <a:ln>
                  <a:solidFill>
                    <a:schemeClr val="bg1">
                      <a:alpha val="0"/>
                    </a:schemeClr>
                  </a:solidFill>
                </a:ln>
                <a:solidFill>
                  <a:srgbClr val="595959">
                    <a:alpha val="99000"/>
                  </a:srgbClr>
                </a:solidFill>
              </a:rPr>
              <a:t>down</a:t>
            </a:r>
            <a:endParaRPr lang="en-US" sz="2000" dirty="0">
              <a:ln>
                <a:solidFill>
                  <a:schemeClr val="bg1">
                    <a:alpha val="0"/>
                  </a:schemeClr>
                </a:solidFill>
              </a:ln>
              <a:solidFill>
                <a:srgbClr val="595959">
                  <a:alpha val="99000"/>
                </a:srgbClr>
              </a:solidFill>
            </a:endParaRPr>
          </a:p>
        </p:txBody>
      </p:sp>
      <p:sp>
        <p:nvSpPr>
          <p:cNvPr id="10" name="Rectangle 9"/>
          <p:cNvSpPr/>
          <p:nvPr>
            <p:custDataLst>
              <p:tags r:id="rId4"/>
            </p:custDataLst>
          </p:nvPr>
        </p:nvSpPr>
        <p:spPr bwMode="auto">
          <a:xfrm>
            <a:off x="3350472" y="1370731"/>
            <a:ext cx="2651760" cy="12339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800" dirty="0">
                <a:ln>
                  <a:solidFill>
                    <a:schemeClr val="bg1">
                      <a:alpha val="0"/>
                    </a:schemeClr>
                  </a:solidFill>
                </a:ln>
                <a:solidFill>
                  <a:schemeClr val="bg1">
                    <a:alpha val="99000"/>
                  </a:schemeClr>
                </a:solidFill>
                <a:latin typeface="Segoe UI Light" pitchFamily="34" charset="0"/>
              </a:rPr>
              <a:t>Failover</a:t>
            </a:r>
          </a:p>
        </p:txBody>
      </p:sp>
      <p:sp>
        <p:nvSpPr>
          <p:cNvPr id="12" name="Rectangle 11"/>
          <p:cNvSpPr/>
          <p:nvPr>
            <p:custDataLst>
              <p:tags r:id="rId5"/>
            </p:custDataLst>
          </p:nvPr>
        </p:nvSpPr>
        <p:spPr bwMode="auto">
          <a:xfrm>
            <a:off x="6183418" y="2026380"/>
            <a:ext cx="2651760" cy="40233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640080" rIns="91404" bIns="45703" numCol="1" spcCol="0" rtlCol="0" anchor="t" anchorCtr="0" compatLnSpc="1">
            <a:prstTxWarp prst="textNoShape">
              <a:avLst/>
            </a:prstTxWarp>
          </a:bodyPr>
          <a:lstStyle/>
          <a:p>
            <a:pPr marL="0" lvl="1" defTabSz="914363" fontAlgn="base">
              <a:spcBef>
                <a:spcPts val="1200"/>
              </a:spcBef>
              <a:spcAft>
                <a:spcPct val="0"/>
              </a:spcAft>
              <a:buSzPct val="80000"/>
            </a:pPr>
            <a:r>
              <a:rPr lang="en-US" sz="2000" dirty="0">
                <a:ln>
                  <a:solidFill>
                    <a:schemeClr val="bg1">
                      <a:alpha val="0"/>
                    </a:schemeClr>
                  </a:solidFill>
                </a:ln>
                <a:solidFill>
                  <a:srgbClr val="595959">
                    <a:alpha val="99000"/>
                  </a:srgbClr>
                </a:solidFill>
              </a:rPr>
              <a:t>Allows users from defined geographic locations to be directed to particular </a:t>
            </a:r>
            <a:r>
              <a:rPr lang="en-US" sz="2000" dirty="0" smtClean="0">
                <a:ln>
                  <a:solidFill>
                    <a:schemeClr val="bg1">
                      <a:alpha val="0"/>
                    </a:schemeClr>
                  </a:solidFill>
                </a:ln>
                <a:solidFill>
                  <a:srgbClr val="595959">
                    <a:alpha val="99000"/>
                  </a:srgbClr>
                </a:solidFill>
              </a:rPr>
              <a:t>deployment</a:t>
            </a:r>
            <a:endParaRPr lang="en-US" sz="2000" dirty="0">
              <a:ln>
                <a:solidFill>
                  <a:schemeClr val="bg1">
                    <a:alpha val="0"/>
                  </a:schemeClr>
                </a:solidFill>
              </a:ln>
              <a:solidFill>
                <a:srgbClr val="595959">
                  <a:alpha val="99000"/>
                </a:srgbClr>
              </a:solidFill>
            </a:endParaRPr>
          </a:p>
        </p:txBody>
      </p:sp>
      <p:sp>
        <p:nvSpPr>
          <p:cNvPr id="13" name="Rectangle 12"/>
          <p:cNvSpPr/>
          <p:nvPr>
            <p:custDataLst>
              <p:tags r:id="rId6"/>
            </p:custDataLst>
          </p:nvPr>
        </p:nvSpPr>
        <p:spPr bwMode="auto">
          <a:xfrm>
            <a:off x="6183418" y="1370731"/>
            <a:ext cx="2651760" cy="12339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800" dirty="0">
                <a:ln>
                  <a:solidFill>
                    <a:schemeClr val="bg1">
                      <a:alpha val="0"/>
                    </a:schemeClr>
                  </a:solidFill>
                </a:ln>
                <a:solidFill>
                  <a:schemeClr val="bg1">
                    <a:alpha val="99000"/>
                  </a:schemeClr>
                </a:solidFill>
                <a:latin typeface="Segoe UI Light" pitchFamily="34" charset="0"/>
              </a:rPr>
              <a:t>Geomapping</a:t>
            </a:r>
          </a:p>
        </p:txBody>
      </p:sp>
      <p:sp>
        <p:nvSpPr>
          <p:cNvPr id="15" name="Rectangle 14"/>
          <p:cNvSpPr/>
          <p:nvPr>
            <p:custDataLst>
              <p:tags r:id="rId7"/>
            </p:custDataLst>
          </p:nvPr>
        </p:nvSpPr>
        <p:spPr bwMode="auto">
          <a:xfrm>
            <a:off x="9016365" y="2026380"/>
            <a:ext cx="2651760" cy="40233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640080" rIns="91404" bIns="45703" numCol="1" spcCol="0" rtlCol="0" anchor="t" anchorCtr="0" compatLnSpc="1">
            <a:prstTxWarp prst="textNoShape">
              <a:avLst/>
            </a:prstTxWarp>
          </a:bodyPr>
          <a:lstStyle/>
          <a:p>
            <a:pPr marL="0" lvl="1" defTabSz="914363" fontAlgn="base">
              <a:spcBef>
                <a:spcPts val="1200"/>
              </a:spcBef>
              <a:spcAft>
                <a:spcPct val="0"/>
              </a:spcAft>
              <a:buSzPct val="80000"/>
            </a:pPr>
            <a:r>
              <a:rPr lang="en-US" sz="2000" dirty="0">
                <a:ln>
                  <a:solidFill>
                    <a:schemeClr val="bg1">
                      <a:alpha val="0"/>
                    </a:schemeClr>
                  </a:solidFill>
                </a:ln>
                <a:solidFill>
                  <a:srgbClr val="595959">
                    <a:alpha val="99000"/>
                  </a:srgbClr>
                </a:solidFill>
              </a:rPr>
              <a:t>Sends traffic to different deployments based on fixed ratio (N/M</a:t>
            </a:r>
            <a:r>
              <a:rPr lang="en-US" sz="2000" dirty="0" smtClean="0">
                <a:ln>
                  <a:solidFill>
                    <a:schemeClr val="bg1">
                      <a:alpha val="0"/>
                    </a:schemeClr>
                  </a:solidFill>
                </a:ln>
                <a:solidFill>
                  <a:srgbClr val="595959">
                    <a:alpha val="99000"/>
                  </a:srgbClr>
                </a:solidFill>
              </a:rPr>
              <a:t>)</a:t>
            </a:r>
            <a:endParaRPr lang="en-US" sz="2000" dirty="0">
              <a:ln>
                <a:solidFill>
                  <a:schemeClr val="bg1">
                    <a:alpha val="0"/>
                  </a:schemeClr>
                </a:solidFill>
              </a:ln>
              <a:solidFill>
                <a:srgbClr val="595959">
                  <a:alpha val="99000"/>
                </a:srgbClr>
              </a:solidFill>
            </a:endParaRPr>
          </a:p>
        </p:txBody>
      </p:sp>
      <p:sp>
        <p:nvSpPr>
          <p:cNvPr id="16" name="Rectangle 15"/>
          <p:cNvSpPr/>
          <p:nvPr>
            <p:custDataLst>
              <p:tags r:id="rId8"/>
            </p:custDataLst>
          </p:nvPr>
        </p:nvSpPr>
        <p:spPr bwMode="auto">
          <a:xfrm>
            <a:off x="9016365" y="1370731"/>
            <a:ext cx="2651760" cy="12339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800" dirty="0">
                <a:ln>
                  <a:solidFill>
                    <a:schemeClr val="bg1">
                      <a:alpha val="0"/>
                    </a:schemeClr>
                  </a:solidFill>
                </a:ln>
                <a:solidFill>
                  <a:schemeClr val="bg1">
                    <a:alpha val="99000"/>
                  </a:schemeClr>
                </a:solidFill>
                <a:latin typeface="Segoe UI Light" pitchFamily="34" charset="0"/>
              </a:rPr>
              <a:t>Ratio</a:t>
            </a:r>
          </a:p>
        </p:txBody>
      </p:sp>
      <p:sp>
        <p:nvSpPr>
          <p:cNvPr id="11" name="Freeform 20"/>
          <p:cNvSpPr>
            <a:spLocks noEditPoints="1"/>
          </p:cNvSpPr>
          <p:nvPr/>
        </p:nvSpPr>
        <p:spPr bwMode="black">
          <a:xfrm>
            <a:off x="1421294" y="1508620"/>
            <a:ext cx="663113" cy="574923"/>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14" name="Freeform 78"/>
          <p:cNvSpPr>
            <a:spLocks noEditPoints="1"/>
          </p:cNvSpPr>
          <p:nvPr/>
        </p:nvSpPr>
        <p:spPr bwMode="black">
          <a:xfrm>
            <a:off x="4369329" y="1508620"/>
            <a:ext cx="614046" cy="587651"/>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62"/>
          <p:cNvSpPr>
            <a:spLocks noEditPoints="1"/>
          </p:cNvSpPr>
          <p:nvPr/>
        </p:nvSpPr>
        <p:spPr bwMode="black">
          <a:xfrm>
            <a:off x="7234906" y="1508620"/>
            <a:ext cx="548784" cy="54864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8" name="Freeform 12"/>
          <p:cNvSpPr>
            <a:spLocks noEditPoints="1"/>
          </p:cNvSpPr>
          <p:nvPr/>
        </p:nvSpPr>
        <p:spPr bwMode="auto">
          <a:xfrm>
            <a:off x="10027106" y="1508620"/>
            <a:ext cx="630279" cy="645746"/>
          </a:xfrm>
          <a:custGeom>
            <a:avLst/>
            <a:gdLst>
              <a:gd name="T0" fmla="*/ 55 w 207"/>
              <a:gd name="T1" fmla="*/ 21 h 212"/>
              <a:gd name="T2" fmla="*/ 51 w 207"/>
              <a:gd name="T3" fmla="*/ 31 h 212"/>
              <a:gd name="T4" fmla="*/ 51 w 207"/>
              <a:gd name="T5" fmla="*/ 45 h 212"/>
              <a:gd name="T6" fmla="*/ 55 w 207"/>
              <a:gd name="T7" fmla="*/ 5 h 212"/>
              <a:gd name="T8" fmla="*/ 79 w 207"/>
              <a:gd name="T9" fmla="*/ 24 h 212"/>
              <a:gd name="T10" fmla="*/ 42 w 207"/>
              <a:gd name="T11" fmla="*/ 55 h 212"/>
              <a:gd name="T12" fmla="*/ 17 w 207"/>
              <a:gd name="T13" fmla="*/ 51 h 212"/>
              <a:gd name="T14" fmla="*/ 25 w 207"/>
              <a:gd name="T15" fmla="*/ 55 h 212"/>
              <a:gd name="T16" fmla="*/ 14 w 207"/>
              <a:gd name="T17" fmla="*/ 5 h 212"/>
              <a:gd name="T18" fmla="*/ 81 w 207"/>
              <a:gd name="T19" fmla="*/ 17 h 212"/>
              <a:gd name="T20" fmla="*/ 34 w 207"/>
              <a:gd name="T21" fmla="*/ 0 h 212"/>
              <a:gd name="T22" fmla="*/ 51 w 207"/>
              <a:gd name="T23" fmla="*/ 51 h 212"/>
              <a:gd name="T24" fmla="*/ 111 w 207"/>
              <a:gd name="T25" fmla="*/ 7 h 212"/>
              <a:gd name="T26" fmla="*/ 118 w 207"/>
              <a:gd name="T27" fmla="*/ 11 h 212"/>
              <a:gd name="T28" fmla="*/ 114 w 207"/>
              <a:gd name="T29" fmla="*/ 48 h 212"/>
              <a:gd name="T30" fmla="*/ 120 w 207"/>
              <a:gd name="T31" fmla="*/ 43 h 212"/>
              <a:gd name="T32" fmla="*/ 8 w 207"/>
              <a:gd name="T33" fmla="*/ 51 h 212"/>
              <a:gd name="T34" fmla="*/ 182 w 207"/>
              <a:gd name="T35" fmla="*/ 94 h 212"/>
              <a:gd name="T36" fmla="*/ 130 w 207"/>
              <a:gd name="T37" fmla="*/ 28 h 212"/>
              <a:gd name="T38" fmla="*/ 95 w 207"/>
              <a:gd name="T39" fmla="*/ 1 h 212"/>
              <a:gd name="T40" fmla="*/ 92 w 207"/>
              <a:gd name="T41" fmla="*/ 49 h 212"/>
              <a:gd name="T42" fmla="*/ 108 w 207"/>
              <a:gd name="T43" fmla="*/ 55 h 212"/>
              <a:gd name="T44" fmla="*/ 83 w 207"/>
              <a:gd name="T45" fmla="*/ 48 h 212"/>
              <a:gd name="T46" fmla="*/ 105 w 207"/>
              <a:gd name="T47" fmla="*/ 0 h 212"/>
              <a:gd name="T48" fmla="*/ 103 w 207"/>
              <a:gd name="T49" fmla="*/ 55 h 212"/>
              <a:gd name="T50" fmla="*/ 84 w 207"/>
              <a:gd name="T51" fmla="*/ 7 h 212"/>
              <a:gd name="T52" fmla="*/ 124 w 207"/>
              <a:gd name="T53" fmla="*/ 36 h 212"/>
              <a:gd name="T54" fmla="*/ 34 w 207"/>
              <a:gd name="T55" fmla="*/ 51 h 212"/>
              <a:gd name="T56" fmla="*/ 25 w 207"/>
              <a:gd name="T57" fmla="*/ 94 h 212"/>
              <a:gd name="T58" fmla="*/ 32 w 207"/>
              <a:gd name="T59" fmla="*/ 98 h 212"/>
              <a:gd name="T60" fmla="*/ 27 w 207"/>
              <a:gd name="T61" fmla="*/ 114 h 212"/>
              <a:gd name="T62" fmla="*/ 24 w 207"/>
              <a:gd name="T63" fmla="*/ 0 h 212"/>
              <a:gd name="T64" fmla="*/ 22 w 207"/>
              <a:gd name="T65" fmla="*/ 113 h 212"/>
              <a:gd name="T66" fmla="*/ 19 w 207"/>
              <a:gd name="T67" fmla="*/ 91 h 212"/>
              <a:gd name="T68" fmla="*/ 162 w 207"/>
              <a:gd name="T69" fmla="*/ 79 h 212"/>
              <a:gd name="T70" fmla="*/ 158 w 207"/>
              <a:gd name="T71" fmla="*/ 82 h 212"/>
              <a:gd name="T72" fmla="*/ 158 w 207"/>
              <a:gd name="T73" fmla="*/ 212 h 212"/>
              <a:gd name="T74" fmla="*/ 41 w 207"/>
              <a:gd name="T75" fmla="*/ 99 h 212"/>
              <a:gd name="T76" fmla="*/ 133 w 207"/>
              <a:gd name="T77" fmla="*/ 136 h 212"/>
              <a:gd name="T78" fmla="*/ 130 w 207"/>
              <a:gd name="T79" fmla="*/ 140 h 212"/>
              <a:gd name="T80" fmla="*/ 74 w 207"/>
              <a:gd name="T81" fmla="*/ 169 h 212"/>
              <a:gd name="T82" fmla="*/ 17 w 207"/>
              <a:gd name="T83" fmla="*/ 85 h 212"/>
              <a:gd name="T84" fmla="*/ 0 w 207"/>
              <a:gd name="T85" fmla="*/ 100 h 212"/>
              <a:gd name="T86" fmla="*/ 0 w 207"/>
              <a:gd name="T87" fmla="*/ 55 h 212"/>
              <a:gd name="T88" fmla="*/ 0 w 207"/>
              <a:gd name="T89" fmla="*/ 75 h 212"/>
              <a:gd name="T90" fmla="*/ 0 w 207"/>
              <a:gd name="T91" fmla="*/ 75 h 212"/>
              <a:gd name="T92" fmla="*/ 12 w 207"/>
              <a:gd name="T93" fmla="*/ 119 h 212"/>
              <a:gd name="T94" fmla="*/ 4 w 207"/>
              <a:gd name="T95" fmla="*/ 128 h 212"/>
              <a:gd name="T96" fmla="*/ 0 w 207"/>
              <a:gd name="T97" fmla="*/ 112 h 212"/>
              <a:gd name="T98" fmla="*/ 4 w 207"/>
              <a:gd name="T99" fmla="*/ 120 h 212"/>
              <a:gd name="T100" fmla="*/ 4 w 207"/>
              <a:gd name="T101" fmla="*/ 0 h 212"/>
              <a:gd name="T102" fmla="*/ 8 w 207"/>
              <a:gd name="T103" fmla="*/ 121 h 212"/>
              <a:gd name="T104" fmla="*/ 5 w 207"/>
              <a:gd name="T105" fmla="*/ 83 h 212"/>
              <a:gd name="T106" fmla="*/ 0 w 207"/>
              <a:gd name="T107" fmla="*/ 35 h 212"/>
              <a:gd name="T108" fmla="*/ 4 w 207"/>
              <a:gd name="T109" fmla="*/ 45 h 212"/>
              <a:gd name="T110" fmla="*/ 4 w 207"/>
              <a:gd name="T111" fmla="*/ 2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212">
                <a:moveTo>
                  <a:pt x="55" y="11"/>
                </a:moveTo>
                <a:cubicBezTo>
                  <a:pt x="55" y="11"/>
                  <a:pt x="55" y="11"/>
                  <a:pt x="51" y="11"/>
                </a:cubicBezTo>
                <a:cubicBezTo>
                  <a:pt x="51" y="15"/>
                  <a:pt x="51" y="15"/>
                  <a:pt x="51" y="15"/>
                </a:cubicBezTo>
                <a:cubicBezTo>
                  <a:pt x="51" y="15"/>
                  <a:pt x="51" y="15"/>
                  <a:pt x="55" y="15"/>
                </a:cubicBezTo>
                <a:cubicBezTo>
                  <a:pt x="55" y="15"/>
                  <a:pt x="55" y="15"/>
                  <a:pt x="55" y="11"/>
                </a:cubicBezTo>
                <a:close/>
                <a:moveTo>
                  <a:pt x="55" y="21"/>
                </a:moveTo>
                <a:cubicBezTo>
                  <a:pt x="55" y="21"/>
                  <a:pt x="55" y="21"/>
                  <a:pt x="51" y="21"/>
                </a:cubicBezTo>
                <a:cubicBezTo>
                  <a:pt x="51" y="25"/>
                  <a:pt x="51" y="25"/>
                  <a:pt x="51" y="25"/>
                </a:cubicBezTo>
                <a:cubicBezTo>
                  <a:pt x="51" y="25"/>
                  <a:pt x="51" y="25"/>
                  <a:pt x="55" y="25"/>
                </a:cubicBezTo>
                <a:cubicBezTo>
                  <a:pt x="55" y="25"/>
                  <a:pt x="55" y="25"/>
                  <a:pt x="55" y="21"/>
                </a:cubicBezTo>
                <a:close/>
                <a:moveTo>
                  <a:pt x="55" y="31"/>
                </a:moveTo>
                <a:cubicBezTo>
                  <a:pt x="55" y="31"/>
                  <a:pt x="55" y="31"/>
                  <a:pt x="51" y="31"/>
                </a:cubicBezTo>
                <a:cubicBezTo>
                  <a:pt x="51" y="35"/>
                  <a:pt x="51" y="35"/>
                  <a:pt x="51" y="35"/>
                </a:cubicBezTo>
                <a:cubicBezTo>
                  <a:pt x="51" y="35"/>
                  <a:pt x="51" y="35"/>
                  <a:pt x="55" y="35"/>
                </a:cubicBezTo>
                <a:cubicBezTo>
                  <a:pt x="55" y="35"/>
                  <a:pt x="55" y="35"/>
                  <a:pt x="55" y="31"/>
                </a:cubicBezTo>
                <a:close/>
                <a:moveTo>
                  <a:pt x="55" y="41"/>
                </a:moveTo>
                <a:cubicBezTo>
                  <a:pt x="55" y="41"/>
                  <a:pt x="55" y="41"/>
                  <a:pt x="51" y="41"/>
                </a:cubicBezTo>
                <a:cubicBezTo>
                  <a:pt x="51" y="45"/>
                  <a:pt x="51" y="45"/>
                  <a:pt x="51" y="45"/>
                </a:cubicBezTo>
                <a:cubicBezTo>
                  <a:pt x="51" y="45"/>
                  <a:pt x="51" y="45"/>
                  <a:pt x="55" y="45"/>
                </a:cubicBezTo>
                <a:cubicBezTo>
                  <a:pt x="55" y="45"/>
                  <a:pt x="55" y="45"/>
                  <a:pt x="55" y="41"/>
                </a:cubicBezTo>
                <a:close/>
                <a:moveTo>
                  <a:pt x="55" y="0"/>
                </a:moveTo>
                <a:cubicBezTo>
                  <a:pt x="55" y="0"/>
                  <a:pt x="55" y="0"/>
                  <a:pt x="51" y="0"/>
                </a:cubicBezTo>
                <a:cubicBezTo>
                  <a:pt x="51" y="5"/>
                  <a:pt x="51" y="5"/>
                  <a:pt x="51" y="5"/>
                </a:cubicBezTo>
                <a:cubicBezTo>
                  <a:pt x="51" y="5"/>
                  <a:pt x="51" y="5"/>
                  <a:pt x="55" y="5"/>
                </a:cubicBezTo>
                <a:cubicBezTo>
                  <a:pt x="55" y="5"/>
                  <a:pt x="55" y="5"/>
                  <a:pt x="55" y="0"/>
                </a:cubicBezTo>
                <a:close/>
                <a:moveTo>
                  <a:pt x="79" y="24"/>
                </a:moveTo>
                <a:cubicBezTo>
                  <a:pt x="79" y="24"/>
                  <a:pt x="79" y="24"/>
                  <a:pt x="74" y="23"/>
                </a:cubicBezTo>
                <a:cubicBezTo>
                  <a:pt x="74" y="28"/>
                  <a:pt x="74" y="28"/>
                  <a:pt x="74" y="28"/>
                </a:cubicBezTo>
                <a:cubicBezTo>
                  <a:pt x="78" y="28"/>
                  <a:pt x="78" y="28"/>
                  <a:pt x="78" y="28"/>
                </a:cubicBezTo>
                <a:cubicBezTo>
                  <a:pt x="78" y="26"/>
                  <a:pt x="78" y="25"/>
                  <a:pt x="79" y="24"/>
                </a:cubicBezTo>
                <a:close/>
                <a:moveTo>
                  <a:pt x="80" y="35"/>
                </a:moveTo>
                <a:cubicBezTo>
                  <a:pt x="79" y="34"/>
                  <a:pt x="79" y="33"/>
                  <a:pt x="78" y="32"/>
                </a:cubicBezTo>
                <a:cubicBezTo>
                  <a:pt x="78" y="32"/>
                  <a:pt x="78" y="32"/>
                  <a:pt x="74" y="32"/>
                </a:cubicBezTo>
                <a:cubicBezTo>
                  <a:pt x="75" y="34"/>
                  <a:pt x="75" y="35"/>
                  <a:pt x="76" y="36"/>
                </a:cubicBezTo>
                <a:cubicBezTo>
                  <a:pt x="76" y="36"/>
                  <a:pt x="76" y="36"/>
                  <a:pt x="80" y="35"/>
                </a:cubicBezTo>
                <a:close/>
                <a:moveTo>
                  <a:pt x="42" y="55"/>
                </a:moveTo>
                <a:cubicBezTo>
                  <a:pt x="42" y="55"/>
                  <a:pt x="42" y="55"/>
                  <a:pt x="46" y="55"/>
                </a:cubicBezTo>
                <a:cubicBezTo>
                  <a:pt x="46" y="55"/>
                  <a:pt x="46" y="55"/>
                  <a:pt x="46" y="51"/>
                </a:cubicBezTo>
                <a:cubicBezTo>
                  <a:pt x="46" y="51"/>
                  <a:pt x="46" y="51"/>
                  <a:pt x="42" y="51"/>
                </a:cubicBezTo>
                <a:lnTo>
                  <a:pt x="42" y="55"/>
                </a:lnTo>
                <a:close/>
                <a:moveTo>
                  <a:pt x="21" y="51"/>
                </a:moveTo>
                <a:cubicBezTo>
                  <a:pt x="21" y="51"/>
                  <a:pt x="21" y="51"/>
                  <a:pt x="17" y="51"/>
                </a:cubicBezTo>
                <a:cubicBezTo>
                  <a:pt x="17" y="55"/>
                  <a:pt x="17" y="55"/>
                  <a:pt x="17" y="55"/>
                </a:cubicBezTo>
                <a:cubicBezTo>
                  <a:pt x="17" y="55"/>
                  <a:pt x="17" y="55"/>
                  <a:pt x="21" y="55"/>
                </a:cubicBezTo>
                <a:cubicBezTo>
                  <a:pt x="21" y="55"/>
                  <a:pt x="21" y="55"/>
                  <a:pt x="21" y="51"/>
                </a:cubicBezTo>
                <a:close/>
                <a:moveTo>
                  <a:pt x="29" y="51"/>
                </a:moveTo>
                <a:cubicBezTo>
                  <a:pt x="29" y="51"/>
                  <a:pt x="29" y="51"/>
                  <a:pt x="25" y="51"/>
                </a:cubicBezTo>
                <a:cubicBezTo>
                  <a:pt x="25" y="55"/>
                  <a:pt x="25" y="55"/>
                  <a:pt x="25" y="55"/>
                </a:cubicBezTo>
                <a:cubicBezTo>
                  <a:pt x="25" y="55"/>
                  <a:pt x="25" y="55"/>
                  <a:pt x="29" y="55"/>
                </a:cubicBezTo>
                <a:cubicBezTo>
                  <a:pt x="29" y="55"/>
                  <a:pt x="29" y="55"/>
                  <a:pt x="29" y="51"/>
                </a:cubicBezTo>
                <a:close/>
                <a:moveTo>
                  <a:pt x="14" y="0"/>
                </a:moveTo>
                <a:cubicBezTo>
                  <a:pt x="14" y="0"/>
                  <a:pt x="14" y="0"/>
                  <a:pt x="9" y="0"/>
                </a:cubicBezTo>
                <a:cubicBezTo>
                  <a:pt x="9" y="5"/>
                  <a:pt x="9" y="5"/>
                  <a:pt x="9" y="5"/>
                </a:cubicBezTo>
                <a:cubicBezTo>
                  <a:pt x="9" y="5"/>
                  <a:pt x="9" y="5"/>
                  <a:pt x="14" y="5"/>
                </a:cubicBezTo>
                <a:cubicBezTo>
                  <a:pt x="14" y="5"/>
                  <a:pt x="14" y="5"/>
                  <a:pt x="14" y="0"/>
                </a:cubicBezTo>
                <a:close/>
                <a:moveTo>
                  <a:pt x="81" y="17"/>
                </a:moveTo>
                <a:cubicBezTo>
                  <a:pt x="81" y="17"/>
                  <a:pt x="81" y="17"/>
                  <a:pt x="78" y="15"/>
                </a:cubicBezTo>
                <a:cubicBezTo>
                  <a:pt x="77" y="16"/>
                  <a:pt x="76" y="17"/>
                  <a:pt x="76" y="19"/>
                </a:cubicBezTo>
                <a:cubicBezTo>
                  <a:pt x="80" y="20"/>
                  <a:pt x="80" y="20"/>
                  <a:pt x="80" y="20"/>
                </a:cubicBezTo>
                <a:cubicBezTo>
                  <a:pt x="80" y="19"/>
                  <a:pt x="81" y="18"/>
                  <a:pt x="81" y="17"/>
                </a:cubicBezTo>
                <a:close/>
                <a:moveTo>
                  <a:pt x="44" y="0"/>
                </a:moveTo>
                <a:cubicBezTo>
                  <a:pt x="44" y="0"/>
                  <a:pt x="44" y="0"/>
                  <a:pt x="40" y="0"/>
                </a:cubicBezTo>
                <a:cubicBezTo>
                  <a:pt x="40" y="5"/>
                  <a:pt x="40" y="5"/>
                  <a:pt x="40" y="5"/>
                </a:cubicBezTo>
                <a:cubicBezTo>
                  <a:pt x="40" y="5"/>
                  <a:pt x="40" y="5"/>
                  <a:pt x="44" y="5"/>
                </a:cubicBezTo>
                <a:cubicBezTo>
                  <a:pt x="44" y="5"/>
                  <a:pt x="44" y="5"/>
                  <a:pt x="44" y="0"/>
                </a:cubicBezTo>
                <a:close/>
                <a:moveTo>
                  <a:pt x="34" y="0"/>
                </a:moveTo>
                <a:cubicBezTo>
                  <a:pt x="34" y="0"/>
                  <a:pt x="34" y="0"/>
                  <a:pt x="30" y="0"/>
                </a:cubicBezTo>
                <a:cubicBezTo>
                  <a:pt x="30" y="5"/>
                  <a:pt x="30" y="5"/>
                  <a:pt x="30" y="5"/>
                </a:cubicBezTo>
                <a:cubicBezTo>
                  <a:pt x="30" y="5"/>
                  <a:pt x="30" y="5"/>
                  <a:pt x="34" y="5"/>
                </a:cubicBezTo>
                <a:cubicBezTo>
                  <a:pt x="34" y="5"/>
                  <a:pt x="34" y="5"/>
                  <a:pt x="34" y="0"/>
                </a:cubicBezTo>
                <a:close/>
                <a:moveTo>
                  <a:pt x="55" y="51"/>
                </a:moveTo>
                <a:cubicBezTo>
                  <a:pt x="55" y="51"/>
                  <a:pt x="55" y="51"/>
                  <a:pt x="51" y="51"/>
                </a:cubicBezTo>
                <a:cubicBezTo>
                  <a:pt x="51" y="55"/>
                  <a:pt x="51" y="55"/>
                  <a:pt x="51" y="55"/>
                </a:cubicBezTo>
                <a:cubicBezTo>
                  <a:pt x="51" y="55"/>
                  <a:pt x="51" y="55"/>
                  <a:pt x="55" y="55"/>
                </a:cubicBezTo>
                <a:cubicBezTo>
                  <a:pt x="55" y="55"/>
                  <a:pt x="55" y="55"/>
                  <a:pt x="55" y="51"/>
                </a:cubicBezTo>
                <a:close/>
                <a:moveTo>
                  <a:pt x="117" y="5"/>
                </a:moveTo>
                <a:cubicBezTo>
                  <a:pt x="113" y="3"/>
                  <a:pt x="113" y="3"/>
                  <a:pt x="113" y="3"/>
                </a:cubicBezTo>
                <a:cubicBezTo>
                  <a:pt x="113" y="3"/>
                  <a:pt x="113" y="3"/>
                  <a:pt x="111" y="7"/>
                </a:cubicBezTo>
                <a:cubicBezTo>
                  <a:pt x="112" y="7"/>
                  <a:pt x="114" y="7"/>
                  <a:pt x="114" y="8"/>
                </a:cubicBezTo>
                <a:cubicBezTo>
                  <a:pt x="114" y="8"/>
                  <a:pt x="114" y="8"/>
                  <a:pt x="117" y="5"/>
                </a:cubicBezTo>
                <a:close/>
                <a:moveTo>
                  <a:pt x="120" y="13"/>
                </a:moveTo>
                <a:cubicBezTo>
                  <a:pt x="120" y="13"/>
                  <a:pt x="120" y="13"/>
                  <a:pt x="124" y="11"/>
                </a:cubicBezTo>
                <a:cubicBezTo>
                  <a:pt x="123" y="10"/>
                  <a:pt x="122" y="9"/>
                  <a:pt x="120" y="8"/>
                </a:cubicBezTo>
                <a:cubicBezTo>
                  <a:pt x="120" y="8"/>
                  <a:pt x="120" y="8"/>
                  <a:pt x="118" y="11"/>
                </a:cubicBezTo>
                <a:cubicBezTo>
                  <a:pt x="119" y="11"/>
                  <a:pt x="120" y="13"/>
                  <a:pt x="120" y="13"/>
                </a:cubicBezTo>
                <a:close/>
                <a:moveTo>
                  <a:pt x="114" y="48"/>
                </a:moveTo>
                <a:cubicBezTo>
                  <a:pt x="116" y="51"/>
                  <a:pt x="116" y="51"/>
                  <a:pt x="116" y="51"/>
                </a:cubicBezTo>
                <a:cubicBezTo>
                  <a:pt x="118" y="51"/>
                  <a:pt x="119" y="49"/>
                  <a:pt x="120" y="49"/>
                </a:cubicBezTo>
                <a:cubicBezTo>
                  <a:pt x="120" y="49"/>
                  <a:pt x="120" y="49"/>
                  <a:pt x="117" y="45"/>
                </a:cubicBezTo>
                <a:cubicBezTo>
                  <a:pt x="116" y="47"/>
                  <a:pt x="115" y="47"/>
                  <a:pt x="114" y="48"/>
                </a:cubicBezTo>
                <a:close/>
                <a:moveTo>
                  <a:pt x="124" y="20"/>
                </a:moveTo>
                <a:cubicBezTo>
                  <a:pt x="124" y="20"/>
                  <a:pt x="124" y="20"/>
                  <a:pt x="128" y="19"/>
                </a:cubicBezTo>
                <a:cubicBezTo>
                  <a:pt x="128" y="18"/>
                  <a:pt x="127" y="17"/>
                  <a:pt x="126" y="15"/>
                </a:cubicBezTo>
                <a:cubicBezTo>
                  <a:pt x="126" y="15"/>
                  <a:pt x="126" y="15"/>
                  <a:pt x="122" y="17"/>
                </a:cubicBezTo>
                <a:cubicBezTo>
                  <a:pt x="123" y="18"/>
                  <a:pt x="124" y="19"/>
                  <a:pt x="124" y="20"/>
                </a:cubicBezTo>
                <a:close/>
                <a:moveTo>
                  <a:pt x="120" y="43"/>
                </a:moveTo>
                <a:cubicBezTo>
                  <a:pt x="123" y="45"/>
                  <a:pt x="123" y="45"/>
                  <a:pt x="123" y="45"/>
                </a:cubicBezTo>
                <a:cubicBezTo>
                  <a:pt x="124" y="44"/>
                  <a:pt x="125" y="43"/>
                  <a:pt x="126" y="41"/>
                </a:cubicBezTo>
                <a:cubicBezTo>
                  <a:pt x="126" y="41"/>
                  <a:pt x="126" y="41"/>
                  <a:pt x="122" y="39"/>
                </a:cubicBezTo>
                <a:cubicBezTo>
                  <a:pt x="122" y="41"/>
                  <a:pt x="121" y="41"/>
                  <a:pt x="120" y="43"/>
                </a:cubicBezTo>
                <a:close/>
                <a:moveTo>
                  <a:pt x="12" y="51"/>
                </a:moveTo>
                <a:cubicBezTo>
                  <a:pt x="12" y="51"/>
                  <a:pt x="12" y="51"/>
                  <a:pt x="8" y="51"/>
                </a:cubicBezTo>
                <a:cubicBezTo>
                  <a:pt x="8" y="55"/>
                  <a:pt x="8" y="55"/>
                  <a:pt x="8" y="55"/>
                </a:cubicBezTo>
                <a:cubicBezTo>
                  <a:pt x="8" y="55"/>
                  <a:pt x="8" y="55"/>
                  <a:pt x="12" y="55"/>
                </a:cubicBezTo>
                <a:cubicBezTo>
                  <a:pt x="12" y="55"/>
                  <a:pt x="12" y="55"/>
                  <a:pt x="12" y="51"/>
                </a:cubicBezTo>
                <a:close/>
                <a:moveTo>
                  <a:pt x="182" y="144"/>
                </a:moveTo>
                <a:cubicBezTo>
                  <a:pt x="196" y="144"/>
                  <a:pt x="207" y="133"/>
                  <a:pt x="207" y="119"/>
                </a:cubicBezTo>
                <a:cubicBezTo>
                  <a:pt x="207" y="106"/>
                  <a:pt x="196" y="94"/>
                  <a:pt x="182" y="94"/>
                </a:cubicBezTo>
                <a:cubicBezTo>
                  <a:pt x="169" y="94"/>
                  <a:pt x="158" y="106"/>
                  <a:pt x="158" y="119"/>
                </a:cubicBezTo>
                <a:cubicBezTo>
                  <a:pt x="158" y="133"/>
                  <a:pt x="169" y="144"/>
                  <a:pt x="182" y="144"/>
                </a:cubicBezTo>
                <a:close/>
                <a:moveTo>
                  <a:pt x="126" y="28"/>
                </a:moveTo>
                <a:cubicBezTo>
                  <a:pt x="126" y="28"/>
                  <a:pt x="126" y="28"/>
                  <a:pt x="126" y="28"/>
                </a:cubicBezTo>
                <a:cubicBezTo>
                  <a:pt x="126" y="28"/>
                  <a:pt x="126" y="28"/>
                  <a:pt x="130" y="28"/>
                </a:cubicBezTo>
                <a:cubicBezTo>
                  <a:pt x="130" y="28"/>
                  <a:pt x="130" y="28"/>
                  <a:pt x="130" y="28"/>
                </a:cubicBezTo>
                <a:cubicBezTo>
                  <a:pt x="130" y="26"/>
                  <a:pt x="130" y="25"/>
                  <a:pt x="129" y="24"/>
                </a:cubicBezTo>
                <a:cubicBezTo>
                  <a:pt x="129" y="24"/>
                  <a:pt x="129" y="24"/>
                  <a:pt x="125" y="24"/>
                </a:cubicBezTo>
                <a:cubicBezTo>
                  <a:pt x="125" y="26"/>
                  <a:pt x="126" y="26"/>
                  <a:pt x="126" y="28"/>
                </a:cubicBezTo>
                <a:close/>
                <a:moveTo>
                  <a:pt x="100" y="5"/>
                </a:moveTo>
                <a:cubicBezTo>
                  <a:pt x="100" y="5"/>
                  <a:pt x="100" y="5"/>
                  <a:pt x="100" y="0"/>
                </a:cubicBezTo>
                <a:cubicBezTo>
                  <a:pt x="98" y="1"/>
                  <a:pt x="97" y="1"/>
                  <a:pt x="95" y="1"/>
                </a:cubicBezTo>
                <a:cubicBezTo>
                  <a:pt x="96" y="5"/>
                  <a:pt x="96" y="5"/>
                  <a:pt x="96" y="5"/>
                </a:cubicBezTo>
                <a:cubicBezTo>
                  <a:pt x="97" y="5"/>
                  <a:pt x="99" y="5"/>
                  <a:pt x="100" y="5"/>
                </a:cubicBezTo>
                <a:close/>
                <a:moveTo>
                  <a:pt x="90" y="53"/>
                </a:moveTo>
                <a:cubicBezTo>
                  <a:pt x="91" y="54"/>
                  <a:pt x="93" y="54"/>
                  <a:pt x="95" y="55"/>
                </a:cubicBezTo>
                <a:cubicBezTo>
                  <a:pt x="95" y="55"/>
                  <a:pt x="95" y="55"/>
                  <a:pt x="95" y="51"/>
                </a:cubicBezTo>
                <a:cubicBezTo>
                  <a:pt x="94" y="50"/>
                  <a:pt x="93" y="50"/>
                  <a:pt x="92" y="49"/>
                </a:cubicBezTo>
                <a:cubicBezTo>
                  <a:pt x="92" y="49"/>
                  <a:pt x="92" y="49"/>
                  <a:pt x="90" y="53"/>
                </a:cubicBezTo>
                <a:close/>
                <a:moveTo>
                  <a:pt x="108" y="55"/>
                </a:moveTo>
                <a:cubicBezTo>
                  <a:pt x="110" y="55"/>
                  <a:pt x="111" y="54"/>
                  <a:pt x="112" y="53"/>
                </a:cubicBezTo>
                <a:cubicBezTo>
                  <a:pt x="112" y="53"/>
                  <a:pt x="112" y="53"/>
                  <a:pt x="110" y="50"/>
                </a:cubicBezTo>
                <a:cubicBezTo>
                  <a:pt x="110" y="50"/>
                  <a:pt x="109" y="51"/>
                  <a:pt x="107" y="51"/>
                </a:cubicBezTo>
                <a:lnTo>
                  <a:pt x="108" y="55"/>
                </a:lnTo>
                <a:close/>
                <a:moveTo>
                  <a:pt x="93" y="6"/>
                </a:moveTo>
                <a:cubicBezTo>
                  <a:pt x="93" y="6"/>
                  <a:pt x="93" y="6"/>
                  <a:pt x="91" y="3"/>
                </a:cubicBezTo>
                <a:cubicBezTo>
                  <a:pt x="87" y="5"/>
                  <a:pt x="87" y="5"/>
                  <a:pt x="87" y="5"/>
                </a:cubicBezTo>
                <a:cubicBezTo>
                  <a:pt x="89" y="8"/>
                  <a:pt x="89" y="8"/>
                  <a:pt x="89" y="8"/>
                </a:cubicBezTo>
                <a:cubicBezTo>
                  <a:pt x="90" y="7"/>
                  <a:pt x="91" y="7"/>
                  <a:pt x="93" y="6"/>
                </a:cubicBezTo>
                <a:close/>
                <a:moveTo>
                  <a:pt x="83" y="48"/>
                </a:moveTo>
                <a:cubicBezTo>
                  <a:pt x="84" y="49"/>
                  <a:pt x="85" y="50"/>
                  <a:pt x="86" y="51"/>
                </a:cubicBezTo>
                <a:cubicBezTo>
                  <a:pt x="86" y="51"/>
                  <a:pt x="86" y="51"/>
                  <a:pt x="89" y="47"/>
                </a:cubicBezTo>
                <a:cubicBezTo>
                  <a:pt x="88" y="47"/>
                  <a:pt x="87" y="46"/>
                  <a:pt x="86" y="45"/>
                </a:cubicBezTo>
                <a:cubicBezTo>
                  <a:pt x="86" y="45"/>
                  <a:pt x="86" y="45"/>
                  <a:pt x="83" y="48"/>
                </a:cubicBezTo>
                <a:close/>
                <a:moveTo>
                  <a:pt x="109" y="1"/>
                </a:moveTo>
                <a:cubicBezTo>
                  <a:pt x="107" y="1"/>
                  <a:pt x="106" y="1"/>
                  <a:pt x="105" y="0"/>
                </a:cubicBezTo>
                <a:cubicBezTo>
                  <a:pt x="105" y="0"/>
                  <a:pt x="105" y="0"/>
                  <a:pt x="104" y="5"/>
                </a:cubicBezTo>
                <a:cubicBezTo>
                  <a:pt x="105" y="5"/>
                  <a:pt x="107" y="5"/>
                  <a:pt x="108" y="5"/>
                </a:cubicBezTo>
                <a:cubicBezTo>
                  <a:pt x="108" y="5"/>
                  <a:pt x="108" y="5"/>
                  <a:pt x="109" y="1"/>
                </a:cubicBezTo>
                <a:close/>
                <a:moveTo>
                  <a:pt x="99" y="55"/>
                </a:moveTo>
                <a:cubicBezTo>
                  <a:pt x="102" y="55"/>
                  <a:pt x="102" y="55"/>
                  <a:pt x="102" y="55"/>
                </a:cubicBezTo>
                <a:cubicBezTo>
                  <a:pt x="103" y="55"/>
                  <a:pt x="103" y="55"/>
                  <a:pt x="103" y="55"/>
                </a:cubicBezTo>
                <a:cubicBezTo>
                  <a:pt x="103" y="55"/>
                  <a:pt x="103" y="55"/>
                  <a:pt x="103" y="51"/>
                </a:cubicBezTo>
                <a:cubicBezTo>
                  <a:pt x="103" y="51"/>
                  <a:pt x="103" y="51"/>
                  <a:pt x="102" y="51"/>
                </a:cubicBezTo>
                <a:cubicBezTo>
                  <a:pt x="99" y="51"/>
                  <a:pt x="99" y="51"/>
                  <a:pt x="99" y="51"/>
                </a:cubicBezTo>
                <a:cubicBezTo>
                  <a:pt x="99" y="51"/>
                  <a:pt x="99" y="51"/>
                  <a:pt x="99" y="55"/>
                </a:cubicBezTo>
                <a:close/>
                <a:moveTo>
                  <a:pt x="86" y="11"/>
                </a:moveTo>
                <a:cubicBezTo>
                  <a:pt x="86" y="11"/>
                  <a:pt x="86" y="11"/>
                  <a:pt x="84" y="7"/>
                </a:cubicBezTo>
                <a:cubicBezTo>
                  <a:pt x="82" y="9"/>
                  <a:pt x="81" y="9"/>
                  <a:pt x="80" y="11"/>
                </a:cubicBezTo>
                <a:cubicBezTo>
                  <a:pt x="84" y="13"/>
                  <a:pt x="84" y="13"/>
                  <a:pt x="84" y="13"/>
                </a:cubicBezTo>
                <a:cubicBezTo>
                  <a:pt x="84" y="12"/>
                  <a:pt x="85" y="11"/>
                  <a:pt x="86" y="11"/>
                </a:cubicBezTo>
                <a:close/>
                <a:moveTo>
                  <a:pt x="129" y="33"/>
                </a:moveTo>
                <a:cubicBezTo>
                  <a:pt x="129" y="33"/>
                  <a:pt x="129" y="33"/>
                  <a:pt x="125" y="32"/>
                </a:cubicBezTo>
                <a:cubicBezTo>
                  <a:pt x="125" y="34"/>
                  <a:pt x="124" y="35"/>
                  <a:pt x="124" y="36"/>
                </a:cubicBezTo>
                <a:cubicBezTo>
                  <a:pt x="128" y="37"/>
                  <a:pt x="128" y="37"/>
                  <a:pt x="128" y="37"/>
                </a:cubicBezTo>
                <a:cubicBezTo>
                  <a:pt x="128" y="36"/>
                  <a:pt x="129" y="35"/>
                  <a:pt x="129" y="33"/>
                </a:cubicBezTo>
                <a:close/>
                <a:moveTo>
                  <a:pt x="34" y="55"/>
                </a:moveTo>
                <a:cubicBezTo>
                  <a:pt x="34" y="55"/>
                  <a:pt x="34" y="55"/>
                  <a:pt x="38" y="55"/>
                </a:cubicBezTo>
                <a:cubicBezTo>
                  <a:pt x="38" y="55"/>
                  <a:pt x="38" y="55"/>
                  <a:pt x="38" y="51"/>
                </a:cubicBezTo>
                <a:cubicBezTo>
                  <a:pt x="38" y="51"/>
                  <a:pt x="38" y="51"/>
                  <a:pt x="34" y="51"/>
                </a:cubicBezTo>
                <a:lnTo>
                  <a:pt x="34" y="55"/>
                </a:lnTo>
                <a:close/>
                <a:moveTo>
                  <a:pt x="25" y="94"/>
                </a:moveTo>
                <a:cubicBezTo>
                  <a:pt x="29" y="96"/>
                  <a:pt x="29" y="96"/>
                  <a:pt x="29" y="96"/>
                </a:cubicBezTo>
                <a:cubicBezTo>
                  <a:pt x="29" y="96"/>
                  <a:pt x="29" y="96"/>
                  <a:pt x="31" y="93"/>
                </a:cubicBezTo>
                <a:cubicBezTo>
                  <a:pt x="31" y="93"/>
                  <a:pt x="31" y="93"/>
                  <a:pt x="27" y="91"/>
                </a:cubicBezTo>
                <a:cubicBezTo>
                  <a:pt x="27" y="91"/>
                  <a:pt x="27" y="91"/>
                  <a:pt x="25" y="94"/>
                </a:cubicBezTo>
                <a:close/>
                <a:moveTo>
                  <a:pt x="32" y="107"/>
                </a:moveTo>
                <a:cubicBezTo>
                  <a:pt x="34" y="110"/>
                  <a:pt x="34" y="110"/>
                  <a:pt x="34" y="110"/>
                </a:cubicBezTo>
                <a:cubicBezTo>
                  <a:pt x="34" y="110"/>
                  <a:pt x="34" y="110"/>
                  <a:pt x="38" y="108"/>
                </a:cubicBezTo>
                <a:cubicBezTo>
                  <a:pt x="38" y="108"/>
                  <a:pt x="38" y="108"/>
                  <a:pt x="36" y="105"/>
                </a:cubicBezTo>
                <a:cubicBezTo>
                  <a:pt x="36" y="105"/>
                  <a:pt x="36" y="105"/>
                  <a:pt x="32" y="107"/>
                </a:cubicBezTo>
                <a:close/>
                <a:moveTo>
                  <a:pt x="32" y="98"/>
                </a:moveTo>
                <a:cubicBezTo>
                  <a:pt x="36" y="100"/>
                  <a:pt x="36" y="100"/>
                  <a:pt x="36" y="100"/>
                </a:cubicBezTo>
                <a:cubicBezTo>
                  <a:pt x="36" y="100"/>
                  <a:pt x="36" y="100"/>
                  <a:pt x="38" y="97"/>
                </a:cubicBezTo>
                <a:cubicBezTo>
                  <a:pt x="38" y="97"/>
                  <a:pt x="38" y="97"/>
                  <a:pt x="34" y="95"/>
                </a:cubicBezTo>
                <a:cubicBezTo>
                  <a:pt x="34" y="95"/>
                  <a:pt x="34" y="95"/>
                  <a:pt x="32" y="98"/>
                </a:cubicBezTo>
                <a:close/>
                <a:moveTo>
                  <a:pt x="25" y="111"/>
                </a:moveTo>
                <a:cubicBezTo>
                  <a:pt x="27" y="114"/>
                  <a:pt x="27" y="114"/>
                  <a:pt x="27" y="114"/>
                </a:cubicBezTo>
                <a:cubicBezTo>
                  <a:pt x="27" y="114"/>
                  <a:pt x="27" y="114"/>
                  <a:pt x="30" y="112"/>
                </a:cubicBezTo>
                <a:cubicBezTo>
                  <a:pt x="30" y="112"/>
                  <a:pt x="30" y="112"/>
                  <a:pt x="28" y="109"/>
                </a:cubicBezTo>
                <a:cubicBezTo>
                  <a:pt x="28" y="109"/>
                  <a:pt x="28" y="109"/>
                  <a:pt x="25" y="111"/>
                </a:cubicBezTo>
                <a:close/>
                <a:moveTo>
                  <a:pt x="20" y="5"/>
                </a:moveTo>
                <a:cubicBezTo>
                  <a:pt x="20" y="5"/>
                  <a:pt x="20" y="5"/>
                  <a:pt x="24" y="5"/>
                </a:cubicBezTo>
                <a:cubicBezTo>
                  <a:pt x="24" y="5"/>
                  <a:pt x="24" y="5"/>
                  <a:pt x="24" y="0"/>
                </a:cubicBezTo>
                <a:cubicBezTo>
                  <a:pt x="24" y="0"/>
                  <a:pt x="24" y="0"/>
                  <a:pt x="20" y="0"/>
                </a:cubicBezTo>
                <a:lnTo>
                  <a:pt x="20" y="5"/>
                </a:lnTo>
                <a:close/>
                <a:moveTo>
                  <a:pt x="19" y="115"/>
                </a:moveTo>
                <a:cubicBezTo>
                  <a:pt x="21" y="118"/>
                  <a:pt x="21" y="118"/>
                  <a:pt x="21" y="118"/>
                </a:cubicBezTo>
                <a:cubicBezTo>
                  <a:pt x="21" y="118"/>
                  <a:pt x="21" y="118"/>
                  <a:pt x="24" y="116"/>
                </a:cubicBezTo>
                <a:cubicBezTo>
                  <a:pt x="24" y="116"/>
                  <a:pt x="24" y="116"/>
                  <a:pt x="22" y="113"/>
                </a:cubicBezTo>
                <a:cubicBezTo>
                  <a:pt x="22" y="113"/>
                  <a:pt x="22" y="113"/>
                  <a:pt x="19" y="115"/>
                </a:cubicBezTo>
                <a:close/>
                <a:moveTo>
                  <a:pt x="19" y="91"/>
                </a:moveTo>
                <a:cubicBezTo>
                  <a:pt x="22" y="93"/>
                  <a:pt x="22" y="93"/>
                  <a:pt x="22" y="93"/>
                </a:cubicBezTo>
                <a:cubicBezTo>
                  <a:pt x="22" y="93"/>
                  <a:pt x="22" y="93"/>
                  <a:pt x="24" y="89"/>
                </a:cubicBezTo>
                <a:cubicBezTo>
                  <a:pt x="24" y="89"/>
                  <a:pt x="24" y="89"/>
                  <a:pt x="21" y="87"/>
                </a:cubicBezTo>
                <a:cubicBezTo>
                  <a:pt x="21" y="87"/>
                  <a:pt x="21" y="87"/>
                  <a:pt x="19" y="91"/>
                </a:cubicBezTo>
                <a:close/>
                <a:moveTo>
                  <a:pt x="81" y="39"/>
                </a:moveTo>
                <a:cubicBezTo>
                  <a:pt x="81" y="39"/>
                  <a:pt x="81" y="39"/>
                  <a:pt x="78" y="41"/>
                </a:cubicBezTo>
                <a:cubicBezTo>
                  <a:pt x="78" y="42"/>
                  <a:pt x="79" y="43"/>
                  <a:pt x="80" y="45"/>
                </a:cubicBezTo>
                <a:cubicBezTo>
                  <a:pt x="80" y="45"/>
                  <a:pt x="80" y="45"/>
                  <a:pt x="83" y="42"/>
                </a:cubicBezTo>
                <a:cubicBezTo>
                  <a:pt x="82" y="41"/>
                  <a:pt x="82" y="40"/>
                  <a:pt x="81" y="39"/>
                </a:cubicBezTo>
                <a:close/>
                <a:moveTo>
                  <a:pt x="162" y="79"/>
                </a:moveTo>
                <a:cubicBezTo>
                  <a:pt x="148" y="65"/>
                  <a:pt x="148" y="65"/>
                  <a:pt x="148" y="65"/>
                </a:cubicBezTo>
                <a:cubicBezTo>
                  <a:pt x="158" y="55"/>
                  <a:pt x="158" y="55"/>
                  <a:pt x="158" y="55"/>
                </a:cubicBezTo>
                <a:cubicBezTo>
                  <a:pt x="133" y="53"/>
                  <a:pt x="133" y="53"/>
                  <a:pt x="133" y="53"/>
                </a:cubicBezTo>
                <a:cubicBezTo>
                  <a:pt x="136" y="78"/>
                  <a:pt x="136" y="78"/>
                  <a:pt x="136" y="78"/>
                </a:cubicBezTo>
                <a:cubicBezTo>
                  <a:pt x="145" y="69"/>
                  <a:pt x="145" y="69"/>
                  <a:pt x="145" y="69"/>
                </a:cubicBezTo>
                <a:cubicBezTo>
                  <a:pt x="158" y="82"/>
                  <a:pt x="158" y="82"/>
                  <a:pt x="158" y="82"/>
                </a:cubicBezTo>
                <a:lnTo>
                  <a:pt x="162" y="79"/>
                </a:lnTo>
                <a:close/>
                <a:moveTo>
                  <a:pt x="158" y="212"/>
                </a:moveTo>
                <a:cubicBezTo>
                  <a:pt x="207" y="212"/>
                  <a:pt x="207" y="212"/>
                  <a:pt x="207" y="212"/>
                </a:cubicBezTo>
                <a:cubicBezTo>
                  <a:pt x="207" y="163"/>
                  <a:pt x="207" y="163"/>
                  <a:pt x="207" y="163"/>
                </a:cubicBezTo>
                <a:cubicBezTo>
                  <a:pt x="158" y="163"/>
                  <a:pt x="158" y="163"/>
                  <a:pt x="158" y="163"/>
                </a:cubicBezTo>
                <a:cubicBezTo>
                  <a:pt x="158" y="212"/>
                  <a:pt x="158" y="212"/>
                  <a:pt x="158" y="212"/>
                </a:cubicBezTo>
                <a:close/>
                <a:moveTo>
                  <a:pt x="39" y="102"/>
                </a:moveTo>
                <a:cubicBezTo>
                  <a:pt x="39" y="102"/>
                  <a:pt x="39" y="102"/>
                  <a:pt x="40" y="102"/>
                </a:cubicBezTo>
                <a:cubicBezTo>
                  <a:pt x="40" y="102"/>
                  <a:pt x="40" y="102"/>
                  <a:pt x="39" y="103"/>
                </a:cubicBezTo>
                <a:cubicBezTo>
                  <a:pt x="41" y="106"/>
                  <a:pt x="41" y="106"/>
                  <a:pt x="41" y="106"/>
                </a:cubicBezTo>
                <a:cubicBezTo>
                  <a:pt x="41" y="106"/>
                  <a:pt x="41" y="106"/>
                  <a:pt x="47" y="102"/>
                </a:cubicBezTo>
                <a:cubicBezTo>
                  <a:pt x="47" y="102"/>
                  <a:pt x="47" y="102"/>
                  <a:pt x="41" y="99"/>
                </a:cubicBezTo>
                <a:cubicBezTo>
                  <a:pt x="41" y="99"/>
                  <a:pt x="41" y="99"/>
                  <a:pt x="39" y="102"/>
                </a:cubicBezTo>
                <a:close/>
                <a:moveTo>
                  <a:pt x="95" y="212"/>
                </a:moveTo>
                <a:cubicBezTo>
                  <a:pt x="138" y="188"/>
                  <a:pt x="138" y="188"/>
                  <a:pt x="138" y="188"/>
                </a:cubicBezTo>
                <a:cubicBezTo>
                  <a:pt x="95" y="163"/>
                  <a:pt x="95" y="163"/>
                  <a:pt x="95" y="163"/>
                </a:cubicBezTo>
                <a:cubicBezTo>
                  <a:pt x="95" y="212"/>
                  <a:pt x="95" y="212"/>
                  <a:pt x="95" y="212"/>
                </a:cubicBezTo>
                <a:close/>
                <a:moveTo>
                  <a:pt x="133" y="136"/>
                </a:moveTo>
                <a:cubicBezTo>
                  <a:pt x="95" y="98"/>
                  <a:pt x="95" y="98"/>
                  <a:pt x="95" y="98"/>
                </a:cubicBezTo>
                <a:cubicBezTo>
                  <a:pt x="105" y="89"/>
                  <a:pt x="105" y="89"/>
                  <a:pt x="105" y="89"/>
                </a:cubicBezTo>
                <a:cubicBezTo>
                  <a:pt x="80" y="87"/>
                  <a:pt x="80" y="87"/>
                  <a:pt x="80" y="87"/>
                </a:cubicBezTo>
                <a:cubicBezTo>
                  <a:pt x="82" y="111"/>
                  <a:pt x="82" y="111"/>
                  <a:pt x="82" y="111"/>
                </a:cubicBezTo>
                <a:cubicBezTo>
                  <a:pt x="92" y="102"/>
                  <a:pt x="92" y="102"/>
                  <a:pt x="92" y="102"/>
                </a:cubicBezTo>
                <a:cubicBezTo>
                  <a:pt x="130" y="140"/>
                  <a:pt x="130" y="140"/>
                  <a:pt x="130" y="140"/>
                </a:cubicBezTo>
                <a:lnTo>
                  <a:pt x="133" y="136"/>
                </a:lnTo>
                <a:close/>
                <a:moveTo>
                  <a:pt x="73" y="142"/>
                </a:moveTo>
                <a:cubicBezTo>
                  <a:pt x="48" y="140"/>
                  <a:pt x="48" y="140"/>
                  <a:pt x="48" y="140"/>
                </a:cubicBezTo>
                <a:cubicBezTo>
                  <a:pt x="50" y="164"/>
                  <a:pt x="50" y="164"/>
                  <a:pt x="50" y="164"/>
                </a:cubicBezTo>
                <a:cubicBezTo>
                  <a:pt x="59" y="154"/>
                  <a:pt x="59" y="154"/>
                  <a:pt x="59" y="154"/>
                </a:cubicBezTo>
                <a:cubicBezTo>
                  <a:pt x="74" y="169"/>
                  <a:pt x="74" y="169"/>
                  <a:pt x="74" y="169"/>
                </a:cubicBezTo>
                <a:cubicBezTo>
                  <a:pt x="77" y="165"/>
                  <a:pt x="77" y="165"/>
                  <a:pt x="77" y="165"/>
                </a:cubicBezTo>
                <a:cubicBezTo>
                  <a:pt x="63" y="151"/>
                  <a:pt x="63" y="151"/>
                  <a:pt x="63" y="151"/>
                </a:cubicBezTo>
                <a:lnTo>
                  <a:pt x="73" y="142"/>
                </a:lnTo>
                <a:close/>
                <a:moveTo>
                  <a:pt x="12" y="87"/>
                </a:moveTo>
                <a:cubicBezTo>
                  <a:pt x="15" y="89"/>
                  <a:pt x="15" y="89"/>
                  <a:pt x="15" y="89"/>
                </a:cubicBezTo>
                <a:cubicBezTo>
                  <a:pt x="15" y="89"/>
                  <a:pt x="15" y="89"/>
                  <a:pt x="17" y="85"/>
                </a:cubicBezTo>
                <a:cubicBezTo>
                  <a:pt x="17" y="85"/>
                  <a:pt x="17" y="85"/>
                  <a:pt x="14" y="83"/>
                </a:cubicBezTo>
                <a:cubicBezTo>
                  <a:pt x="14" y="83"/>
                  <a:pt x="14" y="83"/>
                  <a:pt x="12" y="87"/>
                </a:cubicBezTo>
                <a:close/>
                <a:moveTo>
                  <a:pt x="0" y="104"/>
                </a:moveTo>
                <a:cubicBezTo>
                  <a:pt x="0" y="104"/>
                  <a:pt x="0" y="104"/>
                  <a:pt x="4" y="104"/>
                </a:cubicBezTo>
                <a:cubicBezTo>
                  <a:pt x="4" y="104"/>
                  <a:pt x="4" y="104"/>
                  <a:pt x="4" y="100"/>
                </a:cubicBezTo>
                <a:cubicBezTo>
                  <a:pt x="4" y="100"/>
                  <a:pt x="4" y="100"/>
                  <a:pt x="0" y="100"/>
                </a:cubicBezTo>
                <a:lnTo>
                  <a:pt x="0" y="104"/>
                </a:lnTo>
                <a:close/>
                <a:moveTo>
                  <a:pt x="0" y="55"/>
                </a:moveTo>
                <a:cubicBezTo>
                  <a:pt x="0" y="55"/>
                  <a:pt x="0" y="55"/>
                  <a:pt x="4" y="55"/>
                </a:cubicBezTo>
                <a:cubicBezTo>
                  <a:pt x="4" y="55"/>
                  <a:pt x="4" y="55"/>
                  <a:pt x="4" y="51"/>
                </a:cubicBezTo>
                <a:cubicBezTo>
                  <a:pt x="4" y="51"/>
                  <a:pt x="4" y="51"/>
                  <a:pt x="0" y="51"/>
                </a:cubicBezTo>
                <a:lnTo>
                  <a:pt x="0" y="55"/>
                </a:lnTo>
                <a:close/>
                <a:moveTo>
                  <a:pt x="0" y="96"/>
                </a:moveTo>
                <a:cubicBezTo>
                  <a:pt x="0" y="96"/>
                  <a:pt x="0" y="96"/>
                  <a:pt x="4" y="96"/>
                </a:cubicBezTo>
                <a:cubicBezTo>
                  <a:pt x="4" y="96"/>
                  <a:pt x="4" y="96"/>
                  <a:pt x="4" y="93"/>
                </a:cubicBezTo>
                <a:cubicBezTo>
                  <a:pt x="4" y="93"/>
                  <a:pt x="4" y="93"/>
                  <a:pt x="0" y="93"/>
                </a:cubicBezTo>
                <a:lnTo>
                  <a:pt x="0" y="96"/>
                </a:lnTo>
                <a:close/>
                <a:moveTo>
                  <a:pt x="0" y="75"/>
                </a:moveTo>
                <a:cubicBezTo>
                  <a:pt x="0" y="75"/>
                  <a:pt x="0" y="75"/>
                  <a:pt x="0" y="81"/>
                </a:cubicBezTo>
                <a:cubicBezTo>
                  <a:pt x="4" y="81"/>
                  <a:pt x="4" y="81"/>
                  <a:pt x="4" y="81"/>
                </a:cubicBezTo>
                <a:cubicBezTo>
                  <a:pt x="4" y="81"/>
                  <a:pt x="4" y="81"/>
                  <a:pt x="4" y="79"/>
                </a:cubicBezTo>
                <a:cubicBezTo>
                  <a:pt x="4" y="79"/>
                  <a:pt x="4" y="79"/>
                  <a:pt x="3" y="79"/>
                </a:cubicBezTo>
                <a:cubicBezTo>
                  <a:pt x="3" y="79"/>
                  <a:pt x="3" y="79"/>
                  <a:pt x="4" y="77"/>
                </a:cubicBezTo>
                <a:cubicBezTo>
                  <a:pt x="4" y="77"/>
                  <a:pt x="4" y="77"/>
                  <a:pt x="0" y="75"/>
                </a:cubicBezTo>
                <a:close/>
                <a:moveTo>
                  <a:pt x="0" y="89"/>
                </a:moveTo>
                <a:cubicBezTo>
                  <a:pt x="0" y="89"/>
                  <a:pt x="0" y="89"/>
                  <a:pt x="4" y="89"/>
                </a:cubicBezTo>
                <a:cubicBezTo>
                  <a:pt x="4" y="89"/>
                  <a:pt x="4" y="89"/>
                  <a:pt x="4" y="85"/>
                </a:cubicBezTo>
                <a:cubicBezTo>
                  <a:pt x="4" y="85"/>
                  <a:pt x="4" y="85"/>
                  <a:pt x="0" y="85"/>
                </a:cubicBezTo>
                <a:lnTo>
                  <a:pt x="0" y="89"/>
                </a:lnTo>
                <a:close/>
                <a:moveTo>
                  <a:pt x="12" y="119"/>
                </a:moveTo>
                <a:cubicBezTo>
                  <a:pt x="13" y="122"/>
                  <a:pt x="13" y="122"/>
                  <a:pt x="13" y="122"/>
                </a:cubicBezTo>
                <a:cubicBezTo>
                  <a:pt x="13" y="122"/>
                  <a:pt x="13" y="122"/>
                  <a:pt x="17" y="120"/>
                </a:cubicBezTo>
                <a:cubicBezTo>
                  <a:pt x="17" y="120"/>
                  <a:pt x="17" y="120"/>
                  <a:pt x="15" y="117"/>
                </a:cubicBezTo>
                <a:cubicBezTo>
                  <a:pt x="15" y="117"/>
                  <a:pt x="15" y="117"/>
                  <a:pt x="12" y="119"/>
                </a:cubicBezTo>
                <a:close/>
                <a:moveTo>
                  <a:pt x="0" y="130"/>
                </a:moveTo>
                <a:cubicBezTo>
                  <a:pt x="4" y="128"/>
                  <a:pt x="4" y="128"/>
                  <a:pt x="4" y="128"/>
                </a:cubicBezTo>
                <a:cubicBezTo>
                  <a:pt x="4" y="128"/>
                  <a:pt x="4" y="128"/>
                  <a:pt x="3" y="127"/>
                </a:cubicBezTo>
                <a:cubicBezTo>
                  <a:pt x="3" y="127"/>
                  <a:pt x="3" y="127"/>
                  <a:pt x="4" y="127"/>
                </a:cubicBezTo>
                <a:cubicBezTo>
                  <a:pt x="4" y="127"/>
                  <a:pt x="4" y="127"/>
                  <a:pt x="4" y="124"/>
                </a:cubicBezTo>
                <a:cubicBezTo>
                  <a:pt x="4" y="124"/>
                  <a:pt x="4" y="124"/>
                  <a:pt x="0" y="124"/>
                </a:cubicBezTo>
                <a:cubicBezTo>
                  <a:pt x="0" y="124"/>
                  <a:pt x="0" y="124"/>
                  <a:pt x="0" y="130"/>
                </a:cubicBezTo>
                <a:close/>
                <a:moveTo>
                  <a:pt x="0" y="112"/>
                </a:moveTo>
                <a:cubicBezTo>
                  <a:pt x="0" y="112"/>
                  <a:pt x="0" y="112"/>
                  <a:pt x="4" y="112"/>
                </a:cubicBezTo>
                <a:cubicBezTo>
                  <a:pt x="4" y="112"/>
                  <a:pt x="4" y="112"/>
                  <a:pt x="4" y="108"/>
                </a:cubicBezTo>
                <a:cubicBezTo>
                  <a:pt x="4" y="108"/>
                  <a:pt x="4" y="108"/>
                  <a:pt x="0" y="108"/>
                </a:cubicBezTo>
                <a:lnTo>
                  <a:pt x="0" y="112"/>
                </a:lnTo>
                <a:close/>
                <a:moveTo>
                  <a:pt x="0" y="120"/>
                </a:moveTo>
                <a:cubicBezTo>
                  <a:pt x="0" y="120"/>
                  <a:pt x="0" y="120"/>
                  <a:pt x="4" y="120"/>
                </a:cubicBezTo>
                <a:cubicBezTo>
                  <a:pt x="4" y="120"/>
                  <a:pt x="4" y="120"/>
                  <a:pt x="4" y="116"/>
                </a:cubicBezTo>
                <a:cubicBezTo>
                  <a:pt x="4" y="116"/>
                  <a:pt x="4" y="116"/>
                  <a:pt x="0" y="116"/>
                </a:cubicBezTo>
                <a:lnTo>
                  <a:pt x="0" y="120"/>
                </a:lnTo>
                <a:close/>
                <a:moveTo>
                  <a:pt x="0" y="5"/>
                </a:moveTo>
                <a:cubicBezTo>
                  <a:pt x="0" y="5"/>
                  <a:pt x="0" y="5"/>
                  <a:pt x="4" y="5"/>
                </a:cubicBezTo>
                <a:cubicBezTo>
                  <a:pt x="4" y="5"/>
                  <a:pt x="4" y="5"/>
                  <a:pt x="4" y="0"/>
                </a:cubicBezTo>
                <a:cubicBezTo>
                  <a:pt x="4" y="0"/>
                  <a:pt x="4" y="0"/>
                  <a:pt x="0" y="0"/>
                </a:cubicBezTo>
                <a:lnTo>
                  <a:pt x="0" y="5"/>
                </a:lnTo>
                <a:close/>
                <a:moveTo>
                  <a:pt x="5" y="123"/>
                </a:moveTo>
                <a:cubicBezTo>
                  <a:pt x="7" y="126"/>
                  <a:pt x="7" y="126"/>
                  <a:pt x="7" y="126"/>
                </a:cubicBezTo>
                <a:cubicBezTo>
                  <a:pt x="7" y="126"/>
                  <a:pt x="7" y="126"/>
                  <a:pt x="10" y="124"/>
                </a:cubicBezTo>
                <a:cubicBezTo>
                  <a:pt x="10" y="124"/>
                  <a:pt x="10" y="124"/>
                  <a:pt x="8" y="121"/>
                </a:cubicBezTo>
                <a:cubicBezTo>
                  <a:pt x="8" y="121"/>
                  <a:pt x="8" y="121"/>
                  <a:pt x="5" y="123"/>
                </a:cubicBezTo>
                <a:close/>
                <a:moveTo>
                  <a:pt x="5" y="83"/>
                </a:moveTo>
                <a:cubicBezTo>
                  <a:pt x="8" y="85"/>
                  <a:pt x="8" y="85"/>
                  <a:pt x="8" y="85"/>
                </a:cubicBezTo>
                <a:cubicBezTo>
                  <a:pt x="8" y="85"/>
                  <a:pt x="8" y="85"/>
                  <a:pt x="10" y="81"/>
                </a:cubicBezTo>
                <a:cubicBezTo>
                  <a:pt x="10" y="81"/>
                  <a:pt x="10" y="81"/>
                  <a:pt x="7" y="79"/>
                </a:cubicBezTo>
                <a:cubicBezTo>
                  <a:pt x="7" y="79"/>
                  <a:pt x="7" y="79"/>
                  <a:pt x="5" y="83"/>
                </a:cubicBezTo>
                <a:close/>
                <a:moveTo>
                  <a:pt x="0" y="15"/>
                </a:moveTo>
                <a:cubicBezTo>
                  <a:pt x="0" y="15"/>
                  <a:pt x="0" y="15"/>
                  <a:pt x="4" y="15"/>
                </a:cubicBezTo>
                <a:cubicBezTo>
                  <a:pt x="4" y="15"/>
                  <a:pt x="4" y="15"/>
                  <a:pt x="4" y="11"/>
                </a:cubicBezTo>
                <a:cubicBezTo>
                  <a:pt x="4" y="11"/>
                  <a:pt x="4" y="11"/>
                  <a:pt x="0" y="11"/>
                </a:cubicBezTo>
                <a:lnTo>
                  <a:pt x="0" y="15"/>
                </a:lnTo>
                <a:close/>
                <a:moveTo>
                  <a:pt x="0" y="35"/>
                </a:moveTo>
                <a:cubicBezTo>
                  <a:pt x="0" y="35"/>
                  <a:pt x="0" y="35"/>
                  <a:pt x="4" y="35"/>
                </a:cubicBezTo>
                <a:cubicBezTo>
                  <a:pt x="4" y="35"/>
                  <a:pt x="4" y="35"/>
                  <a:pt x="4" y="31"/>
                </a:cubicBezTo>
                <a:cubicBezTo>
                  <a:pt x="4" y="31"/>
                  <a:pt x="4" y="31"/>
                  <a:pt x="0" y="31"/>
                </a:cubicBezTo>
                <a:lnTo>
                  <a:pt x="0" y="35"/>
                </a:lnTo>
                <a:close/>
                <a:moveTo>
                  <a:pt x="0" y="45"/>
                </a:moveTo>
                <a:cubicBezTo>
                  <a:pt x="0" y="45"/>
                  <a:pt x="0" y="45"/>
                  <a:pt x="4" y="45"/>
                </a:cubicBezTo>
                <a:cubicBezTo>
                  <a:pt x="4" y="45"/>
                  <a:pt x="4" y="45"/>
                  <a:pt x="4" y="41"/>
                </a:cubicBezTo>
                <a:cubicBezTo>
                  <a:pt x="4" y="41"/>
                  <a:pt x="4" y="41"/>
                  <a:pt x="0" y="41"/>
                </a:cubicBezTo>
                <a:lnTo>
                  <a:pt x="0" y="45"/>
                </a:lnTo>
                <a:close/>
                <a:moveTo>
                  <a:pt x="0" y="25"/>
                </a:moveTo>
                <a:cubicBezTo>
                  <a:pt x="0" y="25"/>
                  <a:pt x="0" y="25"/>
                  <a:pt x="4" y="25"/>
                </a:cubicBezTo>
                <a:cubicBezTo>
                  <a:pt x="4" y="25"/>
                  <a:pt x="4" y="25"/>
                  <a:pt x="4" y="21"/>
                </a:cubicBezTo>
                <a:cubicBezTo>
                  <a:pt x="4" y="21"/>
                  <a:pt x="4" y="21"/>
                  <a:pt x="0" y="21"/>
                </a:cubicBezTo>
                <a:lnTo>
                  <a:pt x="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p:nvPr>
            <p:custDataLst>
              <p:tags r:id="rId9"/>
            </p:custDataLst>
          </p:nvPr>
        </p:nvSpPr>
        <p:spPr bwMode="auto">
          <a:xfrm>
            <a:off x="517526" y="4765224"/>
            <a:ext cx="2651760" cy="1371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bodyPr>
          <a:lstStyle/>
          <a:p>
            <a:pPr marL="0" lvl="1" defTabSz="914363" fontAlgn="base">
              <a:lnSpc>
                <a:spcPct val="90000"/>
              </a:lnSpc>
              <a:spcAft>
                <a:spcPct val="0"/>
              </a:spcAft>
              <a:buSzPct val="80000"/>
            </a:pPr>
            <a:r>
              <a:rPr lang="en-US" sz="2000" dirty="0" smtClean="0">
                <a:ln>
                  <a:solidFill>
                    <a:schemeClr val="bg1">
                      <a:alpha val="0"/>
                    </a:schemeClr>
                  </a:solidFill>
                </a:ln>
                <a:solidFill>
                  <a:schemeClr val="accent2">
                    <a:alpha val="99000"/>
                  </a:schemeClr>
                </a:solidFill>
              </a:rPr>
              <a:t>Example</a:t>
            </a:r>
            <a:r>
              <a:rPr lang="en-US" sz="2000" dirty="0">
                <a:ln>
                  <a:solidFill>
                    <a:schemeClr val="bg1">
                      <a:alpha val="0"/>
                    </a:schemeClr>
                  </a:solidFill>
                </a:ln>
                <a:solidFill>
                  <a:schemeClr val="accent2">
                    <a:alpha val="99000"/>
                  </a:schemeClr>
                </a:solidFill>
              </a:rPr>
              <a:t>: </a:t>
            </a:r>
            <a:endParaRPr lang="en-US" sz="2000" dirty="0" smtClean="0">
              <a:ln>
                <a:solidFill>
                  <a:schemeClr val="bg1">
                    <a:alpha val="0"/>
                  </a:schemeClr>
                </a:solidFill>
              </a:ln>
              <a:solidFill>
                <a:schemeClr val="accent2">
                  <a:alpha val="99000"/>
                </a:schemeClr>
              </a:solidFill>
            </a:endParaRPr>
          </a:p>
          <a:p>
            <a:pPr marL="0" lvl="1" defTabSz="914363" fontAlgn="base">
              <a:lnSpc>
                <a:spcPct val="90000"/>
              </a:lnSpc>
              <a:spcAft>
                <a:spcPct val="0"/>
              </a:spcAft>
              <a:buSzPct val="80000"/>
            </a:pPr>
            <a:r>
              <a:rPr lang="en-US" sz="1600" dirty="0" smtClean="0">
                <a:ln>
                  <a:solidFill>
                    <a:schemeClr val="bg1">
                      <a:alpha val="0"/>
                    </a:schemeClr>
                  </a:solidFill>
                </a:ln>
                <a:solidFill>
                  <a:srgbClr val="595959">
                    <a:alpha val="99000"/>
                  </a:srgbClr>
                </a:solidFill>
              </a:rPr>
              <a:t>Direct </a:t>
            </a:r>
            <a:r>
              <a:rPr lang="en-US" sz="1600" dirty="0">
                <a:ln>
                  <a:solidFill>
                    <a:schemeClr val="bg1">
                      <a:alpha val="0"/>
                    </a:schemeClr>
                  </a:solidFill>
                </a:ln>
                <a:solidFill>
                  <a:srgbClr val="595959">
                    <a:alpha val="99000"/>
                  </a:srgbClr>
                </a:solidFill>
              </a:rPr>
              <a:t>the user to the “best” deployment between US South and West Europe</a:t>
            </a:r>
          </a:p>
        </p:txBody>
      </p:sp>
      <p:sp>
        <p:nvSpPr>
          <p:cNvPr id="20" name="Rectangle 19"/>
          <p:cNvSpPr/>
          <p:nvPr>
            <p:custDataLst>
              <p:tags r:id="rId10"/>
            </p:custDataLst>
          </p:nvPr>
        </p:nvSpPr>
        <p:spPr bwMode="auto">
          <a:xfrm>
            <a:off x="3350472" y="4765224"/>
            <a:ext cx="2651760" cy="1371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bodyPr>
          <a:lstStyle/>
          <a:p>
            <a:pPr marL="0" lvl="1" fontAlgn="base">
              <a:lnSpc>
                <a:spcPct val="90000"/>
              </a:lnSpc>
              <a:spcAft>
                <a:spcPct val="0"/>
              </a:spcAft>
              <a:buSzPct val="80000"/>
            </a:pPr>
            <a:r>
              <a:rPr lang="en-US" sz="2000" dirty="0">
                <a:ln>
                  <a:solidFill>
                    <a:schemeClr val="bg1">
                      <a:alpha val="0"/>
                    </a:schemeClr>
                  </a:solidFill>
                </a:ln>
                <a:solidFill>
                  <a:schemeClr val="accent2">
                    <a:alpha val="99000"/>
                  </a:schemeClr>
                </a:solidFill>
              </a:rPr>
              <a:t>Example: </a:t>
            </a:r>
          </a:p>
          <a:p>
            <a:pPr marL="0" lvl="1" defTabSz="914363" fontAlgn="base">
              <a:lnSpc>
                <a:spcPct val="90000"/>
              </a:lnSpc>
              <a:spcAft>
                <a:spcPct val="0"/>
              </a:spcAft>
              <a:buSzPct val="80000"/>
            </a:pPr>
            <a:r>
              <a:rPr lang="en-US" sz="1600" dirty="0" smtClean="0">
                <a:ln>
                  <a:solidFill>
                    <a:schemeClr val="bg1">
                      <a:alpha val="0"/>
                    </a:schemeClr>
                  </a:solidFill>
                </a:ln>
                <a:solidFill>
                  <a:srgbClr val="595959">
                    <a:alpha val="99000"/>
                  </a:srgbClr>
                </a:solidFill>
              </a:rPr>
              <a:t>All </a:t>
            </a:r>
            <a:r>
              <a:rPr lang="en-US" sz="1600" dirty="0">
                <a:ln>
                  <a:solidFill>
                    <a:schemeClr val="bg1">
                      <a:alpha val="0"/>
                    </a:schemeClr>
                  </a:solidFill>
                </a:ln>
                <a:solidFill>
                  <a:srgbClr val="595959">
                    <a:alpha val="99000"/>
                  </a:srgbClr>
                </a:solidFill>
              </a:rPr>
              <a:t>traffic is directed to US North; if it goes down, send all traffic to US South</a:t>
            </a:r>
          </a:p>
        </p:txBody>
      </p:sp>
      <p:sp>
        <p:nvSpPr>
          <p:cNvPr id="21" name="Rectangle 20"/>
          <p:cNvSpPr/>
          <p:nvPr>
            <p:custDataLst>
              <p:tags r:id="rId11"/>
            </p:custDataLst>
          </p:nvPr>
        </p:nvSpPr>
        <p:spPr bwMode="auto">
          <a:xfrm>
            <a:off x="6183418" y="4765224"/>
            <a:ext cx="2651760" cy="1371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bodyPr>
          <a:lstStyle/>
          <a:p>
            <a:pPr marL="0" lvl="1" fontAlgn="base">
              <a:lnSpc>
                <a:spcPct val="90000"/>
              </a:lnSpc>
              <a:spcAft>
                <a:spcPct val="0"/>
              </a:spcAft>
              <a:buSzPct val="80000"/>
            </a:pPr>
            <a:r>
              <a:rPr lang="en-US" sz="2000" dirty="0">
                <a:ln>
                  <a:solidFill>
                    <a:schemeClr val="bg1">
                      <a:alpha val="0"/>
                    </a:schemeClr>
                  </a:solidFill>
                </a:ln>
                <a:solidFill>
                  <a:schemeClr val="accent2">
                    <a:alpha val="99000"/>
                  </a:schemeClr>
                </a:solidFill>
              </a:rPr>
              <a:t>Example: </a:t>
            </a:r>
          </a:p>
          <a:p>
            <a:pPr marL="0" lvl="1" defTabSz="914363" fontAlgn="base">
              <a:lnSpc>
                <a:spcPct val="90000"/>
              </a:lnSpc>
              <a:spcAft>
                <a:spcPct val="0"/>
              </a:spcAft>
              <a:buSzPct val="80000"/>
            </a:pPr>
            <a:r>
              <a:rPr lang="en-US" sz="1600" dirty="0" smtClean="0">
                <a:ln>
                  <a:solidFill>
                    <a:schemeClr val="bg1">
                      <a:alpha val="0"/>
                    </a:schemeClr>
                  </a:solidFill>
                </a:ln>
                <a:solidFill>
                  <a:srgbClr val="595959">
                    <a:alpha val="99000"/>
                  </a:srgbClr>
                </a:solidFill>
              </a:rPr>
              <a:t>all </a:t>
            </a:r>
            <a:r>
              <a:rPr lang="en-US" sz="1600" dirty="0">
                <a:ln>
                  <a:solidFill>
                    <a:schemeClr val="bg1">
                      <a:alpha val="0"/>
                    </a:schemeClr>
                  </a:solidFill>
                </a:ln>
                <a:solidFill>
                  <a:srgbClr val="595959">
                    <a:alpha val="99000"/>
                  </a:srgbClr>
                </a:solidFill>
              </a:rPr>
              <a:t>users from US -&gt; US North, all users from Asia -&gt; US North, all users from Europe ‑&gt; West Europe</a:t>
            </a:r>
          </a:p>
        </p:txBody>
      </p:sp>
      <p:sp>
        <p:nvSpPr>
          <p:cNvPr id="22" name="Rectangle 21"/>
          <p:cNvSpPr/>
          <p:nvPr>
            <p:custDataLst>
              <p:tags r:id="rId12"/>
            </p:custDataLst>
          </p:nvPr>
        </p:nvSpPr>
        <p:spPr bwMode="auto">
          <a:xfrm>
            <a:off x="9016365" y="4765224"/>
            <a:ext cx="2651760" cy="1371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bodyPr>
          <a:lstStyle/>
          <a:p>
            <a:pPr marL="0" lvl="1" fontAlgn="base">
              <a:lnSpc>
                <a:spcPct val="90000"/>
              </a:lnSpc>
              <a:spcAft>
                <a:spcPct val="0"/>
              </a:spcAft>
              <a:buSzPct val="80000"/>
            </a:pPr>
            <a:r>
              <a:rPr lang="en-US" sz="2000" dirty="0">
                <a:ln>
                  <a:solidFill>
                    <a:schemeClr val="bg1">
                      <a:alpha val="0"/>
                    </a:schemeClr>
                  </a:solidFill>
                </a:ln>
                <a:solidFill>
                  <a:schemeClr val="accent2">
                    <a:alpha val="99000"/>
                  </a:schemeClr>
                </a:solidFill>
              </a:rPr>
              <a:t>Example: </a:t>
            </a:r>
          </a:p>
          <a:p>
            <a:pPr marL="0" lvl="1" defTabSz="914363" fontAlgn="base">
              <a:lnSpc>
                <a:spcPct val="90000"/>
              </a:lnSpc>
              <a:spcAft>
                <a:spcPct val="0"/>
              </a:spcAft>
              <a:buSzPct val="80000"/>
            </a:pPr>
            <a:r>
              <a:rPr lang="en-US" sz="1600" dirty="0" smtClean="0">
                <a:ln>
                  <a:solidFill>
                    <a:schemeClr val="bg1">
                      <a:alpha val="0"/>
                    </a:schemeClr>
                  </a:solidFill>
                </a:ln>
                <a:solidFill>
                  <a:srgbClr val="595959">
                    <a:alpha val="99000"/>
                  </a:srgbClr>
                </a:solidFill>
              </a:rPr>
              <a:t>Direct </a:t>
            </a:r>
            <a:r>
              <a:rPr lang="en-US" sz="1600" dirty="0">
                <a:ln>
                  <a:solidFill>
                    <a:schemeClr val="bg1">
                      <a:alpha val="0"/>
                    </a:schemeClr>
                  </a:solidFill>
                </a:ln>
                <a:solidFill>
                  <a:srgbClr val="595959">
                    <a:alpha val="99000"/>
                  </a:srgbClr>
                </a:solidFill>
              </a:rPr>
              <a:t>20% of user traffic to US South and 80% to US North.</a:t>
            </a:r>
          </a:p>
        </p:txBody>
      </p:sp>
    </p:spTree>
    <p:extLst>
      <p:ext uri="{BB962C8B-B14F-4D97-AF65-F5344CB8AC3E}">
        <p14:creationId xmlns:p14="http://schemas.microsoft.com/office/powerpoint/2010/main" val="82435651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Manageability</a:t>
            </a:r>
            <a:endParaRPr lang="en-US" dirty="0"/>
          </a:p>
        </p:txBody>
      </p:sp>
      <p:grpSp>
        <p:nvGrpSpPr>
          <p:cNvPr id="24" name="Group 23"/>
          <p:cNvGrpSpPr/>
          <p:nvPr/>
        </p:nvGrpSpPr>
        <p:grpSpPr>
          <a:xfrm>
            <a:off x="516572" y="1454149"/>
            <a:ext cx="11155680" cy="1463040"/>
            <a:chOff x="516572" y="1454149"/>
            <a:chExt cx="11155680" cy="1463040"/>
          </a:xfrm>
        </p:grpSpPr>
        <p:sp>
          <p:nvSpPr>
            <p:cNvPr id="9" name="Rectangle 8"/>
            <p:cNvSpPr/>
            <p:nvPr/>
          </p:nvSpPr>
          <p:spPr>
            <a:xfrm>
              <a:off x="516572" y="1454149"/>
              <a:ext cx="1463040"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endParaRPr lang="en-US" sz="5400" dirty="0">
                <a:ln>
                  <a:solidFill>
                    <a:schemeClr val="bg1">
                      <a:alpha val="0"/>
                    </a:schemeClr>
                  </a:solidFill>
                </a:ln>
                <a:solidFill>
                  <a:schemeClr val="tx1">
                    <a:lumMod val="75000"/>
                    <a:lumOff val="25000"/>
                    <a:alpha val="99000"/>
                  </a:schemeClr>
                </a:solidFill>
                <a:latin typeface="Segoe UI Light" pitchFamily="34" charset="0"/>
              </a:endParaRPr>
            </a:p>
          </p:txBody>
        </p:sp>
        <p:sp>
          <p:nvSpPr>
            <p:cNvPr id="6" name="Freeform 83"/>
            <p:cNvSpPr>
              <a:spLocks noEditPoints="1"/>
            </p:cNvSpPr>
            <p:nvPr/>
          </p:nvSpPr>
          <p:spPr bwMode="black">
            <a:xfrm>
              <a:off x="875241" y="1792078"/>
              <a:ext cx="745702" cy="787183"/>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Content Placeholder 3"/>
            <p:cNvSpPr txBox="1">
              <a:spLocks/>
            </p:cNvSpPr>
            <p:nvPr/>
          </p:nvSpPr>
          <p:spPr>
            <a:xfrm>
              <a:off x="1979612" y="1939448"/>
              <a:ext cx="9692640" cy="492443"/>
            </a:xfrm>
            <a:prstGeom prst="rect">
              <a:avLst/>
            </a:prstGeom>
          </p:spPr>
          <p:txBody>
            <a:bodyPr vert="horz" wrap="square" lIns="18288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dirty="0">
                  <a:solidFill>
                    <a:schemeClr val="tx1">
                      <a:lumMod val="75000"/>
                      <a:lumOff val="25000"/>
                      <a:alpha val="99000"/>
                    </a:schemeClr>
                  </a:solidFill>
                </a:rPr>
                <a:t>Windows Azure Portal</a:t>
              </a:r>
            </a:p>
          </p:txBody>
        </p:sp>
      </p:grpSp>
      <p:grpSp>
        <p:nvGrpSpPr>
          <p:cNvPr id="23" name="Group 22"/>
          <p:cNvGrpSpPr/>
          <p:nvPr/>
        </p:nvGrpSpPr>
        <p:grpSpPr>
          <a:xfrm>
            <a:off x="516572" y="3032124"/>
            <a:ext cx="11155680" cy="1463040"/>
            <a:chOff x="516572" y="3032124"/>
            <a:chExt cx="11155680" cy="1463040"/>
          </a:xfrm>
        </p:grpSpPr>
        <p:sp>
          <p:nvSpPr>
            <p:cNvPr id="10" name="Rectangle 9"/>
            <p:cNvSpPr/>
            <p:nvPr/>
          </p:nvSpPr>
          <p:spPr>
            <a:xfrm>
              <a:off x="516572" y="3032124"/>
              <a:ext cx="1463040"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endParaRPr lang="en-US" sz="5400" dirty="0">
                <a:ln>
                  <a:solidFill>
                    <a:schemeClr val="bg1">
                      <a:alpha val="0"/>
                    </a:schemeClr>
                  </a:solidFill>
                </a:ln>
                <a:solidFill>
                  <a:schemeClr val="tx1">
                    <a:lumMod val="75000"/>
                    <a:lumOff val="25000"/>
                    <a:alpha val="99000"/>
                  </a:schemeClr>
                </a:solidFill>
                <a:latin typeface="Segoe UI Light" pitchFamily="34" charset="0"/>
              </a:endParaRPr>
            </a:p>
          </p:txBody>
        </p:sp>
        <p:sp>
          <p:nvSpPr>
            <p:cNvPr id="5" name="Freeform 84"/>
            <p:cNvSpPr>
              <a:spLocks noEditPoints="1"/>
            </p:cNvSpPr>
            <p:nvPr/>
          </p:nvSpPr>
          <p:spPr bwMode="black">
            <a:xfrm>
              <a:off x="950444" y="3407831"/>
              <a:ext cx="595296" cy="71162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Content Placeholder 3"/>
            <p:cNvSpPr txBox="1">
              <a:spLocks/>
            </p:cNvSpPr>
            <p:nvPr/>
          </p:nvSpPr>
          <p:spPr>
            <a:xfrm>
              <a:off x="1979612" y="3542045"/>
              <a:ext cx="9692640" cy="443198"/>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dirty="0">
                  <a:solidFill>
                    <a:schemeClr val="tx1">
                      <a:lumMod val="75000"/>
                      <a:lumOff val="25000"/>
                      <a:alpha val="99000"/>
                    </a:schemeClr>
                  </a:solidFill>
                </a:rPr>
                <a:t>REST Administrative API (Dec 2011 CTP)</a:t>
              </a:r>
            </a:p>
          </p:txBody>
        </p:sp>
      </p:grpSp>
      <p:grpSp>
        <p:nvGrpSpPr>
          <p:cNvPr id="22" name="Group 21"/>
          <p:cNvGrpSpPr/>
          <p:nvPr/>
        </p:nvGrpSpPr>
        <p:grpSpPr>
          <a:xfrm>
            <a:off x="516572" y="4610100"/>
            <a:ext cx="11155680" cy="1463040"/>
            <a:chOff x="516572" y="4610100"/>
            <a:chExt cx="11155680" cy="1463040"/>
          </a:xfrm>
        </p:grpSpPr>
        <p:sp>
          <p:nvSpPr>
            <p:cNvPr id="11" name="Rectangle 10"/>
            <p:cNvSpPr/>
            <p:nvPr/>
          </p:nvSpPr>
          <p:spPr>
            <a:xfrm>
              <a:off x="516572" y="4610100"/>
              <a:ext cx="1463040"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endParaRPr lang="en-US" sz="5400" dirty="0">
                <a:ln>
                  <a:solidFill>
                    <a:schemeClr val="bg1">
                      <a:alpha val="0"/>
                    </a:schemeClr>
                  </a:solidFill>
                </a:ln>
                <a:solidFill>
                  <a:schemeClr val="tx1">
                    <a:lumMod val="75000"/>
                    <a:lumOff val="25000"/>
                    <a:alpha val="99000"/>
                  </a:schemeClr>
                </a:solidFill>
                <a:latin typeface="Segoe UI Light" pitchFamily="34" charset="0"/>
              </a:endParaRPr>
            </a:p>
          </p:txBody>
        </p:sp>
        <p:sp>
          <p:nvSpPr>
            <p:cNvPr id="13" name="Content Placeholder 3"/>
            <p:cNvSpPr txBox="1">
              <a:spLocks/>
            </p:cNvSpPr>
            <p:nvPr/>
          </p:nvSpPr>
          <p:spPr>
            <a:xfrm>
              <a:off x="1979612" y="5120021"/>
              <a:ext cx="9692640" cy="443198"/>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dirty="0">
                  <a:solidFill>
                    <a:schemeClr val="tx1">
                      <a:lumMod val="75000"/>
                      <a:lumOff val="25000"/>
                      <a:alpha val="99000"/>
                    </a:schemeClr>
                  </a:solidFill>
                </a:rPr>
                <a:t>Windows Azure PowerShell </a:t>
              </a:r>
              <a:r>
                <a:rPr lang="en-US" dirty="0" err="1">
                  <a:solidFill>
                    <a:schemeClr val="tx1">
                      <a:lumMod val="75000"/>
                      <a:lumOff val="25000"/>
                      <a:alpha val="99000"/>
                    </a:schemeClr>
                  </a:solidFill>
                </a:rPr>
                <a:t>Cmdlets</a:t>
              </a:r>
              <a:r>
                <a:rPr lang="en-US" dirty="0">
                  <a:solidFill>
                    <a:schemeClr val="tx1">
                      <a:lumMod val="75000"/>
                      <a:lumOff val="25000"/>
                      <a:alpha val="99000"/>
                    </a:schemeClr>
                  </a:solidFill>
                </a:rPr>
                <a:t> (2.1 Release)</a:t>
              </a:r>
            </a:p>
          </p:txBody>
        </p:sp>
        <p:sp>
          <p:nvSpPr>
            <p:cNvPr id="21" name="Freeform 12"/>
            <p:cNvSpPr>
              <a:spLocks noEditPoints="1"/>
            </p:cNvSpPr>
            <p:nvPr/>
          </p:nvSpPr>
          <p:spPr bwMode="auto">
            <a:xfrm>
              <a:off x="846643" y="4930319"/>
              <a:ext cx="802899" cy="822603"/>
            </a:xfrm>
            <a:custGeom>
              <a:avLst/>
              <a:gdLst>
                <a:gd name="T0" fmla="*/ 55 w 207"/>
                <a:gd name="T1" fmla="*/ 21 h 212"/>
                <a:gd name="T2" fmla="*/ 51 w 207"/>
                <a:gd name="T3" fmla="*/ 31 h 212"/>
                <a:gd name="T4" fmla="*/ 51 w 207"/>
                <a:gd name="T5" fmla="*/ 45 h 212"/>
                <a:gd name="T6" fmla="*/ 55 w 207"/>
                <a:gd name="T7" fmla="*/ 5 h 212"/>
                <a:gd name="T8" fmla="*/ 79 w 207"/>
                <a:gd name="T9" fmla="*/ 24 h 212"/>
                <a:gd name="T10" fmla="*/ 42 w 207"/>
                <a:gd name="T11" fmla="*/ 55 h 212"/>
                <a:gd name="T12" fmla="*/ 17 w 207"/>
                <a:gd name="T13" fmla="*/ 51 h 212"/>
                <a:gd name="T14" fmla="*/ 25 w 207"/>
                <a:gd name="T15" fmla="*/ 55 h 212"/>
                <a:gd name="T16" fmla="*/ 14 w 207"/>
                <a:gd name="T17" fmla="*/ 5 h 212"/>
                <a:gd name="T18" fmla="*/ 81 w 207"/>
                <a:gd name="T19" fmla="*/ 17 h 212"/>
                <a:gd name="T20" fmla="*/ 34 w 207"/>
                <a:gd name="T21" fmla="*/ 0 h 212"/>
                <a:gd name="T22" fmla="*/ 51 w 207"/>
                <a:gd name="T23" fmla="*/ 51 h 212"/>
                <a:gd name="T24" fmla="*/ 111 w 207"/>
                <a:gd name="T25" fmla="*/ 7 h 212"/>
                <a:gd name="T26" fmla="*/ 118 w 207"/>
                <a:gd name="T27" fmla="*/ 11 h 212"/>
                <a:gd name="T28" fmla="*/ 114 w 207"/>
                <a:gd name="T29" fmla="*/ 48 h 212"/>
                <a:gd name="T30" fmla="*/ 120 w 207"/>
                <a:gd name="T31" fmla="*/ 43 h 212"/>
                <a:gd name="T32" fmla="*/ 8 w 207"/>
                <a:gd name="T33" fmla="*/ 51 h 212"/>
                <a:gd name="T34" fmla="*/ 182 w 207"/>
                <a:gd name="T35" fmla="*/ 94 h 212"/>
                <a:gd name="T36" fmla="*/ 130 w 207"/>
                <a:gd name="T37" fmla="*/ 28 h 212"/>
                <a:gd name="T38" fmla="*/ 95 w 207"/>
                <a:gd name="T39" fmla="*/ 1 h 212"/>
                <a:gd name="T40" fmla="*/ 92 w 207"/>
                <a:gd name="T41" fmla="*/ 49 h 212"/>
                <a:gd name="T42" fmla="*/ 108 w 207"/>
                <a:gd name="T43" fmla="*/ 55 h 212"/>
                <a:gd name="T44" fmla="*/ 83 w 207"/>
                <a:gd name="T45" fmla="*/ 48 h 212"/>
                <a:gd name="T46" fmla="*/ 105 w 207"/>
                <a:gd name="T47" fmla="*/ 0 h 212"/>
                <a:gd name="T48" fmla="*/ 103 w 207"/>
                <a:gd name="T49" fmla="*/ 55 h 212"/>
                <a:gd name="T50" fmla="*/ 84 w 207"/>
                <a:gd name="T51" fmla="*/ 7 h 212"/>
                <a:gd name="T52" fmla="*/ 124 w 207"/>
                <a:gd name="T53" fmla="*/ 36 h 212"/>
                <a:gd name="T54" fmla="*/ 34 w 207"/>
                <a:gd name="T55" fmla="*/ 51 h 212"/>
                <a:gd name="T56" fmla="*/ 25 w 207"/>
                <a:gd name="T57" fmla="*/ 94 h 212"/>
                <a:gd name="T58" fmla="*/ 32 w 207"/>
                <a:gd name="T59" fmla="*/ 98 h 212"/>
                <a:gd name="T60" fmla="*/ 27 w 207"/>
                <a:gd name="T61" fmla="*/ 114 h 212"/>
                <a:gd name="T62" fmla="*/ 24 w 207"/>
                <a:gd name="T63" fmla="*/ 0 h 212"/>
                <a:gd name="T64" fmla="*/ 22 w 207"/>
                <a:gd name="T65" fmla="*/ 113 h 212"/>
                <a:gd name="T66" fmla="*/ 19 w 207"/>
                <a:gd name="T67" fmla="*/ 91 h 212"/>
                <a:gd name="T68" fmla="*/ 162 w 207"/>
                <a:gd name="T69" fmla="*/ 79 h 212"/>
                <a:gd name="T70" fmla="*/ 158 w 207"/>
                <a:gd name="T71" fmla="*/ 82 h 212"/>
                <a:gd name="T72" fmla="*/ 158 w 207"/>
                <a:gd name="T73" fmla="*/ 212 h 212"/>
                <a:gd name="T74" fmla="*/ 41 w 207"/>
                <a:gd name="T75" fmla="*/ 99 h 212"/>
                <a:gd name="T76" fmla="*/ 133 w 207"/>
                <a:gd name="T77" fmla="*/ 136 h 212"/>
                <a:gd name="T78" fmla="*/ 130 w 207"/>
                <a:gd name="T79" fmla="*/ 140 h 212"/>
                <a:gd name="T80" fmla="*/ 74 w 207"/>
                <a:gd name="T81" fmla="*/ 169 h 212"/>
                <a:gd name="T82" fmla="*/ 17 w 207"/>
                <a:gd name="T83" fmla="*/ 85 h 212"/>
                <a:gd name="T84" fmla="*/ 0 w 207"/>
                <a:gd name="T85" fmla="*/ 100 h 212"/>
                <a:gd name="T86" fmla="*/ 0 w 207"/>
                <a:gd name="T87" fmla="*/ 55 h 212"/>
                <a:gd name="T88" fmla="*/ 0 w 207"/>
                <a:gd name="T89" fmla="*/ 75 h 212"/>
                <a:gd name="T90" fmla="*/ 0 w 207"/>
                <a:gd name="T91" fmla="*/ 75 h 212"/>
                <a:gd name="T92" fmla="*/ 12 w 207"/>
                <a:gd name="T93" fmla="*/ 119 h 212"/>
                <a:gd name="T94" fmla="*/ 4 w 207"/>
                <a:gd name="T95" fmla="*/ 128 h 212"/>
                <a:gd name="T96" fmla="*/ 0 w 207"/>
                <a:gd name="T97" fmla="*/ 112 h 212"/>
                <a:gd name="T98" fmla="*/ 4 w 207"/>
                <a:gd name="T99" fmla="*/ 120 h 212"/>
                <a:gd name="T100" fmla="*/ 4 w 207"/>
                <a:gd name="T101" fmla="*/ 0 h 212"/>
                <a:gd name="T102" fmla="*/ 8 w 207"/>
                <a:gd name="T103" fmla="*/ 121 h 212"/>
                <a:gd name="T104" fmla="*/ 5 w 207"/>
                <a:gd name="T105" fmla="*/ 83 h 212"/>
                <a:gd name="T106" fmla="*/ 0 w 207"/>
                <a:gd name="T107" fmla="*/ 35 h 212"/>
                <a:gd name="T108" fmla="*/ 4 w 207"/>
                <a:gd name="T109" fmla="*/ 45 h 212"/>
                <a:gd name="T110" fmla="*/ 4 w 207"/>
                <a:gd name="T111" fmla="*/ 2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212">
                  <a:moveTo>
                    <a:pt x="55" y="11"/>
                  </a:moveTo>
                  <a:cubicBezTo>
                    <a:pt x="55" y="11"/>
                    <a:pt x="55" y="11"/>
                    <a:pt x="51" y="11"/>
                  </a:cubicBezTo>
                  <a:cubicBezTo>
                    <a:pt x="51" y="15"/>
                    <a:pt x="51" y="15"/>
                    <a:pt x="51" y="15"/>
                  </a:cubicBezTo>
                  <a:cubicBezTo>
                    <a:pt x="51" y="15"/>
                    <a:pt x="51" y="15"/>
                    <a:pt x="55" y="15"/>
                  </a:cubicBezTo>
                  <a:cubicBezTo>
                    <a:pt x="55" y="15"/>
                    <a:pt x="55" y="15"/>
                    <a:pt x="55" y="11"/>
                  </a:cubicBezTo>
                  <a:close/>
                  <a:moveTo>
                    <a:pt x="55" y="21"/>
                  </a:moveTo>
                  <a:cubicBezTo>
                    <a:pt x="55" y="21"/>
                    <a:pt x="55" y="21"/>
                    <a:pt x="51" y="21"/>
                  </a:cubicBezTo>
                  <a:cubicBezTo>
                    <a:pt x="51" y="25"/>
                    <a:pt x="51" y="25"/>
                    <a:pt x="51" y="25"/>
                  </a:cubicBezTo>
                  <a:cubicBezTo>
                    <a:pt x="51" y="25"/>
                    <a:pt x="51" y="25"/>
                    <a:pt x="55" y="25"/>
                  </a:cubicBezTo>
                  <a:cubicBezTo>
                    <a:pt x="55" y="25"/>
                    <a:pt x="55" y="25"/>
                    <a:pt x="55" y="21"/>
                  </a:cubicBezTo>
                  <a:close/>
                  <a:moveTo>
                    <a:pt x="55" y="31"/>
                  </a:moveTo>
                  <a:cubicBezTo>
                    <a:pt x="55" y="31"/>
                    <a:pt x="55" y="31"/>
                    <a:pt x="51" y="31"/>
                  </a:cubicBezTo>
                  <a:cubicBezTo>
                    <a:pt x="51" y="35"/>
                    <a:pt x="51" y="35"/>
                    <a:pt x="51" y="35"/>
                  </a:cubicBezTo>
                  <a:cubicBezTo>
                    <a:pt x="51" y="35"/>
                    <a:pt x="51" y="35"/>
                    <a:pt x="55" y="35"/>
                  </a:cubicBezTo>
                  <a:cubicBezTo>
                    <a:pt x="55" y="35"/>
                    <a:pt x="55" y="35"/>
                    <a:pt x="55" y="31"/>
                  </a:cubicBezTo>
                  <a:close/>
                  <a:moveTo>
                    <a:pt x="55" y="41"/>
                  </a:moveTo>
                  <a:cubicBezTo>
                    <a:pt x="55" y="41"/>
                    <a:pt x="55" y="41"/>
                    <a:pt x="51" y="41"/>
                  </a:cubicBezTo>
                  <a:cubicBezTo>
                    <a:pt x="51" y="45"/>
                    <a:pt x="51" y="45"/>
                    <a:pt x="51" y="45"/>
                  </a:cubicBezTo>
                  <a:cubicBezTo>
                    <a:pt x="51" y="45"/>
                    <a:pt x="51" y="45"/>
                    <a:pt x="55" y="45"/>
                  </a:cubicBezTo>
                  <a:cubicBezTo>
                    <a:pt x="55" y="45"/>
                    <a:pt x="55" y="45"/>
                    <a:pt x="55" y="41"/>
                  </a:cubicBezTo>
                  <a:close/>
                  <a:moveTo>
                    <a:pt x="55" y="0"/>
                  </a:moveTo>
                  <a:cubicBezTo>
                    <a:pt x="55" y="0"/>
                    <a:pt x="55" y="0"/>
                    <a:pt x="51" y="0"/>
                  </a:cubicBezTo>
                  <a:cubicBezTo>
                    <a:pt x="51" y="5"/>
                    <a:pt x="51" y="5"/>
                    <a:pt x="51" y="5"/>
                  </a:cubicBezTo>
                  <a:cubicBezTo>
                    <a:pt x="51" y="5"/>
                    <a:pt x="51" y="5"/>
                    <a:pt x="55" y="5"/>
                  </a:cubicBezTo>
                  <a:cubicBezTo>
                    <a:pt x="55" y="5"/>
                    <a:pt x="55" y="5"/>
                    <a:pt x="55" y="0"/>
                  </a:cubicBezTo>
                  <a:close/>
                  <a:moveTo>
                    <a:pt x="79" y="24"/>
                  </a:moveTo>
                  <a:cubicBezTo>
                    <a:pt x="79" y="24"/>
                    <a:pt x="79" y="24"/>
                    <a:pt x="74" y="23"/>
                  </a:cubicBezTo>
                  <a:cubicBezTo>
                    <a:pt x="74" y="28"/>
                    <a:pt x="74" y="28"/>
                    <a:pt x="74" y="28"/>
                  </a:cubicBezTo>
                  <a:cubicBezTo>
                    <a:pt x="78" y="28"/>
                    <a:pt x="78" y="28"/>
                    <a:pt x="78" y="28"/>
                  </a:cubicBezTo>
                  <a:cubicBezTo>
                    <a:pt x="78" y="26"/>
                    <a:pt x="78" y="25"/>
                    <a:pt x="79" y="24"/>
                  </a:cubicBezTo>
                  <a:close/>
                  <a:moveTo>
                    <a:pt x="80" y="35"/>
                  </a:moveTo>
                  <a:cubicBezTo>
                    <a:pt x="79" y="34"/>
                    <a:pt x="79" y="33"/>
                    <a:pt x="78" y="32"/>
                  </a:cubicBezTo>
                  <a:cubicBezTo>
                    <a:pt x="78" y="32"/>
                    <a:pt x="78" y="32"/>
                    <a:pt x="74" y="32"/>
                  </a:cubicBezTo>
                  <a:cubicBezTo>
                    <a:pt x="75" y="34"/>
                    <a:pt x="75" y="35"/>
                    <a:pt x="76" y="36"/>
                  </a:cubicBezTo>
                  <a:cubicBezTo>
                    <a:pt x="76" y="36"/>
                    <a:pt x="76" y="36"/>
                    <a:pt x="80" y="35"/>
                  </a:cubicBezTo>
                  <a:close/>
                  <a:moveTo>
                    <a:pt x="42" y="55"/>
                  </a:moveTo>
                  <a:cubicBezTo>
                    <a:pt x="42" y="55"/>
                    <a:pt x="42" y="55"/>
                    <a:pt x="46" y="55"/>
                  </a:cubicBezTo>
                  <a:cubicBezTo>
                    <a:pt x="46" y="55"/>
                    <a:pt x="46" y="55"/>
                    <a:pt x="46" y="51"/>
                  </a:cubicBezTo>
                  <a:cubicBezTo>
                    <a:pt x="46" y="51"/>
                    <a:pt x="46" y="51"/>
                    <a:pt x="42" y="51"/>
                  </a:cubicBezTo>
                  <a:lnTo>
                    <a:pt x="42" y="55"/>
                  </a:lnTo>
                  <a:close/>
                  <a:moveTo>
                    <a:pt x="21" y="51"/>
                  </a:moveTo>
                  <a:cubicBezTo>
                    <a:pt x="21" y="51"/>
                    <a:pt x="21" y="51"/>
                    <a:pt x="17" y="51"/>
                  </a:cubicBezTo>
                  <a:cubicBezTo>
                    <a:pt x="17" y="55"/>
                    <a:pt x="17" y="55"/>
                    <a:pt x="17" y="55"/>
                  </a:cubicBezTo>
                  <a:cubicBezTo>
                    <a:pt x="17" y="55"/>
                    <a:pt x="17" y="55"/>
                    <a:pt x="21" y="55"/>
                  </a:cubicBezTo>
                  <a:cubicBezTo>
                    <a:pt x="21" y="55"/>
                    <a:pt x="21" y="55"/>
                    <a:pt x="21" y="51"/>
                  </a:cubicBezTo>
                  <a:close/>
                  <a:moveTo>
                    <a:pt x="29" y="51"/>
                  </a:moveTo>
                  <a:cubicBezTo>
                    <a:pt x="29" y="51"/>
                    <a:pt x="29" y="51"/>
                    <a:pt x="25" y="51"/>
                  </a:cubicBezTo>
                  <a:cubicBezTo>
                    <a:pt x="25" y="55"/>
                    <a:pt x="25" y="55"/>
                    <a:pt x="25" y="55"/>
                  </a:cubicBezTo>
                  <a:cubicBezTo>
                    <a:pt x="25" y="55"/>
                    <a:pt x="25" y="55"/>
                    <a:pt x="29" y="55"/>
                  </a:cubicBezTo>
                  <a:cubicBezTo>
                    <a:pt x="29" y="55"/>
                    <a:pt x="29" y="55"/>
                    <a:pt x="29" y="51"/>
                  </a:cubicBezTo>
                  <a:close/>
                  <a:moveTo>
                    <a:pt x="14" y="0"/>
                  </a:moveTo>
                  <a:cubicBezTo>
                    <a:pt x="14" y="0"/>
                    <a:pt x="14" y="0"/>
                    <a:pt x="9" y="0"/>
                  </a:cubicBezTo>
                  <a:cubicBezTo>
                    <a:pt x="9" y="5"/>
                    <a:pt x="9" y="5"/>
                    <a:pt x="9" y="5"/>
                  </a:cubicBezTo>
                  <a:cubicBezTo>
                    <a:pt x="9" y="5"/>
                    <a:pt x="9" y="5"/>
                    <a:pt x="14" y="5"/>
                  </a:cubicBezTo>
                  <a:cubicBezTo>
                    <a:pt x="14" y="5"/>
                    <a:pt x="14" y="5"/>
                    <a:pt x="14" y="0"/>
                  </a:cubicBezTo>
                  <a:close/>
                  <a:moveTo>
                    <a:pt x="81" y="17"/>
                  </a:moveTo>
                  <a:cubicBezTo>
                    <a:pt x="81" y="17"/>
                    <a:pt x="81" y="17"/>
                    <a:pt x="78" y="15"/>
                  </a:cubicBezTo>
                  <a:cubicBezTo>
                    <a:pt x="77" y="16"/>
                    <a:pt x="76" y="17"/>
                    <a:pt x="76" y="19"/>
                  </a:cubicBezTo>
                  <a:cubicBezTo>
                    <a:pt x="80" y="20"/>
                    <a:pt x="80" y="20"/>
                    <a:pt x="80" y="20"/>
                  </a:cubicBezTo>
                  <a:cubicBezTo>
                    <a:pt x="80" y="19"/>
                    <a:pt x="81" y="18"/>
                    <a:pt x="81" y="17"/>
                  </a:cubicBezTo>
                  <a:close/>
                  <a:moveTo>
                    <a:pt x="44" y="0"/>
                  </a:moveTo>
                  <a:cubicBezTo>
                    <a:pt x="44" y="0"/>
                    <a:pt x="44" y="0"/>
                    <a:pt x="40" y="0"/>
                  </a:cubicBezTo>
                  <a:cubicBezTo>
                    <a:pt x="40" y="5"/>
                    <a:pt x="40" y="5"/>
                    <a:pt x="40" y="5"/>
                  </a:cubicBezTo>
                  <a:cubicBezTo>
                    <a:pt x="40" y="5"/>
                    <a:pt x="40" y="5"/>
                    <a:pt x="44" y="5"/>
                  </a:cubicBezTo>
                  <a:cubicBezTo>
                    <a:pt x="44" y="5"/>
                    <a:pt x="44" y="5"/>
                    <a:pt x="44" y="0"/>
                  </a:cubicBezTo>
                  <a:close/>
                  <a:moveTo>
                    <a:pt x="34" y="0"/>
                  </a:moveTo>
                  <a:cubicBezTo>
                    <a:pt x="34" y="0"/>
                    <a:pt x="34" y="0"/>
                    <a:pt x="30" y="0"/>
                  </a:cubicBezTo>
                  <a:cubicBezTo>
                    <a:pt x="30" y="5"/>
                    <a:pt x="30" y="5"/>
                    <a:pt x="30" y="5"/>
                  </a:cubicBezTo>
                  <a:cubicBezTo>
                    <a:pt x="30" y="5"/>
                    <a:pt x="30" y="5"/>
                    <a:pt x="34" y="5"/>
                  </a:cubicBezTo>
                  <a:cubicBezTo>
                    <a:pt x="34" y="5"/>
                    <a:pt x="34" y="5"/>
                    <a:pt x="34" y="0"/>
                  </a:cubicBezTo>
                  <a:close/>
                  <a:moveTo>
                    <a:pt x="55" y="51"/>
                  </a:moveTo>
                  <a:cubicBezTo>
                    <a:pt x="55" y="51"/>
                    <a:pt x="55" y="51"/>
                    <a:pt x="51" y="51"/>
                  </a:cubicBezTo>
                  <a:cubicBezTo>
                    <a:pt x="51" y="55"/>
                    <a:pt x="51" y="55"/>
                    <a:pt x="51" y="55"/>
                  </a:cubicBezTo>
                  <a:cubicBezTo>
                    <a:pt x="51" y="55"/>
                    <a:pt x="51" y="55"/>
                    <a:pt x="55" y="55"/>
                  </a:cubicBezTo>
                  <a:cubicBezTo>
                    <a:pt x="55" y="55"/>
                    <a:pt x="55" y="55"/>
                    <a:pt x="55" y="51"/>
                  </a:cubicBezTo>
                  <a:close/>
                  <a:moveTo>
                    <a:pt x="117" y="5"/>
                  </a:moveTo>
                  <a:cubicBezTo>
                    <a:pt x="113" y="3"/>
                    <a:pt x="113" y="3"/>
                    <a:pt x="113" y="3"/>
                  </a:cubicBezTo>
                  <a:cubicBezTo>
                    <a:pt x="113" y="3"/>
                    <a:pt x="113" y="3"/>
                    <a:pt x="111" y="7"/>
                  </a:cubicBezTo>
                  <a:cubicBezTo>
                    <a:pt x="112" y="7"/>
                    <a:pt x="114" y="7"/>
                    <a:pt x="114" y="8"/>
                  </a:cubicBezTo>
                  <a:cubicBezTo>
                    <a:pt x="114" y="8"/>
                    <a:pt x="114" y="8"/>
                    <a:pt x="117" y="5"/>
                  </a:cubicBezTo>
                  <a:close/>
                  <a:moveTo>
                    <a:pt x="120" y="13"/>
                  </a:moveTo>
                  <a:cubicBezTo>
                    <a:pt x="120" y="13"/>
                    <a:pt x="120" y="13"/>
                    <a:pt x="124" y="11"/>
                  </a:cubicBezTo>
                  <a:cubicBezTo>
                    <a:pt x="123" y="10"/>
                    <a:pt x="122" y="9"/>
                    <a:pt x="120" y="8"/>
                  </a:cubicBezTo>
                  <a:cubicBezTo>
                    <a:pt x="120" y="8"/>
                    <a:pt x="120" y="8"/>
                    <a:pt x="118" y="11"/>
                  </a:cubicBezTo>
                  <a:cubicBezTo>
                    <a:pt x="119" y="11"/>
                    <a:pt x="120" y="13"/>
                    <a:pt x="120" y="13"/>
                  </a:cubicBezTo>
                  <a:close/>
                  <a:moveTo>
                    <a:pt x="114" y="48"/>
                  </a:moveTo>
                  <a:cubicBezTo>
                    <a:pt x="116" y="51"/>
                    <a:pt x="116" y="51"/>
                    <a:pt x="116" y="51"/>
                  </a:cubicBezTo>
                  <a:cubicBezTo>
                    <a:pt x="118" y="51"/>
                    <a:pt x="119" y="49"/>
                    <a:pt x="120" y="49"/>
                  </a:cubicBezTo>
                  <a:cubicBezTo>
                    <a:pt x="120" y="49"/>
                    <a:pt x="120" y="49"/>
                    <a:pt x="117" y="45"/>
                  </a:cubicBezTo>
                  <a:cubicBezTo>
                    <a:pt x="116" y="47"/>
                    <a:pt x="115" y="47"/>
                    <a:pt x="114" y="48"/>
                  </a:cubicBezTo>
                  <a:close/>
                  <a:moveTo>
                    <a:pt x="124" y="20"/>
                  </a:moveTo>
                  <a:cubicBezTo>
                    <a:pt x="124" y="20"/>
                    <a:pt x="124" y="20"/>
                    <a:pt x="128" y="19"/>
                  </a:cubicBezTo>
                  <a:cubicBezTo>
                    <a:pt x="128" y="18"/>
                    <a:pt x="127" y="17"/>
                    <a:pt x="126" y="15"/>
                  </a:cubicBezTo>
                  <a:cubicBezTo>
                    <a:pt x="126" y="15"/>
                    <a:pt x="126" y="15"/>
                    <a:pt x="122" y="17"/>
                  </a:cubicBezTo>
                  <a:cubicBezTo>
                    <a:pt x="123" y="18"/>
                    <a:pt x="124" y="19"/>
                    <a:pt x="124" y="20"/>
                  </a:cubicBezTo>
                  <a:close/>
                  <a:moveTo>
                    <a:pt x="120" y="43"/>
                  </a:moveTo>
                  <a:cubicBezTo>
                    <a:pt x="123" y="45"/>
                    <a:pt x="123" y="45"/>
                    <a:pt x="123" y="45"/>
                  </a:cubicBezTo>
                  <a:cubicBezTo>
                    <a:pt x="124" y="44"/>
                    <a:pt x="125" y="43"/>
                    <a:pt x="126" y="41"/>
                  </a:cubicBezTo>
                  <a:cubicBezTo>
                    <a:pt x="126" y="41"/>
                    <a:pt x="126" y="41"/>
                    <a:pt x="122" y="39"/>
                  </a:cubicBezTo>
                  <a:cubicBezTo>
                    <a:pt x="122" y="41"/>
                    <a:pt x="121" y="41"/>
                    <a:pt x="120" y="43"/>
                  </a:cubicBezTo>
                  <a:close/>
                  <a:moveTo>
                    <a:pt x="12" y="51"/>
                  </a:moveTo>
                  <a:cubicBezTo>
                    <a:pt x="12" y="51"/>
                    <a:pt x="12" y="51"/>
                    <a:pt x="8" y="51"/>
                  </a:cubicBezTo>
                  <a:cubicBezTo>
                    <a:pt x="8" y="55"/>
                    <a:pt x="8" y="55"/>
                    <a:pt x="8" y="55"/>
                  </a:cubicBezTo>
                  <a:cubicBezTo>
                    <a:pt x="8" y="55"/>
                    <a:pt x="8" y="55"/>
                    <a:pt x="12" y="55"/>
                  </a:cubicBezTo>
                  <a:cubicBezTo>
                    <a:pt x="12" y="55"/>
                    <a:pt x="12" y="55"/>
                    <a:pt x="12" y="51"/>
                  </a:cubicBezTo>
                  <a:close/>
                  <a:moveTo>
                    <a:pt x="182" y="144"/>
                  </a:moveTo>
                  <a:cubicBezTo>
                    <a:pt x="196" y="144"/>
                    <a:pt x="207" y="133"/>
                    <a:pt x="207" y="119"/>
                  </a:cubicBezTo>
                  <a:cubicBezTo>
                    <a:pt x="207" y="106"/>
                    <a:pt x="196" y="94"/>
                    <a:pt x="182" y="94"/>
                  </a:cubicBezTo>
                  <a:cubicBezTo>
                    <a:pt x="169" y="94"/>
                    <a:pt x="158" y="106"/>
                    <a:pt x="158" y="119"/>
                  </a:cubicBezTo>
                  <a:cubicBezTo>
                    <a:pt x="158" y="133"/>
                    <a:pt x="169" y="144"/>
                    <a:pt x="182" y="144"/>
                  </a:cubicBezTo>
                  <a:close/>
                  <a:moveTo>
                    <a:pt x="126" y="28"/>
                  </a:moveTo>
                  <a:cubicBezTo>
                    <a:pt x="126" y="28"/>
                    <a:pt x="126" y="28"/>
                    <a:pt x="126" y="28"/>
                  </a:cubicBezTo>
                  <a:cubicBezTo>
                    <a:pt x="126" y="28"/>
                    <a:pt x="126" y="28"/>
                    <a:pt x="130" y="28"/>
                  </a:cubicBezTo>
                  <a:cubicBezTo>
                    <a:pt x="130" y="28"/>
                    <a:pt x="130" y="28"/>
                    <a:pt x="130" y="28"/>
                  </a:cubicBezTo>
                  <a:cubicBezTo>
                    <a:pt x="130" y="26"/>
                    <a:pt x="130" y="25"/>
                    <a:pt x="129" y="24"/>
                  </a:cubicBezTo>
                  <a:cubicBezTo>
                    <a:pt x="129" y="24"/>
                    <a:pt x="129" y="24"/>
                    <a:pt x="125" y="24"/>
                  </a:cubicBezTo>
                  <a:cubicBezTo>
                    <a:pt x="125" y="26"/>
                    <a:pt x="126" y="26"/>
                    <a:pt x="126" y="28"/>
                  </a:cubicBezTo>
                  <a:close/>
                  <a:moveTo>
                    <a:pt x="100" y="5"/>
                  </a:moveTo>
                  <a:cubicBezTo>
                    <a:pt x="100" y="5"/>
                    <a:pt x="100" y="5"/>
                    <a:pt x="100" y="0"/>
                  </a:cubicBezTo>
                  <a:cubicBezTo>
                    <a:pt x="98" y="1"/>
                    <a:pt x="97" y="1"/>
                    <a:pt x="95" y="1"/>
                  </a:cubicBezTo>
                  <a:cubicBezTo>
                    <a:pt x="96" y="5"/>
                    <a:pt x="96" y="5"/>
                    <a:pt x="96" y="5"/>
                  </a:cubicBezTo>
                  <a:cubicBezTo>
                    <a:pt x="97" y="5"/>
                    <a:pt x="99" y="5"/>
                    <a:pt x="100" y="5"/>
                  </a:cubicBezTo>
                  <a:close/>
                  <a:moveTo>
                    <a:pt x="90" y="53"/>
                  </a:moveTo>
                  <a:cubicBezTo>
                    <a:pt x="91" y="54"/>
                    <a:pt x="93" y="54"/>
                    <a:pt x="95" y="55"/>
                  </a:cubicBezTo>
                  <a:cubicBezTo>
                    <a:pt x="95" y="55"/>
                    <a:pt x="95" y="55"/>
                    <a:pt x="95" y="51"/>
                  </a:cubicBezTo>
                  <a:cubicBezTo>
                    <a:pt x="94" y="50"/>
                    <a:pt x="93" y="50"/>
                    <a:pt x="92" y="49"/>
                  </a:cubicBezTo>
                  <a:cubicBezTo>
                    <a:pt x="92" y="49"/>
                    <a:pt x="92" y="49"/>
                    <a:pt x="90" y="53"/>
                  </a:cubicBezTo>
                  <a:close/>
                  <a:moveTo>
                    <a:pt x="108" y="55"/>
                  </a:moveTo>
                  <a:cubicBezTo>
                    <a:pt x="110" y="55"/>
                    <a:pt x="111" y="54"/>
                    <a:pt x="112" y="53"/>
                  </a:cubicBezTo>
                  <a:cubicBezTo>
                    <a:pt x="112" y="53"/>
                    <a:pt x="112" y="53"/>
                    <a:pt x="110" y="50"/>
                  </a:cubicBezTo>
                  <a:cubicBezTo>
                    <a:pt x="110" y="50"/>
                    <a:pt x="109" y="51"/>
                    <a:pt x="107" y="51"/>
                  </a:cubicBezTo>
                  <a:lnTo>
                    <a:pt x="108" y="55"/>
                  </a:lnTo>
                  <a:close/>
                  <a:moveTo>
                    <a:pt x="93" y="6"/>
                  </a:moveTo>
                  <a:cubicBezTo>
                    <a:pt x="93" y="6"/>
                    <a:pt x="93" y="6"/>
                    <a:pt x="91" y="3"/>
                  </a:cubicBezTo>
                  <a:cubicBezTo>
                    <a:pt x="87" y="5"/>
                    <a:pt x="87" y="5"/>
                    <a:pt x="87" y="5"/>
                  </a:cubicBezTo>
                  <a:cubicBezTo>
                    <a:pt x="89" y="8"/>
                    <a:pt x="89" y="8"/>
                    <a:pt x="89" y="8"/>
                  </a:cubicBezTo>
                  <a:cubicBezTo>
                    <a:pt x="90" y="7"/>
                    <a:pt x="91" y="7"/>
                    <a:pt x="93" y="6"/>
                  </a:cubicBezTo>
                  <a:close/>
                  <a:moveTo>
                    <a:pt x="83" y="48"/>
                  </a:moveTo>
                  <a:cubicBezTo>
                    <a:pt x="84" y="49"/>
                    <a:pt x="85" y="50"/>
                    <a:pt x="86" y="51"/>
                  </a:cubicBezTo>
                  <a:cubicBezTo>
                    <a:pt x="86" y="51"/>
                    <a:pt x="86" y="51"/>
                    <a:pt x="89" y="47"/>
                  </a:cubicBezTo>
                  <a:cubicBezTo>
                    <a:pt x="88" y="47"/>
                    <a:pt x="87" y="46"/>
                    <a:pt x="86" y="45"/>
                  </a:cubicBezTo>
                  <a:cubicBezTo>
                    <a:pt x="86" y="45"/>
                    <a:pt x="86" y="45"/>
                    <a:pt x="83" y="48"/>
                  </a:cubicBezTo>
                  <a:close/>
                  <a:moveTo>
                    <a:pt x="109" y="1"/>
                  </a:moveTo>
                  <a:cubicBezTo>
                    <a:pt x="107" y="1"/>
                    <a:pt x="106" y="1"/>
                    <a:pt x="105" y="0"/>
                  </a:cubicBezTo>
                  <a:cubicBezTo>
                    <a:pt x="105" y="0"/>
                    <a:pt x="105" y="0"/>
                    <a:pt x="104" y="5"/>
                  </a:cubicBezTo>
                  <a:cubicBezTo>
                    <a:pt x="105" y="5"/>
                    <a:pt x="107" y="5"/>
                    <a:pt x="108" y="5"/>
                  </a:cubicBezTo>
                  <a:cubicBezTo>
                    <a:pt x="108" y="5"/>
                    <a:pt x="108" y="5"/>
                    <a:pt x="109" y="1"/>
                  </a:cubicBezTo>
                  <a:close/>
                  <a:moveTo>
                    <a:pt x="99" y="55"/>
                  </a:moveTo>
                  <a:cubicBezTo>
                    <a:pt x="102" y="55"/>
                    <a:pt x="102" y="55"/>
                    <a:pt x="102" y="55"/>
                  </a:cubicBezTo>
                  <a:cubicBezTo>
                    <a:pt x="103" y="55"/>
                    <a:pt x="103" y="55"/>
                    <a:pt x="103" y="55"/>
                  </a:cubicBezTo>
                  <a:cubicBezTo>
                    <a:pt x="103" y="55"/>
                    <a:pt x="103" y="55"/>
                    <a:pt x="103" y="51"/>
                  </a:cubicBezTo>
                  <a:cubicBezTo>
                    <a:pt x="103" y="51"/>
                    <a:pt x="103" y="51"/>
                    <a:pt x="102" y="51"/>
                  </a:cubicBezTo>
                  <a:cubicBezTo>
                    <a:pt x="99" y="51"/>
                    <a:pt x="99" y="51"/>
                    <a:pt x="99" y="51"/>
                  </a:cubicBezTo>
                  <a:cubicBezTo>
                    <a:pt x="99" y="51"/>
                    <a:pt x="99" y="51"/>
                    <a:pt x="99" y="55"/>
                  </a:cubicBezTo>
                  <a:close/>
                  <a:moveTo>
                    <a:pt x="86" y="11"/>
                  </a:moveTo>
                  <a:cubicBezTo>
                    <a:pt x="86" y="11"/>
                    <a:pt x="86" y="11"/>
                    <a:pt x="84" y="7"/>
                  </a:cubicBezTo>
                  <a:cubicBezTo>
                    <a:pt x="82" y="9"/>
                    <a:pt x="81" y="9"/>
                    <a:pt x="80" y="11"/>
                  </a:cubicBezTo>
                  <a:cubicBezTo>
                    <a:pt x="84" y="13"/>
                    <a:pt x="84" y="13"/>
                    <a:pt x="84" y="13"/>
                  </a:cubicBezTo>
                  <a:cubicBezTo>
                    <a:pt x="84" y="12"/>
                    <a:pt x="85" y="11"/>
                    <a:pt x="86" y="11"/>
                  </a:cubicBezTo>
                  <a:close/>
                  <a:moveTo>
                    <a:pt x="129" y="33"/>
                  </a:moveTo>
                  <a:cubicBezTo>
                    <a:pt x="129" y="33"/>
                    <a:pt x="129" y="33"/>
                    <a:pt x="125" y="32"/>
                  </a:cubicBezTo>
                  <a:cubicBezTo>
                    <a:pt x="125" y="34"/>
                    <a:pt x="124" y="35"/>
                    <a:pt x="124" y="36"/>
                  </a:cubicBezTo>
                  <a:cubicBezTo>
                    <a:pt x="128" y="37"/>
                    <a:pt x="128" y="37"/>
                    <a:pt x="128" y="37"/>
                  </a:cubicBezTo>
                  <a:cubicBezTo>
                    <a:pt x="128" y="36"/>
                    <a:pt x="129" y="35"/>
                    <a:pt x="129" y="33"/>
                  </a:cubicBezTo>
                  <a:close/>
                  <a:moveTo>
                    <a:pt x="34" y="55"/>
                  </a:moveTo>
                  <a:cubicBezTo>
                    <a:pt x="34" y="55"/>
                    <a:pt x="34" y="55"/>
                    <a:pt x="38" y="55"/>
                  </a:cubicBezTo>
                  <a:cubicBezTo>
                    <a:pt x="38" y="55"/>
                    <a:pt x="38" y="55"/>
                    <a:pt x="38" y="51"/>
                  </a:cubicBezTo>
                  <a:cubicBezTo>
                    <a:pt x="38" y="51"/>
                    <a:pt x="38" y="51"/>
                    <a:pt x="34" y="51"/>
                  </a:cubicBezTo>
                  <a:lnTo>
                    <a:pt x="34" y="55"/>
                  </a:lnTo>
                  <a:close/>
                  <a:moveTo>
                    <a:pt x="25" y="94"/>
                  </a:moveTo>
                  <a:cubicBezTo>
                    <a:pt x="29" y="96"/>
                    <a:pt x="29" y="96"/>
                    <a:pt x="29" y="96"/>
                  </a:cubicBezTo>
                  <a:cubicBezTo>
                    <a:pt x="29" y="96"/>
                    <a:pt x="29" y="96"/>
                    <a:pt x="31" y="93"/>
                  </a:cubicBezTo>
                  <a:cubicBezTo>
                    <a:pt x="31" y="93"/>
                    <a:pt x="31" y="93"/>
                    <a:pt x="27" y="91"/>
                  </a:cubicBezTo>
                  <a:cubicBezTo>
                    <a:pt x="27" y="91"/>
                    <a:pt x="27" y="91"/>
                    <a:pt x="25" y="94"/>
                  </a:cubicBezTo>
                  <a:close/>
                  <a:moveTo>
                    <a:pt x="32" y="107"/>
                  </a:moveTo>
                  <a:cubicBezTo>
                    <a:pt x="34" y="110"/>
                    <a:pt x="34" y="110"/>
                    <a:pt x="34" y="110"/>
                  </a:cubicBezTo>
                  <a:cubicBezTo>
                    <a:pt x="34" y="110"/>
                    <a:pt x="34" y="110"/>
                    <a:pt x="38" y="108"/>
                  </a:cubicBezTo>
                  <a:cubicBezTo>
                    <a:pt x="38" y="108"/>
                    <a:pt x="38" y="108"/>
                    <a:pt x="36" y="105"/>
                  </a:cubicBezTo>
                  <a:cubicBezTo>
                    <a:pt x="36" y="105"/>
                    <a:pt x="36" y="105"/>
                    <a:pt x="32" y="107"/>
                  </a:cubicBezTo>
                  <a:close/>
                  <a:moveTo>
                    <a:pt x="32" y="98"/>
                  </a:moveTo>
                  <a:cubicBezTo>
                    <a:pt x="36" y="100"/>
                    <a:pt x="36" y="100"/>
                    <a:pt x="36" y="100"/>
                  </a:cubicBezTo>
                  <a:cubicBezTo>
                    <a:pt x="36" y="100"/>
                    <a:pt x="36" y="100"/>
                    <a:pt x="38" y="97"/>
                  </a:cubicBezTo>
                  <a:cubicBezTo>
                    <a:pt x="38" y="97"/>
                    <a:pt x="38" y="97"/>
                    <a:pt x="34" y="95"/>
                  </a:cubicBezTo>
                  <a:cubicBezTo>
                    <a:pt x="34" y="95"/>
                    <a:pt x="34" y="95"/>
                    <a:pt x="32" y="98"/>
                  </a:cubicBezTo>
                  <a:close/>
                  <a:moveTo>
                    <a:pt x="25" y="111"/>
                  </a:moveTo>
                  <a:cubicBezTo>
                    <a:pt x="27" y="114"/>
                    <a:pt x="27" y="114"/>
                    <a:pt x="27" y="114"/>
                  </a:cubicBezTo>
                  <a:cubicBezTo>
                    <a:pt x="27" y="114"/>
                    <a:pt x="27" y="114"/>
                    <a:pt x="30" y="112"/>
                  </a:cubicBezTo>
                  <a:cubicBezTo>
                    <a:pt x="30" y="112"/>
                    <a:pt x="30" y="112"/>
                    <a:pt x="28" y="109"/>
                  </a:cubicBezTo>
                  <a:cubicBezTo>
                    <a:pt x="28" y="109"/>
                    <a:pt x="28" y="109"/>
                    <a:pt x="25" y="111"/>
                  </a:cubicBezTo>
                  <a:close/>
                  <a:moveTo>
                    <a:pt x="20" y="5"/>
                  </a:moveTo>
                  <a:cubicBezTo>
                    <a:pt x="20" y="5"/>
                    <a:pt x="20" y="5"/>
                    <a:pt x="24" y="5"/>
                  </a:cubicBezTo>
                  <a:cubicBezTo>
                    <a:pt x="24" y="5"/>
                    <a:pt x="24" y="5"/>
                    <a:pt x="24" y="0"/>
                  </a:cubicBezTo>
                  <a:cubicBezTo>
                    <a:pt x="24" y="0"/>
                    <a:pt x="24" y="0"/>
                    <a:pt x="20" y="0"/>
                  </a:cubicBezTo>
                  <a:lnTo>
                    <a:pt x="20" y="5"/>
                  </a:lnTo>
                  <a:close/>
                  <a:moveTo>
                    <a:pt x="19" y="115"/>
                  </a:moveTo>
                  <a:cubicBezTo>
                    <a:pt x="21" y="118"/>
                    <a:pt x="21" y="118"/>
                    <a:pt x="21" y="118"/>
                  </a:cubicBezTo>
                  <a:cubicBezTo>
                    <a:pt x="21" y="118"/>
                    <a:pt x="21" y="118"/>
                    <a:pt x="24" y="116"/>
                  </a:cubicBezTo>
                  <a:cubicBezTo>
                    <a:pt x="24" y="116"/>
                    <a:pt x="24" y="116"/>
                    <a:pt x="22" y="113"/>
                  </a:cubicBezTo>
                  <a:cubicBezTo>
                    <a:pt x="22" y="113"/>
                    <a:pt x="22" y="113"/>
                    <a:pt x="19" y="115"/>
                  </a:cubicBezTo>
                  <a:close/>
                  <a:moveTo>
                    <a:pt x="19" y="91"/>
                  </a:moveTo>
                  <a:cubicBezTo>
                    <a:pt x="22" y="93"/>
                    <a:pt x="22" y="93"/>
                    <a:pt x="22" y="93"/>
                  </a:cubicBezTo>
                  <a:cubicBezTo>
                    <a:pt x="22" y="93"/>
                    <a:pt x="22" y="93"/>
                    <a:pt x="24" y="89"/>
                  </a:cubicBezTo>
                  <a:cubicBezTo>
                    <a:pt x="24" y="89"/>
                    <a:pt x="24" y="89"/>
                    <a:pt x="21" y="87"/>
                  </a:cubicBezTo>
                  <a:cubicBezTo>
                    <a:pt x="21" y="87"/>
                    <a:pt x="21" y="87"/>
                    <a:pt x="19" y="91"/>
                  </a:cubicBezTo>
                  <a:close/>
                  <a:moveTo>
                    <a:pt x="81" y="39"/>
                  </a:moveTo>
                  <a:cubicBezTo>
                    <a:pt x="81" y="39"/>
                    <a:pt x="81" y="39"/>
                    <a:pt x="78" y="41"/>
                  </a:cubicBezTo>
                  <a:cubicBezTo>
                    <a:pt x="78" y="42"/>
                    <a:pt x="79" y="43"/>
                    <a:pt x="80" y="45"/>
                  </a:cubicBezTo>
                  <a:cubicBezTo>
                    <a:pt x="80" y="45"/>
                    <a:pt x="80" y="45"/>
                    <a:pt x="83" y="42"/>
                  </a:cubicBezTo>
                  <a:cubicBezTo>
                    <a:pt x="82" y="41"/>
                    <a:pt x="82" y="40"/>
                    <a:pt x="81" y="39"/>
                  </a:cubicBezTo>
                  <a:close/>
                  <a:moveTo>
                    <a:pt x="162" y="79"/>
                  </a:moveTo>
                  <a:cubicBezTo>
                    <a:pt x="148" y="65"/>
                    <a:pt x="148" y="65"/>
                    <a:pt x="148" y="65"/>
                  </a:cubicBezTo>
                  <a:cubicBezTo>
                    <a:pt x="158" y="55"/>
                    <a:pt x="158" y="55"/>
                    <a:pt x="158" y="55"/>
                  </a:cubicBezTo>
                  <a:cubicBezTo>
                    <a:pt x="133" y="53"/>
                    <a:pt x="133" y="53"/>
                    <a:pt x="133" y="53"/>
                  </a:cubicBezTo>
                  <a:cubicBezTo>
                    <a:pt x="136" y="78"/>
                    <a:pt x="136" y="78"/>
                    <a:pt x="136" y="78"/>
                  </a:cubicBezTo>
                  <a:cubicBezTo>
                    <a:pt x="145" y="69"/>
                    <a:pt x="145" y="69"/>
                    <a:pt x="145" y="69"/>
                  </a:cubicBezTo>
                  <a:cubicBezTo>
                    <a:pt x="158" y="82"/>
                    <a:pt x="158" y="82"/>
                    <a:pt x="158" y="82"/>
                  </a:cubicBezTo>
                  <a:lnTo>
                    <a:pt x="162" y="79"/>
                  </a:lnTo>
                  <a:close/>
                  <a:moveTo>
                    <a:pt x="158" y="212"/>
                  </a:moveTo>
                  <a:cubicBezTo>
                    <a:pt x="207" y="212"/>
                    <a:pt x="207" y="212"/>
                    <a:pt x="207" y="212"/>
                  </a:cubicBezTo>
                  <a:cubicBezTo>
                    <a:pt x="207" y="163"/>
                    <a:pt x="207" y="163"/>
                    <a:pt x="207" y="163"/>
                  </a:cubicBezTo>
                  <a:cubicBezTo>
                    <a:pt x="158" y="163"/>
                    <a:pt x="158" y="163"/>
                    <a:pt x="158" y="163"/>
                  </a:cubicBezTo>
                  <a:cubicBezTo>
                    <a:pt x="158" y="212"/>
                    <a:pt x="158" y="212"/>
                    <a:pt x="158" y="212"/>
                  </a:cubicBezTo>
                  <a:close/>
                  <a:moveTo>
                    <a:pt x="39" y="102"/>
                  </a:moveTo>
                  <a:cubicBezTo>
                    <a:pt x="39" y="102"/>
                    <a:pt x="39" y="102"/>
                    <a:pt x="40" y="102"/>
                  </a:cubicBezTo>
                  <a:cubicBezTo>
                    <a:pt x="40" y="102"/>
                    <a:pt x="40" y="102"/>
                    <a:pt x="39" y="103"/>
                  </a:cubicBezTo>
                  <a:cubicBezTo>
                    <a:pt x="41" y="106"/>
                    <a:pt x="41" y="106"/>
                    <a:pt x="41" y="106"/>
                  </a:cubicBezTo>
                  <a:cubicBezTo>
                    <a:pt x="41" y="106"/>
                    <a:pt x="41" y="106"/>
                    <a:pt x="47" y="102"/>
                  </a:cubicBezTo>
                  <a:cubicBezTo>
                    <a:pt x="47" y="102"/>
                    <a:pt x="47" y="102"/>
                    <a:pt x="41" y="99"/>
                  </a:cubicBezTo>
                  <a:cubicBezTo>
                    <a:pt x="41" y="99"/>
                    <a:pt x="41" y="99"/>
                    <a:pt x="39" y="102"/>
                  </a:cubicBezTo>
                  <a:close/>
                  <a:moveTo>
                    <a:pt x="95" y="212"/>
                  </a:moveTo>
                  <a:cubicBezTo>
                    <a:pt x="138" y="188"/>
                    <a:pt x="138" y="188"/>
                    <a:pt x="138" y="188"/>
                  </a:cubicBezTo>
                  <a:cubicBezTo>
                    <a:pt x="95" y="163"/>
                    <a:pt x="95" y="163"/>
                    <a:pt x="95" y="163"/>
                  </a:cubicBezTo>
                  <a:cubicBezTo>
                    <a:pt x="95" y="212"/>
                    <a:pt x="95" y="212"/>
                    <a:pt x="95" y="212"/>
                  </a:cubicBezTo>
                  <a:close/>
                  <a:moveTo>
                    <a:pt x="133" y="136"/>
                  </a:moveTo>
                  <a:cubicBezTo>
                    <a:pt x="95" y="98"/>
                    <a:pt x="95" y="98"/>
                    <a:pt x="95" y="98"/>
                  </a:cubicBezTo>
                  <a:cubicBezTo>
                    <a:pt x="105" y="89"/>
                    <a:pt x="105" y="89"/>
                    <a:pt x="105" y="89"/>
                  </a:cubicBezTo>
                  <a:cubicBezTo>
                    <a:pt x="80" y="87"/>
                    <a:pt x="80" y="87"/>
                    <a:pt x="80" y="87"/>
                  </a:cubicBezTo>
                  <a:cubicBezTo>
                    <a:pt x="82" y="111"/>
                    <a:pt x="82" y="111"/>
                    <a:pt x="82" y="111"/>
                  </a:cubicBezTo>
                  <a:cubicBezTo>
                    <a:pt x="92" y="102"/>
                    <a:pt x="92" y="102"/>
                    <a:pt x="92" y="102"/>
                  </a:cubicBezTo>
                  <a:cubicBezTo>
                    <a:pt x="130" y="140"/>
                    <a:pt x="130" y="140"/>
                    <a:pt x="130" y="140"/>
                  </a:cubicBezTo>
                  <a:lnTo>
                    <a:pt x="133" y="136"/>
                  </a:lnTo>
                  <a:close/>
                  <a:moveTo>
                    <a:pt x="73" y="142"/>
                  </a:moveTo>
                  <a:cubicBezTo>
                    <a:pt x="48" y="140"/>
                    <a:pt x="48" y="140"/>
                    <a:pt x="48" y="140"/>
                  </a:cubicBezTo>
                  <a:cubicBezTo>
                    <a:pt x="50" y="164"/>
                    <a:pt x="50" y="164"/>
                    <a:pt x="50" y="164"/>
                  </a:cubicBezTo>
                  <a:cubicBezTo>
                    <a:pt x="59" y="154"/>
                    <a:pt x="59" y="154"/>
                    <a:pt x="59" y="154"/>
                  </a:cubicBezTo>
                  <a:cubicBezTo>
                    <a:pt x="74" y="169"/>
                    <a:pt x="74" y="169"/>
                    <a:pt x="74" y="169"/>
                  </a:cubicBezTo>
                  <a:cubicBezTo>
                    <a:pt x="77" y="165"/>
                    <a:pt x="77" y="165"/>
                    <a:pt x="77" y="165"/>
                  </a:cubicBezTo>
                  <a:cubicBezTo>
                    <a:pt x="63" y="151"/>
                    <a:pt x="63" y="151"/>
                    <a:pt x="63" y="151"/>
                  </a:cubicBezTo>
                  <a:lnTo>
                    <a:pt x="73" y="142"/>
                  </a:lnTo>
                  <a:close/>
                  <a:moveTo>
                    <a:pt x="12" y="87"/>
                  </a:moveTo>
                  <a:cubicBezTo>
                    <a:pt x="15" y="89"/>
                    <a:pt x="15" y="89"/>
                    <a:pt x="15" y="89"/>
                  </a:cubicBezTo>
                  <a:cubicBezTo>
                    <a:pt x="15" y="89"/>
                    <a:pt x="15" y="89"/>
                    <a:pt x="17" y="85"/>
                  </a:cubicBezTo>
                  <a:cubicBezTo>
                    <a:pt x="17" y="85"/>
                    <a:pt x="17" y="85"/>
                    <a:pt x="14" y="83"/>
                  </a:cubicBezTo>
                  <a:cubicBezTo>
                    <a:pt x="14" y="83"/>
                    <a:pt x="14" y="83"/>
                    <a:pt x="12" y="87"/>
                  </a:cubicBezTo>
                  <a:close/>
                  <a:moveTo>
                    <a:pt x="0" y="104"/>
                  </a:moveTo>
                  <a:cubicBezTo>
                    <a:pt x="0" y="104"/>
                    <a:pt x="0" y="104"/>
                    <a:pt x="4" y="104"/>
                  </a:cubicBezTo>
                  <a:cubicBezTo>
                    <a:pt x="4" y="104"/>
                    <a:pt x="4" y="104"/>
                    <a:pt x="4" y="100"/>
                  </a:cubicBezTo>
                  <a:cubicBezTo>
                    <a:pt x="4" y="100"/>
                    <a:pt x="4" y="100"/>
                    <a:pt x="0" y="100"/>
                  </a:cubicBezTo>
                  <a:lnTo>
                    <a:pt x="0" y="104"/>
                  </a:lnTo>
                  <a:close/>
                  <a:moveTo>
                    <a:pt x="0" y="55"/>
                  </a:moveTo>
                  <a:cubicBezTo>
                    <a:pt x="0" y="55"/>
                    <a:pt x="0" y="55"/>
                    <a:pt x="4" y="55"/>
                  </a:cubicBezTo>
                  <a:cubicBezTo>
                    <a:pt x="4" y="55"/>
                    <a:pt x="4" y="55"/>
                    <a:pt x="4" y="51"/>
                  </a:cubicBezTo>
                  <a:cubicBezTo>
                    <a:pt x="4" y="51"/>
                    <a:pt x="4" y="51"/>
                    <a:pt x="0" y="51"/>
                  </a:cubicBezTo>
                  <a:lnTo>
                    <a:pt x="0" y="55"/>
                  </a:lnTo>
                  <a:close/>
                  <a:moveTo>
                    <a:pt x="0" y="96"/>
                  </a:moveTo>
                  <a:cubicBezTo>
                    <a:pt x="0" y="96"/>
                    <a:pt x="0" y="96"/>
                    <a:pt x="4" y="96"/>
                  </a:cubicBezTo>
                  <a:cubicBezTo>
                    <a:pt x="4" y="96"/>
                    <a:pt x="4" y="96"/>
                    <a:pt x="4" y="93"/>
                  </a:cubicBezTo>
                  <a:cubicBezTo>
                    <a:pt x="4" y="93"/>
                    <a:pt x="4" y="93"/>
                    <a:pt x="0" y="93"/>
                  </a:cubicBezTo>
                  <a:lnTo>
                    <a:pt x="0" y="96"/>
                  </a:lnTo>
                  <a:close/>
                  <a:moveTo>
                    <a:pt x="0" y="75"/>
                  </a:moveTo>
                  <a:cubicBezTo>
                    <a:pt x="0" y="75"/>
                    <a:pt x="0" y="75"/>
                    <a:pt x="0" y="81"/>
                  </a:cubicBezTo>
                  <a:cubicBezTo>
                    <a:pt x="4" y="81"/>
                    <a:pt x="4" y="81"/>
                    <a:pt x="4" y="81"/>
                  </a:cubicBezTo>
                  <a:cubicBezTo>
                    <a:pt x="4" y="81"/>
                    <a:pt x="4" y="81"/>
                    <a:pt x="4" y="79"/>
                  </a:cubicBezTo>
                  <a:cubicBezTo>
                    <a:pt x="4" y="79"/>
                    <a:pt x="4" y="79"/>
                    <a:pt x="3" y="79"/>
                  </a:cubicBezTo>
                  <a:cubicBezTo>
                    <a:pt x="3" y="79"/>
                    <a:pt x="3" y="79"/>
                    <a:pt x="4" y="77"/>
                  </a:cubicBezTo>
                  <a:cubicBezTo>
                    <a:pt x="4" y="77"/>
                    <a:pt x="4" y="77"/>
                    <a:pt x="0" y="75"/>
                  </a:cubicBezTo>
                  <a:close/>
                  <a:moveTo>
                    <a:pt x="0" y="89"/>
                  </a:moveTo>
                  <a:cubicBezTo>
                    <a:pt x="0" y="89"/>
                    <a:pt x="0" y="89"/>
                    <a:pt x="4" y="89"/>
                  </a:cubicBezTo>
                  <a:cubicBezTo>
                    <a:pt x="4" y="89"/>
                    <a:pt x="4" y="89"/>
                    <a:pt x="4" y="85"/>
                  </a:cubicBezTo>
                  <a:cubicBezTo>
                    <a:pt x="4" y="85"/>
                    <a:pt x="4" y="85"/>
                    <a:pt x="0" y="85"/>
                  </a:cubicBezTo>
                  <a:lnTo>
                    <a:pt x="0" y="89"/>
                  </a:lnTo>
                  <a:close/>
                  <a:moveTo>
                    <a:pt x="12" y="119"/>
                  </a:moveTo>
                  <a:cubicBezTo>
                    <a:pt x="13" y="122"/>
                    <a:pt x="13" y="122"/>
                    <a:pt x="13" y="122"/>
                  </a:cubicBezTo>
                  <a:cubicBezTo>
                    <a:pt x="13" y="122"/>
                    <a:pt x="13" y="122"/>
                    <a:pt x="17" y="120"/>
                  </a:cubicBezTo>
                  <a:cubicBezTo>
                    <a:pt x="17" y="120"/>
                    <a:pt x="17" y="120"/>
                    <a:pt x="15" y="117"/>
                  </a:cubicBezTo>
                  <a:cubicBezTo>
                    <a:pt x="15" y="117"/>
                    <a:pt x="15" y="117"/>
                    <a:pt x="12" y="119"/>
                  </a:cubicBezTo>
                  <a:close/>
                  <a:moveTo>
                    <a:pt x="0" y="130"/>
                  </a:moveTo>
                  <a:cubicBezTo>
                    <a:pt x="4" y="128"/>
                    <a:pt x="4" y="128"/>
                    <a:pt x="4" y="128"/>
                  </a:cubicBezTo>
                  <a:cubicBezTo>
                    <a:pt x="4" y="128"/>
                    <a:pt x="4" y="128"/>
                    <a:pt x="3" y="127"/>
                  </a:cubicBezTo>
                  <a:cubicBezTo>
                    <a:pt x="3" y="127"/>
                    <a:pt x="3" y="127"/>
                    <a:pt x="4" y="127"/>
                  </a:cubicBezTo>
                  <a:cubicBezTo>
                    <a:pt x="4" y="127"/>
                    <a:pt x="4" y="127"/>
                    <a:pt x="4" y="124"/>
                  </a:cubicBezTo>
                  <a:cubicBezTo>
                    <a:pt x="4" y="124"/>
                    <a:pt x="4" y="124"/>
                    <a:pt x="0" y="124"/>
                  </a:cubicBezTo>
                  <a:cubicBezTo>
                    <a:pt x="0" y="124"/>
                    <a:pt x="0" y="124"/>
                    <a:pt x="0" y="130"/>
                  </a:cubicBezTo>
                  <a:close/>
                  <a:moveTo>
                    <a:pt x="0" y="112"/>
                  </a:moveTo>
                  <a:cubicBezTo>
                    <a:pt x="0" y="112"/>
                    <a:pt x="0" y="112"/>
                    <a:pt x="4" y="112"/>
                  </a:cubicBezTo>
                  <a:cubicBezTo>
                    <a:pt x="4" y="112"/>
                    <a:pt x="4" y="112"/>
                    <a:pt x="4" y="108"/>
                  </a:cubicBezTo>
                  <a:cubicBezTo>
                    <a:pt x="4" y="108"/>
                    <a:pt x="4" y="108"/>
                    <a:pt x="0" y="108"/>
                  </a:cubicBezTo>
                  <a:lnTo>
                    <a:pt x="0" y="112"/>
                  </a:lnTo>
                  <a:close/>
                  <a:moveTo>
                    <a:pt x="0" y="120"/>
                  </a:moveTo>
                  <a:cubicBezTo>
                    <a:pt x="0" y="120"/>
                    <a:pt x="0" y="120"/>
                    <a:pt x="4" y="120"/>
                  </a:cubicBezTo>
                  <a:cubicBezTo>
                    <a:pt x="4" y="120"/>
                    <a:pt x="4" y="120"/>
                    <a:pt x="4" y="116"/>
                  </a:cubicBezTo>
                  <a:cubicBezTo>
                    <a:pt x="4" y="116"/>
                    <a:pt x="4" y="116"/>
                    <a:pt x="0" y="116"/>
                  </a:cubicBezTo>
                  <a:lnTo>
                    <a:pt x="0" y="120"/>
                  </a:lnTo>
                  <a:close/>
                  <a:moveTo>
                    <a:pt x="0" y="5"/>
                  </a:moveTo>
                  <a:cubicBezTo>
                    <a:pt x="0" y="5"/>
                    <a:pt x="0" y="5"/>
                    <a:pt x="4" y="5"/>
                  </a:cubicBezTo>
                  <a:cubicBezTo>
                    <a:pt x="4" y="5"/>
                    <a:pt x="4" y="5"/>
                    <a:pt x="4" y="0"/>
                  </a:cubicBezTo>
                  <a:cubicBezTo>
                    <a:pt x="4" y="0"/>
                    <a:pt x="4" y="0"/>
                    <a:pt x="0" y="0"/>
                  </a:cubicBezTo>
                  <a:lnTo>
                    <a:pt x="0" y="5"/>
                  </a:lnTo>
                  <a:close/>
                  <a:moveTo>
                    <a:pt x="5" y="123"/>
                  </a:moveTo>
                  <a:cubicBezTo>
                    <a:pt x="7" y="126"/>
                    <a:pt x="7" y="126"/>
                    <a:pt x="7" y="126"/>
                  </a:cubicBezTo>
                  <a:cubicBezTo>
                    <a:pt x="7" y="126"/>
                    <a:pt x="7" y="126"/>
                    <a:pt x="10" y="124"/>
                  </a:cubicBezTo>
                  <a:cubicBezTo>
                    <a:pt x="10" y="124"/>
                    <a:pt x="10" y="124"/>
                    <a:pt x="8" y="121"/>
                  </a:cubicBezTo>
                  <a:cubicBezTo>
                    <a:pt x="8" y="121"/>
                    <a:pt x="8" y="121"/>
                    <a:pt x="5" y="123"/>
                  </a:cubicBezTo>
                  <a:close/>
                  <a:moveTo>
                    <a:pt x="5" y="83"/>
                  </a:moveTo>
                  <a:cubicBezTo>
                    <a:pt x="8" y="85"/>
                    <a:pt x="8" y="85"/>
                    <a:pt x="8" y="85"/>
                  </a:cubicBezTo>
                  <a:cubicBezTo>
                    <a:pt x="8" y="85"/>
                    <a:pt x="8" y="85"/>
                    <a:pt x="10" y="81"/>
                  </a:cubicBezTo>
                  <a:cubicBezTo>
                    <a:pt x="10" y="81"/>
                    <a:pt x="10" y="81"/>
                    <a:pt x="7" y="79"/>
                  </a:cubicBezTo>
                  <a:cubicBezTo>
                    <a:pt x="7" y="79"/>
                    <a:pt x="7" y="79"/>
                    <a:pt x="5" y="83"/>
                  </a:cubicBezTo>
                  <a:close/>
                  <a:moveTo>
                    <a:pt x="0" y="15"/>
                  </a:moveTo>
                  <a:cubicBezTo>
                    <a:pt x="0" y="15"/>
                    <a:pt x="0" y="15"/>
                    <a:pt x="4" y="15"/>
                  </a:cubicBezTo>
                  <a:cubicBezTo>
                    <a:pt x="4" y="15"/>
                    <a:pt x="4" y="15"/>
                    <a:pt x="4" y="11"/>
                  </a:cubicBezTo>
                  <a:cubicBezTo>
                    <a:pt x="4" y="11"/>
                    <a:pt x="4" y="11"/>
                    <a:pt x="0" y="11"/>
                  </a:cubicBezTo>
                  <a:lnTo>
                    <a:pt x="0" y="15"/>
                  </a:lnTo>
                  <a:close/>
                  <a:moveTo>
                    <a:pt x="0" y="35"/>
                  </a:moveTo>
                  <a:cubicBezTo>
                    <a:pt x="0" y="35"/>
                    <a:pt x="0" y="35"/>
                    <a:pt x="4" y="35"/>
                  </a:cubicBezTo>
                  <a:cubicBezTo>
                    <a:pt x="4" y="35"/>
                    <a:pt x="4" y="35"/>
                    <a:pt x="4" y="31"/>
                  </a:cubicBezTo>
                  <a:cubicBezTo>
                    <a:pt x="4" y="31"/>
                    <a:pt x="4" y="31"/>
                    <a:pt x="0" y="31"/>
                  </a:cubicBezTo>
                  <a:lnTo>
                    <a:pt x="0" y="35"/>
                  </a:lnTo>
                  <a:close/>
                  <a:moveTo>
                    <a:pt x="0" y="45"/>
                  </a:moveTo>
                  <a:cubicBezTo>
                    <a:pt x="0" y="45"/>
                    <a:pt x="0" y="45"/>
                    <a:pt x="4" y="45"/>
                  </a:cubicBezTo>
                  <a:cubicBezTo>
                    <a:pt x="4" y="45"/>
                    <a:pt x="4" y="45"/>
                    <a:pt x="4" y="41"/>
                  </a:cubicBezTo>
                  <a:cubicBezTo>
                    <a:pt x="4" y="41"/>
                    <a:pt x="4" y="41"/>
                    <a:pt x="0" y="41"/>
                  </a:cubicBezTo>
                  <a:lnTo>
                    <a:pt x="0" y="45"/>
                  </a:lnTo>
                  <a:close/>
                  <a:moveTo>
                    <a:pt x="0" y="25"/>
                  </a:moveTo>
                  <a:cubicBezTo>
                    <a:pt x="0" y="25"/>
                    <a:pt x="0" y="25"/>
                    <a:pt x="4" y="25"/>
                  </a:cubicBezTo>
                  <a:cubicBezTo>
                    <a:pt x="4" y="25"/>
                    <a:pt x="4" y="25"/>
                    <a:pt x="4" y="21"/>
                  </a:cubicBezTo>
                  <a:cubicBezTo>
                    <a:pt x="4" y="21"/>
                    <a:pt x="4" y="21"/>
                    <a:pt x="0" y="21"/>
                  </a:cubicBezTo>
                  <a:lnTo>
                    <a:pt x="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4903905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0000"/>
                    <a:lumOff val="10000"/>
                    <a:alpha val="99000"/>
                  </a:schemeClr>
                </a:solidFill>
              </a:rPr>
              <a:t>Summary</a:t>
            </a:r>
          </a:p>
        </p:txBody>
      </p:sp>
      <p:sp>
        <p:nvSpPr>
          <p:cNvPr id="3" name="Content Placeholder 2"/>
          <p:cNvSpPr>
            <a:spLocks noGrp="1"/>
          </p:cNvSpPr>
          <p:nvPr>
            <p:ph sz="quarter" idx="10"/>
          </p:nvPr>
        </p:nvSpPr>
        <p:spPr>
          <a:xfrm>
            <a:off x="519113" y="1463675"/>
            <a:ext cx="11155680" cy="3570208"/>
          </a:xfrm>
        </p:spPr>
        <p:txBody>
          <a:bodyPr/>
          <a:lstStyle/>
          <a:p>
            <a:r>
              <a:rPr lang="en-US" dirty="0">
                <a:solidFill>
                  <a:schemeClr val="accent2"/>
                </a:solidFill>
                <a:latin typeface="Segoe UI Light" pitchFamily="34" charset="0"/>
              </a:rPr>
              <a:t>Globally distributed highly available DNS service</a:t>
            </a:r>
          </a:p>
          <a:p>
            <a:r>
              <a:rPr lang="en-US" dirty="0">
                <a:solidFill>
                  <a:schemeClr val="accent2"/>
                </a:solidFill>
                <a:latin typeface="Segoe UI Light" pitchFamily="34" charset="0"/>
              </a:rPr>
              <a:t>Integrated with Windows Azure</a:t>
            </a:r>
          </a:p>
          <a:p>
            <a:r>
              <a:rPr lang="en-US" dirty="0">
                <a:solidFill>
                  <a:schemeClr val="accent2"/>
                </a:solidFill>
                <a:latin typeface="Segoe UI Light" pitchFamily="34" charset="0"/>
              </a:rPr>
              <a:t>Provides a platform for a better user experience</a:t>
            </a:r>
          </a:p>
          <a:p>
            <a:r>
              <a:rPr lang="en-US" dirty="0">
                <a:solidFill>
                  <a:schemeClr val="accent2"/>
                </a:solidFill>
                <a:latin typeface="Segoe UI Light" pitchFamily="34" charset="0"/>
              </a:rPr>
              <a:t>Provides a platform for building highly </a:t>
            </a:r>
            <a:r>
              <a:rPr lang="en-US">
                <a:solidFill>
                  <a:schemeClr val="accent2"/>
                </a:solidFill>
                <a:latin typeface="Segoe UI Light" pitchFamily="34" charset="0"/>
              </a:rPr>
              <a:t>available </a:t>
            </a:r>
            <a:r>
              <a:rPr lang="en-US" smtClean="0">
                <a:solidFill>
                  <a:schemeClr val="accent2"/>
                </a:solidFill>
                <a:latin typeface="Segoe UI Light" pitchFamily="34" charset="0"/>
              </a:rPr>
              <a:t/>
            </a:r>
            <a:br>
              <a:rPr lang="en-US" smtClean="0">
                <a:solidFill>
                  <a:schemeClr val="accent2"/>
                </a:solidFill>
                <a:latin typeface="Segoe UI Light" pitchFamily="34" charset="0"/>
              </a:rPr>
            </a:br>
            <a:r>
              <a:rPr lang="en-US" smtClean="0">
                <a:solidFill>
                  <a:schemeClr val="accent2"/>
                </a:solidFill>
                <a:latin typeface="Segoe UI Light" pitchFamily="34" charset="0"/>
              </a:rPr>
              <a:t>and </a:t>
            </a:r>
            <a:r>
              <a:rPr lang="en-US" dirty="0">
                <a:solidFill>
                  <a:schemeClr val="accent2"/>
                </a:solidFill>
                <a:latin typeface="Segoe UI Light" pitchFamily="34" charset="0"/>
              </a:rPr>
              <a:t>scalable applications</a:t>
            </a:r>
          </a:p>
          <a:p>
            <a:endParaRPr lang="en-US" dirty="0">
              <a:solidFill>
                <a:schemeClr val="accent2"/>
              </a:solidFill>
              <a:latin typeface="Segoe UI Light" pitchFamily="34" charset="0"/>
            </a:endParaRPr>
          </a:p>
        </p:txBody>
      </p:sp>
    </p:spTree>
    <p:extLst>
      <p:ext uri="{BB962C8B-B14F-4D97-AF65-F5344CB8AC3E}">
        <p14:creationId xmlns:p14="http://schemas.microsoft.com/office/powerpoint/2010/main" val="110862530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Traffic Manager</a:t>
            </a:r>
          </a:p>
        </p:txBody>
      </p:sp>
      <p:sp>
        <p:nvSpPr>
          <p:cNvPr id="8" name="Subtitle 7"/>
          <p:cNvSpPr>
            <a:spLocks noGrp="1"/>
          </p:cNvSpPr>
          <p:nvPr>
            <p:ph type="subTitle" idx="1"/>
          </p:nvPr>
        </p:nvSpPr>
        <p:spPr/>
        <p:txBody>
          <a:bodyPr/>
          <a:lstStyle/>
          <a:p>
            <a:endParaRPr lang="en-US"/>
          </a:p>
        </p:txBody>
      </p:sp>
      <p:sp>
        <p:nvSpPr>
          <p:cNvPr id="9" name="Text Placeholder 8"/>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336677037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9757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Building Blocks </a:t>
            </a:r>
          </a:p>
        </p:txBody>
      </p:sp>
      <p:sp>
        <p:nvSpPr>
          <p:cNvPr id="13" name="Rectangle 12"/>
          <p:cNvSpPr/>
          <p:nvPr/>
        </p:nvSpPr>
        <p:spPr bwMode="auto">
          <a:xfrm>
            <a:off x="1294902" y="1420813"/>
            <a:ext cx="2286000" cy="4843462"/>
          </a:xfrm>
          <a:prstGeom prst="rect">
            <a:avLst/>
          </a:prstGeom>
          <a:solidFill>
            <a:schemeClr val="accent2"/>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lnSpc>
                <a:spcPct val="90000"/>
              </a:lnSpc>
              <a:spcBef>
                <a:spcPts val="2400"/>
              </a:spcBef>
            </a:pPr>
            <a:r>
              <a:rPr lang="en-US" sz="2800" spc="-50" dirty="0" smtClean="0">
                <a:ln>
                  <a:solidFill>
                    <a:schemeClr val="bg1">
                      <a:alpha val="0"/>
                    </a:schemeClr>
                  </a:solidFill>
                </a:ln>
                <a:solidFill>
                  <a:schemeClr val="bg1">
                    <a:alpha val="99000"/>
                  </a:schemeClr>
                </a:solidFill>
                <a:latin typeface="Segoe UI Light" pitchFamily="34" charset="0"/>
              </a:rPr>
              <a:t>Deployment Health</a:t>
            </a:r>
          </a:p>
          <a:p>
            <a:pPr algn="ctr" defTabSz="914099">
              <a:lnSpc>
                <a:spcPct val="90000"/>
              </a:lnSpc>
              <a:spcBef>
                <a:spcPts val="2400"/>
              </a:spcBef>
            </a:pPr>
            <a:r>
              <a:rPr lang="en-US" sz="2800" spc="-50" dirty="0" smtClean="0">
                <a:ln>
                  <a:solidFill>
                    <a:schemeClr val="bg1">
                      <a:alpha val="0"/>
                    </a:schemeClr>
                  </a:solidFill>
                </a:ln>
                <a:solidFill>
                  <a:schemeClr val="bg1">
                    <a:alpha val="99000"/>
                  </a:schemeClr>
                </a:solidFill>
                <a:latin typeface="Segoe UI Light" pitchFamily="34" charset="0"/>
              </a:rPr>
              <a:t>Customer metadata</a:t>
            </a:r>
          </a:p>
        </p:txBody>
      </p:sp>
      <p:sp>
        <p:nvSpPr>
          <p:cNvPr id="14" name="Rectangle 13"/>
          <p:cNvSpPr/>
          <p:nvPr/>
        </p:nvSpPr>
        <p:spPr bwMode="auto">
          <a:xfrm>
            <a:off x="8607922" y="1420813"/>
            <a:ext cx="2286000" cy="4843462"/>
          </a:xfrm>
          <a:prstGeom prst="rect">
            <a:avLst/>
          </a:prstGeom>
          <a:solidFill>
            <a:schemeClr val="accent2"/>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lnSpc>
                <a:spcPct val="90000"/>
              </a:lnSpc>
              <a:spcBef>
                <a:spcPts val="2400"/>
              </a:spcBef>
            </a:pPr>
            <a:r>
              <a:rPr lang="en-US" sz="2800" spc="-50" dirty="0">
                <a:ln>
                  <a:solidFill>
                    <a:schemeClr val="bg1">
                      <a:alpha val="0"/>
                    </a:schemeClr>
                  </a:solidFill>
                </a:ln>
                <a:solidFill>
                  <a:schemeClr val="bg1">
                    <a:alpha val="99000"/>
                  </a:schemeClr>
                </a:solidFill>
                <a:latin typeface="Segoe UI Light" pitchFamily="34" charset="0"/>
              </a:rPr>
              <a:t>Network Intelligence</a:t>
            </a:r>
          </a:p>
          <a:p>
            <a:pPr algn="ctr" defTabSz="914099">
              <a:lnSpc>
                <a:spcPct val="90000"/>
              </a:lnSpc>
              <a:spcBef>
                <a:spcPts val="2400"/>
              </a:spcBef>
            </a:pPr>
            <a:r>
              <a:rPr lang="en-US" sz="2800" spc="-50" dirty="0">
                <a:ln>
                  <a:solidFill>
                    <a:schemeClr val="bg1">
                      <a:alpha val="0"/>
                    </a:schemeClr>
                  </a:solidFill>
                </a:ln>
                <a:solidFill>
                  <a:schemeClr val="bg1">
                    <a:alpha val="99000"/>
                  </a:schemeClr>
                </a:solidFill>
                <a:latin typeface="Segoe UI Light" pitchFamily="34" charset="0"/>
              </a:rPr>
              <a:t>GeoIP data</a:t>
            </a:r>
          </a:p>
        </p:txBody>
      </p:sp>
      <p:sp>
        <p:nvSpPr>
          <p:cNvPr id="3" name="Rectangle 2"/>
          <p:cNvSpPr/>
          <p:nvPr/>
        </p:nvSpPr>
        <p:spPr bwMode="auto">
          <a:xfrm>
            <a:off x="3671252" y="1420813"/>
            <a:ext cx="4846320" cy="48434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04" bIns="91440" numCol="1" spcCol="0" rtlCol="0" anchor="t" anchorCtr="0" compatLnSpc="1">
            <a:prstTxWarp prst="textNoShape">
              <a:avLst/>
            </a:prstTxWarp>
          </a:bodyPr>
          <a:lstStyle/>
          <a:p>
            <a:pPr defTabSz="913788" fontAlgn="base">
              <a:spcBef>
                <a:spcPts val="1200"/>
              </a:spcBef>
              <a:spcAft>
                <a:spcPct val="0"/>
              </a:spcAft>
            </a:pPr>
            <a:r>
              <a:rPr lang="en-US" sz="3200" dirty="0">
                <a:ln>
                  <a:solidFill>
                    <a:schemeClr val="bg1">
                      <a:alpha val="0"/>
                    </a:schemeClr>
                  </a:solidFill>
                </a:ln>
                <a:solidFill>
                  <a:schemeClr val="bg1">
                    <a:alpha val="99000"/>
                  </a:schemeClr>
                </a:solidFill>
                <a:latin typeface="Segoe UI Light" pitchFamily="34" charset="0"/>
              </a:rPr>
              <a:t>Policy</a:t>
            </a:r>
          </a:p>
        </p:txBody>
      </p:sp>
      <p:grpSp>
        <p:nvGrpSpPr>
          <p:cNvPr id="34" name="Group 33"/>
          <p:cNvGrpSpPr/>
          <p:nvPr/>
        </p:nvGrpSpPr>
        <p:grpSpPr>
          <a:xfrm>
            <a:off x="4312554" y="2253156"/>
            <a:ext cx="3563716" cy="3567237"/>
            <a:chOff x="4236820" y="2303956"/>
            <a:chExt cx="3563716" cy="3567237"/>
          </a:xfrm>
        </p:grpSpPr>
        <p:grpSp>
          <p:nvGrpSpPr>
            <p:cNvPr id="33" name="Group 32"/>
            <p:cNvGrpSpPr/>
            <p:nvPr/>
          </p:nvGrpSpPr>
          <p:grpSpPr>
            <a:xfrm>
              <a:off x="6069435" y="2303956"/>
              <a:ext cx="1731101" cy="1731101"/>
              <a:chOff x="6069435" y="2303956"/>
              <a:chExt cx="1731101" cy="1731101"/>
            </a:xfrm>
          </p:grpSpPr>
          <p:sp>
            <p:nvSpPr>
              <p:cNvPr id="17" name="Rectangle 16"/>
              <p:cNvSpPr/>
              <p:nvPr>
                <p:custDataLst>
                  <p:tags r:id="rId4"/>
                </p:custDataLst>
              </p:nvPr>
            </p:nvSpPr>
            <p:spPr bwMode="auto">
              <a:xfrm>
                <a:off x="6069435" y="2303956"/>
                <a:ext cx="1731101" cy="17311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200" dirty="0">
                    <a:ln>
                      <a:solidFill>
                        <a:schemeClr val="bg1">
                          <a:alpha val="0"/>
                        </a:schemeClr>
                      </a:solidFill>
                    </a:ln>
                    <a:solidFill>
                      <a:schemeClr val="accent2">
                        <a:alpha val="99000"/>
                      </a:schemeClr>
                    </a:solidFill>
                    <a:latin typeface="Segoe UI Light" pitchFamily="34" charset="0"/>
                  </a:rPr>
                  <a:t>Performance</a:t>
                </a:r>
              </a:p>
            </p:txBody>
          </p:sp>
          <p:sp>
            <p:nvSpPr>
              <p:cNvPr id="22" name="Freeform 20"/>
              <p:cNvSpPr>
                <a:spLocks noEditPoints="1"/>
              </p:cNvSpPr>
              <p:nvPr/>
            </p:nvSpPr>
            <p:spPr bwMode="black">
              <a:xfrm>
                <a:off x="6530480" y="2766388"/>
                <a:ext cx="809010" cy="701417"/>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30" name="Group 29"/>
            <p:cNvGrpSpPr/>
            <p:nvPr/>
          </p:nvGrpSpPr>
          <p:grpSpPr>
            <a:xfrm>
              <a:off x="6069435" y="4140092"/>
              <a:ext cx="1731101" cy="1731101"/>
              <a:chOff x="6069435" y="4140092"/>
              <a:chExt cx="1731101" cy="1731101"/>
            </a:xfrm>
          </p:grpSpPr>
          <p:sp>
            <p:nvSpPr>
              <p:cNvPr id="19" name="Rectangle 18"/>
              <p:cNvSpPr/>
              <p:nvPr>
                <p:custDataLst>
                  <p:tags r:id="rId3"/>
                </p:custDataLst>
              </p:nvPr>
            </p:nvSpPr>
            <p:spPr bwMode="auto">
              <a:xfrm>
                <a:off x="6069435" y="4140092"/>
                <a:ext cx="1731101" cy="17311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200" dirty="0">
                    <a:ln>
                      <a:solidFill>
                        <a:schemeClr val="bg1">
                          <a:alpha val="0"/>
                        </a:schemeClr>
                      </a:solidFill>
                    </a:ln>
                    <a:solidFill>
                      <a:schemeClr val="accent2">
                        <a:alpha val="99000"/>
                      </a:schemeClr>
                    </a:solidFill>
                    <a:latin typeface="Segoe UI Light" pitchFamily="34" charset="0"/>
                  </a:rPr>
                  <a:t>Failover</a:t>
                </a:r>
              </a:p>
            </p:txBody>
          </p:sp>
          <p:sp>
            <p:nvSpPr>
              <p:cNvPr id="23" name="Freeform 78"/>
              <p:cNvSpPr>
                <a:spLocks noEditPoints="1"/>
              </p:cNvSpPr>
              <p:nvPr/>
            </p:nvSpPr>
            <p:spPr bwMode="black">
              <a:xfrm>
                <a:off x="6560412" y="4595305"/>
                <a:ext cx="749148" cy="716946"/>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32" name="Group 31"/>
            <p:cNvGrpSpPr/>
            <p:nvPr/>
          </p:nvGrpSpPr>
          <p:grpSpPr>
            <a:xfrm>
              <a:off x="4236820" y="2303956"/>
              <a:ext cx="1731101" cy="1731101"/>
              <a:chOff x="4236820" y="2303956"/>
              <a:chExt cx="1731101" cy="1731101"/>
            </a:xfrm>
          </p:grpSpPr>
          <p:sp>
            <p:nvSpPr>
              <p:cNvPr id="20" name="Rectangle 19"/>
              <p:cNvSpPr/>
              <p:nvPr>
                <p:custDataLst>
                  <p:tags r:id="rId2"/>
                </p:custDataLst>
              </p:nvPr>
            </p:nvSpPr>
            <p:spPr bwMode="auto">
              <a:xfrm>
                <a:off x="4236820" y="2303956"/>
                <a:ext cx="1731101" cy="17311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200" dirty="0">
                    <a:ln>
                      <a:solidFill>
                        <a:schemeClr val="bg1">
                          <a:alpha val="0"/>
                        </a:schemeClr>
                      </a:solidFill>
                    </a:ln>
                    <a:solidFill>
                      <a:schemeClr val="accent2">
                        <a:alpha val="99000"/>
                      </a:schemeClr>
                    </a:solidFill>
                    <a:latin typeface="Segoe UI Light" pitchFamily="34" charset="0"/>
                  </a:rPr>
                  <a:t>Geographic</a:t>
                </a:r>
              </a:p>
            </p:txBody>
          </p:sp>
          <p:sp>
            <p:nvSpPr>
              <p:cNvPr id="24" name="Freeform 62"/>
              <p:cNvSpPr>
                <a:spLocks noEditPoints="1"/>
              </p:cNvSpPr>
              <p:nvPr/>
            </p:nvSpPr>
            <p:spPr bwMode="black">
              <a:xfrm>
                <a:off x="4767607" y="2781295"/>
                <a:ext cx="669527" cy="669353"/>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31" name="Group 30"/>
            <p:cNvGrpSpPr/>
            <p:nvPr/>
          </p:nvGrpSpPr>
          <p:grpSpPr>
            <a:xfrm>
              <a:off x="4236820" y="4140092"/>
              <a:ext cx="1731101" cy="1731101"/>
              <a:chOff x="4236820" y="4140092"/>
              <a:chExt cx="1731101" cy="1731101"/>
            </a:xfrm>
          </p:grpSpPr>
          <p:sp>
            <p:nvSpPr>
              <p:cNvPr id="21" name="Rectangle 20"/>
              <p:cNvSpPr/>
              <p:nvPr>
                <p:custDataLst>
                  <p:tags r:id="rId1"/>
                </p:custDataLst>
              </p:nvPr>
            </p:nvSpPr>
            <p:spPr bwMode="auto">
              <a:xfrm>
                <a:off x="4236820" y="4140092"/>
                <a:ext cx="1731101" cy="17311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200" dirty="0">
                    <a:ln>
                      <a:solidFill>
                        <a:schemeClr val="bg1">
                          <a:alpha val="0"/>
                        </a:schemeClr>
                      </a:solidFill>
                    </a:ln>
                    <a:solidFill>
                      <a:schemeClr val="accent2">
                        <a:alpha val="99000"/>
                      </a:schemeClr>
                    </a:solidFill>
                    <a:latin typeface="Segoe UI Light" pitchFamily="34" charset="0"/>
                  </a:rPr>
                  <a:t>Ratio</a:t>
                </a:r>
              </a:p>
            </p:txBody>
          </p:sp>
          <p:sp>
            <p:nvSpPr>
              <p:cNvPr id="25" name="Freeform 12"/>
              <p:cNvSpPr>
                <a:spLocks noEditPoints="1"/>
              </p:cNvSpPr>
              <p:nvPr/>
            </p:nvSpPr>
            <p:spPr bwMode="auto">
              <a:xfrm>
                <a:off x="4717894" y="4562352"/>
                <a:ext cx="768953" cy="787823"/>
              </a:xfrm>
              <a:custGeom>
                <a:avLst/>
                <a:gdLst>
                  <a:gd name="T0" fmla="*/ 55 w 207"/>
                  <a:gd name="T1" fmla="*/ 21 h 212"/>
                  <a:gd name="T2" fmla="*/ 51 w 207"/>
                  <a:gd name="T3" fmla="*/ 31 h 212"/>
                  <a:gd name="T4" fmla="*/ 51 w 207"/>
                  <a:gd name="T5" fmla="*/ 45 h 212"/>
                  <a:gd name="T6" fmla="*/ 55 w 207"/>
                  <a:gd name="T7" fmla="*/ 5 h 212"/>
                  <a:gd name="T8" fmla="*/ 79 w 207"/>
                  <a:gd name="T9" fmla="*/ 24 h 212"/>
                  <a:gd name="T10" fmla="*/ 42 w 207"/>
                  <a:gd name="T11" fmla="*/ 55 h 212"/>
                  <a:gd name="T12" fmla="*/ 17 w 207"/>
                  <a:gd name="T13" fmla="*/ 51 h 212"/>
                  <a:gd name="T14" fmla="*/ 25 w 207"/>
                  <a:gd name="T15" fmla="*/ 55 h 212"/>
                  <a:gd name="T16" fmla="*/ 14 w 207"/>
                  <a:gd name="T17" fmla="*/ 5 h 212"/>
                  <a:gd name="T18" fmla="*/ 81 w 207"/>
                  <a:gd name="T19" fmla="*/ 17 h 212"/>
                  <a:gd name="T20" fmla="*/ 34 w 207"/>
                  <a:gd name="T21" fmla="*/ 0 h 212"/>
                  <a:gd name="T22" fmla="*/ 51 w 207"/>
                  <a:gd name="T23" fmla="*/ 51 h 212"/>
                  <a:gd name="T24" fmla="*/ 111 w 207"/>
                  <a:gd name="T25" fmla="*/ 7 h 212"/>
                  <a:gd name="T26" fmla="*/ 118 w 207"/>
                  <a:gd name="T27" fmla="*/ 11 h 212"/>
                  <a:gd name="T28" fmla="*/ 114 w 207"/>
                  <a:gd name="T29" fmla="*/ 48 h 212"/>
                  <a:gd name="T30" fmla="*/ 120 w 207"/>
                  <a:gd name="T31" fmla="*/ 43 h 212"/>
                  <a:gd name="T32" fmla="*/ 8 w 207"/>
                  <a:gd name="T33" fmla="*/ 51 h 212"/>
                  <a:gd name="T34" fmla="*/ 182 w 207"/>
                  <a:gd name="T35" fmla="*/ 94 h 212"/>
                  <a:gd name="T36" fmla="*/ 130 w 207"/>
                  <a:gd name="T37" fmla="*/ 28 h 212"/>
                  <a:gd name="T38" fmla="*/ 95 w 207"/>
                  <a:gd name="T39" fmla="*/ 1 h 212"/>
                  <a:gd name="T40" fmla="*/ 92 w 207"/>
                  <a:gd name="T41" fmla="*/ 49 h 212"/>
                  <a:gd name="T42" fmla="*/ 108 w 207"/>
                  <a:gd name="T43" fmla="*/ 55 h 212"/>
                  <a:gd name="T44" fmla="*/ 83 w 207"/>
                  <a:gd name="T45" fmla="*/ 48 h 212"/>
                  <a:gd name="T46" fmla="*/ 105 w 207"/>
                  <a:gd name="T47" fmla="*/ 0 h 212"/>
                  <a:gd name="T48" fmla="*/ 103 w 207"/>
                  <a:gd name="T49" fmla="*/ 55 h 212"/>
                  <a:gd name="T50" fmla="*/ 84 w 207"/>
                  <a:gd name="T51" fmla="*/ 7 h 212"/>
                  <a:gd name="T52" fmla="*/ 124 w 207"/>
                  <a:gd name="T53" fmla="*/ 36 h 212"/>
                  <a:gd name="T54" fmla="*/ 34 w 207"/>
                  <a:gd name="T55" fmla="*/ 51 h 212"/>
                  <a:gd name="T56" fmla="*/ 25 w 207"/>
                  <a:gd name="T57" fmla="*/ 94 h 212"/>
                  <a:gd name="T58" fmla="*/ 32 w 207"/>
                  <a:gd name="T59" fmla="*/ 98 h 212"/>
                  <a:gd name="T60" fmla="*/ 27 w 207"/>
                  <a:gd name="T61" fmla="*/ 114 h 212"/>
                  <a:gd name="T62" fmla="*/ 24 w 207"/>
                  <a:gd name="T63" fmla="*/ 0 h 212"/>
                  <a:gd name="T64" fmla="*/ 22 w 207"/>
                  <a:gd name="T65" fmla="*/ 113 h 212"/>
                  <a:gd name="T66" fmla="*/ 19 w 207"/>
                  <a:gd name="T67" fmla="*/ 91 h 212"/>
                  <a:gd name="T68" fmla="*/ 162 w 207"/>
                  <a:gd name="T69" fmla="*/ 79 h 212"/>
                  <a:gd name="T70" fmla="*/ 158 w 207"/>
                  <a:gd name="T71" fmla="*/ 82 h 212"/>
                  <a:gd name="T72" fmla="*/ 158 w 207"/>
                  <a:gd name="T73" fmla="*/ 212 h 212"/>
                  <a:gd name="T74" fmla="*/ 41 w 207"/>
                  <a:gd name="T75" fmla="*/ 99 h 212"/>
                  <a:gd name="T76" fmla="*/ 133 w 207"/>
                  <a:gd name="T77" fmla="*/ 136 h 212"/>
                  <a:gd name="T78" fmla="*/ 130 w 207"/>
                  <a:gd name="T79" fmla="*/ 140 h 212"/>
                  <a:gd name="T80" fmla="*/ 74 w 207"/>
                  <a:gd name="T81" fmla="*/ 169 h 212"/>
                  <a:gd name="T82" fmla="*/ 17 w 207"/>
                  <a:gd name="T83" fmla="*/ 85 h 212"/>
                  <a:gd name="T84" fmla="*/ 0 w 207"/>
                  <a:gd name="T85" fmla="*/ 100 h 212"/>
                  <a:gd name="T86" fmla="*/ 0 w 207"/>
                  <a:gd name="T87" fmla="*/ 55 h 212"/>
                  <a:gd name="T88" fmla="*/ 0 w 207"/>
                  <a:gd name="T89" fmla="*/ 75 h 212"/>
                  <a:gd name="T90" fmla="*/ 0 w 207"/>
                  <a:gd name="T91" fmla="*/ 75 h 212"/>
                  <a:gd name="T92" fmla="*/ 12 w 207"/>
                  <a:gd name="T93" fmla="*/ 119 h 212"/>
                  <a:gd name="T94" fmla="*/ 4 w 207"/>
                  <a:gd name="T95" fmla="*/ 128 h 212"/>
                  <a:gd name="T96" fmla="*/ 0 w 207"/>
                  <a:gd name="T97" fmla="*/ 112 h 212"/>
                  <a:gd name="T98" fmla="*/ 4 w 207"/>
                  <a:gd name="T99" fmla="*/ 120 h 212"/>
                  <a:gd name="T100" fmla="*/ 4 w 207"/>
                  <a:gd name="T101" fmla="*/ 0 h 212"/>
                  <a:gd name="T102" fmla="*/ 8 w 207"/>
                  <a:gd name="T103" fmla="*/ 121 h 212"/>
                  <a:gd name="T104" fmla="*/ 5 w 207"/>
                  <a:gd name="T105" fmla="*/ 83 h 212"/>
                  <a:gd name="T106" fmla="*/ 0 w 207"/>
                  <a:gd name="T107" fmla="*/ 35 h 212"/>
                  <a:gd name="T108" fmla="*/ 4 w 207"/>
                  <a:gd name="T109" fmla="*/ 45 h 212"/>
                  <a:gd name="T110" fmla="*/ 4 w 207"/>
                  <a:gd name="T111" fmla="*/ 2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212">
                    <a:moveTo>
                      <a:pt x="55" y="11"/>
                    </a:moveTo>
                    <a:cubicBezTo>
                      <a:pt x="55" y="11"/>
                      <a:pt x="55" y="11"/>
                      <a:pt x="51" y="11"/>
                    </a:cubicBezTo>
                    <a:cubicBezTo>
                      <a:pt x="51" y="15"/>
                      <a:pt x="51" y="15"/>
                      <a:pt x="51" y="15"/>
                    </a:cubicBezTo>
                    <a:cubicBezTo>
                      <a:pt x="51" y="15"/>
                      <a:pt x="51" y="15"/>
                      <a:pt x="55" y="15"/>
                    </a:cubicBezTo>
                    <a:cubicBezTo>
                      <a:pt x="55" y="15"/>
                      <a:pt x="55" y="15"/>
                      <a:pt x="55" y="11"/>
                    </a:cubicBezTo>
                    <a:close/>
                    <a:moveTo>
                      <a:pt x="55" y="21"/>
                    </a:moveTo>
                    <a:cubicBezTo>
                      <a:pt x="55" y="21"/>
                      <a:pt x="55" y="21"/>
                      <a:pt x="51" y="21"/>
                    </a:cubicBezTo>
                    <a:cubicBezTo>
                      <a:pt x="51" y="25"/>
                      <a:pt x="51" y="25"/>
                      <a:pt x="51" y="25"/>
                    </a:cubicBezTo>
                    <a:cubicBezTo>
                      <a:pt x="51" y="25"/>
                      <a:pt x="51" y="25"/>
                      <a:pt x="55" y="25"/>
                    </a:cubicBezTo>
                    <a:cubicBezTo>
                      <a:pt x="55" y="25"/>
                      <a:pt x="55" y="25"/>
                      <a:pt x="55" y="21"/>
                    </a:cubicBezTo>
                    <a:close/>
                    <a:moveTo>
                      <a:pt x="55" y="31"/>
                    </a:moveTo>
                    <a:cubicBezTo>
                      <a:pt x="55" y="31"/>
                      <a:pt x="55" y="31"/>
                      <a:pt x="51" y="31"/>
                    </a:cubicBezTo>
                    <a:cubicBezTo>
                      <a:pt x="51" y="35"/>
                      <a:pt x="51" y="35"/>
                      <a:pt x="51" y="35"/>
                    </a:cubicBezTo>
                    <a:cubicBezTo>
                      <a:pt x="51" y="35"/>
                      <a:pt x="51" y="35"/>
                      <a:pt x="55" y="35"/>
                    </a:cubicBezTo>
                    <a:cubicBezTo>
                      <a:pt x="55" y="35"/>
                      <a:pt x="55" y="35"/>
                      <a:pt x="55" y="31"/>
                    </a:cubicBezTo>
                    <a:close/>
                    <a:moveTo>
                      <a:pt x="55" y="41"/>
                    </a:moveTo>
                    <a:cubicBezTo>
                      <a:pt x="55" y="41"/>
                      <a:pt x="55" y="41"/>
                      <a:pt x="51" y="41"/>
                    </a:cubicBezTo>
                    <a:cubicBezTo>
                      <a:pt x="51" y="45"/>
                      <a:pt x="51" y="45"/>
                      <a:pt x="51" y="45"/>
                    </a:cubicBezTo>
                    <a:cubicBezTo>
                      <a:pt x="51" y="45"/>
                      <a:pt x="51" y="45"/>
                      <a:pt x="55" y="45"/>
                    </a:cubicBezTo>
                    <a:cubicBezTo>
                      <a:pt x="55" y="45"/>
                      <a:pt x="55" y="45"/>
                      <a:pt x="55" y="41"/>
                    </a:cubicBezTo>
                    <a:close/>
                    <a:moveTo>
                      <a:pt x="55" y="0"/>
                    </a:moveTo>
                    <a:cubicBezTo>
                      <a:pt x="55" y="0"/>
                      <a:pt x="55" y="0"/>
                      <a:pt x="51" y="0"/>
                    </a:cubicBezTo>
                    <a:cubicBezTo>
                      <a:pt x="51" y="5"/>
                      <a:pt x="51" y="5"/>
                      <a:pt x="51" y="5"/>
                    </a:cubicBezTo>
                    <a:cubicBezTo>
                      <a:pt x="51" y="5"/>
                      <a:pt x="51" y="5"/>
                      <a:pt x="55" y="5"/>
                    </a:cubicBezTo>
                    <a:cubicBezTo>
                      <a:pt x="55" y="5"/>
                      <a:pt x="55" y="5"/>
                      <a:pt x="55" y="0"/>
                    </a:cubicBezTo>
                    <a:close/>
                    <a:moveTo>
                      <a:pt x="79" y="24"/>
                    </a:moveTo>
                    <a:cubicBezTo>
                      <a:pt x="79" y="24"/>
                      <a:pt x="79" y="24"/>
                      <a:pt x="74" y="23"/>
                    </a:cubicBezTo>
                    <a:cubicBezTo>
                      <a:pt x="74" y="28"/>
                      <a:pt x="74" y="28"/>
                      <a:pt x="74" y="28"/>
                    </a:cubicBezTo>
                    <a:cubicBezTo>
                      <a:pt x="78" y="28"/>
                      <a:pt x="78" y="28"/>
                      <a:pt x="78" y="28"/>
                    </a:cubicBezTo>
                    <a:cubicBezTo>
                      <a:pt x="78" y="26"/>
                      <a:pt x="78" y="25"/>
                      <a:pt x="79" y="24"/>
                    </a:cubicBezTo>
                    <a:close/>
                    <a:moveTo>
                      <a:pt x="80" y="35"/>
                    </a:moveTo>
                    <a:cubicBezTo>
                      <a:pt x="79" y="34"/>
                      <a:pt x="79" y="33"/>
                      <a:pt x="78" y="32"/>
                    </a:cubicBezTo>
                    <a:cubicBezTo>
                      <a:pt x="78" y="32"/>
                      <a:pt x="78" y="32"/>
                      <a:pt x="74" y="32"/>
                    </a:cubicBezTo>
                    <a:cubicBezTo>
                      <a:pt x="75" y="34"/>
                      <a:pt x="75" y="35"/>
                      <a:pt x="76" y="36"/>
                    </a:cubicBezTo>
                    <a:cubicBezTo>
                      <a:pt x="76" y="36"/>
                      <a:pt x="76" y="36"/>
                      <a:pt x="80" y="35"/>
                    </a:cubicBezTo>
                    <a:close/>
                    <a:moveTo>
                      <a:pt x="42" y="55"/>
                    </a:moveTo>
                    <a:cubicBezTo>
                      <a:pt x="42" y="55"/>
                      <a:pt x="42" y="55"/>
                      <a:pt x="46" y="55"/>
                    </a:cubicBezTo>
                    <a:cubicBezTo>
                      <a:pt x="46" y="55"/>
                      <a:pt x="46" y="55"/>
                      <a:pt x="46" y="51"/>
                    </a:cubicBezTo>
                    <a:cubicBezTo>
                      <a:pt x="46" y="51"/>
                      <a:pt x="46" y="51"/>
                      <a:pt x="42" y="51"/>
                    </a:cubicBezTo>
                    <a:lnTo>
                      <a:pt x="42" y="55"/>
                    </a:lnTo>
                    <a:close/>
                    <a:moveTo>
                      <a:pt x="21" y="51"/>
                    </a:moveTo>
                    <a:cubicBezTo>
                      <a:pt x="21" y="51"/>
                      <a:pt x="21" y="51"/>
                      <a:pt x="17" y="51"/>
                    </a:cubicBezTo>
                    <a:cubicBezTo>
                      <a:pt x="17" y="55"/>
                      <a:pt x="17" y="55"/>
                      <a:pt x="17" y="55"/>
                    </a:cubicBezTo>
                    <a:cubicBezTo>
                      <a:pt x="17" y="55"/>
                      <a:pt x="17" y="55"/>
                      <a:pt x="21" y="55"/>
                    </a:cubicBezTo>
                    <a:cubicBezTo>
                      <a:pt x="21" y="55"/>
                      <a:pt x="21" y="55"/>
                      <a:pt x="21" y="51"/>
                    </a:cubicBezTo>
                    <a:close/>
                    <a:moveTo>
                      <a:pt x="29" y="51"/>
                    </a:moveTo>
                    <a:cubicBezTo>
                      <a:pt x="29" y="51"/>
                      <a:pt x="29" y="51"/>
                      <a:pt x="25" y="51"/>
                    </a:cubicBezTo>
                    <a:cubicBezTo>
                      <a:pt x="25" y="55"/>
                      <a:pt x="25" y="55"/>
                      <a:pt x="25" y="55"/>
                    </a:cubicBezTo>
                    <a:cubicBezTo>
                      <a:pt x="25" y="55"/>
                      <a:pt x="25" y="55"/>
                      <a:pt x="29" y="55"/>
                    </a:cubicBezTo>
                    <a:cubicBezTo>
                      <a:pt x="29" y="55"/>
                      <a:pt x="29" y="55"/>
                      <a:pt x="29" y="51"/>
                    </a:cubicBezTo>
                    <a:close/>
                    <a:moveTo>
                      <a:pt x="14" y="0"/>
                    </a:moveTo>
                    <a:cubicBezTo>
                      <a:pt x="14" y="0"/>
                      <a:pt x="14" y="0"/>
                      <a:pt x="9" y="0"/>
                    </a:cubicBezTo>
                    <a:cubicBezTo>
                      <a:pt x="9" y="5"/>
                      <a:pt x="9" y="5"/>
                      <a:pt x="9" y="5"/>
                    </a:cubicBezTo>
                    <a:cubicBezTo>
                      <a:pt x="9" y="5"/>
                      <a:pt x="9" y="5"/>
                      <a:pt x="14" y="5"/>
                    </a:cubicBezTo>
                    <a:cubicBezTo>
                      <a:pt x="14" y="5"/>
                      <a:pt x="14" y="5"/>
                      <a:pt x="14" y="0"/>
                    </a:cubicBezTo>
                    <a:close/>
                    <a:moveTo>
                      <a:pt x="81" y="17"/>
                    </a:moveTo>
                    <a:cubicBezTo>
                      <a:pt x="81" y="17"/>
                      <a:pt x="81" y="17"/>
                      <a:pt x="78" y="15"/>
                    </a:cubicBezTo>
                    <a:cubicBezTo>
                      <a:pt x="77" y="16"/>
                      <a:pt x="76" y="17"/>
                      <a:pt x="76" y="19"/>
                    </a:cubicBezTo>
                    <a:cubicBezTo>
                      <a:pt x="80" y="20"/>
                      <a:pt x="80" y="20"/>
                      <a:pt x="80" y="20"/>
                    </a:cubicBezTo>
                    <a:cubicBezTo>
                      <a:pt x="80" y="19"/>
                      <a:pt x="81" y="18"/>
                      <a:pt x="81" y="17"/>
                    </a:cubicBezTo>
                    <a:close/>
                    <a:moveTo>
                      <a:pt x="44" y="0"/>
                    </a:moveTo>
                    <a:cubicBezTo>
                      <a:pt x="44" y="0"/>
                      <a:pt x="44" y="0"/>
                      <a:pt x="40" y="0"/>
                    </a:cubicBezTo>
                    <a:cubicBezTo>
                      <a:pt x="40" y="5"/>
                      <a:pt x="40" y="5"/>
                      <a:pt x="40" y="5"/>
                    </a:cubicBezTo>
                    <a:cubicBezTo>
                      <a:pt x="40" y="5"/>
                      <a:pt x="40" y="5"/>
                      <a:pt x="44" y="5"/>
                    </a:cubicBezTo>
                    <a:cubicBezTo>
                      <a:pt x="44" y="5"/>
                      <a:pt x="44" y="5"/>
                      <a:pt x="44" y="0"/>
                    </a:cubicBezTo>
                    <a:close/>
                    <a:moveTo>
                      <a:pt x="34" y="0"/>
                    </a:moveTo>
                    <a:cubicBezTo>
                      <a:pt x="34" y="0"/>
                      <a:pt x="34" y="0"/>
                      <a:pt x="30" y="0"/>
                    </a:cubicBezTo>
                    <a:cubicBezTo>
                      <a:pt x="30" y="5"/>
                      <a:pt x="30" y="5"/>
                      <a:pt x="30" y="5"/>
                    </a:cubicBezTo>
                    <a:cubicBezTo>
                      <a:pt x="30" y="5"/>
                      <a:pt x="30" y="5"/>
                      <a:pt x="34" y="5"/>
                    </a:cubicBezTo>
                    <a:cubicBezTo>
                      <a:pt x="34" y="5"/>
                      <a:pt x="34" y="5"/>
                      <a:pt x="34" y="0"/>
                    </a:cubicBezTo>
                    <a:close/>
                    <a:moveTo>
                      <a:pt x="55" y="51"/>
                    </a:moveTo>
                    <a:cubicBezTo>
                      <a:pt x="55" y="51"/>
                      <a:pt x="55" y="51"/>
                      <a:pt x="51" y="51"/>
                    </a:cubicBezTo>
                    <a:cubicBezTo>
                      <a:pt x="51" y="55"/>
                      <a:pt x="51" y="55"/>
                      <a:pt x="51" y="55"/>
                    </a:cubicBezTo>
                    <a:cubicBezTo>
                      <a:pt x="51" y="55"/>
                      <a:pt x="51" y="55"/>
                      <a:pt x="55" y="55"/>
                    </a:cubicBezTo>
                    <a:cubicBezTo>
                      <a:pt x="55" y="55"/>
                      <a:pt x="55" y="55"/>
                      <a:pt x="55" y="51"/>
                    </a:cubicBezTo>
                    <a:close/>
                    <a:moveTo>
                      <a:pt x="117" y="5"/>
                    </a:moveTo>
                    <a:cubicBezTo>
                      <a:pt x="113" y="3"/>
                      <a:pt x="113" y="3"/>
                      <a:pt x="113" y="3"/>
                    </a:cubicBezTo>
                    <a:cubicBezTo>
                      <a:pt x="113" y="3"/>
                      <a:pt x="113" y="3"/>
                      <a:pt x="111" y="7"/>
                    </a:cubicBezTo>
                    <a:cubicBezTo>
                      <a:pt x="112" y="7"/>
                      <a:pt x="114" y="7"/>
                      <a:pt x="114" y="8"/>
                    </a:cubicBezTo>
                    <a:cubicBezTo>
                      <a:pt x="114" y="8"/>
                      <a:pt x="114" y="8"/>
                      <a:pt x="117" y="5"/>
                    </a:cubicBezTo>
                    <a:close/>
                    <a:moveTo>
                      <a:pt x="120" y="13"/>
                    </a:moveTo>
                    <a:cubicBezTo>
                      <a:pt x="120" y="13"/>
                      <a:pt x="120" y="13"/>
                      <a:pt x="124" y="11"/>
                    </a:cubicBezTo>
                    <a:cubicBezTo>
                      <a:pt x="123" y="10"/>
                      <a:pt x="122" y="9"/>
                      <a:pt x="120" y="8"/>
                    </a:cubicBezTo>
                    <a:cubicBezTo>
                      <a:pt x="120" y="8"/>
                      <a:pt x="120" y="8"/>
                      <a:pt x="118" y="11"/>
                    </a:cubicBezTo>
                    <a:cubicBezTo>
                      <a:pt x="119" y="11"/>
                      <a:pt x="120" y="13"/>
                      <a:pt x="120" y="13"/>
                    </a:cubicBezTo>
                    <a:close/>
                    <a:moveTo>
                      <a:pt x="114" y="48"/>
                    </a:moveTo>
                    <a:cubicBezTo>
                      <a:pt x="116" y="51"/>
                      <a:pt x="116" y="51"/>
                      <a:pt x="116" y="51"/>
                    </a:cubicBezTo>
                    <a:cubicBezTo>
                      <a:pt x="118" y="51"/>
                      <a:pt x="119" y="49"/>
                      <a:pt x="120" y="49"/>
                    </a:cubicBezTo>
                    <a:cubicBezTo>
                      <a:pt x="120" y="49"/>
                      <a:pt x="120" y="49"/>
                      <a:pt x="117" y="45"/>
                    </a:cubicBezTo>
                    <a:cubicBezTo>
                      <a:pt x="116" y="47"/>
                      <a:pt x="115" y="47"/>
                      <a:pt x="114" y="48"/>
                    </a:cubicBezTo>
                    <a:close/>
                    <a:moveTo>
                      <a:pt x="124" y="20"/>
                    </a:moveTo>
                    <a:cubicBezTo>
                      <a:pt x="124" y="20"/>
                      <a:pt x="124" y="20"/>
                      <a:pt x="128" y="19"/>
                    </a:cubicBezTo>
                    <a:cubicBezTo>
                      <a:pt x="128" y="18"/>
                      <a:pt x="127" y="17"/>
                      <a:pt x="126" y="15"/>
                    </a:cubicBezTo>
                    <a:cubicBezTo>
                      <a:pt x="126" y="15"/>
                      <a:pt x="126" y="15"/>
                      <a:pt x="122" y="17"/>
                    </a:cubicBezTo>
                    <a:cubicBezTo>
                      <a:pt x="123" y="18"/>
                      <a:pt x="124" y="19"/>
                      <a:pt x="124" y="20"/>
                    </a:cubicBezTo>
                    <a:close/>
                    <a:moveTo>
                      <a:pt x="120" y="43"/>
                    </a:moveTo>
                    <a:cubicBezTo>
                      <a:pt x="123" y="45"/>
                      <a:pt x="123" y="45"/>
                      <a:pt x="123" y="45"/>
                    </a:cubicBezTo>
                    <a:cubicBezTo>
                      <a:pt x="124" y="44"/>
                      <a:pt x="125" y="43"/>
                      <a:pt x="126" y="41"/>
                    </a:cubicBezTo>
                    <a:cubicBezTo>
                      <a:pt x="126" y="41"/>
                      <a:pt x="126" y="41"/>
                      <a:pt x="122" y="39"/>
                    </a:cubicBezTo>
                    <a:cubicBezTo>
                      <a:pt x="122" y="41"/>
                      <a:pt x="121" y="41"/>
                      <a:pt x="120" y="43"/>
                    </a:cubicBezTo>
                    <a:close/>
                    <a:moveTo>
                      <a:pt x="12" y="51"/>
                    </a:moveTo>
                    <a:cubicBezTo>
                      <a:pt x="12" y="51"/>
                      <a:pt x="12" y="51"/>
                      <a:pt x="8" y="51"/>
                    </a:cubicBezTo>
                    <a:cubicBezTo>
                      <a:pt x="8" y="55"/>
                      <a:pt x="8" y="55"/>
                      <a:pt x="8" y="55"/>
                    </a:cubicBezTo>
                    <a:cubicBezTo>
                      <a:pt x="8" y="55"/>
                      <a:pt x="8" y="55"/>
                      <a:pt x="12" y="55"/>
                    </a:cubicBezTo>
                    <a:cubicBezTo>
                      <a:pt x="12" y="55"/>
                      <a:pt x="12" y="55"/>
                      <a:pt x="12" y="51"/>
                    </a:cubicBezTo>
                    <a:close/>
                    <a:moveTo>
                      <a:pt x="182" y="144"/>
                    </a:moveTo>
                    <a:cubicBezTo>
                      <a:pt x="196" y="144"/>
                      <a:pt x="207" y="133"/>
                      <a:pt x="207" y="119"/>
                    </a:cubicBezTo>
                    <a:cubicBezTo>
                      <a:pt x="207" y="106"/>
                      <a:pt x="196" y="94"/>
                      <a:pt x="182" y="94"/>
                    </a:cubicBezTo>
                    <a:cubicBezTo>
                      <a:pt x="169" y="94"/>
                      <a:pt x="158" y="106"/>
                      <a:pt x="158" y="119"/>
                    </a:cubicBezTo>
                    <a:cubicBezTo>
                      <a:pt x="158" y="133"/>
                      <a:pt x="169" y="144"/>
                      <a:pt x="182" y="144"/>
                    </a:cubicBezTo>
                    <a:close/>
                    <a:moveTo>
                      <a:pt x="126" y="28"/>
                    </a:moveTo>
                    <a:cubicBezTo>
                      <a:pt x="126" y="28"/>
                      <a:pt x="126" y="28"/>
                      <a:pt x="126" y="28"/>
                    </a:cubicBezTo>
                    <a:cubicBezTo>
                      <a:pt x="126" y="28"/>
                      <a:pt x="126" y="28"/>
                      <a:pt x="130" y="28"/>
                    </a:cubicBezTo>
                    <a:cubicBezTo>
                      <a:pt x="130" y="28"/>
                      <a:pt x="130" y="28"/>
                      <a:pt x="130" y="28"/>
                    </a:cubicBezTo>
                    <a:cubicBezTo>
                      <a:pt x="130" y="26"/>
                      <a:pt x="130" y="25"/>
                      <a:pt x="129" y="24"/>
                    </a:cubicBezTo>
                    <a:cubicBezTo>
                      <a:pt x="129" y="24"/>
                      <a:pt x="129" y="24"/>
                      <a:pt x="125" y="24"/>
                    </a:cubicBezTo>
                    <a:cubicBezTo>
                      <a:pt x="125" y="26"/>
                      <a:pt x="126" y="26"/>
                      <a:pt x="126" y="28"/>
                    </a:cubicBezTo>
                    <a:close/>
                    <a:moveTo>
                      <a:pt x="100" y="5"/>
                    </a:moveTo>
                    <a:cubicBezTo>
                      <a:pt x="100" y="5"/>
                      <a:pt x="100" y="5"/>
                      <a:pt x="100" y="0"/>
                    </a:cubicBezTo>
                    <a:cubicBezTo>
                      <a:pt x="98" y="1"/>
                      <a:pt x="97" y="1"/>
                      <a:pt x="95" y="1"/>
                    </a:cubicBezTo>
                    <a:cubicBezTo>
                      <a:pt x="96" y="5"/>
                      <a:pt x="96" y="5"/>
                      <a:pt x="96" y="5"/>
                    </a:cubicBezTo>
                    <a:cubicBezTo>
                      <a:pt x="97" y="5"/>
                      <a:pt x="99" y="5"/>
                      <a:pt x="100" y="5"/>
                    </a:cubicBezTo>
                    <a:close/>
                    <a:moveTo>
                      <a:pt x="90" y="53"/>
                    </a:moveTo>
                    <a:cubicBezTo>
                      <a:pt x="91" y="54"/>
                      <a:pt x="93" y="54"/>
                      <a:pt x="95" y="55"/>
                    </a:cubicBezTo>
                    <a:cubicBezTo>
                      <a:pt x="95" y="55"/>
                      <a:pt x="95" y="55"/>
                      <a:pt x="95" y="51"/>
                    </a:cubicBezTo>
                    <a:cubicBezTo>
                      <a:pt x="94" y="50"/>
                      <a:pt x="93" y="50"/>
                      <a:pt x="92" y="49"/>
                    </a:cubicBezTo>
                    <a:cubicBezTo>
                      <a:pt x="92" y="49"/>
                      <a:pt x="92" y="49"/>
                      <a:pt x="90" y="53"/>
                    </a:cubicBezTo>
                    <a:close/>
                    <a:moveTo>
                      <a:pt x="108" y="55"/>
                    </a:moveTo>
                    <a:cubicBezTo>
                      <a:pt x="110" y="55"/>
                      <a:pt x="111" y="54"/>
                      <a:pt x="112" y="53"/>
                    </a:cubicBezTo>
                    <a:cubicBezTo>
                      <a:pt x="112" y="53"/>
                      <a:pt x="112" y="53"/>
                      <a:pt x="110" y="50"/>
                    </a:cubicBezTo>
                    <a:cubicBezTo>
                      <a:pt x="110" y="50"/>
                      <a:pt x="109" y="51"/>
                      <a:pt x="107" y="51"/>
                    </a:cubicBezTo>
                    <a:lnTo>
                      <a:pt x="108" y="55"/>
                    </a:lnTo>
                    <a:close/>
                    <a:moveTo>
                      <a:pt x="93" y="6"/>
                    </a:moveTo>
                    <a:cubicBezTo>
                      <a:pt x="93" y="6"/>
                      <a:pt x="93" y="6"/>
                      <a:pt x="91" y="3"/>
                    </a:cubicBezTo>
                    <a:cubicBezTo>
                      <a:pt x="87" y="5"/>
                      <a:pt x="87" y="5"/>
                      <a:pt x="87" y="5"/>
                    </a:cubicBezTo>
                    <a:cubicBezTo>
                      <a:pt x="89" y="8"/>
                      <a:pt x="89" y="8"/>
                      <a:pt x="89" y="8"/>
                    </a:cubicBezTo>
                    <a:cubicBezTo>
                      <a:pt x="90" y="7"/>
                      <a:pt x="91" y="7"/>
                      <a:pt x="93" y="6"/>
                    </a:cubicBezTo>
                    <a:close/>
                    <a:moveTo>
                      <a:pt x="83" y="48"/>
                    </a:moveTo>
                    <a:cubicBezTo>
                      <a:pt x="84" y="49"/>
                      <a:pt x="85" y="50"/>
                      <a:pt x="86" y="51"/>
                    </a:cubicBezTo>
                    <a:cubicBezTo>
                      <a:pt x="86" y="51"/>
                      <a:pt x="86" y="51"/>
                      <a:pt x="89" y="47"/>
                    </a:cubicBezTo>
                    <a:cubicBezTo>
                      <a:pt x="88" y="47"/>
                      <a:pt x="87" y="46"/>
                      <a:pt x="86" y="45"/>
                    </a:cubicBezTo>
                    <a:cubicBezTo>
                      <a:pt x="86" y="45"/>
                      <a:pt x="86" y="45"/>
                      <a:pt x="83" y="48"/>
                    </a:cubicBezTo>
                    <a:close/>
                    <a:moveTo>
                      <a:pt x="109" y="1"/>
                    </a:moveTo>
                    <a:cubicBezTo>
                      <a:pt x="107" y="1"/>
                      <a:pt x="106" y="1"/>
                      <a:pt x="105" y="0"/>
                    </a:cubicBezTo>
                    <a:cubicBezTo>
                      <a:pt x="105" y="0"/>
                      <a:pt x="105" y="0"/>
                      <a:pt x="104" y="5"/>
                    </a:cubicBezTo>
                    <a:cubicBezTo>
                      <a:pt x="105" y="5"/>
                      <a:pt x="107" y="5"/>
                      <a:pt x="108" y="5"/>
                    </a:cubicBezTo>
                    <a:cubicBezTo>
                      <a:pt x="108" y="5"/>
                      <a:pt x="108" y="5"/>
                      <a:pt x="109" y="1"/>
                    </a:cubicBezTo>
                    <a:close/>
                    <a:moveTo>
                      <a:pt x="99" y="55"/>
                    </a:moveTo>
                    <a:cubicBezTo>
                      <a:pt x="102" y="55"/>
                      <a:pt x="102" y="55"/>
                      <a:pt x="102" y="55"/>
                    </a:cubicBezTo>
                    <a:cubicBezTo>
                      <a:pt x="103" y="55"/>
                      <a:pt x="103" y="55"/>
                      <a:pt x="103" y="55"/>
                    </a:cubicBezTo>
                    <a:cubicBezTo>
                      <a:pt x="103" y="55"/>
                      <a:pt x="103" y="55"/>
                      <a:pt x="103" y="51"/>
                    </a:cubicBezTo>
                    <a:cubicBezTo>
                      <a:pt x="103" y="51"/>
                      <a:pt x="103" y="51"/>
                      <a:pt x="102" y="51"/>
                    </a:cubicBezTo>
                    <a:cubicBezTo>
                      <a:pt x="99" y="51"/>
                      <a:pt x="99" y="51"/>
                      <a:pt x="99" y="51"/>
                    </a:cubicBezTo>
                    <a:cubicBezTo>
                      <a:pt x="99" y="51"/>
                      <a:pt x="99" y="51"/>
                      <a:pt x="99" y="55"/>
                    </a:cubicBezTo>
                    <a:close/>
                    <a:moveTo>
                      <a:pt x="86" y="11"/>
                    </a:moveTo>
                    <a:cubicBezTo>
                      <a:pt x="86" y="11"/>
                      <a:pt x="86" y="11"/>
                      <a:pt x="84" y="7"/>
                    </a:cubicBezTo>
                    <a:cubicBezTo>
                      <a:pt x="82" y="9"/>
                      <a:pt x="81" y="9"/>
                      <a:pt x="80" y="11"/>
                    </a:cubicBezTo>
                    <a:cubicBezTo>
                      <a:pt x="84" y="13"/>
                      <a:pt x="84" y="13"/>
                      <a:pt x="84" y="13"/>
                    </a:cubicBezTo>
                    <a:cubicBezTo>
                      <a:pt x="84" y="12"/>
                      <a:pt x="85" y="11"/>
                      <a:pt x="86" y="11"/>
                    </a:cubicBezTo>
                    <a:close/>
                    <a:moveTo>
                      <a:pt x="129" y="33"/>
                    </a:moveTo>
                    <a:cubicBezTo>
                      <a:pt x="129" y="33"/>
                      <a:pt x="129" y="33"/>
                      <a:pt x="125" y="32"/>
                    </a:cubicBezTo>
                    <a:cubicBezTo>
                      <a:pt x="125" y="34"/>
                      <a:pt x="124" y="35"/>
                      <a:pt x="124" y="36"/>
                    </a:cubicBezTo>
                    <a:cubicBezTo>
                      <a:pt x="128" y="37"/>
                      <a:pt x="128" y="37"/>
                      <a:pt x="128" y="37"/>
                    </a:cubicBezTo>
                    <a:cubicBezTo>
                      <a:pt x="128" y="36"/>
                      <a:pt x="129" y="35"/>
                      <a:pt x="129" y="33"/>
                    </a:cubicBezTo>
                    <a:close/>
                    <a:moveTo>
                      <a:pt x="34" y="55"/>
                    </a:moveTo>
                    <a:cubicBezTo>
                      <a:pt x="34" y="55"/>
                      <a:pt x="34" y="55"/>
                      <a:pt x="38" y="55"/>
                    </a:cubicBezTo>
                    <a:cubicBezTo>
                      <a:pt x="38" y="55"/>
                      <a:pt x="38" y="55"/>
                      <a:pt x="38" y="51"/>
                    </a:cubicBezTo>
                    <a:cubicBezTo>
                      <a:pt x="38" y="51"/>
                      <a:pt x="38" y="51"/>
                      <a:pt x="34" y="51"/>
                    </a:cubicBezTo>
                    <a:lnTo>
                      <a:pt x="34" y="55"/>
                    </a:lnTo>
                    <a:close/>
                    <a:moveTo>
                      <a:pt x="25" y="94"/>
                    </a:moveTo>
                    <a:cubicBezTo>
                      <a:pt x="29" y="96"/>
                      <a:pt x="29" y="96"/>
                      <a:pt x="29" y="96"/>
                    </a:cubicBezTo>
                    <a:cubicBezTo>
                      <a:pt x="29" y="96"/>
                      <a:pt x="29" y="96"/>
                      <a:pt x="31" y="93"/>
                    </a:cubicBezTo>
                    <a:cubicBezTo>
                      <a:pt x="31" y="93"/>
                      <a:pt x="31" y="93"/>
                      <a:pt x="27" y="91"/>
                    </a:cubicBezTo>
                    <a:cubicBezTo>
                      <a:pt x="27" y="91"/>
                      <a:pt x="27" y="91"/>
                      <a:pt x="25" y="94"/>
                    </a:cubicBezTo>
                    <a:close/>
                    <a:moveTo>
                      <a:pt x="32" y="107"/>
                    </a:moveTo>
                    <a:cubicBezTo>
                      <a:pt x="34" y="110"/>
                      <a:pt x="34" y="110"/>
                      <a:pt x="34" y="110"/>
                    </a:cubicBezTo>
                    <a:cubicBezTo>
                      <a:pt x="34" y="110"/>
                      <a:pt x="34" y="110"/>
                      <a:pt x="38" y="108"/>
                    </a:cubicBezTo>
                    <a:cubicBezTo>
                      <a:pt x="38" y="108"/>
                      <a:pt x="38" y="108"/>
                      <a:pt x="36" y="105"/>
                    </a:cubicBezTo>
                    <a:cubicBezTo>
                      <a:pt x="36" y="105"/>
                      <a:pt x="36" y="105"/>
                      <a:pt x="32" y="107"/>
                    </a:cubicBezTo>
                    <a:close/>
                    <a:moveTo>
                      <a:pt x="32" y="98"/>
                    </a:moveTo>
                    <a:cubicBezTo>
                      <a:pt x="36" y="100"/>
                      <a:pt x="36" y="100"/>
                      <a:pt x="36" y="100"/>
                    </a:cubicBezTo>
                    <a:cubicBezTo>
                      <a:pt x="36" y="100"/>
                      <a:pt x="36" y="100"/>
                      <a:pt x="38" y="97"/>
                    </a:cubicBezTo>
                    <a:cubicBezTo>
                      <a:pt x="38" y="97"/>
                      <a:pt x="38" y="97"/>
                      <a:pt x="34" y="95"/>
                    </a:cubicBezTo>
                    <a:cubicBezTo>
                      <a:pt x="34" y="95"/>
                      <a:pt x="34" y="95"/>
                      <a:pt x="32" y="98"/>
                    </a:cubicBezTo>
                    <a:close/>
                    <a:moveTo>
                      <a:pt x="25" y="111"/>
                    </a:moveTo>
                    <a:cubicBezTo>
                      <a:pt x="27" y="114"/>
                      <a:pt x="27" y="114"/>
                      <a:pt x="27" y="114"/>
                    </a:cubicBezTo>
                    <a:cubicBezTo>
                      <a:pt x="27" y="114"/>
                      <a:pt x="27" y="114"/>
                      <a:pt x="30" y="112"/>
                    </a:cubicBezTo>
                    <a:cubicBezTo>
                      <a:pt x="30" y="112"/>
                      <a:pt x="30" y="112"/>
                      <a:pt x="28" y="109"/>
                    </a:cubicBezTo>
                    <a:cubicBezTo>
                      <a:pt x="28" y="109"/>
                      <a:pt x="28" y="109"/>
                      <a:pt x="25" y="111"/>
                    </a:cubicBezTo>
                    <a:close/>
                    <a:moveTo>
                      <a:pt x="20" y="5"/>
                    </a:moveTo>
                    <a:cubicBezTo>
                      <a:pt x="20" y="5"/>
                      <a:pt x="20" y="5"/>
                      <a:pt x="24" y="5"/>
                    </a:cubicBezTo>
                    <a:cubicBezTo>
                      <a:pt x="24" y="5"/>
                      <a:pt x="24" y="5"/>
                      <a:pt x="24" y="0"/>
                    </a:cubicBezTo>
                    <a:cubicBezTo>
                      <a:pt x="24" y="0"/>
                      <a:pt x="24" y="0"/>
                      <a:pt x="20" y="0"/>
                    </a:cubicBezTo>
                    <a:lnTo>
                      <a:pt x="20" y="5"/>
                    </a:lnTo>
                    <a:close/>
                    <a:moveTo>
                      <a:pt x="19" y="115"/>
                    </a:moveTo>
                    <a:cubicBezTo>
                      <a:pt x="21" y="118"/>
                      <a:pt x="21" y="118"/>
                      <a:pt x="21" y="118"/>
                    </a:cubicBezTo>
                    <a:cubicBezTo>
                      <a:pt x="21" y="118"/>
                      <a:pt x="21" y="118"/>
                      <a:pt x="24" y="116"/>
                    </a:cubicBezTo>
                    <a:cubicBezTo>
                      <a:pt x="24" y="116"/>
                      <a:pt x="24" y="116"/>
                      <a:pt x="22" y="113"/>
                    </a:cubicBezTo>
                    <a:cubicBezTo>
                      <a:pt x="22" y="113"/>
                      <a:pt x="22" y="113"/>
                      <a:pt x="19" y="115"/>
                    </a:cubicBezTo>
                    <a:close/>
                    <a:moveTo>
                      <a:pt x="19" y="91"/>
                    </a:moveTo>
                    <a:cubicBezTo>
                      <a:pt x="22" y="93"/>
                      <a:pt x="22" y="93"/>
                      <a:pt x="22" y="93"/>
                    </a:cubicBezTo>
                    <a:cubicBezTo>
                      <a:pt x="22" y="93"/>
                      <a:pt x="22" y="93"/>
                      <a:pt x="24" y="89"/>
                    </a:cubicBezTo>
                    <a:cubicBezTo>
                      <a:pt x="24" y="89"/>
                      <a:pt x="24" y="89"/>
                      <a:pt x="21" y="87"/>
                    </a:cubicBezTo>
                    <a:cubicBezTo>
                      <a:pt x="21" y="87"/>
                      <a:pt x="21" y="87"/>
                      <a:pt x="19" y="91"/>
                    </a:cubicBezTo>
                    <a:close/>
                    <a:moveTo>
                      <a:pt x="81" y="39"/>
                    </a:moveTo>
                    <a:cubicBezTo>
                      <a:pt x="81" y="39"/>
                      <a:pt x="81" y="39"/>
                      <a:pt x="78" y="41"/>
                    </a:cubicBezTo>
                    <a:cubicBezTo>
                      <a:pt x="78" y="42"/>
                      <a:pt x="79" y="43"/>
                      <a:pt x="80" y="45"/>
                    </a:cubicBezTo>
                    <a:cubicBezTo>
                      <a:pt x="80" y="45"/>
                      <a:pt x="80" y="45"/>
                      <a:pt x="83" y="42"/>
                    </a:cubicBezTo>
                    <a:cubicBezTo>
                      <a:pt x="82" y="41"/>
                      <a:pt x="82" y="40"/>
                      <a:pt x="81" y="39"/>
                    </a:cubicBezTo>
                    <a:close/>
                    <a:moveTo>
                      <a:pt x="162" y="79"/>
                    </a:moveTo>
                    <a:cubicBezTo>
                      <a:pt x="148" y="65"/>
                      <a:pt x="148" y="65"/>
                      <a:pt x="148" y="65"/>
                    </a:cubicBezTo>
                    <a:cubicBezTo>
                      <a:pt x="158" y="55"/>
                      <a:pt x="158" y="55"/>
                      <a:pt x="158" y="55"/>
                    </a:cubicBezTo>
                    <a:cubicBezTo>
                      <a:pt x="133" y="53"/>
                      <a:pt x="133" y="53"/>
                      <a:pt x="133" y="53"/>
                    </a:cubicBezTo>
                    <a:cubicBezTo>
                      <a:pt x="136" y="78"/>
                      <a:pt x="136" y="78"/>
                      <a:pt x="136" y="78"/>
                    </a:cubicBezTo>
                    <a:cubicBezTo>
                      <a:pt x="145" y="69"/>
                      <a:pt x="145" y="69"/>
                      <a:pt x="145" y="69"/>
                    </a:cubicBezTo>
                    <a:cubicBezTo>
                      <a:pt x="158" y="82"/>
                      <a:pt x="158" y="82"/>
                      <a:pt x="158" y="82"/>
                    </a:cubicBezTo>
                    <a:lnTo>
                      <a:pt x="162" y="79"/>
                    </a:lnTo>
                    <a:close/>
                    <a:moveTo>
                      <a:pt x="158" y="212"/>
                    </a:moveTo>
                    <a:cubicBezTo>
                      <a:pt x="207" y="212"/>
                      <a:pt x="207" y="212"/>
                      <a:pt x="207" y="212"/>
                    </a:cubicBezTo>
                    <a:cubicBezTo>
                      <a:pt x="207" y="163"/>
                      <a:pt x="207" y="163"/>
                      <a:pt x="207" y="163"/>
                    </a:cubicBezTo>
                    <a:cubicBezTo>
                      <a:pt x="158" y="163"/>
                      <a:pt x="158" y="163"/>
                      <a:pt x="158" y="163"/>
                    </a:cubicBezTo>
                    <a:cubicBezTo>
                      <a:pt x="158" y="212"/>
                      <a:pt x="158" y="212"/>
                      <a:pt x="158" y="212"/>
                    </a:cubicBezTo>
                    <a:close/>
                    <a:moveTo>
                      <a:pt x="39" y="102"/>
                    </a:moveTo>
                    <a:cubicBezTo>
                      <a:pt x="39" y="102"/>
                      <a:pt x="39" y="102"/>
                      <a:pt x="40" y="102"/>
                    </a:cubicBezTo>
                    <a:cubicBezTo>
                      <a:pt x="40" y="102"/>
                      <a:pt x="40" y="102"/>
                      <a:pt x="39" y="103"/>
                    </a:cubicBezTo>
                    <a:cubicBezTo>
                      <a:pt x="41" y="106"/>
                      <a:pt x="41" y="106"/>
                      <a:pt x="41" y="106"/>
                    </a:cubicBezTo>
                    <a:cubicBezTo>
                      <a:pt x="41" y="106"/>
                      <a:pt x="41" y="106"/>
                      <a:pt x="47" y="102"/>
                    </a:cubicBezTo>
                    <a:cubicBezTo>
                      <a:pt x="47" y="102"/>
                      <a:pt x="47" y="102"/>
                      <a:pt x="41" y="99"/>
                    </a:cubicBezTo>
                    <a:cubicBezTo>
                      <a:pt x="41" y="99"/>
                      <a:pt x="41" y="99"/>
                      <a:pt x="39" y="102"/>
                    </a:cubicBezTo>
                    <a:close/>
                    <a:moveTo>
                      <a:pt x="95" y="212"/>
                    </a:moveTo>
                    <a:cubicBezTo>
                      <a:pt x="138" y="188"/>
                      <a:pt x="138" y="188"/>
                      <a:pt x="138" y="188"/>
                    </a:cubicBezTo>
                    <a:cubicBezTo>
                      <a:pt x="95" y="163"/>
                      <a:pt x="95" y="163"/>
                      <a:pt x="95" y="163"/>
                    </a:cubicBezTo>
                    <a:cubicBezTo>
                      <a:pt x="95" y="212"/>
                      <a:pt x="95" y="212"/>
                      <a:pt x="95" y="212"/>
                    </a:cubicBezTo>
                    <a:close/>
                    <a:moveTo>
                      <a:pt x="133" y="136"/>
                    </a:moveTo>
                    <a:cubicBezTo>
                      <a:pt x="95" y="98"/>
                      <a:pt x="95" y="98"/>
                      <a:pt x="95" y="98"/>
                    </a:cubicBezTo>
                    <a:cubicBezTo>
                      <a:pt x="105" y="89"/>
                      <a:pt x="105" y="89"/>
                      <a:pt x="105" y="89"/>
                    </a:cubicBezTo>
                    <a:cubicBezTo>
                      <a:pt x="80" y="87"/>
                      <a:pt x="80" y="87"/>
                      <a:pt x="80" y="87"/>
                    </a:cubicBezTo>
                    <a:cubicBezTo>
                      <a:pt x="82" y="111"/>
                      <a:pt x="82" y="111"/>
                      <a:pt x="82" y="111"/>
                    </a:cubicBezTo>
                    <a:cubicBezTo>
                      <a:pt x="92" y="102"/>
                      <a:pt x="92" y="102"/>
                      <a:pt x="92" y="102"/>
                    </a:cubicBezTo>
                    <a:cubicBezTo>
                      <a:pt x="130" y="140"/>
                      <a:pt x="130" y="140"/>
                      <a:pt x="130" y="140"/>
                    </a:cubicBezTo>
                    <a:lnTo>
                      <a:pt x="133" y="136"/>
                    </a:lnTo>
                    <a:close/>
                    <a:moveTo>
                      <a:pt x="73" y="142"/>
                    </a:moveTo>
                    <a:cubicBezTo>
                      <a:pt x="48" y="140"/>
                      <a:pt x="48" y="140"/>
                      <a:pt x="48" y="140"/>
                    </a:cubicBezTo>
                    <a:cubicBezTo>
                      <a:pt x="50" y="164"/>
                      <a:pt x="50" y="164"/>
                      <a:pt x="50" y="164"/>
                    </a:cubicBezTo>
                    <a:cubicBezTo>
                      <a:pt x="59" y="154"/>
                      <a:pt x="59" y="154"/>
                      <a:pt x="59" y="154"/>
                    </a:cubicBezTo>
                    <a:cubicBezTo>
                      <a:pt x="74" y="169"/>
                      <a:pt x="74" y="169"/>
                      <a:pt x="74" y="169"/>
                    </a:cubicBezTo>
                    <a:cubicBezTo>
                      <a:pt x="77" y="165"/>
                      <a:pt x="77" y="165"/>
                      <a:pt x="77" y="165"/>
                    </a:cubicBezTo>
                    <a:cubicBezTo>
                      <a:pt x="63" y="151"/>
                      <a:pt x="63" y="151"/>
                      <a:pt x="63" y="151"/>
                    </a:cubicBezTo>
                    <a:lnTo>
                      <a:pt x="73" y="142"/>
                    </a:lnTo>
                    <a:close/>
                    <a:moveTo>
                      <a:pt x="12" y="87"/>
                    </a:moveTo>
                    <a:cubicBezTo>
                      <a:pt x="15" y="89"/>
                      <a:pt x="15" y="89"/>
                      <a:pt x="15" y="89"/>
                    </a:cubicBezTo>
                    <a:cubicBezTo>
                      <a:pt x="15" y="89"/>
                      <a:pt x="15" y="89"/>
                      <a:pt x="17" y="85"/>
                    </a:cubicBezTo>
                    <a:cubicBezTo>
                      <a:pt x="17" y="85"/>
                      <a:pt x="17" y="85"/>
                      <a:pt x="14" y="83"/>
                    </a:cubicBezTo>
                    <a:cubicBezTo>
                      <a:pt x="14" y="83"/>
                      <a:pt x="14" y="83"/>
                      <a:pt x="12" y="87"/>
                    </a:cubicBezTo>
                    <a:close/>
                    <a:moveTo>
                      <a:pt x="0" y="104"/>
                    </a:moveTo>
                    <a:cubicBezTo>
                      <a:pt x="0" y="104"/>
                      <a:pt x="0" y="104"/>
                      <a:pt x="4" y="104"/>
                    </a:cubicBezTo>
                    <a:cubicBezTo>
                      <a:pt x="4" y="104"/>
                      <a:pt x="4" y="104"/>
                      <a:pt x="4" y="100"/>
                    </a:cubicBezTo>
                    <a:cubicBezTo>
                      <a:pt x="4" y="100"/>
                      <a:pt x="4" y="100"/>
                      <a:pt x="0" y="100"/>
                    </a:cubicBezTo>
                    <a:lnTo>
                      <a:pt x="0" y="104"/>
                    </a:lnTo>
                    <a:close/>
                    <a:moveTo>
                      <a:pt x="0" y="55"/>
                    </a:moveTo>
                    <a:cubicBezTo>
                      <a:pt x="0" y="55"/>
                      <a:pt x="0" y="55"/>
                      <a:pt x="4" y="55"/>
                    </a:cubicBezTo>
                    <a:cubicBezTo>
                      <a:pt x="4" y="55"/>
                      <a:pt x="4" y="55"/>
                      <a:pt x="4" y="51"/>
                    </a:cubicBezTo>
                    <a:cubicBezTo>
                      <a:pt x="4" y="51"/>
                      <a:pt x="4" y="51"/>
                      <a:pt x="0" y="51"/>
                    </a:cubicBezTo>
                    <a:lnTo>
                      <a:pt x="0" y="55"/>
                    </a:lnTo>
                    <a:close/>
                    <a:moveTo>
                      <a:pt x="0" y="96"/>
                    </a:moveTo>
                    <a:cubicBezTo>
                      <a:pt x="0" y="96"/>
                      <a:pt x="0" y="96"/>
                      <a:pt x="4" y="96"/>
                    </a:cubicBezTo>
                    <a:cubicBezTo>
                      <a:pt x="4" y="96"/>
                      <a:pt x="4" y="96"/>
                      <a:pt x="4" y="93"/>
                    </a:cubicBezTo>
                    <a:cubicBezTo>
                      <a:pt x="4" y="93"/>
                      <a:pt x="4" y="93"/>
                      <a:pt x="0" y="93"/>
                    </a:cubicBezTo>
                    <a:lnTo>
                      <a:pt x="0" y="96"/>
                    </a:lnTo>
                    <a:close/>
                    <a:moveTo>
                      <a:pt x="0" y="75"/>
                    </a:moveTo>
                    <a:cubicBezTo>
                      <a:pt x="0" y="75"/>
                      <a:pt x="0" y="75"/>
                      <a:pt x="0" y="81"/>
                    </a:cubicBezTo>
                    <a:cubicBezTo>
                      <a:pt x="4" y="81"/>
                      <a:pt x="4" y="81"/>
                      <a:pt x="4" y="81"/>
                    </a:cubicBezTo>
                    <a:cubicBezTo>
                      <a:pt x="4" y="81"/>
                      <a:pt x="4" y="81"/>
                      <a:pt x="4" y="79"/>
                    </a:cubicBezTo>
                    <a:cubicBezTo>
                      <a:pt x="4" y="79"/>
                      <a:pt x="4" y="79"/>
                      <a:pt x="3" y="79"/>
                    </a:cubicBezTo>
                    <a:cubicBezTo>
                      <a:pt x="3" y="79"/>
                      <a:pt x="3" y="79"/>
                      <a:pt x="4" y="77"/>
                    </a:cubicBezTo>
                    <a:cubicBezTo>
                      <a:pt x="4" y="77"/>
                      <a:pt x="4" y="77"/>
                      <a:pt x="0" y="75"/>
                    </a:cubicBezTo>
                    <a:close/>
                    <a:moveTo>
                      <a:pt x="0" y="89"/>
                    </a:moveTo>
                    <a:cubicBezTo>
                      <a:pt x="0" y="89"/>
                      <a:pt x="0" y="89"/>
                      <a:pt x="4" y="89"/>
                    </a:cubicBezTo>
                    <a:cubicBezTo>
                      <a:pt x="4" y="89"/>
                      <a:pt x="4" y="89"/>
                      <a:pt x="4" y="85"/>
                    </a:cubicBezTo>
                    <a:cubicBezTo>
                      <a:pt x="4" y="85"/>
                      <a:pt x="4" y="85"/>
                      <a:pt x="0" y="85"/>
                    </a:cubicBezTo>
                    <a:lnTo>
                      <a:pt x="0" y="89"/>
                    </a:lnTo>
                    <a:close/>
                    <a:moveTo>
                      <a:pt x="12" y="119"/>
                    </a:moveTo>
                    <a:cubicBezTo>
                      <a:pt x="13" y="122"/>
                      <a:pt x="13" y="122"/>
                      <a:pt x="13" y="122"/>
                    </a:cubicBezTo>
                    <a:cubicBezTo>
                      <a:pt x="13" y="122"/>
                      <a:pt x="13" y="122"/>
                      <a:pt x="17" y="120"/>
                    </a:cubicBezTo>
                    <a:cubicBezTo>
                      <a:pt x="17" y="120"/>
                      <a:pt x="17" y="120"/>
                      <a:pt x="15" y="117"/>
                    </a:cubicBezTo>
                    <a:cubicBezTo>
                      <a:pt x="15" y="117"/>
                      <a:pt x="15" y="117"/>
                      <a:pt x="12" y="119"/>
                    </a:cubicBezTo>
                    <a:close/>
                    <a:moveTo>
                      <a:pt x="0" y="130"/>
                    </a:moveTo>
                    <a:cubicBezTo>
                      <a:pt x="4" y="128"/>
                      <a:pt x="4" y="128"/>
                      <a:pt x="4" y="128"/>
                    </a:cubicBezTo>
                    <a:cubicBezTo>
                      <a:pt x="4" y="128"/>
                      <a:pt x="4" y="128"/>
                      <a:pt x="3" y="127"/>
                    </a:cubicBezTo>
                    <a:cubicBezTo>
                      <a:pt x="3" y="127"/>
                      <a:pt x="3" y="127"/>
                      <a:pt x="4" y="127"/>
                    </a:cubicBezTo>
                    <a:cubicBezTo>
                      <a:pt x="4" y="127"/>
                      <a:pt x="4" y="127"/>
                      <a:pt x="4" y="124"/>
                    </a:cubicBezTo>
                    <a:cubicBezTo>
                      <a:pt x="4" y="124"/>
                      <a:pt x="4" y="124"/>
                      <a:pt x="0" y="124"/>
                    </a:cubicBezTo>
                    <a:cubicBezTo>
                      <a:pt x="0" y="124"/>
                      <a:pt x="0" y="124"/>
                      <a:pt x="0" y="130"/>
                    </a:cubicBezTo>
                    <a:close/>
                    <a:moveTo>
                      <a:pt x="0" y="112"/>
                    </a:moveTo>
                    <a:cubicBezTo>
                      <a:pt x="0" y="112"/>
                      <a:pt x="0" y="112"/>
                      <a:pt x="4" y="112"/>
                    </a:cubicBezTo>
                    <a:cubicBezTo>
                      <a:pt x="4" y="112"/>
                      <a:pt x="4" y="112"/>
                      <a:pt x="4" y="108"/>
                    </a:cubicBezTo>
                    <a:cubicBezTo>
                      <a:pt x="4" y="108"/>
                      <a:pt x="4" y="108"/>
                      <a:pt x="0" y="108"/>
                    </a:cubicBezTo>
                    <a:lnTo>
                      <a:pt x="0" y="112"/>
                    </a:lnTo>
                    <a:close/>
                    <a:moveTo>
                      <a:pt x="0" y="120"/>
                    </a:moveTo>
                    <a:cubicBezTo>
                      <a:pt x="0" y="120"/>
                      <a:pt x="0" y="120"/>
                      <a:pt x="4" y="120"/>
                    </a:cubicBezTo>
                    <a:cubicBezTo>
                      <a:pt x="4" y="120"/>
                      <a:pt x="4" y="120"/>
                      <a:pt x="4" y="116"/>
                    </a:cubicBezTo>
                    <a:cubicBezTo>
                      <a:pt x="4" y="116"/>
                      <a:pt x="4" y="116"/>
                      <a:pt x="0" y="116"/>
                    </a:cubicBezTo>
                    <a:lnTo>
                      <a:pt x="0" y="120"/>
                    </a:lnTo>
                    <a:close/>
                    <a:moveTo>
                      <a:pt x="0" y="5"/>
                    </a:moveTo>
                    <a:cubicBezTo>
                      <a:pt x="0" y="5"/>
                      <a:pt x="0" y="5"/>
                      <a:pt x="4" y="5"/>
                    </a:cubicBezTo>
                    <a:cubicBezTo>
                      <a:pt x="4" y="5"/>
                      <a:pt x="4" y="5"/>
                      <a:pt x="4" y="0"/>
                    </a:cubicBezTo>
                    <a:cubicBezTo>
                      <a:pt x="4" y="0"/>
                      <a:pt x="4" y="0"/>
                      <a:pt x="0" y="0"/>
                    </a:cubicBezTo>
                    <a:lnTo>
                      <a:pt x="0" y="5"/>
                    </a:lnTo>
                    <a:close/>
                    <a:moveTo>
                      <a:pt x="5" y="123"/>
                    </a:moveTo>
                    <a:cubicBezTo>
                      <a:pt x="7" y="126"/>
                      <a:pt x="7" y="126"/>
                      <a:pt x="7" y="126"/>
                    </a:cubicBezTo>
                    <a:cubicBezTo>
                      <a:pt x="7" y="126"/>
                      <a:pt x="7" y="126"/>
                      <a:pt x="10" y="124"/>
                    </a:cubicBezTo>
                    <a:cubicBezTo>
                      <a:pt x="10" y="124"/>
                      <a:pt x="10" y="124"/>
                      <a:pt x="8" y="121"/>
                    </a:cubicBezTo>
                    <a:cubicBezTo>
                      <a:pt x="8" y="121"/>
                      <a:pt x="8" y="121"/>
                      <a:pt x="5" y="123"/>
                    </a:cubicBezTo>
                    <a:close/>
                    <a:moveTo>
                      <a:pt x="5" y="83"/>
                    </a:moveTo>
                    <a:cubicBezTo>
                      <a:pt x="8" y="85"/>
                      <a:pt x="8" y="85"/>
                      <a:pt x="8" y="85"/>
                    </a:cubicBezTo>
                    <a:cubicBezTo>
                      <a:pt x="8" y="85"/>
                      <a:pt x="8" y="85"/>
                      <a:pt x="10" y="81"/>
                    </a:cubicBezTo>
                    <a:cubicBezTo>
                      <a:pt x="10" y="81"/>
                      <a:pt x="10" y="81"/>
                      <a:pt x="7" y="79"/>
                    </a:cubicBezTo>
                    <a:cubicBezTo>
                      <a:pt x="7" y="79"/>
                      <a:pt x="7" y="79"/>
                      <a:pt x="5" y="83"/>
                    </a:cubicBezTo>
                    <a:close/>
                    <a:moveTo>
                      <a:pt x="0" y="15"/>
                    </a:moveTo>
                    <a:cubicBezTo>
                      <a:pt x="0" y="15"/>
                      <a:pt x="0" y="15"/>
                      <a:pt x="4" y="15"/>
                    </a:cubicBezTo>
                    <a:cubicBezTo>
                      <a:pt x="4" y="15"/>
                      <a:pt x="4" y="15"/>
                      <a:pt x="4" y="11"/>
                    </a:cubicBezTo>
                    <a:cubicBezTo>
                      <a:pt x="4" y="11"/>
                      <a:pt x="4" y="11"/>
                      <a:pt x="0" y="11"/>
                    </a:cubicBezTo>
                    <a:lnTo>
                      <a:pt x="0" y="15"/>
                    </a:lnTo>
                    <a:close/>
                    <a:moveTo>
                      <a:pt x="0" y="35"/>
                    </a:moveTo>
                    <a:cubicBezTo>
                      <a:pt x="0" y="35"/>
                      <a:pt x="0" y="35"/>
                      <a:pt x="4" y="35"/>
                    </a:cubicBezTo>
                    <a:cubicBezTo>
                      <a:pt x="4" y="35"/>
                      <a:pt x="4" y="35"/>
                      <a:pt x="4" y="31"/>
                    </a:cubicBezTo>
                    <a:cubicBezTo>
                      <a:pt x="4" y="31"/>
                      <a:pt x="4" y="31"/>
                      <a:pt x="0" y="31"/>
                    </a:cubicBezTo>
                    <a:lnTo>
                      <a:pt x="0" y="35"/>
                    </a:lnTo>
                    <a:close/>
                    <a:moveTo>
                      <a:pt x="0" y="45"/>
                    </a:moveTo>
                    <a:cubicBezTo>
                      <a:pt x="0" y="45"/>
                      <a:pt x="0" y="45"/>
                      <a:pt x="4" y="45"/>
                    </a:cubicBezTo>
                    <a:cubicBezTo>
                      <a:pt x="4" y="45"/>
                      <a:pt x="4" y="45"/>
                      <a:pt x="4" y="41"/>
                    </a:cubicBezTo>
                    <a:cubicBezTo>
                      <a:pt x="4" y="41"/>
                      <a:pt x="4" y="41"/>
                      <a:pt x="0" y="41"/>
                    </a:cubicBezTo>
                    <a:lnTo>
                      <a:pt x="0" y="45"/>
                    </a:lnTo>
                    <a:close/>
                    <a:moveTo>
                      <a:pt x="0" y="25"/>
                    </a:moveTo>
                    <a:cubicBezTo>
                      <a:pt x="0" y="25"/>
                      <a:pt x="0" y="25"/>
                      <a:pt x="4" y="25"/>
                    </a:cubicBezTo>
                    <a:cubicBezTo>
                      <a:pt x="4" y="25"/>
                      <a:pt x="4" y="25"/>
                      <a:pt x="4" y="21"/>
                    </a:cubicBezTo>
                    <a:cubicBezTo>
                      <a:pt x="4" y="21"/>
                      <a:pt x="4" y="21"/>
                      <a:pt x="0" y="21"/>
                    </a:cubicBezTo>
                    <a:lnTo>
                      <a:pt x="0" y="2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76179542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6572" y="2597348"/>
            <a:ext cx="11155680" cy="1354217"/>
          </a:xfrm>
        </p:spPr>
        <p:txBody>
          <a:bodyPr/>
          <a:lstStyle/>
          <a:p>
            <a:r>
              <a:rPr lang="en-US" dirty="0"/>
              <a:t>Technical Overview</a:t>
            </a:r>
          </a:p>
        </p:txBody>
      </p:sp>
    </p:spTree>
    <p:extLst>
      <p:ext uri="{BB962C8B-B14F-4D97-AF65-F5344CB8AC3E}">
        <p14:creationId xmlns:p14="http://schemas.microsoft.com/office/powerpoint/2010/main" val="31485866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13"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40870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372578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sp>
        <p:nvSpPr>
          <p:cNvPr id="10" name="Rectangle 9"/>
          <p:cNvSpPr/>
          <p:nvPr/>
        </p:nvSpPr>
        <p:spPr bwMode="auto">
          <a:xfrm>
            <a:off x="4818629"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DNS Server</a:t>
            </a: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273683" y="3467725"/>
            <a:ext cx="544946" cy="0"/>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2" name="TextBox 91"/>
          <p:cNvSpPr txBox="1"/>
          <p:nvPr/>
        </p:nvSpPr>
        <p:spPr>
          <a:xfrm>
            <a:off x="4318606" y="2767663"/>
            <a:ext cx="2551981" cy="169277"/>
          </a:xfrm>
          <a:prstGeom prst="rect">
            <a:avLst/>
          </a:prstGeom>
          <a:noFill/>
        </p:spPr>
        <p:txBody>
          <a:bodyPr wrap="none" lIns="0" tIns="0" rIns="0" bIns="0" rtlCol="0" anchor="t">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a:ln>
                  <a:solidFill>
                    <a:schemeClr val="bg1">
                      <a:alpha val="0"/>
                    </a:schemeClr>
                  </a:solidFill>
                </a:ln>
                <a:solidFill>
                  <a:srgbClr val="595959">
                    <a:alpha val="99000"/>
                  </a:srgbClr>
                </a:solidFill>
                <a:hlinkClick r:id="rId2"/>
              </a:rPr>
              <a:t>www-contoso.trafficmgr.com</a:t>
            </a:r>
            <a:r>
              <a:rPr lang="en-US" sz="1100" dirty="0" smtClean="0">
                <a:ln>
                  <a:solidFill>
                    <a:schemeClr val="bg1">
                      <a:alpha val="0"/>
                    </a:schemeClr>
                  </a:solidFill>
                </a:ln>
                <a:solidFill>
                  <a:srgbClr val="595959">
                    <a:alpha val="99000"/>
                  </a:srgbClr>
                </a:solidFill>
              </a:rPr>
              <a:t>?</a:t>
            </a:r>
          </a:p>
        </p:txBody>
      </p:sp>
      <p:sp>
        <p:nvSpPr>
          <p:cNvPr id="94" name="Rectangle 93"/>
          <p:cNvSpPr/>
          <p:nvPr/>
        </p:nvSpPr>
        <p:spPr bwMode="auto">
          <a:xfrm>
            <a:off x="4072232" y="2754841"/>
            <a:ext cx="191078" cy="191077"/>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5</a:t>
            </a:r>
          </a:p>
        </p:txBody>
      </p: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6400544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sp>
        <p:nvSpPr>
          <p:cNvPr id="10" name="Rectangle 9"/>
          <p:cNvSpPr/>
          <p:nvPr/>
        </p:nvSpPr>
        <p:spPr bwMode="auto">
          <a:xfrm>
            <a:off x="4818629"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DNS Server</a:t>
            </a: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273683" y="3467725"/>
            <a:ext cx="544946" cy="0"/>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bwMode="auto">
          <a:xfrm>
            <a:off x="6405745"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Policy Engine</a:t>
            </a:r>
          </a:p>
        </p:txBody>
      </p:sp>
      <p:cxnSp>
        <p:nvCxnSpPr>
          <p:cNvPr id="33" name="Straight Arrow Connector 32"/>
          <p:cNvCxnSpPr>
            <a:stCxn id="10" idx="3"/>
            <a:endCxn id="29" idx="1"/>
          </p:cNvCxnSpPr>
          <p:nvPr/>
        </p:nvCxnSpPr>
        <p:spPr>
          <a:xfrm>
            <a:off x="5860798" y="3536973"/>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36" name="Rectangle 35"/>
          <p:cNvSpPr/>
          <p:nvPr/>
        </p:nvSpPr>
        <p:spPr bwMode="auto">
          <a:xfrm>
            <a:off x="6405745" y="5068876"/>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a:ln>
                  <a:solidFill>
                    <a:schemeClr val="bg1">
                      <a:alpha val="0"/>
                    </a:schemeClr>
                  </a:solidFill>
                </a:ln>
                <a:solidFill>
                  <a:schemeClr val="bg1">
                    <a:alpha val="99000"/>
                  </a:schemeClr>
                </a:solidFill>
              </a:rPr>
              <a:t>Traffic Manager</a:t>
            </a:r>
          </a:p>
        </p:txBody>
      </p:sp>
      <p:cxnSp>
        <p:nvCxnSpPr>
          <p:cNvPr id="37" name="Straight Arrow Connector 36"/>
          <p:cNvCxnSpPr>
            <a:stCxn id="29" idx="2"/>
            <a:endCxn id="36" idx="0"/>
          </p:cNvCxnSpPr>
          <p:nvPr/>
        </p:nvCxnSpPr>
        <p:spPr>
          <a:xfrm>
            <a:off x="6926830" y="3857013"/>
            <a:ext cx="0" cy="1211863"/>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7447914" y="5388916"/>
            <a:ext cx="733091"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71" name="Rectangle 70"/>
          <p:cNvSpPr/>
          <p:nvPr/>
        </p:nvSpPr>
        <p:spPr bwMode="auto">
          <a:xfrm>
            <a:off x="8181004" y="4604087"/>
            <a:ext cx="3017520" cy="15696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45720" bIns="45720" numCol="1" rtlCol="0" anchor="ctr" anchorCtr="0" compatLnSpc="1">
            <a:prstTxWarp prst="textNoShape">
              <a:avLst/>
            </a:prstTxWarp>
            <a:spAutoFit/>
          </a:bodyPr>
          <a:lstStyle/>
          <a:p>
            <a:pPr defTabSz="914099" fontAlgn="base">
              <a:spcBef>
                <a:spcPts val="1200"/>
              </a:spcBef>
              <a:spcAft>
                <a:spcPct val="0"/>
              </a:spcAft>
            </a:pPr>
            <a:r>
              <a:rPr lang="en-US" sz="2200" dirty="0">
                <a:ln>
                  <a:solidFill>
                    <a:schemeClr val="bg1">
                      <a:alpha val="0"/>
                    </a:schemeClr>
                  </a:solidFill>
                </a:ln>
                <a:solidFill>
                  <a:schemeClr val="bg1">
                    <a:alpha val="99000"/>
                  </a:schemeClr>
                </a:solidFill>
              </a:rPr>
              <a:t>www-</a:t>
            </a:r>
            <a:r>
              <a:rPr lang="en-US" sz="2200" dirty="0" err="1">
                <a:ln>
                  <a:solidFill>
                    <a:schemeClr val="bg1">
                      <a:alpha val="0"/>
                    </a:schemeClr>
                  </a:solidFill>
                </a:ln>
                <a:solidFill>
                  <a:schemeClr val="bg1">
                    <a:alpha val="99000"/>
                  </a:schemeClr>
                </a:solidFill>
              </a:rPr>
              <a:t>contoso</a:t>
            </a:r>
            <a:r>
              <a:rPr lang="en-US" sz="2200" dirty="0">
                <a:ln>
                  <a:solidFill>
                    <a:schemeClr val="bg1">
                      <a:alpha val="0"/>
                    </a:schemeClr>
                  </a:solidFill>
                </a:ln>
                <a:solidFill>
                  <a:schemeClr val="bg1">
                    <a:alpha val="99000"/>
                  </a:schemeClr>
                </a:solidFill>
              </a:rPr>
              <a:t> policy</a:t>
            </a:r>
          </a:p>
          <a:p>
            <a:pPr defTabSz="914099" fontAlgn="base">
              <a:spcBef>
                <a:spcPts val="300"/>
              </a:spcBef>
              <a:spcAft>
                <a:spcPct val="0"/>
              </a:spcAft>
            </a:pPr>
            <a:r>
              <a:rPr lang="en-US" sz="1400" dirty="0">
                <a:ln>
                  <a:solidFill>
                    <a:schemeClr val="bg1">
                      <a:alpha val="0"/>
                    </a:schemeClr>
                  </a:solidFill>
                </a:ln>
                <a:solidFill>
                  <a:schemeClr val="bg1">
                    <a:alpha val="99000"/>
                  </a:schemeClr>
                </a:solidFill>
              </a:rPr>
              <a:t>“choose the best performing </a:t>
            </a:r>
            <a:r>
              <a:rPr lang="en-US" sz="1400" dirty="0" smtClean="0">
                <a:ln>
                  <a:solidFill>
                    <a:schemeClr val="bg1">
                      <a:alpha val="0"/>
                    </a:schemeClr>
                  </a:solidFill>
                </a:ln>
                <a:solidFill>
                  <a:schemeClr val="bg1">
                    <a:alpha val="99000"/>
                  </a:schemeClr>
                </a:solidFill>
              </a:rPr>
              <a:t>deployment</a:t>
            </a:r>
            <a:r>
              <a:rPr lang="en-US" sz="1400" dirty="0">
                <a:ln>
                  <a:solidFill>
                    <a:schemeClr val="bg1">
                      <a:alpha val="0"/>
                    </a:schemeClr>
                  </a:solidFill>
                </a:ln>
                <a:solidFill>
                  <a:schemeClr val="bg1">
                    <a:alpha val="99000"/>
                  </a:schemeClr>
                </a:solidFill>
              </a:rPr>
              <a:t>” between:</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A</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B</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C</a:t>
            </a:r>
          </a:p>
        </p:txBody>
      </p: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2" name="TextBox 91"/>
          <p:cNvSpPr txBox="1"/>
          <p:nvPr/>
        </p:nvSpPr>
        <p:spPr>
          <a:xfrm>
            <a:off x="4318606" y="2767663"/>
            <a:ext cx="2551981" cy="169277"/>
          </a:xfrm>
          <a:prstGeom prst="rect">
            <a:avLst/>
          </a:prstGeom>
          <a:noFill/>
        </p:spPr>
        <p:txBody>
          <a:bodyPr wrap="none" lIns="0" tIns="0" rIns="0" bIns="0" rtlCol="0" anchor="t">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a:ln>
                  <a:solidFill>
                    <a:schemeClr val="bg1">
                      <a:alpha val="0"/>
                    </a:schemeClr>
                  </a:solidFill>
                </a:ln>
                <a:solidFill>
                  <a:srgbClr val="595959">
                    <a:alpha val="99000"/>
                  </a:srgbClr>
                </a:solidFill>
                <a:hlinkClick r:id="rId2"/>
              </a:rPr>
              <a:t>www-contoso.trafficmgr.com</a:t>
            </a:r>
            <a:r>
              <a:rPr lang="en-US" sz="1100" dirty="0" smtClean="0">
                <a:ln>
                  <a:solidFill>
                    <a:schemeClr val="bg1">
                      <a:alpha val="0"/>
                    </a:schemeClr>
                  </a:solidFill>
                </a:ln>
                <a:solidFill>
                  <a:srgbClr val="595959">
                    <a:alpha val="99000"/>
                  </a:srgbClr>
                </a:solidFill>
              </a:rPr>
              <a:t>?</a:t>
            </a:r>
          </a:p>
        </p:txBody>
      </p:sp>
      <p:sp>
        <p:nvSpPr>
          <p:cNvPr id="94" name="Rectangle 93"/>
          <p:cNvSpPr/>
          <p:nvPr/>
        </p:nvSpPr>
        <p:spPr bwMode="auto">
          <a:xfrm>
            <a:off x="4072232" y="2754841"/>
            <a:ext cx="191078" cy="191077"/>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5</a:t>
            </a:r>
          </a:p>
        </p:txBody>
      </p: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9264628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_B18duTQ60e98jMHEzudJ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_B18duTQ60e98jMHEzudJ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fyDuW2PedEmX3.ztNL236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_B18duTQ60e98jMHEzudJ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_B18duTQ60e98jMHEzudJ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_B18duTQ60e98jMHEzudJ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450</TotalTime>
  <Words>1066</Words>
  <Application>Microsoft Office PowerPoint</Application>
  <PresentationFormat>Custom</PresentationFormat>
  <Paragraphs>419</Paragraphs>
  <Slides>33</Slides>
  <Notes>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36" baseType="lpstr">
      <vt:lpstr>MS1444_Windows Azure Template 16x9_r08b</vt:lpstr>
      <vt:lpstr>White with Consolas font for code slides</vt:lpstr>
      <vt:lpstr>think-cell Slide</vt:lpstr>
      <vt:lpstr>Windows Azure  Traffic Manager</vt:lpstr>
      <vt:lpstr>Agenda</vt:lpstr>
      <vt:lpstr>Traffic Management Fundamentals</vt:lpstr>
      <vt:lpstr>Policy Building Blocks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Load Balancing</vt:lpstr>
      <vt:lpstr>Performance Load Balancing</vt:lpstr>
      <vt:lpstr>Geo-distributed WA Application</vt:lpstr>
      <vt:lpstr>Geo-distributed WA Application</vt:lpstr>
      <vt:lpstr>Geo-distributed WA Application</vt:lpstr>
      <vt:lpstr>Geo-distributed WA Application</vt:lpstr>
      <vt:lpstr>PowerPoint Presentation</vt:lpstr>
      <vt:lpstr>Disaster Recovery</vt:lpstr>
      <vt:lpstr>Disaster Recovery – 8 Minute MTR</vt:lpstr>
      <vt:lpstr>Health Polling Updates DNS</vt:lpstr>
      <vt:lpstr>PowerPoint Presentation</vt:lpstr>
      <vt:lpstr>Upgrade Your WA Application</vt:lpstr>
      <vt:lpstr>Upgrade Your WA Application</vt:lpstr>
      <vt:lpstr>Upgrade Your WA Application</vt:lpstr>
      <vt:lpstr>Upgrade Your WA Application</vt:lpstr>
      <vt:lpstr>Upgrade Your WA Application</vt:lpstr>
      <vt:lpstr>Manageability</vt:lpstr>
      <vt:lpstr>Summary</vt:lpstr>
      <vt:lpstr>Traffic Manager</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Traffic Manager</dc:title>
  <dc:subject>&lt;Event Name Here&gt;</dc:subject>
  <dc:creator>mwasham</dc:creator>
  <dc:description>
    This presentation provides a technical over of the Windows Azure Traffic Manager. Topics include performance, disaster recovery, upgrade code, and test.
by mwasham
</dc:description>
  <cp:lastModifiedBy>Wenwen</cp:lastModifiedBy>
  <cp:revision>63</cp:revision>
  <dcterms:created xsi:type="dcterms:W3CDTF">2011-12-07T03:47:39Z</dcterms:created>
  <dcterms:modified xsi:type="dcterms:W3CDTF">2011-12-09T05:42:10Z</dcterms:modified>
  <cp:version>1.0.0</cp:version>
</cp:coreProperties>
</file>