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08" r:id="rId4"/>
    <p:sldMasterId id="2147483727" r:id="rId5"/>
  </p:sldMasterIdLst>
  <p:notesMasterIdLst>
    <p:notesMasterId r:id="rId35"/>
  </p:notesMasterIdLst>
  <p:handoutMasterIdLst>
    <p:handoutMasterId r:id="rId36"/>
  </p:handoutMasterIdLst>
  <p:sldIdLst>
    <p:sldId id="256" r:id="rId6"/>
    <p:sldId id="309" r:id="rId7"/>
    <p:sldId id="257" r:id="rId8"/>
    <p:sldId id="310" r:id="rId9"/>
    <p:sldId id="329" r:id="rId10"/>
    <p:sldId id="260" r:id="rId11"/>
    <p:sldId id="305" r:id="rId12"/>
    <p:sldId id="259" r:id="rId13"/>
    <p:sldId id="261" r:id="rId14"/>
    <p:sldId id="311" r:id="rId15"/>
    <p:sldId id="263" r:id="rId16"/>
    <p:sldId id="312" r:id="rId17"/>
    <p:sldId id="317" r:id="rId18"/>
    <p:sldId id="266" r:id="rId19"/>
    <p:sldId id="265" r:id="rId20"/>
    <p:sldId id="273" r:id="rId21"/>
    <p:sldId id="269" r:id="rId22"/>
    <p:sldId id="278" r:id="rId23"/>
    <p:sldId id="279" r:id="rId24"/>
    <p:sldId id="282" r:id="rId25"/>
    <p:sldId id="285" r:id="rId26"/>
    <p:sldId id="320" r:id="rId27"/>
    <p:sldId id="324" r:id="rId28"/>
    <p:sldId id="321" r:id="rId29"/>
    <p:sldId id="291" r:id="rId30"/>
    <p:sldId id="330" r:id="rId31"/>
    <p:sldId id="332" r:id="rId32"/>
    <p:sldId id="334" r:id="rId33"/>
    <p:sldId id="333" r:id="rId34"/>
  </p:sldIdLst>
  <p:sldSz cx="12188825" cy="6858000"/>
  <p:notesSz cx="6858000" cy="9144000"/>
  <p:embeddedFontLst>
    <p:embeddedFont>
      <p:font typeface="Calibri" panose="020F0502020204030204" pitchFamily="34" charset="0"/>
      <p:regular r:id="rId37"/>
      <p:bold r:id="rId38"/>
      <p:italic r:id="rId39"/>
      <p:boldItalic r:id="rId40"/>
    </p:embeddedFont>
    <p:embeddedFont>
      <p:font typeface="Segoe UI Light" panose="020B0502040204020203" pitchFamily="34" charset="0"/>
      <p:regular r:id="rId41"/>
      <p:italic r:id="rId42"/>
    </p:embeddedFont>
    <p:embeddedFont>
      <p:font typeface="Segoe UI" panose="020B0502040204020203" pitchFamily="34" charset="0"/>
      <p:regular r:id="rId43"/>
      <p:bold r:id="rId44"/>
      <p:italic r:id="rId45"/>
      <p:boldItalic r:id="rId46"/>
    </p:embeddedFont>
    <p:embeddedFont>
      <p:font typeface="Consolas" panose="020B0609020204030204" pitchFamily="49" charset="0"/>
      <p:regular r:id="rId47"/>
      <p:bold r:id="rId48"/>
      <p:italic r:id="rId49"/>
      <p:boldItalic r:id="rId50"/>
    </p:embeddedFont>
  </p:embeddedFontLst>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45">
          <p15:clr>
            <a:srgbClr val="A4A3A4"/>
          </p15:clr>
        </p15:guide>
        <p15:guide id="3" orient="horz" pos="4174">
          <p15:clr>
            <a:srgbClr val="A4A3A4"/>
          </p15:clr>
        </p15:guide>
        <p15:guide id="4" orient="horz" pos="911">
          <p15:clr>
            <a:srgbClr val="A4A3A4"/>
          </p15:clr>
        </p15:guide>
        <p15:guide id="5" orient="horz" pos="1196">
          <p15:clr>
            <a:srgbClr val="A4A3A4"/>
          </p15:clr>
        </p15:guide>
        <p15:guide id="6" orient="horz" pos="1487">
          <p15:clr>
            <a:srgbClr val="A4A3A4"/>
          </p15:clr>
        </p15:guide>
        <p15:guide id="7" orient="horz" pos="3913">
          <p15:clr>
            <a:srgbClr val="A4A3A4"/>
          </p15:clr>
        </p15:guide>
        <p15:guide id="8" pos="3839">
          <p15:clr>
            <a:srgbClr val="A4A3A4"/>
          </p15:clr>
        </p15:guide>
        <p15:guide id="9" pos="327">
          <p15:clr>
            <a:srgbClr val="A4A3A4"/>
          </p15:clr>
        </p15:guide>
        <p15:guide id="10" pos="7352">
          <p15:clr>
            <a:srgbClr val="A4A3A4"/>
          </p15:clr>
        </p15:guide>
        <p15:guide id="11" pos="61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enwen" initials="W" lastIdx="7" clrIdx="0"/>
  <p:cmAuthor id="1" name="Greg" initials="G"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00" autoAdjust="0"/>
    <p:restoredTop sz="92101" autoAdjust="0"/>
  </p:normalViewPr>
  <p:slideViewPr>
    <p:cSldViewPr snapToGrid="0">
      <p:cViewPr varScale="1">
        <p:scale>
          <a:sx n="74" d="100"/>
          <a:sy n="74" d="100"/>
        </p:scale>
        <p:origin x="702" y="72"/>
      </p:cViewPr>
      <p:guideLst>
        <p:guide orient="horz" pos="2160"/>
        <p:guide orient="horz" pos="145"/>
        <p:guide orient="horz" pos="4174"/>
        <p:guide orient="horz" pos="911"/>
        <p:guide orient="horz" pos="1196"/>
        <p:guide orient="horz" pos="1487"/>
        <p:guide orient="horz" pos="3913"/>
        <p:guide pos="3839"/>
        <p:guide pos="327"/>
        <p:guide pos="7352"/>
        <p:guide pos="61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56" d="100"/>
          <a:sy n="56" d="100"/>
        </p:scale>
        <p:origin x="-249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font" Target="fonts/font3.fntdata"/><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font" Target="fonts/font14.fntdata"/><Relationship Id="rId55"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font" Target="fonts/font8.fntdata"/><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notesMaster" Target="notesMasters/notesMaster1.xml"/><Relationship Id="rId43" Type="http://schemas.openxmlformats.org/officeDocument/2006/relationships/font" Target="fonts/font7.fntdata"/><Relationship Id="rId48" Type="http://schemas.openxmlformats.org/officeDocument/2006/relationships/font" Target="fonts/font12.fntdata"/><Relationship Id="rId8" Type="http://schemas.openxmlformats.org/officeDocument/2006/relationships/slide" Target="slides/slide3.xml"/><Relationship Id="rId51" Type="http://schemas.openxmlformats.org/officeDocument/2006/relationships/commentAuthors" Target="commentAuthor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font" Target="fonts/font2.fntdata"/><Relationship Id="rId46" Type="http://schemas.openxmlformats.org/officeDocument/2006/relationships/font" Target="fonts/font10.fntdata"/><Relationship Id="rId20" Type="http://schemas.openxmlformats.org/officeDocument/2006/relationships/slide" Target="slides/slide15.xml"/><Relationship Id="rId41" Type="http://schemas.openxmlformats.org/officeDocument/2006/relationships/font" Target="fonts/font5.fntdata"/><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handoutMaster" Target="handoutMasters/handoutMaster1.xml"/><Relationship Id="rId49" Type="http://schemas.openxmlformats.org/officeDocument/2006/relationships/font" Target="fonts/font13.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Windows Azure Storage</a:t>
            </a:r>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F272D5E-F791-4DD0-8A28-1F28E5FF1B0E}" type="datetimeFigureOut">
              <a:rPr lang="en-US" smtClean="0"/>
              <a:t>4/9/2014</a:t>
            </a:fld>
            <a:endParaRPr lang="en-US"/>
          </a:p>
        </p:txBody>
      </p:sp>
      <p:sp>
        <p:nvSpPr>
          <p:cNvPr id="4" name="Footer Placeholder 3"/>
          <p:cNvSpPr>
            <a:spLocks noGrp="1"/>
          </p:cNvSpPr>
          <p:nvPr>
            <p:ph type="ftr" sz="quarter" idx="2"/>
          </p:nvPr>
        </p:nvSpPr>
        <p:spPr>
          <a:xfrm>
            <a:off x="-1" y="8685213"/>
            <a:ext cx="6388925" cy="457200"/>
          </a:xfrm>
          <a:prstGeom prst="rect">
            <a:avLst/>
          </a:prstGeom>
        </p:spPr>
        <p:txBody>
          <a:bodyPr vert="horz" lIns="91440" tIns="45720" rIns="91440" bIns="45720" rtlCol="0" anchor="b"/>
          <a:lstStyle>
            <a:lvl1pPr algn="l">
              <a:defRPr sz="1200"/>
            </a:lvl1pPr>
          </a:lstStyle>
          <a:p>
            <a:r>
              <a:rPr lang="en-US" sz="600" dirty="0">
                <a:solidFill>
                  <a:schemeClr val="tx1">
                    <a:alpha val="99000"/>
                  </a:schemeClr>
                </a:solidFill>
              </a:rPr>
              <a:t>© 2011 Microsoft Corporation. All rights reserved. Microsoft, Windows, Windows Vista and other product names are or may be registered trademarks and/or trademarks in the U.S. and/or other countries.</a:t>
            </a:r>
          </a:p>
          <a:p>
            <a:r>
              <a:rPr lang="en-US" sz="600" dirty="0">
                <a:solidFill>
                  <a:schemeClr val="tx1">
                    <a:alpha val="99000"/>
                  </a:schemeClr>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r>
              <a:rPr lang="en-US" sz="600" dirty="0" smtClean="0">
                <a:solidFill>
                  <a:schemeClr val="tx1">
                    <a:alpha val="99000"/>
                  </a:schemeClr>
                </a:solidFill>
              </a:rPr>
              <a:t>.</a:t>
            </a:r>
            <a:endParaRPr lang="en-US" sz="600" dirty="0">
              <a:solidFill>
                <a:schemeClr val="tx1">
                  <a:alpha val="99000"/>
                </a:schemeClr>
              </a:solidFill>
            </a:endParaRPr>
          </a:p>
        </p:txBody>
      </p:sp>
      <p:sp>
        <p:nvSpPr>
          <p:cNvPr id="5" name="Slide Number Placeholder 4"/>
          <p:cNvSpPr>
            <a:spLocks noGrp="1"/>
          </p:cNvSpPr>
          <p:nvPr>
            <p:ph type="sldNum" sz="quarter" idx="3"/>
          </p:nvPr>
        </p:nvSpPr>
        <p:spPr>
          <a:xfrm>
            <a:off x="6424551" y="8685213"/>
            <a:ext cx="431862" cy="457200"/>
          </a:xfrm>
          <a:prstGeom prst="rect">
            <a:avLst/>
          </a:prstGeom>
        </p:spPr>
        <p:txBody>
          <a:bodyPr vert="horz" lIns="91440" tIns="45720" rIns="91440" bIns="45720" rtlCol="0" anchor="b"/>
          <a:lstStyle>
            <a:lvl1pPr algn="r">
              <a:defRPr sz="1200"/>
            </a:lvl1pPr>
          </a:lstStyle>
          <a:p>
            <a:fld id="{80AD3469-5DF0-4AE2-A12E-13E5C5E91748}" type="slidenum">
              <a:rPr lang="en-US" smtClean="0"/>
              <a:t>‹#›</a:t>
            </a:fld>
            <a:endParaRPr lang="en-US"/>
          </a:p>
        </p:txBody>
      </p:sp>
    </p:spTree>
    <p:extLst>
      <p:ext uri="{BB962C8B-B14F-4D97-AF65-F5344CB8AC3E}">
        <p14:creationId xmlns:p14="http://schemas.microsoft.com/office/powerpoint/2010/main" val="34296694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Windows Azure Storage</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29A561-BE0C-49CB-8FB2-47CFDE66E6AD}" type="datetimeFigureOut">
              <a:rPr lang="en-US" smtClean="0"/>
              <a:t>4/9/2014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5"/>
          </p:nvPr>
        </p:nvSpPr>
        <p:spPr>
          <a:xfrm>
            <a:off x="6424551" y="8685213"/>
            <a:ext cx="431862" cy="457200"/>
          </a:xfrm>
          <a:prstGeom prst="rect">
            <a:avLst/>
          </a:prstGeom>
        </p:spPr>
        <p:txBody>
          <a:bodyPr vert="horz" lIns="91440" tIns="45720" rIns="91440" bIns="45720" rtlCol="0" anchor="b"/>
          <a:lstStyle>
            <a:lvl1pPr algn="r">
              <a:defRPr sz="1200"/>
            </a:lvl1pPr>
          </a:lstStyle>
          <a:p>
            <a:fld id="{94A25E58-20C3-47A2-B67C-8A1FCB5D4422}" type="slidenum">
              <a:rPr lang="en-US" smtClean="0"/>
              <a:t>‹#›</a:t>
            </a:fld>
            <a:endParaRPr lang="en-US"/>
          </a:p>
        </p:txBody>
      </p:sp>
      <p:sp>
        <p:nvSpPr>
          <p:cNvPr id="8" name="Footer Placeholder 3"/>
          <p:cNvSpPr>
            <a:spLocks noGrp="1"/>
          </p:cNvSpPr>
          <p:nvPr>
            <p:ph type="ftr" sz="quarter" idx="4"/>
          </p:nvPr>
        </p:nvSpPr>
        <p:spPr>
          <a:xfrm>
            <a:off x="-1" y="8685213"/>
            <a:ext cx="6388925" cy="457200"/>
          </a:xfrm>
          <a:prstGeom prst="rect">
            <a:avLst/>
          </a:prstGeom>
        </p:spPr>
        <p:txBody>
          <a:bodyPr vert="horz" lIns="91440" tIns="45720" rIns="91440" bIns="45720" rtlCol="0" anchor="b"/>
          <a:lstStyle>
            <a:lvl1pPr algn="l">
              <a:defRPr sz="1200"/>
            </a:lvl1pPr>
          </a:lstStyle>
          <a:p>
            <a:r>
              <a:rPr lang="en-US" sz="600" dirty="0">
                <a:solidFill>
                  <a:schemeClr val="tx1">
                    <a:alpha val="99000"/>
                  </a:schemeClr>
                </a:solidFill>
              </a:rPr>
              <a:t>© 2011 Microsoft Corporation. All rights reserved. Microsoft, Windows, Windows Vista and other product names are or may be registered trademarks and/or trademarks in the U.S. and/or other countries.</a:t>
            </a:r>
          </a:p>
          <a:p>
            <a:r>
              <a:rPr lang="en-US" sz="600" dirty="0">
                <a:solidFill>
                  <a:schemeClr val="tx1">
                    <a:alpha val="99000"/>
                  </a:schemeClr>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r>
              <a:rPr lang="en-US" sz="600" dirty="0" smtClean="0">
                <a:solidFill>
                  <a:schemeClr val="tx1">
                    <a:alpha val="99000"/>
                  </a:schemeClr>
                </a:solidFill>
              </a:rPr>
              <a:t>.</a:t>
            </a:r>
            <a:endParaRPr lang="en-US" sz="600" dirty="0">
              <a:solidFill>
                <a:schemeClr val="tx1">
                  <a:alpha val="99000"/>
                </a:schemeClr>
              </a:solidFill>
            </a:endParaRPr>
          </a:p>
        </p:txBody>
      </p:sp>
    </p:spTree>
    <p:extLst>
      <p:ext uri="{BB962C8B-B14F-4D97-AF65-F5344CB8AC3E}">
        <p14:creationId xmlns:p14="http://schemas.microsoft.com/office/powerpoint/2010/main" val="993746763"/>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A25E58-20C3-47A2-B67C-8A1FCB5D4422}" type="slidenum">
              <a:rPr lang="en-US" smtClean="0"/>
              <a:t>1</a:t>
            </a:fld>
            <a:endParaRPr lang="en-US" dirty="0"/>
          </a:p>
        </p:txBody>
      </p:sp>
    </p:spTree>
    <p:extLst>
      <p:ext uri="{BB962C8B-B14F-4D97-AF65-F5344CB8AC3E}">
        <p14:creationId xmlns:p14="http://schemas.microsoft.com/office/powerpoint/2010/main" val="39882799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7F3309C-40B0-400F-9DDF-37D5F192F07E}" type="slidenum">
              <a:rPr lang="en-US" smtClean="0"/>
              <a:pPr/>
              <a:t>10</a:t>
            </a:fld>
            <a:endParaRPr lang="en-US" dirty="0"/>
          </a:p>
        </p:txBody>
      </p:sp>
    </p:spTree>
    <p:extLst>
      <p:ext uri="{BB962C8B-B14F-4D97-AF65-F5344CB8AC3E}">
        <p14:creationId xmlns:p14="http://schemas.microsoft.com/office/powerpoint/2010/main" val="7542122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extLst>
      <p:ext uri="{BB962C8B-B14F-4D97-AF65-F5344CB8AC3E}">
        <p14:creationId xmlns:p14="http://schemas.microsoft.com/office/powerpoint/2010/main" val="18017159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6" name="Slide Number Placeholder 5"/>
          <p:cNvSpPr>
            <a:spLocks noGrp="1"/>
          </p:cNvSpPr>
          <p:nvPr>
            <p:ph type="sldNum" sz="quarter" idx="11"/>
          </p:nvPr>
        </p:nvSpPr>
        <p:spPr/>
        <p:txBody>
          <a:bodyPr/>
          <a:lstStyle/>
          <a:p>
            <a:fld id="{8B263312-38AA-4E1E-B2B5-0F8F122B24FE}" type="slidenum">
              <a:rPr lang="en-US" smtClean="0"/>
              <a:pPr/>
              <a:t>12</a:t>
            </a:fld>
            <a:endParaRPr lang="en-US" dirty="0"/>
          </a:p>
        </p:txBody>
      </p:sp>
    </p:spTree>
    <p:extLst>
      <p:ext uri="{BB962C8B-B14F-4D97-AF65-F5344CB8AC3E}">
        <p14:creationId xmlns:p14="http://schemas.microsoft.com/office/powerpoint/2010/main" val="15430854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13</a:t>
            </a:fld>
            <a:endParaRPr lang="en-US" dirty="0"/>
          </a:p>
        </p:txBody>
      </p:sp>
    </p:spTree>
    <p:extLst>
      <p:ext uri="{BB962C8B-B14F-4D97-AF65-F5344CB8AC3E}">
        <p14:creationId xmlns:p14="http://schemas.microsoft.com/office/powerpoint/2010/main" val="28320507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7F3309C-40B0-400F-9DDF-37D5F192F07E}" type="slidenum">
              <a:rPr lang="en-US" smtClean="0"/>
              <a:pPr/>
              <a:t>14</a:t>
            </a:fld>
            <a:endParaRPr lang="en-US" dirty="0"/>
          </a:p>
        </p:txBody>
      </p:sp>
    </p:spTree>
    <p:extLst>
      <p:ext uri="{BB962C8B-B14F-4D97-AF65-F5344CB8AC3E}">
        <p14:creationId xmlns:p14="http://schemas.microsoft.com/office/powerpoint/2010/main" val="6644824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fld id="{97F3309C-40B0-400F-9DDF-37D5F192F07E}" type="slidenum">
              <a:rPr lang="en-US" smtClean="0"/>
              <a:pPr/>
              <a:t>15</a:t>
            </a:fld>
            <a:endParaRPr lang="en-US" dirty="0"/>
          </a:p>
        </p:txBody>
      </p:sp>
    </p:spTree>
    <p:extLst>
      <p:ext uri="{BB962C8B-B14F-4D97-AF65-F5344CB8AC3E}">
        <p14:creationId xmlns:p14="http://schemas.microsoft.com/office/powerpoint/2010/main" val="28618691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Tree>
    <p:extLst>
      <p:ext uri="{BB962C8B-B14F-4D97-AF65-F5344CB8AC3E}">
        <p14:creationId xmlns:p14="http://schemas.microsoft.com/office/powerpoint/2010/main" val="30606565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17</a:t>
            </a:fld>
            <a:endParaRPr lang="en-US" dirty="0"/>
          </a:p>
        </p:txBody>
      </p:sp>
    </p:spTree>
    <p:extLst>
      <p:ext uri="{BB962C8B-B14F-4D97-AF65-F5344CB8AC3E}">
        <p14:creationId xmlns:p14="http://schemas.microsoft.com/office/powerpoint/2010/main" val="3462654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18</a:t>
            </a:fld>
            <a:endParaRPr lang="en-US" dirty="0"/>
          </a:p>
        </p:txBody>
      </p:sp>
    </p:spTree>
    <p:extLst>
      <p:ext uri="{BB962C8B-B14F-4D97-AF65-F5344CB8AC3E}">
        <p14:creationId xmlns:p14="http://schemas.microsoft.com/office/powerpoint/2010/main" val="41880585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7F3309C-40B0-400F-9DDF-37D5F192F07E}" type="slidenum">
              <a:rPr lang="en-US" smtClean="0"/>
              <a:pPr/>
              <a:t>19</a:t>
            </a:fld>
            <a:endParaRPr lang="en-US" dirty="0"/>
          </a:p>
        </p:txBody>
      </p:sp>
    </p:spTree>
    <p:extLst>
      <p:ext uri="{BB962C8B-B14F-4D97-AF65-F5344CB8AC3E}">
        <p14:creationId xmlns:p14="http://schemas.microsoft.com/office/powerpoint/2010/main" val="15050678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A25E58-20C3-47A2-B67C-8A1FCB5D4422}" type="slidenum">
              <a:rPr lang="en-US" smtClean="0"/>
              <a:t>2</a:t>
            </a:fld>
            <a:endParaRPr lang="en-US" dirty="0"/>
          </a:p>
        </p:txBody>
      </p:sp>
    </p:spTree>
    <p:extLst>
      <p:ext uri="{BB962C8B-B14F-4D97-AF65-F5344CB8AC3E}">
        <p14:creationId xmlns:p14="http://schemas.microsoft.com/office/powerpoint/2010/main" val="19961217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20</a:t>
            </a:fld>
            <a:endParaRPr lang="en-US" dirty="0"/>
          </a:p>
        </p:txBody>
      </p:sp>
    </p:spTree>
    <p:extLst>
      <p:ext uri="{BB962C8B-B14F-4D97-AF65-F5344CB8AC3E}">
        <p14:creationId xmlns:p14="http://schemas.microsoft.com/office/powerpoint/2010/main" val="28689455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21</a:t>
            </a:fld>
            <a:endParaRPr lang="en-US" dirty="0"/>
          </a:p>
        </p:txBody>
      </p:sp>
    </p:spTree>
    <p:extLst>
      <p:ext uri="{BB962C8B-B14F-4D97-AF65-F5344CB8AC3E}">
        <p14:creationId xmlns:p14="http://schemas.microsoft.com/office/powerpoint/2010/main" val="34876325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6" name="Slide Number Placeholder 5"/>
          <p:cNvSpPr>
            <a:spLocks noGrp="1"/>
          </p:cNvSpPr>
          <p:nvPr>
            <p:ph type="sldNum" sz="quarter" idx="11"/>
          </p:nvPr>
        </p:nvSpPr>
        <p:spPr/>
        <p:txBody>
          <a:bodyPr/>
          <a:lstStyle/>
          <a:p>
            <a:fld id="{8B263312-38AA-4E1E-B2B5-0F8F122B24FE}" type="slidenum">
              <a:rPr lang="en-US" smtClean="0"/>
              <a:pPr/>
              <a:t>22</a:t>
            </a:fld>
            <a:endParaRPr lang="en-US" dirty="0"/>
          </a:p>
        </p:txBody>
      </p:sp>
    </p:spTree>
    <p:extLst>
      <p:ext uri="{BB962C8B-B14F-4D97-AF65-F5344CB8AC3E}">
        <p14:creationId xmlns:p14="http://schemas.microsoft.com/office/powerpoint/2010/main" val="18914600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23</a:t>
            </a:fld>
            <a:endParaRPr lang="en-US" dirty="0"/>
          </a:p>
        </p:txBody>
      </p:sp>
    </p:spTree>
    <p:extLst>
      <p:ext uri="{BB962C8B-B14F-4D97-AF65-F5344CB8AC3E}">
        <p14:creationId xmlns:p14="http://schemas.microsoft.com/office/powerpoint/2010/main" val="8170658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D924DC9-2D40-4898-9995-3C224EE0F48B}" type="slidenum">
              <a:rPr lang="en-US" smtClean="0"/>
              <a:t>24</a:t>
            </a:fld>
            <a:endParaRPr lang="en-US" dirty="0"/>
          </a:p>
        </p:txBody>
      </p:sp>
    </p:spTree>
    <p:extLst>
      <p:ext uri="{BB962C8B-B14F-4D97-AF65-F5344CB8AC3E}">
        <p14:creationId xmlns:p14="http://schemas.microsoft.com/office/powerpoint/2010/main" val="16949875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7F3309C-40B0-400F-9DDF-37D5F192F07E}" type="slidenum">
              <a:rPr lang="en-US" smtClean="0"/>
              <a:pPr/>
              <a:t>25</a:t>
            </a:fld>
            <a:endParaRPr lang="en-US" dirty="0"/>
          </a:p>
        </p:txBody>
      </p:sp>
    </p:spTree>
    <p:extLst>
      <p:ext uri="{BB962C8B-B14F-4D97-AF65-F5344CB8AC3E}">
        <p14:creationId xmlns:p14="http://schemas.microsoft.com/office/powerpoint/2010/main" val="42847959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26</a:t>
            </a:fld>
            <a:endParaRPr lang="en-US" dirty="0"/>
          </a:p>
        </p:txBody>
      </p:sp>
    </p:spTree>
    <p:extLst>
      <p:ext uri="{BB962C8B-B14F-4D97-AF65-F5344CB8AC3E}">
        <p14:creationId xmlns:p14="http://schemas.microsoft.com/office/powerpoint/2010/main" val="3091190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7F3309C-40B0-400F-9DDF-37D5F192F07E}" type="slidenum">
              <a:rPr lang="en-US" smtClean="0"/>
              <a:pPr/>
              <a:t>27</a:t>
            </a:fld>
            <a:endParaRPr lang="en-US" dirty="0"/>
          </a:p>
        </p:txBody>
      </p:sp>
    </p:spTree>
    <p:extLst>
      <p:ext uri="{BB962C8B-B14F-4D97-AF65-F5344CB8AC3E}">
        <p14:creationId xmlns:p14="http://schemas.microsoft.com/office/powerpoint/2010/main" val="25998297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7F3309C-40B0-400F-9DDF-37D5F192F07E}" type="slidenum">
              <a:rPr lang="en-US" smtClean="0"/>
              <a:pPr/>
              <a:t>28</a:t>
            </a:fld>
            <a:endParaRPr lang="en-US" dirty="0"/>
          </a:p>
        </p:txBody>
      </p:sp>
    </p:spTree>
    <p:extLst>
      <p:ext uri="{BB962C8B-B14F-4D97-AF65-F5344CB8AC3E}">
        <p14:creationId xmlns:p14="http://schemas.microsoft.com/office/powerpoint/2010/main" val="15674559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t>29</a:t>
            </a:fld>
            <a:endParaRPr lang="en-US" dirty="0"/>
          </a:p>
        </p:txBody>
      </p:sp>
    </p:spTree>
    <p:extLst>
      <p:ext uri="{BB962C8B-B14F-4D97-AF65-F5344CB8AC3E}">
        <p14:creationId xmlns:p14="http://schemas.microsoft.com/office/powerpoint/2010/main" val="11151222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7F3309C-40B0-400F-9DDF-37D5F192F07E}" type="slidenum">
              <a:rPr lang="en-US" smtClean="0"/>
              <a:pPr/>
              <a:t>3</a:t>
            </a:fld>
            <a:endParaRPr lang="en-US" dirty="0"/>
          </a:p>
        </p:txBody>
      </p:sp>
    </p:spTree>
    <p:extLst>
      <p:ext uri="{BB962C8B-B14F-4D97-AF65-F5344CB8AC3E}">
        <p14:creationId xmlns:p14="http://schemas.microsoft.com/office/powerpoint/2010/main" val="33273012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endParaRPr lang="en-US" dirty="0"/>
          </a:p>
        </p:txBody>
      </p:sp>
      <p:sp>
        <p:nvSpPr>
          <p:cNvPr id="4" name="Slide Number Placeholder 3"/>
          <p:cNvSpPr>
            <a:spLocks noGrp="1"/>
          </p:cNvSpPr>
          <p:nvPr>
            <p:ph type="sldNum" sz="quarter" idx="10"/>
          </p:nvPr>
        </p:nvSpPr>
        <p:spPr/>
        <p:txBody>
          <a:bodyPr/>
          <a:lstStyle/>
          <a:p>
            <a:fld id="{DFF0BEB7-DC6A-443D-91D1-0CE0A533CAC5}" type="slidenum">
              <a:rPr lang="en-US" smtClean="0"/>
              <a:pPr/>
              <a:t>4</a:t>
            </a:fld>
            <a:endParaRPr lang="en-US" dirty="0"/>
          </a:p>
        </p:txBody>
      </p:sp>
    </p:spTree>
    <p:extLst>
      <p:ext uri="{BB962C8B-B14F-4D97-AF65-F5344CB8AC3E}">
        <p14:creationId xmlns:p14="http://schemas.microsoft.com/office/powerpoint/2010/main" val="7589129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endParaRPr lang="en-US" dirty="0"/>
          </a:p>
        </p:txBody>
      </p:sp>
      <p:sp>
        <p:nvSpPr>
          <p:cNvPr id="4" name="Slide Number Placeholder 3"/>
          <p:cNvSpPr>
            <a:spLocks noGrp="1"/>
          </p:cNvSpPr>
          <p:nvPr>
            <p:ph type="sldNum" sz="quarter" idx="10"/>
          </p:nvPr>
        </p:nvSpPr>
        <p:spPr/>
        <p:txBody>
          <a:bodyPr/>
          <a:lstStyle/>
          <a:p>
            <a:fld id="{DFF0BEB7-DC6A-443D-91D1-0CE0A533CAC5}" type="slidenum">
              <a:rPr lang="en-US" smtClean="0"/>
              <a:pPr/>
              <a:t>5</a:t>
            </a:fld>
            <a:endParaRPr lang="en-US" dirty="0"/>
          </a:p>
        </p:txBody>
      </p:sp>
    </p:spTree>
    <p:extLst>
      <p:ext uri="{BB962C8B-B14F-4D97-AF65-F5344CB8AC3E}">
        <p14:creationId xmlns:p14="http://schemas.microsoft.com/office/powerpoint/2010/main" val="30832162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3827618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A25E58-20C3-47A2-B67C-8A1FCB5D4422}" type="slidenum">
              <a:rPr lang="en-US" smtClean="0"/>
              <a:t>7</a:t>
            </a:fld>
            <a:endParaRPr lang="en-US"/>
          </a:p>
        </p:txBody>
      </p:sp>
    </p:spTree>
    <p:extLst>
      <p:ext uri="{BB962C8B-B14F-4D97-AF65-F5344CB8AC3E}">
        <p14:creationId xmlns:p14="http://schemas.microsoft.com/office/powerpoint/2010/main" val="11086563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12981" lvl="1" indent="0">
              <a:buFont typeface="Arial" pitchFamily="34" charset="0"/>
              <a:buNone/>
            </a:pPr>
            <a:endParaRPr lang="en-US" dirty="0"/>
          </a:p>
        </p:txBody>
      </p:sp>
      <p:sp>
        <p:nvSpPr>
          <p:cNvPr id="4" name="Slide Number Placeholder 3"/>
          <p:cNvSpPr>
            <a:spLocks noGrp="1"/>
          </p:cNvSpPr>
          <p:nvPr>
            <p:ph type="sldNum" sz="quarter" idx="10"/>
          </p:nvPr>
        </p:nvSpPr>
        <p:spPr/>
        <p:txBody>
          <a:bodyPr/>
          <a:lstStyle/>
          <a:p>
            <a:fld id="{DFF0BEB7-DC6A-443D-91D1-0CE0A533CAC5}" type="slidenum">
              <a:rPr lang="en-US" smtClean="0"/>
              <a:pPr/>
              <a:t>8</a:t>
            </a:fld>
            <a:endParaRPr lang="en-US" dirty="0"/>
          </a:p>
        </p:txBody>
      </p:sp>
    </p:spTree>
    <p:extLst>
      <p:ext uri="{BB962C8B-B14F-4D97-AF65-F5344CB8AC3E}">
        <p14:creationId xmlns:p14="http://schemas.microsoft.com/office/powerpoint/2010/main" val="21711865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19505274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2445419909"/>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779743722"/>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3142613438"/>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067018347"/>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247322638"/>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0"/>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3175494183"/>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2011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916177859"/>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2206010008"/>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19560393"/>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967894066"/>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1"/>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4" y="4343401"/>
            <a:ext cx="7513637" cy="443199"/>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7"/>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4" y="228600"/>
            <a:ext cx="2497827" cy="290339"/>
          </a:xfrm>
          <a:prstGeom prst="rect">
            <a:avLst/>
          </a:prstGeom>
        </p:spPr>
      </p:pic>
    </p:spTree>
    <p:extLst>
      <p:ext uri="{BB962C8B-B14F-4D97-AF65-F5344CB8AC3E}">
        <p14:creationId xmlns:p14="http://schemas.microsoft.com/office/powerpoint/2010/main" val="36085684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429973442"/>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943975890"/>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332603770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4064934565"/>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026121945"/>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839951255"/>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4061015657"/>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lvl="0" defTabSz="1218987"/>
            <a:endParaRPr lang="en-US" sz="1600">
              <a:solidFill>
                <a:srgbClr val="292929"/>
              </a:solidFill>
            </a:endParaRPr>
          </a:p>
        </p:txBody>
      </p:sp>
    </p:spTree>
    <p:extLst>
      <p:ext uri="{BB962C8B-B14F-4D97-AF65-F5344CB8AC3E}">
        <p14:creationId xmlns:p14="http://schemas.microsoft.com/office/powerpoint/2010/main" val="2371529364"/>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859109868"/>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1540971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 id="2147483726" r:id="rId18"/>
    <p:sldLayoutId id="2147483729" r:id="rId1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43429032"/>
      </p:ext>
    </p:extLst>
  </p:cSld>
  <p:clrMap bg1="lt1" tx1="dk1" bg2="lt2" tx2="dk2" accent1="accent1" accent2="accent2" accent3="accent3" accent4="accent4" accent5="accent5" accent6="accent6" hlink="hlink" folHlink="folHlink"/>
  <p:sldLayoutIdLst>
    <p:sldLayoutId id="2147483728"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microsoft.com/office/2007/relationships/hdphoto" Target="../media/hdphoto2.wdp"/></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www.windowsazure.com/es-es/"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hyperlink" Target="http://www.windowsazure.com/en-us/documentation/?fb=es-es" TargetMode="External"/><Relationship Id="rId4" Type="http://schemas.openxmlformats.org/officeDocument/2006/relationships/hyperlink" Target="http://www.windowsazure.com/en-us/documentation/articles/resources-training-kit/"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microsoft.com/office/2007/relationships/hdphoto" Target="../media/hdphoto6.wdp"/><Relationship Id="rId3" Type="http://schemas.openxmlformats.org/officeDocument/2006/relationships/image" Target="../media/image9.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microsoft.com/office/2007/relationships/hdphoto" Target="../media/hdphoto5.wdp"/><Relationship Id="rId5" Type="http://schemas.openxmlformats.org/officeDocument/2006/relationships/image" Target="../media/image10.png"/><Relationship Id="rId4" Type="http://schemas.microsoft.com/office/2007/relationships/hdphoto" Target="../media/hdphoto4.wdp"/></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msdn.microsoft.com/en-us/gg433135"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Windows Azure </a:t>
            </a:r>
            <a:r>
              <a:rPr lang="en-US" dirty="0" smtClean="0"/>
              <a:t>Storage</a:t>
            </a:r>
            <a:endParaRPr lang="en-US" dirty="0"/>
          </a:p>
        </p:txBody>
      </p:sp>
      <p:sp>
        <p:nvSpPr>
          <p:cNvPr id="6" name="Text Placeholder 5"/>
          <p:cNvSpPr>
            <a:spLocks noGrp="1"/>
          </p:cNvSpPr>
          <p:nvPr>
            <p:ph type="body" sz="quarter" idx="11"/>
          </p:nvPr>
        </p:nvSpPr>
        <p:spPr>
          <a:xfrm>
            <a:off x="519113" y="4612341"/>
            <a:ext cx="5454333" cy="738664"/>
          </a:xfrm>
        </p:spPr>
        <p:txBody>
          <a:bodyPr/>
          <a:lstStyle/>
          <a:p>
            <a:r>
              <a:rPr lang="en-US" dirty="0" smtClean="0"/>
              <a:t>Mariano Vazquez</a:t>
            </a:r>
            <a:endParaRPr lang="en-US" dirty="0"/>
          </a:p>
          <a:p>
            <a:r>
              <a:rPr lang="es-AR" dirty="0" err="1" smtClean="0"/>
              <a:t>Developer</a:t>
            </a:r>
            <a:r>
              <a:rPr lang="es-AR" dirty="0" smtClean="0"/>
              <a:t> - </a:t>
            </a:r>
            <a:r>
              <a:rPr lang="en-US" dirty="0" smtClean="0"/>
              <a:t>Southworks</a:t>
            </a:r>
            <a:endParaRPr lang="en-US" dirty="0"/>
          </a:p>
        </p:txBody>
      </p:sp>
    </p:spTree>
    <p:extLst>
      <p:ext uri="{BB962C8B-B14F-4D97-AF65-F5344CB8AC3E}">
        <p14:creationId xmlns:p14="http://schemas.microsoft.com/office/powerpoint/2010/main" val="1719936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20197"/>
          </a:xfrm>
        </p:spPr>
        <p:txBody>
          <a:bodyPr/>
          <a:lstStyle/>
          <a:p>
            <a:r>
              <a:rPr lang="en-US" sz="5200" dirty="0" err="1" smtClean="0"/>
              <a:t>Abstracciones</a:t>
            </a:r>
            <a:r>
              <a:rPr lang="en-US" sz="5200" dirty="0" smtClean="0"/>
              <a:t> de Windows Azure Storage</a:t>
            </a:r>
            <a:endParaRPr lang="en-US" sz="5200" dirty="0"/>
          </a:p>
        </p:txBody>
      </p:sp>
      <p:grpSp>
        <p:nvGrpSpPr>
          <p:cNvPr id="25" name="Group 24"/>
          <p:cNvGrpSpPr/>
          <p:nvPr/>
        </p:nvGrpSpPr>
        <p:grpSpPr>
          <a:xfrm>
            <a:off x="5800005" y="1746611"/>
            <a:ext cx="2488654" cy="3364778"/>
            <a:chOff x="519113" y="1446214"/>
            <a:chExt cx="2488654" cy="3364778"/>
          </a:xfrm>
        </p:grpSpPr>
        <p:sp>
          <p:nvSpPr>
            <p:cNvPr id="6" name="Rectangle 5"/>
            <p:cNvSpPr/>
            <p:nvPr/>
          </p:nvSpPr>
          <p:spPr bwMode="auto">
            <a:xfrm>
              <a:off x="519113" y="1446214"/>
              <a:ext cx="2488654" cy="336477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1645920" rIns="91436" bIns="45718" numCol="1" rtlCol="0" anchor="t" anchorCtr="0" compatLnSpc="1">
              <a:prstTxWarp prst="textNoShape">
                <a:avLst/>
              </a:prstTxWarp>
            </a:bodyPr>
            <a:lstStyle/>
            <a:p>
              <a:pPr defTabSz="914099" fontAlgn="base">
                <a:spcBef>
                  <a:spcPct val="0"/>
                </a:spcBef>
                <a:spcAft>
                  <a:spcPct val="0"/>
                </a:spcAft>
              </a:pPr>
              <a:r>
                <a:rPr lang="en-US" sz="3200" dirty="0" smtClean="0">
                  <a:gradFill>
                    <a:gsLst>
                      <a:gs pos="0">
                        <a:srgbClr val="FFFFFF"/>
                      </a:gs>
                      <a:gs pos="100000">
                        <a:srgbClr val="FFFFFF"/>
                      </a:gs>
                    </a:gsLst>
                    <a:lin ang="5400000" scaled="0"/>
                  </a:gradFill>
                  <a:latin typeface="Segoe UI Light" pitchFamily="34" charset="0"/>
                </a:rPr>
                <a:t>Tables</a:t>
              </a:r>
              <a:endParaRPr lang="en-US" sz="2800" dirty="0" smtClean="0">
                <a:gradFill>
                  <a:gsLst>
                    <a:gs pos="0">
                      <a:srgbClr val="FFFFFF"/>
                    </a:gs>
                    <a:gs pos="100000">
                      <a:srgbClr val="FFFFFF"/>
                    </a:gs>
                  </a:gsLst>
                  <a:lin ang="5400000" scaled="0"/>
                </a:gradFill>
                <a:latin typeface="Segoe UI Light" pitchFamily="34" charset="0"/>
              </a:endParaRPr>
            </a:p>
            <a:p>
              <a:pPr defTabSz="914099" fontAlgn="base">
                <a:spcBef>
                  <a:spcPct val="0"/>
                </a:spcBef>
                <a:spcAft>
                  <a:spcPct val="0"/>
                </a:spcAft>
              </a:pPr>
              <a:r>
                <a:rPr lang="en-US" sz="1800" dirty="0" err="1" smtClean="0">
                  <a:gradFill>
                    <a:gsLst>
                      <a:gs pos="0">
                        <a:srgbClr val="FFFFFF"/>
                      </a:gs>
                      <a:gs pos="100000">
                        <a:srgbClr val="FFFFFF"/>
                      </a:gs>
                    </a:gsLst>
                    <a:lin ang="5400000" scaled="0"/>
                  </a:gradFill>
                  <a:latin typeface="+mj-lt"/>
                </a:rPr>
                <a:t>Almacenamiento</a:t>
              </a:r>
              <a:r>
                <a:rPr lang="en-US" sz="1800" dirty="0" smtClean="0">
                  <a:gradFill>
                    <a:gsLst>
                      <a:gs pos="0">
                        <a:srgbClr val="FFFFFF"/>
                      </a:gs>
                      <a:gs pos="100000">
                        <a:srgbClr val="FFFFFF"/>
                      </a:gs>
                    </a:gsLst>
                    <a:lin ang="5400000" scaled="0"/>
                  </a:gradFill>
                  <a:latin typeface="+mj-lt"/>
                </a:rPr>
                <a:t> no </a:t>
              </a:r>
              <a:r>
                <a:rPr lang="en-US" sz="1800" dirty="0" err="1" smtClean="0">
                  <a:gradFill>
                    <a:gsLst>
                      <a:gs pos="0">
                        <a:srgbClr val="FFFFFF"/>
                      </a:gs>
                      <a:gs pos="100000">
                        <a:srgbClr val="FFFFFF"/>
                      </a:gs>
                    </a:gsLst>
                    <a:lin ang="5400000" scaled="0"/>
                  </a:gradFill>
                  <a:latin typeface="+mj-lt"/>
                </a:rPr>
                <a:t>relacional</a:t>
              </a:r>
              <a:r>
                <a:rPr lang="en-US" sz="1800" dirty="0" smtClean="0">
                  <a:gradFill>
                    <a:gsLst>
                      <a:gs pos="0">
                        <a:srgbClr val="FFFFFF"/>
                      </a:gs>
                      <a:gs pos="100000">
                        <a:srgbClr val="FFFFFF"/>
                      </a:gs>
                    </a:gsLst>
                    <a:lin ang="5400000" scaled="0"/>
                  </a:gradFill>
                  <a:latin typeface="+mj-lt"/>
                </a:rPr>
                <a:t>. </a:t>
              </a:r>
              <a:r>
                <a:rPr lang="en-US" sz="1800" dirty="0" err="1" smtClean="0">
                  <a:gradFill>
                    <a:gsLst>
                      <a:gs pos="0">
                        <a:srgbClr val="FFFFFF"/>
                      </a:gs>
                      <a:gs pos="100000">
                        <a:srgbClr val="FFFFFF"/>
                      </a:gs>
                    </a:gsLst>
                    <a:lin ang="5400000" scaled="0"/>
                  </a:gradFill>
                  <a:latin typeface="+mj-lt"/>
                </a:rPr>
                <a:t>Contiene</a:t>
              </a:r>
              <a:r>
                <a:rPr lang="en-US" sz="1800" dirty="0" smtClean="0">
                  <a:gradFill>
                    <a:gsLst>
                      <a:gs pos="0">
                        <a:srgbClr val="FFFFFF"/>
                      </a:gs>
                      <a:gs pos="100000">
                        <a:srgbClr val="FFFFFF"/>
                      </a:gs>
                    </a:gsLst>
                    <a:lin ang="5400000" scaled="0"/>
                  </a:gradFill>
                  <a:latin typeface="+mj-lt"/>
                </a:rPr>
                <a:t> </a:t>
              </a:r>
              <a:r>
                <a:rPr lang="en-US" sz="1800" dirty="0" err="1" smtClean="0">
                  <a:gradFill>
                    <a:gsLst>
                      <a:gs pos="0">
                        <a:srgbClr val="FFFFFF"/>
                      </a:gs>
                      <a:gs pos="100000">
                        <a:srgbClr val="FFFFFF"/>
                      </a:gs>
                    </a:gsLst>
                    <a:lin ang="5400000" scaled="0"/>
                  </a:gradFill>
                  <a:latin typeface="+mj-lt"/>
                </a:rPr>
                <a:t>tablas</a:t>
              </a:r>
              <a:r>
                <a:rPr lang="en-US" sz="1800" dirty="0" smtClean="0">
                  <a:gradFill>
                    <a:gsLst>
                      <a:gs pos="0">
                        <a:srgbClr val="FFFFFF"/>
                      </a:gs>
                      <a:gs pos="100000">
                        <a:srgbClr val="FFFFFF"/>
                      </a:gs>
                    </a:gsLst>
                    <a:lin ang="5400000" scaled="0"/>
                  </a:gradFill>
                  <a:latin typeface="+mj-lt"/>
                </a:rPr>
                <a:t> y </a:t>
              </a:r>
              <a:r>
                <a:rPr lang="en-US" sz="1800" dirty="0" err="1" smtClean="0">
                  <a:gradFill>
                    <a:gsLst>
                      <a:gs pos="0">
                        <a:srgbClr val="FFFFFF"/>
                      </a:gs>
                      <a:gs pos="100000">
                        <a:srgbClr val="FFFFFF"/>
                      </a:gs>
                    </a:gsLst>
                    <a:lin ang="5400000" scaled="0"/>
                  </a:gradFill>
                  <a:latin typeface="+mj-lt"/>
                </a:rPr>
                <a:t>entidades</a:t>
              </a:r>
              <a:r>
                <a:rPr lang="en-US" sz="1800" dirty="0" smtClean="0">
                  <a:gradFill>
                    <a:gsLst>
                      <a:gs pos="0">
                        <a:srgbClr val="FFFFFF"/>
                      </a:gs>
                      <a:gs pos="100000">
                        <a:srgbClr val="FFFFFF"/>
                      </a:gs>
                    </a:gsLst>
                    <a:lin ang="5400000" scaled="0"/>
                  </a:gradFill>
                  <a:latin typeface="+mj-lt"/>
                </a:rPr>
                <a:t>.</a:t>
              </a:r>
              <a:endParaRPr lang="en-US" sz="1800" dirty="0">
                <a:gradFill>
                  <a:gsLst>
                    <a:gs pos="0">
                      <a:srgbClr val="FFFFFF"/>
                    </a:gs>
                    <a:gs pos="100000">
                      <a:srgbClr val="FFFFFF"/>
                    </a:gs>
                  </a:gsLst>
                  <a:lin ang="5400000" scaled="0"/>
                </a:gradFill>
                <a:latin typeface="+mj-lt"/>
              </a:endParaRPr>
            </a:p>
          </p:txBody>
        </p:sp>
        <p:sp>
          <p:nvSpPr>
            <p:cNvPr id="7" name="Freeform 6"/>
            <p:cNvSpPr>
              <a:spLocks noEditPoints="1"/>
            </p:cNvSpPr>
            <p:nvPr/>
          </p:nvSpPr>
          <p:spPr bwMode="auto">
            <a:xfrm>
              <a:off x="1144491" y="1706652"/>
              <a:ext cx="1237898" cy="1082587"/>
            </a:xfrm>
            <a:custGeom>
              <a:avLst/>
              <a:gdLst>
                <a:gd name="T0" fmla="*/ 0 w 570"/>
                <a:gd name="T1" fmla="*/ 12 h 499"/>
                <a:gd name="T2" fmla="*/ 558 w 570"/>
                <a:gd name="T3" fmla="*/ 499 h 499"/>
                <a:gd name="T4" fmla="*/ 558 w 570"/>
                <a:gd name="T5" fmla="*/ 0 h 499"/>
                <a:gd name="T6" fmla="*/ 223 w 570"/>
                <a:gd name="T7" fmla="*/ 396 h 499"/>
                <a:gd name="T8" fmla="*/ 223 w 570"/>
                <a:gd name="T9" fmla="*/ 215 h 499"/>
                <a:gd name="T10" fmla="*/ 138 w 570"/>
                <a:gd name="T11" fmla="*/ 215 h 499"/>
                <a:gd name="T12" fmla="*/ 138 w 570"/>
                <a:gd name="T13" fmla="*/ 124 h 499"/>
                <a:gd name="T14" fmla="*/ 138 w 570"/>
                <a:gd name="T15" fmla="*/ 195 h 499"/>
                <a:gd name="T16" fmla="*/ 138 w 570"/>
                <a:gd name="T17" fmla="*/ 376 h 499"/>
                <a:gd name="T18" fmla="*/ 243 w 570"/>
                <a:gd name="T19" fmla="*/ 464 h 499"/>
                <a:gd name="T20" fmla="*/ 327 w 570"/>
                <a:gd name="T21" fmla="*/ 464 h 499"/>
                <a:gd name="T22" fmla="*/ 327 w 570"/>
                <a:gd name="T23" fmla="*/ 285 h 499"/>
                <a:gd name="T24" fmla="*/ 327 w 570"/>
                <a:gd name="T25" fmla="*/ 215 h 499"/>
                <a:gd name="T26" fmla="*/ 327 w 570"/>
                <a:gd name="T27" fmla="*/ 124 h 499"/>
                <a:gd name="T28" fmla="*/ 327 w 570"/>
                <a:gd name="T29" fmla="*/ 305 h 499"/>
                <a:gd name="T30" fmla="*/ 243 w 570"/>
                <a:gd name="T31" fmla="*/ 305 h 499"/>
                <a:gd name="T32" fmla="*/ 347 w 570"/>
                <a:gd name="T33" fmla="*/ 396 h 499"/>
                <a:gd name="T34" fmla="*/ 347 w 570"/>
                <a:gd name="T35" fmla="*/ 464 h 499"/>
                <a:gd name="T36" fmla="*/ 347 w 570"/>
                <a:gd name="T37" fmla="*/ 285 h 499"/>
                <a:gd name="T38" fmla="*/ 347 w 570"/>
                <a:gd name="T39" fmla="*/ 195 h 499"/>
                <a:gd name="T40" fmla="*/ 432 w 570"/>
                <a:gd name="T41" fmla="*/ 195 h 499"/>
                <a:gd name="T42" fmla="*/ 432 w 570"/>
                <a:gd name="T43" fmla="*/ 376 h 499"/>
                <a:gd name="T44" fmla="*/ 432 w 570"/>
                <a:gd name="T45" fmla="*/ 305 h 499"/>
                <a:gd name="T46" fmla="*/ 535 w 570"/>
                <a:gd name="T47" fmla="*/ 396 h 499"/>
                <a:gd name="T48" fmla="*/ 452 w 570"/>
                <a:gd name="T49" fmla="*/ 376 h 499"/>
                <a:gd name="T50" fmla="*/ 535 w 570"/>
                <a:gd name="T51" fmla="*/ 376 h 499"/>
                <a:gd name="T52" fmla="*/ 452 w 570"/>
                <a:gd name="T53" fmla="*/ 215 h 499"/>
                <a:gd name="T54" fmla="*/ 452 w 570"/>
                <a:gd name="T55" fmla="*/ 285 h 499"/>
                <a:gd name="T56" fmla="*/ 535 w 570"/>
                <a:gd name="T57" fmla="*/ 124 h 499"/>
                <a:gd name="T58" fmla="*/ 535 w 570"/>
                <a:gd name="T59" fmla="*/ 35 h 499"/>
                <a:gd name="T60" fmla="*/ 452 w 570"/>
                <a:gd name="T61" fmla="*/ 35 h 499"/>
                <a:gd name="T62" fmla="*/ 432 w 570"/>
                <a:gd name="T63" fmla="*/ 104 h 499"/>
                <a:gd name="T64" fmla="*/ 432 w 570"/>
                <a:gd name="T65" fmla="*/ 35 h 499"/>
                <a:gd name="T66" fmla="*/ 243 w 570"/>
                <a:gd name="T67" fmla="*/ 104 h 499"/>
                <a:gd name="T68" fmla="*/ 223 w 570"/>
                <a:gd name="T69" fmla="*/ 35 h 499"/>
                <a:gd name="T70" fmla="*/ 138 w 570"/>
                <a:gd name="T71" fmla="*/ 35 h 499"/>
                <a:gd name="T72" fmla="*/ 35 w 570"/>
                <a:gd name="T73" fmla="*/ 104 h 499"/>
                <a:gd name="T74" fmla="*/ 118 w 570"/>
                <a:gd name="T75" fmla="*/ 104 h 499"/>
                <a:gd name="T76" fmla="*/ 35 w 570"/>
                <a:gd name="T77" fmla="*/ 195 h 499"/>
                <a:gd name="T78" fmla="*/ 118 w 570"/>
                <a:gd name="T79" fmla="*/ 215 h 499"/>
                <a:gd name="T80" fmla="*/ 35 w 570"/>
                <a:gd name="T81" fmla="*/ 215 h 499"/>
                <a:gd name="T82" fmla="*/ 118 w 570"/>
                <a:gd name="T83" fmla="*/ 376 h 499"/>
                <a:gd name="T84" fmla="*/ 118 w 570"/>
                <a:gd name="T85" fmla="*/ 305 h 499"/>
                <a:gd name="T86" fmla="*/ 35 w 570"/>
                <a:gd name="T87" fmla="*/ 464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70" h="499">
                  <a:moveTo>
                    <a:pt x="558" y="0"/>
                  </a:moveTo>
                  <a:cubicBezTo>
                    <a:pt x="12" y="0"/>
                    <a:pt x="12" y="0"/>
                    <a:pt x="12" y="0"/>
                  </a:cubicBezTo>
                  <a:cubicBezTo>
                    <a:pt x="5" y="0"/>
                    <a:pt x="0" y="5"/>
                    <a:pt x="0" y="12"/>
                  </a:cubicBezTo>
                  <a:cubicBezTo>
                    <a:pt x="0" y="487"/>
                    <a:pt x="0" y="487"/>
                    <a:pt x="0" y="487"/>
                  </a:cubicBezTo>
                  <a:cubicBezTo>
                    <a:pt x="0" y="493"/>
                    <a:pt x="5" y="499"/>
                    <a:pt x="12" y="499"/>
                  </a:cubicBezTo>
                  <a:cubicBezTo>
                    <a:pt x="558" y="499"/>
                    <a:pt x="558" y="499"/>
                    <a:pt x="558" y="499"/>
                  </a:cubicBezTo>
                  <a:cubicBezTo>
                    <a:pt x="564" y="499"/>
                    <a:pt x="570" y="493"/>
                    <a:pt x="570" y="487"/>
                  </a:cubicBezTo>
                  <a:cubicBezTo>
                    <a:pt x="570" y="12"/>
                    <a:pt x="570" y="12"/>
                    <a:pt x="570" y="12"/>
                  </a:cubicBezTo>
                  <a:cubicBezTo>
                    <a:pt x="570" y="5"/>
                    <a:pt x="564" y="0"/>
                    <a:pt x="558" y="0"/>
                  </a:cubicBezTo>
                  <a:close/>
                  <a:moveTo>
                    <a:pt x="138" y="464"/>
                  </a:moveTo>
                  <a:cubicBezTo>
                    <a:pt x="138" y="396"/>
                    <a:pt x="138" y="396"/>
                    <a:pt x="138" y="396"/>
                  </a:cubicBezTo>
                  <a:cubicBezTo>
                    <a:pt x="223" y="396"/>
                    <a:pt x="223" y="396"/>
                    <a:pt x="223" y="396"/>
                  </a:cubicBezTo>
                  <a:cubicBezTo>
                    <a:pt x="223" y="464"/>
                    <a:pt x="223" y="464"/>
                    <a:pt x="223" y="464"/>
                  </a:cubicBezTo>
                  <a:lnTo>
                    <a:pt x="138" y="464"/>
                  </a:lnTo>
                  <a:close/>
                  <a:moveTo>
                    <a:pt x="223" y="215"/>
                  </a:moveTo>
                  <a:cubicBezTo>
                    <a:pt x="223" y="285"/>
                    <a:pt x="223" y="285"/>
                    <a:pt x="223" y="285"/>
                  </a:cubicBezTo>
                  <a:cubicBezTo>
                    <a:pt x="138" y="285"/>
                    <a:pt x="138" y="285"/>
                    <a:pt x="138" y="285"/>
                  </a:cubicBezTo>
                  <a:cubicBezTo>
                    <a:pt x="138" y="215"/>
                    <a:pt x="138" y="215"/>
                    <a:pt x="138" y="215"/>
                  </a:cubicBezTo>
                  <a:lnTo>
                    <a:pt x="223" y="215"/>
                  </a:lnTo>
                  <a:close/>
                  <a:moveTo>
                    <a:pt x="138" y="195"/>
                  </a:moveTo>
                  <a:cubicBezTo>
                    <a:pt x="138" y="124"/>
                    <a:pt x="138" y="124"/>
                    <a:pt x="138" y="124"/>
                  </a:cubicBezTo>
                  <a:cubicBezTo>
                    <a:pt x="223" y="124"/>
                    <a:pt x="223" y="124"/>
                    <a:pt x="223" y="124"/>
                  </a:cubicBezTo>
                  <a:cubicBezTo>
                    <a:pt x="223" y="195"/>
                    <a:pt x="223" y="195"/>
                    <a:pt x="223" y="195"/>
                  </a:cubicBezTo>
                  <a:lnTo>
                    <a:pt x="138" y="195"/>
                  </a:lnTo>
                  <a:close/>
                  <a:moveTo>
                    <a:pt x="223" y="305"/>
                  </a:moveTo>
                  <a:cubicBezTo>
                    <a:pt x="223" y="376"/>
                    <a:pt x="223" y="376"/>
                    <a:pt x="223" y="376"/>
                  </a:cubicBezTo>
                  <a:cubicBezTo>
                    <a:pt x="138" y="376"/>
                    <a:pt x="138" y="376"/>
                    <a:pt x="138" y="376"/>
                  </a:cubicBezTo>
                  <a:cubicBezTo>
                    <a:pt x="138" y="305"/>
                    <a:pt x="138" y="305"/>
                    <a:pt x="138" y="305"/>
                  </a:cubicBezTo>
                  <a:lnTo>
                    <a:pt x="223" y="305"/>
                  </a:lnTo>
                  <a:close/>
                  <a:moveTo>
                    <a:pt x="243" y="464"/>
                  </a:moveTo>
                  <a:cubicBezTo>
                    <a:pt x="243" y="396"/>
                    <a:pt x="243" y="396"/>
                    <a:pt x="243" y="396"/>
                  </a:cubicBezTo>
                  <a:cubicBezTo>
                    <a:pt x="327" y="396"/>
                    <a:pt x="327" y="396"/>
                    <a:pt x="327" y="396"/>
                  </a:cubicBezTo>
                  <a:cubicBezTo>
                    <a:pt x="327" y="464"/>
                    <a:pt x="327" y="464"/>
                    <a:pt x="327" y="464"/>
                  </a:cubicBezTo>
                  <a:lnTo>
                    <a:pt x="243" y="464"/>
                  </a:lnTo>
                  <a:close/>
                  <a:moveTo>
                    <a:pt x="327" y="215"/>
                  </a:moveTo>
                  <a:cubicBezTo>
                    <a:pt x="327" y="285"/>
                    <a:pt x="327" y="285"/>
                    <a:pt x="327" y="285"/>
                  </a:cubicBezTo>
                  <a:cubicBezTo>
                    <a:pt x="243" y="285"/>
                    <a:pt x="243" y="285"/>
                    <a:pt x="243" y="285"/>
                  </a:cubicBezTo>
                  <a:cubicBezTo>
                    <a:pt x="243" y="215"/>
                    <a:pt x="243" y="215"/>
                    <a:pt x="243" y="215"/>
                  </a:cubicBezTo>
                  <a:lnTo>
                    <a:pt x="327" y="215"/>
                  </a:lnTo>
                  <a:close/>
                  <a:moveTo>
                    <a:pt x="243" y="195"/>
                  </a:moveTo>
                  <a:cubicBezTo>
                    <a:pt x="243" y="124"/>
                    <a:pt x="243" y="124"/>
                    <a:pt x="243" y="124"/>
                  </a:cubicBezTo>
                  <a:cubicBezTo>
                    <a:pt x="327" y="124"/>
                    <a:pt x="327" y="124"/>
                    <a:pt x="327" y="124"/>
                  </a:cubicBezTo>
                  <a:cubicBezTo>
                    <a:pt x="327" y="195"/>
                    <a:pt x="327" y="195"/>
                    <a:pt x="327" y="195"/>
                  </a:cubicBezTo>
                  <a:lnTo>
                    <a:pt x="243" y="195"/>
                  </a:lnTo>
                  <a:close/>
                  <a:moveTo>
                    <a:pt x="327" y="305"/>
                  </a:moveTo>
                  <a:cubicBezTo>
                    <a:pt x="327" y="376"/>
                    <a:pt x="327" y="376"/>
                    <a:pt x="327" y="376"/>
                  </a:cubicBezTo>
                  <a:cubicBezTo>
                    <a:pt x="243" y="376"/>
                    <a:pt x="243" y="376"/>
                    <a:pt x="243" y="376"/>
                  </a:cubicBezTo>
                  <a:cubicBezTo>
                    <a:pt x="243" y="305"/>
                    <a:pt x="243" y="305"/>
                    <a:pt x="243" y="305"/>
                  </a:cubicBezTo>
                  <a:lnTo>
                    <a:pt x="327" y="305"/>
                  </a:lnTo>
                  <a:close/>
                  <a:moveTo>
                    <a:pt x="347" y="464"/>
                  </a:moveTo>
                  <a:cubicBezTo>
                    <a:pt x="347" y="396"/>
                    <a:pt x="347" y="396"/>
                    <a:pt x="347" y="396"/>
                  </a:cubicBezTo>
                  <a:cubicBezTo>
                    <a:pt x="432" y="396"/>
                    <a:pt x="432" y="396"/>
                    <a:pt x="432" y="396"/>
                  </a:cubicBezTo>
                  <a:cubicBezTo>
                    <a:pt x="432" y="464"/>
                    <a:pt x="432" y="464"/>
                    <a:pt x="432" y="464"/>
                  </a:cubicBezTo>
                  <a:lnTo>
                    <a:pt x="347" y="464"/>
                  </a:lnTo>
                  <a:close/>
                  <a:moveTo>
                    <a:pt x="432" y="215"/>
                  </a:moveTo>
                  <a:cubicBezTo>
                    <a:pt x="432" y="285"/>
                    <a:pt x="432" y="285"/>
                    <a:pt x="432" y="285"/>
                  </a:cubicBezTo>
                  <a:cubicBezTo>
                    <a:pt x="347" y="285"/>
                    <a:pt x="347" y="285"/>
                    <a:pt x="347" y="285"/>
                  </a:cubicBezTo>
                  <a:cubicBezTo>
                    <a:pt x="347" y="215"/>
                    <a:pt x="347" y="215"/>
                    <a:pt x="347" y="215"/>
                  </a:cubicBezTo>
                  <a:lnTo>
                    <a:pt x="432" y="215"/>
                  </a:lnTo>
                  <a:close/>
                  <a:moveTo>
                    <a:pt x="347" y="195"/>
                  </a:moveTo>
                  <a:cubicBezTo>
                    <a:pt x="347" y="124"/>
                    <a:pt x="347" y="124"/>
                    <a:pt x="347" y="124"/>
                  </a:cubicBezTo>
                  <a:cubicBezTo>
                    <a:pt x="432" y="124"/>
                    <a:pt x="432" y="124"/>
                    <a:pt x="432" y="124"/>
                  </a:cubicBezTo>
                  <a:cubicBezTo>
                    <a:pt x="432" y="195"/>
                    <a:pt x="432" y="195"/>
                    <a:pt x="432" y="195"/>
                  </a:cubicBezTo>
                  <a:lnTo>
                    <a:pt x="347" y="195"/>
                  </a:lnTo>
                  <a:close/>
                  <a:moveTo>
                    <a:pt x="432" y="305"/>
                  </a:moveTo>
                  <a:cubicBezTo>
                    <a:pt x="432" y="376"/>
                    <a:pt x="432" y="376"/>
                    <a:pt x="432" y="376"/>
                  </a:cubicBezTo>
                  <a:cubicBezTo>
                    <a:pt x="347" y="376"/>
                    <a:pt x="347" y="376"/>
                    <a:pt x="347" y="376"/>
                  </a:cubicBezTo>
                  <a:cubicBezTo>
                    <a:pt x="347" y="305"/>
                    <a:pt x="347" y="305"/>
                    <a:pt x="347" y="305"/>
                  </a:cubicBezTo>
                  <a:lnTo>
                    <a:pt x="432" y="305"/>
                  </a:lnTo>
                  <a:close/>
                  <a:moveTo>
                    <a:pt x="452" y="464"/>
                  </a:moveTo>
                  <a:cubicBezTo>
                    <a:pt x="452" y="396"/>
                    <a:pt x="452" y="396"/>
                    <a:pt x="452" y="396"/>
                  </a:cubicBezTo>
                  <a:cubicBezTo>
                    <a:pt x="535" y="396"/>
                    <a:pt x="535" y="396"/>
                    <a:pt x="535" y="396"/>
                  </a:cubicBezTo>
                  <a:cubicBezTo>
                    <a:pt x="535" y="464"/>
                    <a:pt x="535" y="464"/>
                    <a:pt x="535" y="464"/>
                  </a:cubicBezTo>
                  <a:lnTo>
                    <a:pt x="452" y="464"/>
                  </a:lnTo>
                  <a:close/>
                  <a:moveTo>
                    <a:pt x="452" y="376"/>
                  </a:moveTo>
                  <a:cubicBezTo>
                    <a:pt x="452" y="305"/>
                    <a:pt x="452" y="305"/>
                    <a:pt x="452" y="305"/>
                  </a:cubicBezTo>
                  <a:cubicBezTo>
                    <a:pt x="535" y="305"/>
                    <a:pt x="535" y="305"/>
                    <a:pt x="535" y="305"/>
                  </a:cubicBezTo>
                  <a:cubicBezTo>
                    <a:pt x="535" y="376"/>
                    <a:pt x="535" y="376"/>
                    <a:pt x="535" y="376"/>
                  </a:cubicBezTo>
                  <a:lnTo>
                    <a:pt x="452" y="376"/>
                  </a:lnTo>
                  <a:close/>
                  <a:moveTo>
                    <a:pt x="452" y="285"/>
                  </a:moveTo>
                  <a:cubicBezTo>
                    <a:pt x="452" y="215"/>
                    <a:pt x="452" y="215"/>
                    <a:pt x="452" y="215"/>
                  </a:cubicBezTo>
                  <a:cubicBezTo>
                    <a:pt x="535" y="215"/>
                    <a:pt x="535" y="215"/>
                    <a:pt x="535" y="215"/>
                  </a:cubicBezTo>
                  <a:cubicBezTo>
                    <a:pt x="535" y="285"/>
                    <a:pt x="535" y="285"/>
                    <a:pt x="535" y="285"/>
                  </a:cubicBezTo>
                  <a:lnTo>
                    <a:pt x="452" y="285"/>
                  </a:lnTo>
                  <a:close/>
                  <a:moveTo>
                    <a:pt x="452" y="195"/>
                  </a:moveTo>
                  <a:cubicBezTo>
                    <a:pt x="452" y="124"/>
                    <a:pt x="452" y="124"/>
                    <a:pt x="452" y="124"/>
                  </a:cubicBezTo>
                  <a:cubicBezTo>
                    <a:pt x="535" y="124"/>
                    <a:pt x="535" y="124"/>
                    <a:pt x="535" y="124"/>
                  </a:cubicBezTo>
                  <a:cubicBezTo>
                    <a:pt x="535" y="195"/>
                    <a:pt x="535" y="195"/>
                    <a:pt x="535" y="195"/>
                  </a:cubicBezTo>
                  <a:lnTo>
                    <a:pt x="452" y="195"/>
                  </a:lnTo>
                  <a:close/>
                  <a:moveTo>
                    <a:pt x="535" y="35"/>
                  </a:moveTo>
                  <a:cubicBezTo>
                    <a:pt x="535" y="104"/>
                    <a:pt x="535" y="104"/>
                    <a:pt x="535" y="104"/>
                  </a:cubicBezTo>
                  <a:cubicBezTo>
                    <a:pt x="452" y="104"/>
                    <a:pt x="452" y="104"/>
                    <a:pt x="452" y="104"/>
                  </a:cubicBezTo>
                  <a:cubicBezTo>
                    <a:pt x="452" y="35"/>
                    <a:pt x="452" y="35"/>
                    <a:pt x="452" y="35"/>
                  </a:cubicBezTo>
                  <a:lnTo>
                    <a:pt x="535" y="35"/>
                  </a:lnTo>
                  <a:close/>
                  <a:moveTo>
                    <a:pt x="432" y="35"/>
                  </a:moveTo>
                  <a:cubicBezTo>
                    <a:pt x="432" y="104"/>
                    <a:pt x="432" y="104"/>
                    <a:pt x="432" y="104"/>
                  </a:cubicBezTo>
                  <a:cubicBezTo>
                    <a:pt x="347" y="104"/>
                    <a:pt x="347" y="104"/>
                    <a:pt x="347" y="104"/>
                  </a:cubicBezTo>
                  <a:cubicBezTo>
                    <a:pt x="347" y="35"/>
                    <a:pt x="347" y="35"/>
                    <a:pt x="347" y="35"/>
                  </a:cubicBezTo>
                  <a:lnTo>
                    <a:pt x="432" y="35"/>
                  </a:lnTo>
                  <a:close/>
                  <a:moveTo>
                    <a:pt x="327" y="35"/>
                  </a:moveTo>
                  <a:cubicBezTo>
                    <a:pt x="327" y="104"/>
                    <a:pt x="327" y="104"/>
                    <a:pt x="327" y="104"/>
                  </a:cubicBezTo>
                  <a:cubicBezTo>
                    <a:pt x="243" y="104"/>
                    <a:pt x="243" y="104"/>
                    <a:pt x="243" y="104"/>
                  </a:cubicBezTo>
                  <a:cubicBezTo>
                    <a:pt x="243" y="35"/>
                    <a:pt x="243" y="35"/>
                    <a:pt x="243" y="35"/>
                  </a:cubicBezTo>
                  <a:lnTo>
                    <a:pt x="327" y="35"/>
                  </a:lnTo>
                  <a:close/>
                  <a:moveTo>
                    <a:pt x="223" y="35"/>
                  </a:moveTo>
                  <a:cubicBezTo>
                    <a:pt x="223" y="104"/>
                    <a:pt x="223" y="104"/>
                    <a:pt x="223" y="104"/>
                  </a:cubicBezTo>
                  <a:cubicBezTo>
                    <a:pt x="138" y="104"/>
                    <a:pt x="138" y="104"/>
                    <a:pt x="138" y="104"/>
                  </a:cubicBezTo>
                  <a:cubicBezTo>
                    <a:pt x="138" y="35"/>
                    <a:pt x="138" y="35"/>
                    <a:pt x="138" y="35"/>
                  </a:cubicBezTo>
                  <a:lnTo>
                    <a:pt x="223" y="35"/>
                  </a:lnTo>
                  <a:close/>
                  <a:moveTo>
                    <a:pt x="118" y="104"/>
                  </a:moveTo>
                  <a:cubicBezTo>
                    <a:pt x="35" y="104"/>
                    <a:pt x="35" y="104"/>
                    <a:pt x="35" y="104"/>
                  </a:cubicBezTo>
                  <a:cubicBezTo>
                    <a:pt x="35" y="35"/>
                    <a:pt x="35" y="35"/>
                    <a:pt x="35" y="35"/>
                  </a:cubicBezTo>
                  <a:cubicBezTo>
                    <a:pt x="118" y="35"/>
                    <a:pt x="118" y="35"/>
                    <a:pt x="118" y="35"/>
                  </a:cubicBezTo>
                  <a:lnTo>
                    <a:pt x="118" y="104"/>
                  </a:lnTo>
                  <a:close/>
                  <a:moveTo>
                    <a:pt x="118" y="124"/>
                  </a:moveTo>
                  <a:cubicBezTo>
                    <a:pt x="118" y="195"/>
                    <a:pt x="118" y="195"/>
                    <a:pt x="118" y="195"/>
                  </a:cubicBezTo>
                  <a:cubicBezTo>
                    <a:pt x="35" y="195"/>
                    <a:pt x="35" y="195"/>
                    <a:pt x="35" y="195"/>
                  </a:cubicBezTo>
                  <a:cubicBezTo>
                    <a:pt x="35" y="124"/>
                    <a:pt x="35" y="124"/>
                    <a:pt x="35" y="124"/>
                  </a:cubicBezTo>
                  <a:lnTo>
                    <a:pt x="118" y="124"/>
                  </a:lnTo>
                  <a:close/>
                  <a:moveTo>
                    <a:pt x="118" y="215"/>
                  </a:moveTo>
                  <a:cubicBezTo>
                    <a:pt x="118" y="285"/>
                    <a:pt x="118" y="285"/>
                    <a:pt x="118" y="285"/>
                  </a:cubicBezTo>
                  <a:cubicBezTo>
                    <a:pt x="35" y="285"/>
                    <a:pt x="35" y="285"/>
                    <a:pt x="35" y="285"/>
                  </a:cubicBezTo>
                  <a:cubicBezTo>
                    <a:pt x="35" y="215"/>
                    <a:pt x="35" y="215"/>
                    <a:pt x="35" y="215"/>
                  </a:cubicBezTo>
                  <a:lnTo>
                    <a:pt x="118" y="215"/>
                  </a:lnTo>
                  <a:close/>
                  <a:moveTo>
                    <a:pt x="118" y="305"/>
                  </a:moveTo>
                  <a:cubicBezTo>
                    <a:pt x="118" y="376"/>
                    <a:pt x="118" y="376"/>
                    <a:pt x="118" y="376"/>
                  </a:cubicBezTo>
                  <a:cubicBezTo>
                    <a:pt x="35" y="376"/>
                    <a:pt x="35" y="376"/>
                    <a:pt x="35" y="376"/>
                  </a:cubicBezTo>
                  <a:cubicBezTo>
                    <a:pt x="35" y="305"/>
                    <a:pt x="35" y="305"/>
                    <a:pt x="35" y="305"/>
                  </a:cubicBezTo>
                  <a:lnTo>
                    <a:pt x="118" y="305"/>
                  </a:lnTo>
                  <a:close/>
                  <a:moveTo>
                    <a:pt x="118" y="396"/>
                  </a:moveTo>
                  <a:cubicBezTo>
                    <a:pt x="118" y="464"/>
                    <a:pt x="118" y="464"/>
                    <a:pt x="118" y="464"/>
                  </a:cubicBezTo>
                  <a:cubicBezTo>
                    <a:pt x="35" y="464"/>
                    <a:pt x="35" y="464"/>
                    <a:pt x="35" y="464"/>
                  </a:cubicBezTo>
                  <a:cubicBezTo>
                    <a:pt x="35" y="396"/>
                    <a:pt x="35" y="396"/>
                    <a:pt x="35" y="396"/>
                  </a:cubicBezTo>
                  <a:lnTo>
                    <a:pt x="118" y="39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23" name="Group 22"/>
          <p:cNvGrpSpPr/>
          <p:nvPr/>
        </p:nvGrpSpPr>
        <p:grpSpPr>
          <a:xfrm>
            <a:off x="8440451" y="1746611"/>
            <a:ext cx="2488654" cy="3364778"/>
            <a:chOff x="5988943" y="1446214"/>
            <a:chExt cx="2488654" cy="3364778"/>
          </a:xfrm>
        </p:grpSpPr>
        <p:sp>
          <p:nvSpPr>
            <p:cNvPr id="9" name="Rectangle 8"/>
            <p:cNvSpPr/>
            <p:nvPr/>
          </p:nvSpPr>
          <p:spPr bwMode="auto">
            <a:xfrm>
              <a:off x="5988943" y="1446214"/>
              <a:ext cx="2488654" cy="336477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1645920" rIns="91436" bIns="45718" numCol="1" rtlCol="0" anchor="t" anchorCtr="0" compatLnSpc="1">
              <a:prstTxWarp prst="textNoShape">
                <a:avLst/>
              </a:prstTxWarp>
            </a:bodyPr>
            <a:lstStyle/>
            <a:p>
              <a:pPr defTabSz="914099" fontAlgn="base">
                <a:spcBef>
                  <a:spcPct val="0"/>
                </a:spcBef>
                <a:spcAft>
                  <a:spcPct val="0"/>
                </a:spcAft>
              </a:pPr>
              <a:r>
                <a:rPr lang="en-US" sz="3200" dirty="0">
                  <a:gradFill>
                    <a:gsLst>
                      <a:gs pos="0">
                        <a:srgbClr val="FFFFFF"/>
                      </a:gs>
                      <a:gs pos="100000">
                        <a:srgbClr val="FFFFFF"/>
                      </a:gs>
                    </a:gsLst>
                    <a:lin ang="5400000" scaled="0"/>
                  </a:gradFill>
                  <a:latin typeface="Segoe UI Light" pitchFamily="34" charset="0"/>
                </a:rPr>
                <a:t>Queues</a:t>
              </a:r>
            </a:p>
            <a:p>
              <a:pPr defTabSz="914099" fontAlgn="base">
                <a:spcBef>
                  <a:spcPct val="0"/>
                </a:spcBef>
                <a:spcAft>
                  <a:spcPct val="0"/>
                </a:spcAft>
              </a:pPr>
              <a:r>
                <a:rPr lang="en-US" sz="1800" dirty="0" smtClean="0">
                  <a:gradFill>
                    <a:gsLst>
                      <a:gs pos="0">
                        <a:srgbClr val="FFFFFF"/>
                      </a:gs>
                      <a:gs pos="100000">
                        <a:srgbClr val="FFFFFF"/>
                      </a:gs>
                    </a:gsLst>
                    <a:lin ang="5400000" scaled="0"/>
                  </a:gradFill>
                  <a:latin typeface="+mj-lt"/>
                </a:rPr>
                <a:t>Para el </a:t>
              </a:r>
              <a:r>
                <a:rPr lang="en-US" sz="1800" dirty="0" err="1" smtClean="0">
                  <a:gradFill>
                    <a:gsLst>
                      <a:gs pos="0">
                        <a:srgbClr val="FFFFFF"/>
                      </a:gs>
                      <a:gs pos="100000">
                        <a:srgbClr val="FFFFFF"/>
                      </a:gs>
                    </a:gsLst>
                    <a:lin ang="5400000" scaled="0"/>
                  </a:gradFill>
                  <a:latin typeface="+mj-lt"/>
                </a:rPr>
                <a:t>envío</a:t>
              </a:r>
              <a:r>
                <a:rPr lang="en-US" sz="1800" dirty="0" smtClean="0">
                  <a:gradFill>
                    <a:gsLst>
                      <a:gs pos="0">
                        <a:srgbClr val="FFFFFF"/>
                      </a:gs>
                      <a:gs pos="100000">
                        <a:srgbClr val="FFFFFF"/>
                      </a:gs>
                    </a:gsLst>
                    <a:lin ang="5400000" scaled="0"/>
                  </a:gradFill>
                  <a:latin typeface="+mj-lt"/>
                </a:rPr>
                <a:t> de </a:t>
              </a:r>
              <a:r>
                <a:rPr lang="en-US" sz="1800" dirty="0" err="1" smtClean="0">
                  <a:gradFill>
                    <a:gsLst>
                      <a:gs pos="0">
                        <a:srgbClr val="FFFFFF"/>
                      </a:gs>
                      <a:gs pos="100000">
                        <a:srgbClr val="FFFFFF"/>
                      </a:gs>
                    </a:gsLst>
                    <a:lin ang="5400000" scaled="0"/>
                  </a:gradFill>
                  <a:latin typeface="+mj-lt"/>
                </a:rPr>
                <a:t>mensajes</a:t>
              </a:r>
              <a:r>
                <a:rPr lang="en-US" sz="1800" dirty="0" smtClean="0">
                  <a:gradFill>
                    <a:gsLst>
                      <a:gs pos="0">
                        <a:srgbClr val="FFFFFF"/>
                      </a:gs>
                      <a:gs pos="100000">
                        <a:srgbClr val="FFFFFF"/>
                      </a:gs>
                    </a:gsLst>
                    <a:lin ang="5400000" scaled="0"/>
                  </a:gradFill>
                  <a:latin typeface="+mj-lt"/>
                </a:rPr>
                <a:t> entre los </a:t>
              </a:r>
              <a:r>
                <a:rPr lang="en-US" sz="1800" dirty="0" err="1" smtClean="0">
                  <a:gradFill>
                    <a:gsLst>
                      <a:gs pos="0">
                        <a:srgbClr val="FFFFFF"/>
                      </a:gs>
                      <a:gs pos="100000">
                        <a:srgbClr val="FFFFFF"/>
                      </a:gs>
                    </a:gsLst>
                    <a:lin ang="5400000" scaled="0"/>
                  </a:gradFill>
                  <a:latin typeface="+mj-lt"/>
                </a:rPr>
                <a:t>componentes</a:t>
              </a:r>
              <a:r>
                <a:rPr lang="en-US" sz="1800" dirty="0" smtClean="0">
                  <a:gradFill>
                    <a:gsLst>
                      <a:gs pos="0">
                        <a:srgbClr val="FFFFFF"/>
                      </a:gs>
                      <a:gs pos="100000">
                        <a:srgbClr val="FFFFFF"/>
                      </a:gs>
                    </a:gsLst>
                    <a:lin ang="5400000" scaled="0"/>
                  </a:gradFill>
                  <a:latin typeface="+mj-lt"/>
                </a:rPr>
                <a:t> de </a:t>
              </a:r>
              <a:r>
                <a:rPr lang="en-US" sz="1800" dirty="0" err="1" smtClean="0">
                  <a:gradFill>
                    <a:gsLst>
                      <a:gs pos="0">
                        <a:srgbClr val="FFFFFF"/>
                      </a:gs>
                      <a:gs pos="100000">
                        <a:srgbClr val="FFFFFF"/>
                      </a:gs>
                    </a:gsLst>
                    <a:lin ang="5400000" scaled="0"/>
                  </a:gradFill>
                  <a:latin typeface="+mj-lt"/>
                </a:rPr>
                <a:t>una</a:t>
              </a:r>
              <a:r>
                <a:rPr lang="en-US" sz="1800" dirty="0" smtClean="0">
                  <a:gradFill>
                    <a:gsLst>
                      <a:gs pos="0">
                        <a:srgbClr val="FFFFFF"/>
                      </a:gs>
                      <a:gs pos="100000">
                        <a:srgbClr val="FFFFFF"/>
                      </a:gs>
                    </a:gsLst>
                    <a:lin ang="5400000" scaled="0"/>
                  </a:gradFill>
                  <a:latin typeface="+mj-lt"/>
                </a:rPr>
                <a:t> </a:t>
              </a:r>
              <a:r>
                <a:rPr lang="en-US" sz="1800" dirty="0" err="1" smtClean="0">
                  <a:gradFill>
                    <a:gsLst>
                      <a:gs pos="0">
                        <a:srgbClr val="FFFFFF"/>
                      </a:gs>
                      <a:gs pos="100000">
                        <a:srgbClr val="FFFFFF"/>
                      </a:gs>
                    </a:gsLst>
                    <a:lin ang="5400000" scaled="0"/>
                  </a:gradFill>
                  <a:latin typeface="+mj-lt"/>
                </a:rPr>
                <a:t>aplicación</a:t>
              </a:r>
              <a:r>
                <a:rPr lang="en-US" sz="1800" dirty="0" smtClean="0">
                  <a:gradFill>
                    <a:gsLst>
                      <a:gs pos="0">
                        <a:srgbClr val="FFFFFF"/>
                      </a:gs>
                      <a:gs pos="100000">
                        <a:srgbClr val="FFFFFF"/>
                      </a:gs>
                    </a:gsLst>
                    <a:lin ang="5400000" scaled="0"/>
                  </a:gradFill>
                  <a:latin typeface="+mj-lt"/>
                </a:rPr>
                <a:t>.</a:t>
              </a:r>
              <a:endParaRPr lang="en-US" sz="1800" dirty="0">
                <a:gradFill>
                  <a:gsLst>
                    <a:gs pos="0">
                      <a:srgbClr val="FFFFFF"/>
                    </a:gs>
                    <a:gs pos="100000">
                      <a:srgbClr val="FFFFFF"/>
                    </a:gs>
                  </a:gsLst>
                  <a:lin ang="5400000" scaled="0"/>
                </a:gradFill>
                <a:latin typeface="+mj-lt"/>
              </a:endParaRPr>
            </a:p>
          </p:txBody>
        </p:sp>
        <p:sp>
          <p:nvSpPr>
            <p:cNvPr id="10" name="Freeform 16"/>
            <p:cNvSpPr>
              <a:spLocks noEditPoints="1"/>
            </p:cNvSpPr>
            <p:nvPr/>
          </p:nvSpPr>
          <p:spPr bwMode="auto">
            <a:xfrm>
              <a:off x="6544309" y="1903414"/>
              <a:ext cx="1377923" cy="672083"/>
            </a:xfrm>
            <a:custGeom>
              <a:avLst/>
              <a:gdLst>
                <a:gd name="T0" fmla="*/ 558 w 570"/>
                <a:gd name="T1" fmla="*/ 0 h 278"/>
                <a:gd name="T2" fmla="*/ 12 w 570"/>
                <a:gd name="T3" fmla="*/ 0 h 278"/>
                <a:gd name="T4" fmla="*/ 0 w 570"/>
                <a:gd name="T5" fmla="*/ 12 h 278"/>
                <a:gd name="T6" fmla="*/ 0 w 570"/>
                <a:gd name="T7" fmla="*/ 266 h 278"/>
                <a:gd name="T8" fmla="*/ 12 w 570"/>
                <a:gd name="T9" fmla="*/ 278 h 278"/>
                <a:gd name="T10" fmla="*/ 558 w 570"/>
                <a:gd name="T11" fmla="*/ 278 h 278"/>
                <a:gd name="T12" fmla="*/ 570 w 570"/>
                <a:gd name="T13" fmla="*/ 266 h 278"/>
                <a:gd name="T14" fmla="*/ 570 w 570"/>
                <a:gd name="T15" fmla="*/ 12 h 278"/>
                <a:gd name="T16" fmla="*/ 558 w 570"/>
                <a:gd name="T17" fmla="*/ 0 h 278"/>
                <a:gd name="T18" fmla="*/ 119 w 570"/>
                <a:gd name="T19" fmla="*/ 243 h 278"/>
                <a:gd name="T20" fmla="*/ 36 w 570"/>
                <a:gd name="T21" fmla="*/ 243 h 278"/>
                <a:gd name="T22" fmla="*/ 36 w 570"/>
                <a:gd name="T23" fmla="*/ 36 h 278"/>
                <a:gd name="T24" fmla="*/ 119 w 570"/>
                <a:gd name="T25" fmla="*/ 36 h 278"/>
                <a:gd name="T26" fmla="*/ 119 w 570"/>
                <a:gd name="T27" fmla="*/ 243 h 278"/>
                <a:gd name="T28" fmla="*/ 223 w 570"/>
                <a:gd name="T29" fmla="*/ 243 h 278"/>
                <a:gd name="T30" fmla="*/ 139 w 570"/>
                <a:gd name="T31" fmla="*/ 243 h 278"/>
                <a:gd name="T32" fmla="*/ 139 w 570"/>
                <a:gd name="T33" fmla="*/ 36 h 278"/>
                <a:gd name="T34" fmla="*/ 223 w 570"/>
                <a:gd name="T35" fmla="*/ 36 h 278"/>
                <a:gd name="T36" fmla="*/ 223 w 570"/>
                <a:gd name="T37" fmla="*/ 243 h 278"/>
                <a:gd name="T38" fmla="*/ 328 w 570"/>
                <a:gd name="T39" fmla="*/ 243 h 278"/>
                <a:gd name="T40" fmla="*/ 243 w 570"/>
                <a:gd name="T41" fmla="*/ 243 h 278"/>
                <a:gd name="T42" fmla="*/ 243 w 570"/>
                <a:gd name="T43" fmla="*/ 36 h 278"/>
                <a:gd name="T44" fmla="*/ 328 w 570"/>
                <a:gd name="T45" fmla="*/ 36 h 278"/>
                <a:gd name="T46" fmla="*/ 328 w 570"/>
                <a:gd name="T47" fmla="*/ 243 h 278"/>
                <a:gd name="T48" fmla="*/ 433 w 570"/>
                <a:gd name="T49" fmla="*/ 243 h 278"/>
                <a:gd name="T50" fmla="*/ 348 w 570"/>
                <a:gd name="T51" fmla="*/ 243 h 278"/>
                <a:gd name="T52" fmla="*/ 348 w 570"/>
                <a:gd name="T53" fmla="*/ 36 h 278"/>
                <a:gd name="T54" fmla="*/ 433 w 570"/>
                <a:gd name="T55" fmla="*/ 36 h 278"/>
                <a:gd name="T56" fmla="*/ 433 w 570"/>
                <a:gd name="T57" fmla="*/ 243 h 278"/>
                <a:gd name="T58" fmla="*/ 536 w 570"/>
                <a:gd name="T59" fmla="*/ 243 h 278"/>
                <a:gd name="T60" fmla="*/ 453 w 570"/>
                <a:gd name="T61" fmla="*/ 243 h 278"/>
                <a:gd name="T62" fmla="*/ 453 w 570"/>
                <a:gd name="T63" fmla="*/ 36 h 278"/>
                <a:gd name="T64" fmla="*/ 536 w 570"/>
                <a:gd name="T65" fmla="*/ 36 h 278"/>
                <a:gd name="T66" fmla="*/ 536 w 570"/>
                <a:gd name="T67" fmla="*/ 243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70" h="278">
                  <a:moveTo>
                    <a:pt x="558" y="0"/>
                  </a:moveTo>
                  <a:cubicBezTo>
                    <a:pt x="12" y="0"/>
                    <a:pt x="12" y="0"/>
                    <a:pt x="12" y="0"/>
                  </a:cubicBezTo>
                  <a:cubicBezTo>
                    <a:pt x="6" y="0"/>
                    <a:pt x="0" y="6"/>
                    <a:pt x="0" y="12"/>
                  </a:cubicBezTo>
                  <a:cubicBezTo>
                    <a:pt x="0" y="266"/>
                    <a:pt x="0" y="266"/>
                    <a:pt x="0" y="266"/>
                  </a:cubicBezTo>
                  <a:cubicBezTo>
                    <a:pt x="0" y="272"/>
                    <a:pt x="6" y="278"/>
                    <a:pt x="12" y="278"/>
                  </a:cubicBezTo>
                  <a:cubicBezTo>
                    <a:pt x="558" y="278"/>
                    <a:pt x="558" y="278"/>
                    <a:pt x="558" y="278"/>
                  </a:cubicBezTo>
                  <a:cubicBezTo>
                    <a:pt x="565" y="278"/>
                    <a:pt x="570" y="272"/>
                    <a:pt x="570" y="266"/>
                  </a:cubicBezTo>
                  <a:cubicBezTo>
                    <a:pt x="570" y="12"/>
                    <a:pt x="570" y="12"/>
                    <a:pt x="570" y="12"/>
                  </a:cubicBezTo>
                  <a:cubicBezTo>
                    <a:pt x="570" y="6"/>
                    <a:pt x="565" y="0"/>
                    <a:pt x="558" y="0"/>
                  </a:cubicBezTo>
                  <a:close/>
                  <a:moveTo>
                    <a:pt x="119" y="243"/>
                  </a:moveTo>
                  <a:cubicBezTo>
                    <a:pt x="36" y="243"/>
                    <a:pt x="36" y="243"/>
                    <a:pt x="36" y="243"/>
                  </a:cubicBezTo>
                  <a:cubicBezTo>
                    <a:pt x="36" y="36"/>
                    <a:pt x="36" y="36"/>
                    <a:pt x="36" y="36"/>
                  </a:cubicBezTo>
                  <a:cubicBezTo>
                    <a:pt x="119" y="36"/>
                    <a:pt x="119" y="36"/>
                    <a:pt x="119" y="36"/>
                  </a:cubicBezTo>
                  <a:lnTo>
                    <a:pt x="119" y="243"/>
                  </a:lnTo>
                  <a:close/>
                  <a:moveTo>
                    <a:pt x="223" y="243"/>
                  </a:moveTo>
                  <a:cubicBezTo>
                    <a:pt x="139" y="243"/>
                    <a:pt x="139" y="243"/>
                    <a:pt x="139" y="243"/>
                  </a:cubicBezTo>
                  <a:cubicBezTo>
                    <a:pt x="139" y="36"/>
                    <a:pt x="139" y="36"/>
                    <a:pt x="139" y="36"/>
                  </a:cubicBezTo>
                  <a:cubicBezTo>
                    <a:pt x="223" y="36"/>
                    <a:pt x="223" y="36"/>
                    <a:pt x="223" y="36"/>
                  </a:cubicBezTo>
                  <a:lnTo>
                    <a:pt x="223" y="243"/>
                  </a:lnTo>
                  <a:close/>
                  <a:moveTo>
                    <a:pt x="328" y="243"/>
                  </a:moveTo>
                  <a:cubicBezTo>
                    <a:pt x="243" y="243"/>
                    <a:pt x="243" y="243"/>
                    <a:pt x="243" y="243"/>
                  </a:cubicBezTo>
                  <a:cubicBezTo>
                    <a:pt x="243" y="36"/>
                    <a:pt x="243" y="36"/>
                    <a:pt x="243" y="36"/>
                  </a:cubicBezTo>
                  <a:cubicBezTo>
                    <a:pt x="328" y="36"/>
                    <a:pt x="328" y="36"/>
                    <a:pt x="328" y="36"/>
                  </a:cubicBezTo>
                  <a:lnTo>
                    <a:pt x="328" y="243"/>
                  </a:lnTo>
                  <a:close/>
                  <a:moveTo>
                    <a:pt x="433" y="243"/>
                  </a:moveTo>
                  <a:cubicBezTo>
                    <a:pt x="348" y="243"/>
                    <a:pt x="348" y="243"/>
                    <a:pt x="348" y="243"/>
                  </a:cubicBezTo>
                  <a:cubicBezTo>
                    <a:pt x="348" y="36"/>
                    <a:pt x="348" y="36"/>
                    <a:pt x="348" y="36"/>
                  </a:cubicBezTo>
                  <a:cubicBezTo>
                    <a:pt x="433" y="36"/>
                    <a:pt x="433" y="36"/>
                    <a:pt x="433" y="36"/>
                  </a:cubicBezTo>
                  <a:lnTo>
                    <a:pt x="433" y="243"/>
                  </a:lnTo>
                  <a:close/>
                  <a:moveTo>
                    <a:pt x="536" y="243"/>
                  </a:moveTo>
                  <a:cubicBezTo>
                    <a:pt x="453" y="243"/>
                    <a:pt x="453" y="243"/>
                    <a:pt x="453" y="243"/>
                  </a:cubicBezTo>
                  <a:cubicBezTo>
                    <a:pt x="453" y="36"/>
                    <a:pt x="453" y="36"/>
                    <a:pt x="453" y="36"/>
                  </a:cubicBezTo>
                  <a:cubicBezTo>
                    <a:pt x="536" y="36"/>
                    <a:pt x="536" y="36"/>
                    <a:pt x="536" y="36"/>
                  </a:cubicBezTo>
                  <a:lnTo>
                    <a:pt x="536" y="2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24" name="Group 23"/>
          <p:cNvGrpSpPr/>
          <p:nvPr/>
        </p:nvGrpSpPr>
        <p:grpSpPr>
          <a:xfrm>
            <a:off x="519113" y="1746611"/>
            <a:ext cx="2488654" cy="3364778"/>
            <a:chOff x="3254028" y="1446214"/>
            <a:chExt cx="2488654" cy="3364778"/>
          </a:xfrm>
        </p:grpSpPr>
        <p:sp>
          <p:nvSpPr>
            <p:cNvPr id="12" name="Rectangle 11"/>
            <p:cNvSpPr/>
            <p:nvPr/>
          </p:nvSpPr>
          <p:spPr bwMode="auto">
            <a:xfrm>
              <a:off x="3254028" y="1446214"/>
              <a:ext cx="2488654" cy="336477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1645920" rIns="91436" bIns="45718" numCol="1" rtlCol="0" anchor="t" anchorCtr="0" compatLnSpc="1">
              <a:prstTxWarp prst="textNoShape">
                <a:avLst/>
              </a:prstTxWarp>
            </a:bodyPr>
            <a:lstStyle/>
            <a:p>
              <a:pPr defTabSz="914099" fontAlgn="base">
                <a:spcBef>
                  <a:spcPct val="0"/>
                </a:spcBef>
                <a:spcAft>
                  <a:spcPct val="0"/>
                </a:spcAft>
              </a:pPr>
              <a:r>
                <a:rPr lang="en-US" sz="3200" dirty="0" smtClean="0">
                  <a:gradFill>
                    <a:gsLst>
                      <a:gs pos="0">
                        <a:srgbClr val="FFFFFF"/>
                      </a:gs>
                      <a:gs pos="100000">
                        <a:srgbClr val="FFFFFF"/>
                      </a:gs>
                    </a:gsLst>
                    <a:lin ang="5400000" scaled="0"/>
                  </a:gradFill>
                  <a:latin typeface="Segoe UI Light" pitchFamily="34" charset="0"/>
                </a:rPr>
                <a:t>Blobs</a:t>
              </a:r>
              <a:endParaRPr lang="en-US" sz="2800" dirty="0" smtClean="0">
                <a:gradFill>
                  <a:gsLst>
                    <a:gs pos="0">
                      <a:srgbClr val="FFFFFF"/>
                    </a:gs>
                    <a:gs pos="100000">
                      <a:srgbClr val="FFFFFF"/>
                    </a:gs>
                  </a:gsLst>
                  <a:lin ang="5400000" scaled="0"/>
                </a:gradFill>
                <a:latin typeface="Segoe UI Light" pitchFamily="34" charset="0"/>
              </a:endParaRPr>
            </a:p>
            <a:p>
              <a:pPr defTabSz="914099" fontAlgn="base">
                <a:spcBef>
                  <a:spcPct val="0"/>
                </a:spcBef>
                <a:spcAft>
                  <a:spcPct val="0"/>
                </a:spcAft>
              </a:pPr>
              <a:r>
                <a:rPr lang="en-US" sz="1800" dirty="0" err="1" smtClean="0">
                  <a:gradFill>
                    <a:gsLst>
                      <a:gs pos="0">
                        <a:srgbClr val="FFFFFF"/>
                      </a:gs>
                      <a:gs pos="100000">
                        <a:srgbClr val="FFFFFF"/>
                      </a:gs>
                    </a:gsLst>
                    <a:lin ang="5400000" scaled="0"/>
                  </a:gradFill>
                  <a:latin typeface="+mj-lt"/>
                </a:rPr>
                <a:t>Archivos</a:t>
              </a:r>
              <a:r>
                <a:rPr lang="en-US" sz="1800" dirty="0" smtClean="0">
                  <a:gradFill>
                    <a:gsLst>
                      <a:gs pos="0">
                        <a:srgbClr val="FFFFFF"/>
                      </a:gs>
                      <a:gs pos="100000">
                        <a:srgbClr val="FFFFFF"/>
                      </a:gs>
                    </a:gsLst>
                    <a:lin ang="5400000" scaled="0"/>
                  </a:gradFill>
                  <a:latin typeface="+mj-lt"/>
                </a:rPr>
                <a:t> con metadata</a:t>
              </a:r>
            </a:p>
            <a:p>
              <a:pPr defTabSz="914099" fontAlgn="base">
                <a:spcBef>
                  <a:spcPct val="0"/>
                </a:spcBef>
                <a:spcAft>
                  <a:spcPct val="0"/>
                </a:spcAft>
              </a:pPr>
              <a:r>
                <a:rPr lang="en-US" sz="1800" dirty="0" smtClean="0">
                  <a:gradFill>
                    <a:gsLst>
                      <a:gs pos="0">
                        <a:srgbClr val="FFFFFF"/>
                      </a:gs>
                      <a:gs pos="100000">
                        <a:srgbClr val="FFFFFF"/>
                      </a:gs>
                    </a:gsLst>
                    <a:lin ang="5400000" scaled="0"/>
                  </a:gradFill>
                  <a:latin typeface="+mj-lt"/>
                </a:rPr>
                <a:t>(videos, </a:t>
              </a:r>
              <a:r>
                <a:rPr lang="en-US" sz="1800" dirty="0" err="1" smtClean="0">
                  <a:gradFill>
                    <a:gsLst>
                      <a:gs pos="0">
                        <a:srgbClr val="FFFFFF"/>
                      </a:gs>
                      <a:gs pos="100000">
                        <a:srgbClr val="FFFFFF"/>
                      </a:gs>
                    </a:gsLst>
                    <a:lin ang="5400000" scaled="0"/>
                  </a:gradFill>
                  <a:latin typeface="+mj-lt"/>
                </a:rPr>
                <a:t>texto</a:t>
              </a:r>
              <a:r>
                <a:rPr lang="en-US" sz="1800" dirty="0" smtClean="0">
                  <a:gradFill>
                    <a:gsLst>
                      <a:gs pos="0">
                        <a:srgbClr val="FFFFFF"/>
                      </a:gs>
                      <a:gs pos="100000">
                        <a:srgbClr val="FFFFFF"/>
                      </a:gs>
                    </a:gsLst>
                    <a:lin ang="5400000" scaled="0"/>
                  </a:gradFill>
                  <a:latin typeface="+mj-lt"/>
                </a:rPr>
                <a:t>, audio, </a:t>
              </a:r>
              <a:r>
                <a:rPr lang="en-US" sz="1800" dirty="0" err="1" smtClean="0">
                  <a:gradFill>
                    <a:gsLst>
                      <a:gs pos="0">
                        <a:srgbClr val="FFFFFF"/>
                      </a:gs>
                      <a:gs pos="100000">
                        <a:srgbClr val="FFFFFF"/>
                      </a:gs>
                    </a:gsLst>
                    <a:lin ang="5400000" scaled="0"/>
                  </a:gradFill>
                  <a:latin typeface="+mj-lt"/>
                </a:rPr>
                <a:t>imágenes</a:t>
              </a:r>
              <a:r>
                <a:rPr lang="en-US" sz="1800" dirty="0" smtClean="0">
                  <a:gradFill>
                    <a:gsLst>
                      <a:gs pos="0">
                        <a:srgbClr val="FFFFFF"/>
                      </a:gs>
                      <a:gs pos="100000">
                        <a:srgbClr val="FFFFFF"/>
                      </a:gs>
                    </a:gsLst>
                    <a:lin ang="5400000" scaled="0"/>
                  </a:gradFill>
                  <a:latin typeface="+mj-lt"/>
                </a:rPr>
                <a:t>, </a:t>
              </a:r>
              <a:r>
                <a:rPr lang="en-US" sz="1800" dirty="0" err="1" smtClean="0">
                  <a:gradFill>
                    <a:gsLst>
                      <a:gs pos="0">
                        <a:srgbClr val="FFFFFF"/>
                      </a:gs>
                      <a:gs pos="100000">
                        <a:srgbClr val="FFFFFF"/>
                      </a:gs>
                    </a:gsLst>
                    <a:lin ang="5400000" scaled="0"/>
                  </a:gradFill>
                  <a:latin typeface="+mj-lt"/>
                </a:rPr>
                <a:t>etc</a:t>
              </a:r>
              <a:r>
                <a:rPr lang="en-US" sz="1800" dirty="0" smtClean="0">
                  <a:gradFill>
                    <a:gsLst>
                      <a:gs pos="0">
                        <a:srgbClr val="FFFFFF"/>
                      </a:gs>
                      <a:gs pos="100000">
                        <a:srgbClr val="FFFFFF"/>
                      </a:gs>
                    </a:gsLst>
                    <a:lin ang="5400000" scaled="0"/>
                  </a:gradFill>
                  <a:latin typeface="+mj-lt"/>
                </a:rPr>
                <a:t>)</a:t>
              </a:r>
              <a:endParaRPr lang="en-US" sz="1800" dirty="0">
                <a:gradFill>
                  <a:gsLst>
                    <a:gs pos="0">
                      <a:srgbClr val="FFFFFF"/>
                    </a:gs>
                    <a:gs pos="100000">
                      <a:srgbClr val="FFFFFF"/>
                    </a:gs>
                  </a:gsLst>
                  <a:lin ang="5400000" scaled="0"/>
                </a:gradFill>
                <a:latin typeface="+mj-lt"/>
              </a:endParaRPr>
            </a:p>
          </p:txBody>
        </p:sp>
        <p:sp>
          <p:nvSpPr>
            <p:cNvPr id="13" name="Freeform 12"/>
            <p:cNvSpPr>
              <a:spLocks noEditPoints="1"/>
            </p:cNvSpPr>
            <p:nvPr/>
          </p:nvSpPr>
          <p:spPr bwMode="auto">
            <a:xfrm>
              <a:off x="3919373" y="1741651"/>
              <a:ext cx="1157964" cy="1020956"/>
            </a:xfrm>
            <a:custGeom>
              <a:avLst/>
              <a:gdLst>
                <a:gd name="T0" fmla="*/ 2220 w 3152"/>
                <a:gd name="T1" fmla="*/ 905 h 2780"/>
                <a:gd name="T2" fmla="*/ 2131 w 3152"/>
                <a:gd name="T3" fmla="*/ 764 h 2780"/>
                <a:gd name="T4" fmla="*/ 1420 w 3152"/>
                <a:gd name="T5" fmla="*/ 92 h 2780"/>
                <a:gd name="T6" fmla="*/ 1243 w 3152"/>
                <a:gd name="T7" fmla="*/ 2 h 2780"/>
                <a:gd name="T8" fmla="*/ 1243 w 3152"/>
                <a:gd name="T9" fmla="*/ 2 h 2780"/>
                <a:gd name="T10" fmla="*/ 1243 w 3152"/>
                <a:gd name="T11" fmla="*/ 2 h 2780"/>
                <a:gd name="T12" fmla="*/ 266 w 3152"/>
                <a:gd name="T13" fmla="*/ 2 h 2780"/>
                <a:gd name="T14" fmla="*/ 0 w 3152"/>
                <a:gd name="T15" fmla="*/ 226 h 2780"/>
                <a:gd name="T16" fmla="*/ 0 w 3152"/>
                <a:gd name="T17" fmla="*/ 2511 h 2780"/>
                <a:gd name="T18" fmla="*/ 266 w 3152"/>
                <a:gd name="T19" fmla="*/ 2780 h 2780"/>
                <a:gd name="T20" fmla="*/ 1953 w 3152"/>
                <a:gd name="T21" fmla="*/ 2780 h 2780"/>
                <a:gd name="T22" fmla="*/ 2220 w 3152"/>
                <a:gd name="T23" fmla="*/ 2511 h 2780"/>
                <a:gd name="T24" fmla="*/ 2220 w 3152"/>
                <a:gd name="T25" fmla="*/ 943 h 2780"/>
                <a:gd name="T26" fmla="*/ 2220 w 3152"/>
                <a:gd name="T27" fmla="*/ 905 h 2780"/>
                <a:gd name="T28" fmla="*/ 1243 w 3152"/>
                <a:gd name="T29" fmla="*/ 226 h 2780"/>
                <a:gd name="T30" fmla="*/ 1953 w 3152"/>
                <a:gd name="T31" fmla="*/ 943 h 2780"/>
                <a:gd name="T32" fmla="*/ 1243 w 3152"/>
                <a:gd name="T33" fmla="*/ 943 h 2780"/>
                <a:gd name="T34" fmla="*/ 1243 w 3152"/>
                <a:gd name="T35" fmla="*/ 226 h 2780"/>
                <a:gd name="T36" fmla="*/ 1243 w 3152"/>
                <a:gd name="T37" fmla="*/ 226 h 2780"/>
                <a:gd name="T38" fmla="*/ 1953 w 3152"/>
                <a:gd name="T39" fmla="*/ 2511 h 2780"/>
                <a:gd name="T40" fmla="*/ 266 w 3152"/>
                <a:gd name="T41" fmla="*/ 2511 h 2780"/>
                <a:gd name="T42" fmla="*/ 266 w 3152"/>
                <a:gd name="T43" fmla="*/ 226 h 2780"/>
                <a:gd name="T44" fmla="*/ 1021 w 3152"/>
                <a:gd name="T45" fmla="*/ 226 h 2780"/>
                <a:gd name="T46" fmla="*/ 1021 w 3152"/>
                <a:gd name="T47" fmla="*/ 943 h 2780"/>
                <a:gd name="T48" fmla="*/ 1243 w 3152"/>
                <a:gd name="T49" fmla="*/ 1212 h 2780"/>
                <a:gd name="T50" fmla="*/ 1953 w 3152"/>
                <a:gd name="T51" fmla="*/ 1212 h 2780"/>
                <a:gd name="T52" fmla="*/ 1953 w 3152"/>
                <a:gd name="T53" fmla="*/ 2511 h 2780"/>
                <a:gd name="T54" fmla="*/ 1953 w 3152"/>
                <a:gd name="T55" fmla="*/ 2511 h 2780"/>
                <a:gd name="T56" fmla="*/ 2575 w 3152"/>
                <a:gd name="T57" fmla="*/ 630 h 2780"/>
                <a:gd name="T58" fmla="*/ 2664 w 3152"/>
                <a:gd name="T59" fmla="*/ 854 h 2780"/>
                <a:gd name="T60" fmla="*/ 2664 w 3152"/>
                <a:gd name="T61" fmla="*/ 2511 h 2780"/>
                <a:gd name="T62" fmla="*/ 2442 w 3152"/>
                <a:gd name="T63" fmla="*/ 2780 h 2780"/>
                <a:gd name="T64" fmla="*/ 2353 w 3152"/>
                <a:gd name="T65" fmla="*/ 2780 h 2780"/>
                <a:gd name="T66" fmla="*/ 2442 w 3152"/>
                <a:gd name="T67" fmla="*/ 2556 h 2780"/>
                <a:gd name="T68" fmla="*/ 2442 w 3152"/>
                <a:gd name="T69" fmla="*/ 943 h 2780"/>
                <a:gd name="T70" fmla="*/ 2353 w 3152"/>
                <a:gd name="T71" fmla="*/ 674 h 2780"/>
                <a:gd name="T72" fmla="*/ 1642 w 3152"/>
                <a:gd name="T73" fmla="*/ 2 h 2780"/>
                <a:gd name="T74" fmla="*/ 1642 w 3152"/>
                <a:gd name="T75" fmla="*/ 2 h 2780"/>
                <a:gd name="T76" fmla="*/ 1731 w 3152"/>
                <a:gd name="T77" fmla="*/ 2 h 2780"/>
                <a:gd name="T78" fmla="*/ 1776 w 3152"/>
                <a:gd name="T79" fmla="*/ 2 h 2780"/>
                <a:gd name="T80" fmla="*/ 2086 w 3152"/>
                <a:gd name="T81" fmla="*/ 137 h 2780"/>
                <a:gd name="T82" fmla="*/ 2575 w 3152"/>
                <a:gd name="T83" fmla="*/ 630 h 2780"/>
                <a:gd name="T84" fmla="*/ 3063 w 3152"/>
                <a:gd name="T85" fmla="*/ 585 h 2780"/>
                <a:gd name="T86" fmla="*/ 3152 w 3152"/>
                <a:gd name="T87" fmla="*/ 764 h 2780"/>
                <a:gd name="T88" fmla="*/ 3152 w 3152"/>
                <a:gd name="T89" fmla="*/ 2511 h 2780"/>
                <a:gd name="T90" fmla="*/ 2886 w 3152"/>
                <a:gd name="T91" fmla="*/ 2780 h 2780"/>
                <a:gd name="T92" fmla="*/ 2841 w 3152"/>
                <a:gd name="T93" fmla="*/ 2780 h 2780"/>
                <a:gd name="T94" fmla="*/ 2886 w 3152"/>
                <a:gd name="T95" fmla="*/ 2556 h 2780"/>
                <a:gd name="T96" fmla="*/ 2886 w 3152"/>
                <a:gd name="T97" fmla="*/ 809 h 2780"/>
                <a:gd name="T98" fmla="*/ 2841 w 3152"/>
                <a:gd name="T99" fmla="*/ 630 h 2780"/>
                <a:gd name="T100" fmla="*/ 2220 w 3152"/>
                <a:gd name="T101" fmla="*/ 2 h 2780"/>
                <a:gd name="T102" fmla="*/ 2220 w 3152"/>
                <a:gd name="T103" fmla="*/ 2 h 2780"/>
                <a:gd name="T104" fmla="*/ 2264 w 3152"/>
                <a:gd name="T105" fmla="*/ 2 h 2780"/>
                <a:gd name="T106" fmla="*/ 2308 w 3152"/>
                <a:gd name="T107" fmla="*/ 2 h 2780"/>
                <a:gd name="T108" fmla="*/ 2619 w 3152"/>
                <a:gd name="T109" fmla="*/ 137 h 2780"/>
                <a:gd name="T110" fmla="*/ 3063 w 3152"/>
                <a:gd name="T111" fmla="*/ 585 h 2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52" h="2780">
                  <a:moveTo>
                    <a:pt x="2220" y="905"/>
                  </a:moveTo>
                  <a:cubicBezTo>
                    <a:pt x="2220" y="860"/>
                    <a:pt x="2204" y="833"/>
                    <a:pt x="2131" y="764"/>
                  </a:cubicBezTo>
                  <a:cubicBezTo>
                    <a:pt x="1419" y="93"/>
                    <a:pt x="1420" y="92"/>
                    <a:pt x="1420" y="92"/>
                  </a:cubicBezTo>
                  <a:cubicBezTo>
                    <a:pt x="1358" y="23"/>
                    <a:pt x="1304" y="2"/>
                    <a:pt x="1243" y="2"/>
                  </a:cubicBezTo>
                  <a:cubicBezTo>
                    <a:pt x="1243" y="2"/>
                    <a:pt x="1243" y="2"/>
                    <a:pt x="1243" y="2"/>
                  </a:cubicBezTo>
                  <a:cubicBezTo>
                    <a:pt x="1243" y="2"/>
                    <a:pt x="1243" y="2"/>
                    <a:pt x="1243" y="2"/>
                  </a:cubicBezTo>
                  <a:cubicBezTo>
                    <a:pt x="266" y="2"/>
                    <a:pt x="266" y="2"/>
                    <a:pt x="266" y="2"/>
                  </a:cubicBezTo>
                  <a:cubicBezTo>
                    <a:pt x="133" y="2"/>
                    <a:pt x="0" y="92"/>
                    <a:pt x="0" y="226"/>
                  </a:cubicBezTo>
                  <a:cubicBezTo>
                    <a:pt x="0" y="2511"/>
                    <a:pt x="0" y="2511"/>
                    <a:pt x="0" y="2511"/>
                  </a:cubicBezTo>
                  <a:cubicBezTo>
                    <a:pt x="0" y="2646"/>
                    <a:pt x="133" y="2780"/>
                    <a:pt x="266" y="2780"/>
                  </a:cubicBezTo>
                  <a:cubicBezTo>
                    <a:pt x="1953" y="2780"/>
                    <a:pt x="1953" y="2780"/>
                    <a:pt x="1953" y="2780"/>
                  </a:cubicBezTo>
                  <a:cubicBezTo>
                    <a:pt x="2086" y="2780"/>
                    <a:pt x="2220" y="2646"/>
                    <a:pt x="2220" y="2511"/>
                  </a:cubicBezTo>
                  <a:cubicBezTo>
                    <a:pt x="2220" y="943"/>
                    <a:pt x="2220" y="943"/>
                    <a:pt x="2220" y="943"/>
                  </a:cubicBezTo>
                  <a:lnTo>
                    <a:pt x="2220" y="905"/>
                  </a:lnTo>
                  <a:close/>
                  <a:moveTo>
                    <a:pt x="1243" y="226"/>
                  </a:moveTo>
                  <a:cubicBezTo>
                    <a:pt x="1953" y="943"/>
                    <a:pt x="1953" y="943"/>
                    <a:pt x="1953" y="943"/>
                  </a:cubicBezTo>
                  <a:cubicBezTo>
                    <a:pt x="1243" y="943"/>
                    <a:pt x="1243" y="943"/>
                    <a:pt x="1243" y="943"/>
                  </a:cubicBezTo>
                  <a:cubicBezTo>
                    <a:pt x="1243" y="226"/>
                    <a:pt x="1243" y="226"/>
                    <a:pt x="1243" y="226"/>
                  </a:cubicBezTo>
                  <a:cubicBezTo>
                    <a:pt x="1243" y="226"/>
                    <a:pt x="1243" y="226"/>
                    <a:pt x="1243" y="226"/>
                  </a:cubicBezTo>
                  <a:close/>
                  <a:moveTo>
                    <a:pt x="1953" y="2511"/>
                  </a:moveTo>
                  <a:cubicBezTo>
                    <a:pt x="266" y="2511"/>
                    <a:pt x="266" y="2511"/>
                    <a:pt x="266" y="2511"/>
                  </a:cubicBezTo>
                  <a:cubicBezTo>
                    <a:pt x="266" y="226"/>
                    <a:pt x="266" y="226"/>
                    <a:pt x="266" y="226"/>
                  </a:cubicBezTo>
                  <a:cubicBezTo>
                    <a:pt x="1021" y="226"/>
                    <a:pt x="1021" y="226"/>
                    <a:pt x="1021" y="226"/>
                  </a:cubicBezTo>
                  <a:cubicBezTo>
                    <a:pt x="1021" y="943"/>
                    <a:pt x="1021" y="943"/>
                    <a:pt x="1021" y="943"/>
                  </a:cubicBezTo>
                  <a:cubicBezTo>
                    <a:pt x="1021" y="1078"/>
                    <a:pt x="1110" y="1212"/>
                    <a:pt x="1243" y="1212"/>
                  </a:cubicBezTo>
                  <a:cubicBezTo>
                    <a:pt x="1953" y="1212"/>
                    <a:pt x="1953" y="1212"/>
                    <a:pt x="1953" y="1212"/>
                  </a:cubicBezTo>
                  <a:cubicBezTo>
                    <a:pt x="1953" y="2511"/>
                    <a:pt x="1953" y="2511"/>
                    <a:pt x="1953" y="2511"/>
                  </a:cubicBezTo>
                  <a:cubicBezTo>
                    <a:pt x="1953" y="2511"/>
                    <a:pt x="1953" y="2511"/>
                    <a:pt x="1953" y="2511"/>
                  </a:cubicBezTo>
                  <a:close/>
                  <a:moveTo>
                    <a:pt x="2575" y="630"/>
                  </a:moveTo>
                  <a:cubicBezTo>
                    <a:pt x="2619" y="674"/>
                    <a:pt x="2664" y="764"/>
                    <a:pt x="2664" y="854"/>
                  </a:cubicBezTo>
                  <a:cubicBezTo>
                    <a:pt x="2664" y="2511"/>
                    <a:pt x="2664" y="2511"/>
                    <a:pt x="2664" y="2511"/>
                  </a:cubicBezTo>
                  <a:cubicBezTo>
                    <a:pt x="2664" y="2646"/>
                    <a:pt x="2575" y="2780"/>
                    <a:pt x="2442" y="2780"/>
                  </a:cubicBezTo>
                  <a:cubicBezTo>
                    <a:pt x="2353" y="2780"/>
                    <a:pt x="2353" y="2780"/>
                    <a:pt x="2353" y="2780"/>
                  </a:cubicBezTo>
                  <a:cubicBezTo>
                    <a:pt x="2397" y="2691"/>
                    <a:pt x="2442" y="2646"/>
                    <a:pt x="2442" y="2556"/>
                  </a:cubicBezTo>
                  <a:cubicBezTo>
                    <a:pt x="2442" y="943"/>
                    <a:pt x="2442" y="943"/>
                    <a:pt x="2442" y="943"/>
                  </a:cubicBezTo>
                  <a:cubicBezTo>
                    <a:pt x="2442" y="854"/>
                    <a:pt x="2452" y="769"/>
                    <a:pt x="2353" y="674"/>
                  </a:cubicBezTo>
                  <a:cubicBezTo>
                    <a:pt x="1645" y="0"/>
                    <a:pt x="1642" y="2"/>
                    <a:pt x="1642" y="2"/>
                  </a:cubicBezTo>
                  <a:cubicBezTo>
                    <a:pt x="1642" y="2"/>
                    <a:pt x="1642" y="2"/>
                    <a:pt x="1642" y="2"/>
                  </a:cubicBezTo>
                  <a:cubicBezTo>
                    <a:pt x="1731" y="2"/>
                    <a:pt x="1731" y="2"/>
                    <a:pt x="1731" y="2"/>
                  </a:cubicBezTo>
                  <a:cubicBezTo>
                    <a:pt x="1776" y="2"/>
                    <a:pt x="1776" y="2"/>
                    <a:pt x="1776" y="2"/>
                  </a:cubicBezTo>
                  <a:cubicBezTo>
                    <a:pt x="1820" y="2"/>
                    <a:pt x="1953" y="2"/>
                    <a:pt x="2086" y="137"/>
                  </a:cubicBezTo>
                  <a:cubicBezTo>
                    <a:pt x="2575" y="630"/>
                    <a:pt x="2575" y="630"/>
                    <a:pt x="2575" y="630"/>
                  </a:cubicBezTo>
                  <a:moveTo>
                    <a:pt x="3063" y="585"/>
                  </a:moveTo>
                  <a:cubicBezTo>
                    <a:pt x="3108" y="630"/>
                    <a:pt x="3152" y="719"/>
                    <a:pt x="3152" y="764"/>
                  </a:cubicBezTo>
                  <a:cubicBezTo>
                    <a:pt x="3152" y="2511"/>
                    <a:pt x="3152" y="2511"/>
                    <a:pt x="3152" y="2511"/>
                  </a:cubicBezTo>
                  <a:cubicBezTo>
                    <a:pt x="3152" y="2646"/>
                    <a:pt x="3019" y="2780"/>
                    <a:pt x="2886" y="2780"/>
                  </a:cubicBezTo>
                  <a:cubicBezTo>
                    <a:pt x="2841" y="2780"/>
                    <a:pt x="2841" y="2780"/>
                    <a:pt x="2841" y="2780"/>
                  </a:cubicBezTo>
                  <a:cubicBezTo>
                    <a:pt x="2886" y="2691"/>
                    <a:pt x="2886" y="2646"/>
                    <a:pt x="2886" y="2556"/>
                  </a:cubicBezTo>
                  <a:cubicBezTo>
                    <a:pt x="2886" y="809"/>
                    <a:pt x="2886" y="809"/>
                    <a:pt x="2886" y="809"/>
                  </a:cubicBezTo>
                  <a:cubicBezTo>
                    <a:pt x="2886" y="764"/>
                    <a:pt x="2886" y="674"/>
                    <a:pt x="2841" y="630"/>
                  </a:cubicBezTo>
                  <a:cubicBezTo>
                    <a:pt x="2220" y="2"/>
                    <a:pt x="2220" y="2"/>
                    <a:pt x="2220" y="2"/>
                  </a:cubicBezTo>
                  <a:cubicBezTo>
                    <a:pt x="2220" y="2"/>
                    <a:pt x="2220" y="2"/>
                    <a:pt x="2220" y="2"/>
                  </a:cubicBezTo>
                  <a:cubicBezTo>
                    <a:pt x="2264" y="2"/>
                    <a:pt x="2264" y="2"/>
                    <a:pt x="2264" y="2"/>
                  </a:cubicBezTo>
                  <a:cubicBezTo>
                    <a:pt x="2308" y="2"/>
                    <a:pt x="2308" y="2"/>
                    <a:pt x="2308" y="2"/>
                  </a:cubicBezTo>
                  <a:cubicBezTo>
                    <a:pt x="2397" y="2"/>
                    <a:pt x="2486" y="2"/>
                    <a:pt x="2619" y="137"/>
                  </a:cubicBezTo>
                  <a:cubicBezTo>
                    <a:pt x="3063" y="585"/>
                    <a:pt x="3063" y="585"/>
                    <a:pt x="3063" y="585"/>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7" name="Group 26"/>
          <p:cNvGrpSpPr/>
          <p:nvPr/>
        </p:nvGrpSpPr>
        <p:grpSpPr>
          <a:xfrm>
            <a:off x="3159559" y="1746611"/>
            <a:ext cx="2488654" cy="3364778"/>
            <a:chOff x="3159559" y="1746611"/>
            <a:chExt cx="2488654" cy="3364778"/>
          </a:xfrm>
        </p:grpSpPr>
        <p:sp>
          <p:nvSpPr>
            <p:cNvPr id="15" name="Rectangle 14"/>
            <p:cNvSpPr/>
            <p:nvPr/>
          </p:nvSpPr>
          <p:spPr bwMode="auto">
            <a:xfrm>
              <a:off x="3159559" y="1746611"/>
              <a:ext cx="2488654" cy="336477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1645920" rIns="91436" bIns="45718" numCol="1" rtlCol="0" anchor="t" anchorCtr="0" compatLnSpc="1">
              <a:prstTxWarp prst="textNoShape">
                <a:avLst/>
              </a:prstTxWarp>
            </a:bodyPr>
            <a:lstStyle/>
            <a:p>
              <a:pPr defTabSz="914099" fontAlgn="base">
                <a:spcBef>
                  <a:spcPct val="0"/>
                </a:spcBef>
                <a:spcAft>
                  <a:spcPct val="0"/>
                </a:spcAft>
              </a:pPr>
              <a:r>
                <a:rPr lang="en-US" sz="3200" dirty="0">
                  <a:gradFill>
                    <a:gsLst>
                      <a:gs pos="0">
                        <a:srgbClr val="FFFFFF"/>
                      </a:gs>
                      <a:gs pos="100000">
                        <a:srgbClr val="FFFFFF"/>
                      </a:gs>
                    </a:gsLst>
                    <a:lin ang="5400000" scaled="0"/>
                  </a:gradFill>
                  <a:latin typeface="Segoe UI Light" pitchFamily="34" charset="0"/>
                </a:rPr>
                <a:t>Drives</a:t>
              </a:r>
            </a:p>
            <a:p>
              <a:pPr defTabSz="914099" fontAlgn="base">
                <a:spcBef>
                  <a:spcPct val="0"/>
                </a:spcBef>
                <a:spcAft>
                  <a:spcPct val="0"/>
                </a:spcAft>
              </a:pPr>
              <a:r>
                <a:rPr lang="en-US" sz="1800" dirty="0" err="1" smtClean="0">
                  <a:gradFill>
                    <a:gsLst>
                      <a:gs pos="0">
                        <a:srgbClr val="FFFFFF"/>
                      </a:gs>
                      <a:gs pos="100000">
                        <a:srgbClr val="FFFFFF"/>
                      </a:gs>
                    </a:gsLst>
                    <a:lin ang="5400000" scaled="0"/>
                  </a:gradFill>
                  <a:latin typeface="+mj-lt"/>
                </a:rPr>
                <a:t>Volúmenes</a:t>
              </a:r>
              <a:r>
                <a:rPr lang="en-US" sz="1800" dirty="0" smtClean="0">
                  <a:gradFill>
                    <a:gsLst>
                      <a:gs pos="0">
                        <a:srgbClr val="FFFFFF"/>
                      </a:gs>
                      <a:gs pos="100000">
                        <a:srgbClr val="FFFFFF"/>
                      </a:gs>
                    </a:gsLst>
                    <a:lin ang="5400000" scaled="0"/>
                  </a:gradFill>
                  <a:latin typeface="+mj-lt"/>
                </a:rPr>
                <a:t> NTFS para </a:t>
              </a:r>
              <a:r>
                <a:rPr lang="en-US" sz="1800" dirty="0" err="1" smtClean="0">
                  <a:gradFill>
                    <a:gsLst>
                      <a:gs pos="0">
                        <a:srgbClr val="FFFFFF"/>
                      </a:gs>
                      <a:gs pos="100000">
                        <a:srgbClr val="FFFFFF"/>
                      </a:gs>
                    </a:gsLst>
                    <a:lin ang="5400000" scaled="0"/>
                  </a:gradFill>
                  <a:latin typeface="+mj-lt"/>
                </a:rPr>
                <a:t>aplicaciones</a:t>
              </a:r>
              <a:r>
                <a:rPr lang="en-US" sz="1800" dirty="0" smtClean="0">
                  <a:gradFill>
                    <a:gsLst>
                      <a:gs pos="0">
                        <a:srgbClr val="FFFFFF"/>
                      </a:gs>
                      <a:gs pos="100000">
                        <a:srgbClr val="FFFFFF"/>
                      </a:gs>
                    </a:gsLst>
                    <a:lin ang="5400000" scaled="0"/>
                  </a:gradFill>
                  <a:latin typeface="+mj-lt"/>
                </a:rPr>
                <a:t> de </a:t>
              </a:r>
              <a:r>
                <a:rPr lang="en-US" sz="1800" dirty="0">
                  <a:gradFill>
                    <a:gsLst>
                      <a:gs pos="0">
                        <a:srgbClr val="FFFFFF"/>
                      </a:gs>
                      <a:gs pos="100000">
                        <a:srgbClr val="FFFFFF"/>
                      </a:gs>
                    </a:gsLst>
                    <a:lin ang="5400000" scaled="0"/>
                  </a:gradFill>
                  <a:latin typeface="+mj-lt"/>
                </a:rPr>
                <a:t>Windows </a:t>
              </a:r>
              <a:r>
                <a:rPr lang="en-US" sz="1800" dirty="0" smtClean="0">
                  <a:gradFill>
                    <a:gsLst>
                      <a:gs pos="0">
                        <a:srgbClr val="FFFFFF"/>
                      </a:gs>
                      <a:gs pos="100000">
                        <a:srgbClr val="FFFFFF"/>
                      </a:gs>
                    </a:gsLst>
                    <a:lin ang="5400000" scaled="0"/>
                  </a:gradFill>
                  <a:latin typeface="+mj-lt"/>
                </a:rPr>
                <a:t>Azure. </a:t>
              </a:r>
              <a:r>
                <a:rPr lang="en-US" sz="1800" dirty="0" err="1" smtClean="0">
                  <a:gradFill>
                    <a:gsLst>
                      <a:gs pos="0">
                        <a:srgbClr val="FFFFFF"/>
                      </a:gs>
                      <a:gs pos="100000">
                        <a:srgbClr val="FFFFFF"/>
                      </a:gs>
                    </a:gsLst>
                    <a:lin ang="5400000" scaled="0"/>
                  </a:gradFill>
                  <a:latin typeface="+mj-lt"/>
                </a:rPr>
                <a:t>Basado</a:t>
              </a:r>
              <a:r>
                <a:rPr lang="en-US" sz="1800" dirty="0" smtClean="0">
                  <a:gradFill>
                    <a:gsLst>
                      <a:gs pos="0">
                        <a:srgbClr val="FFFFFF"/>
                      </a:gs>
                      <a:gs pos="100000">
                        <a:srgbClr val="FFFFFF"/>
                      </a:gs>
                    </a:gsLst>
                    <a:lin ang="5400000" scaled="0"/>
                  </a:gradFill>
                  <a:latin typeface="+mj-lt"/>
                </a:rPr>
                <a:t> en </a:t>
              </a:r>
              <a:r>
                <a:rPr lang="en-US" sz="1800" dirty="0">
                  <a:gradFill>
                    <a:gsLst>
                      <a:gs pos="0">
                        <a:srgbClr val="FFFFFF"/>
                      </a:gs>
                      <a:gs pos="100000">
                        <a:srgbClr val="FFFFFF"/>
                      </a:gs>
                    </a:gsLst>
                    <a:lin ang="5400000" scaled="0"/>
                  </a:gradFill>
                  <a:latin typeface="+mj-lt"/>
                </a:rPr>
                <a:t>Blobs.</a:t>
              </a:r>
            </a:p>
          </p:txBody>
        </p:sp>
        <p:sp>
          <p:nvSpPr>
            <p:cNvPr id="26" name="Freeform 79"/>
            <p:cNvSpPr>
              <a:spLocks noEditPoints="1"/>
            </p:cNvSpPr>
            <p:nvPr/>
          </p:nvSpPr>
          <p:spPr bwMode="black">
            <a:xfrm>
              <a:off x="3936420" y="1898650"/>
              <a:ext cx="934932" cy="1263911"/>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209622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nodeType="withEffect">
                                  <p:stCondLst>
                                    <p:cond delay="10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fill="hold" nodeType="withEffect">
                                  <p:stCondLst>
                                    <p:cond delay="20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par>
                                <p:cTn id="14" presetID="10" presetClass="entr" presetSubtype="0" fill="hold" nodeType="withEffect">
                                  <p:stCondLst>
                                    <p:cond delay="30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t>Blob Storage</a:t>
            </a:r>
            <a:endParaRPr lang="en-US" dirty="0"/>
          </a:p>
        </p:txBody>
      </p:sp>
    </p:spTree>
    <p:extLst>
      <p:ext uri="{BB962C8B-B14F-4D97-AF65-F5344CB8AC3E}">
        <p14:creationId xmlns:p14="http://schemas.microsoft.com/office/powerpoint/2010/main" val="2289007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Conceptos</a:t>
            </a:r>
            <a:r>
              <a:rPr lang="en-US" dirty="0" smtClean="0"/>
              <a:t> de Blob Storage</a:t>
            </a:r>
            <a:endParaRPr lang="en-US" dirty="0"/>
          </a:p>
        </p:txBody>
      </p:sp>
      <p:sp>
        <p:nvSpPr>
          <p:cNvPr id="66" name="Rounded Rectangle 65"/>
          <p:cNvSpPr/>
          <p:nvPr/>
        </p:nvSpPr>
        <p:spPr>
          <a:xfrm>
            <a:off x="5597591" y="1803399"/>
            <a:ext cx="2200710"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tIns="274320"/>
          <a:lstStyle/>
          <a:p>
            <a:pPr defTabSz="1555685">
              <a:lnSpc>
                <a:spcPct val="90000"/>
              </a:lnSpc>
              <a:spcBef>
                <a:spcPct val="0"/>
              </a:spcBef>
              <a:spcAft>
                <a:spcPct val="35000"/>
              </a:spcAft>
            </a:pPr>
            <a:r>
              <a:rPr lang="en-US" sz="2800" dirty="0">
                <a:solidFill>
                  <a:srgbClr val="595959">
                    <a:alpha val="98824"/>
                  </a:srgbClr>
                </a:solidFill>
                <a:latin typeface="Segoe UI Light" pitchFamily="34" charset="0"/>
              </a:rPr>
              <a:t>Blob</a:t>
            </a:r>
          </a:p>
        </p:txBody>
      </p:sp>
      <p:sp>
        <p:nvSpPr>
          <p:cNvPr id="69" name="Rounded Rectangle 68"/>
          <p:cNvSpPr/>
          <p:nvPr/>
        </p:nvSpPr>
        <p:spPr>
          <a:xfrm>
            <a:off x="3024286" y="1803400"/>
            <a:ext cx="2444678"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tIns="274320"/>
          <a:lstStyle/>
          <a:p>
            <a:pPr defTabSz="1555685">
              <a:lnSpc>
                <a:spcPct val="90000"/>
              </a:lnSpc>
              <a:spcBef>
                <a:spcPct val="0"/>
              </a:spcBef>
              <a:spcAft>
                <a:spcPct val="35000"/>
              </a:spcAft>
            </a:pPr>
            <a:r>
              <a:rPr lang="en-US" sz="2800" dirty="0" err="1" smtClean="0">
                <a:solidFill>
                  <a:srgbClr val="595959">
                    <a:alpha val="98824"/>
                  </a:srgbClr>
                </a:solidFill>
                <a:latin typeface="Segoe UI Light" pitchFamily="34" charset="0"/>
              </a:rPr>
              <a:t>Contenedor</a:t>
            </a:r>
            <a:endParaRPr lang="en-US" sz="2800" dirty="0">
              <a:solidFill>
                <a:srgbClr val="595959">
                  <a:alpha val="98824"/>
                </a:srgbClr>
              </a:solidFill>
              <a:latin typeface="Segoe UI Light" pitchFamily="34" charset="0"/>
            </a:endParaRPr>
          </a:p>
        </p:txBody>
      </p:sp>
      <p:sp>
        <p:nvSpPr>
          <p:cNvPr id="72" name="Rounded Rectangle 71"/>
          <p:cNvSpPr/>
          <p:nvPr/>
        </p:nvSpPr>
        <p:spPr>
          <a:xfrm>
            <a:off x="519113" y="1803400"/>
            <a:ext cx="2361146"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tIns="274320"/>
          <a:lstStyle/>
          <a:p>
            <a:pPr lvl="0" defTabSz="1555685">
              <a:lnSpc>
                <a:spcPct val="90000"/>
              </a:lnSpc>
              <a:spcBef>
                <a:spcPct val="0"/>
              </a:spcBef>
              <a:spcAft>
                <a:spcPct val="35000"/>
              </a:spcAft>
            </a:pPr>
            <a:r>
              <a:rPr lang="en-US" sz="2800" dirty="0" err="1" smtClean="0">
                <a:solidFill>
                  <a:srgbClr val="595959">
                    <a:alpha val="98824"/>
                  </a:srgbClr>
                </a:solidFill>
                <a:latin typeface="Segoe UI Light" pitchFamily="34" charset="0"/>
              </a:rPr>
              <a:t>Cuenta</a:t>
            </a:r>
            <a:endParaRPr lang="en-US" sz="3100" dirty="0">
              <a:solidFill>
                <a:srgbClr val="595959">
                  <a:alpha val="98824"/>
                </a:srgbClr>
              </a:solidFill>
              <a:latin typeface="Segoe UI Light" pitchFamily="34" charset="0"/>
            </a:endParaRPr>
          </a:p>
        </p:txBody>
      </p:sp>
      <p:sp>
        <p:nvSpPr>
          <p:cNvPr id="100" name="Rectangle 99"/>
          <p:cNvSpPr/>
          <p:nvPr/>
        </p:nvSpPr>
        <p:spPr bwMode="auto">
          <a:xfrm>
            <a:off x="519113" y="1136378"/>
            <a:ext cx="9791004" cy="457200"/>
          </a:xfrm>
          <a:prstGeom prst="rect">
            <a:avLst/>
          </a:prstGeom>
          <a:solidFill>
            <a:schemeClr val="accent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r>
              <a:rPr lang="en-US" sz="2000" dirty="0" smtClean="0">
                <a:solidFill>
                  <a:srgbClr val="FFFFFF">
                    <a:alpha val="99000"/>
                  </a:srgbClr>
                </a:solidFill>
                <a:latin typeface="Consolas" pitchFamily="49" charset="0"/>
                <a:cs typeface="Consolas" pitchFamily="49" charset="0"/>
              </a:rPr>
              <a:t>http://&lt;cuenta&gt;.</a:t>
            </a:r>
            <a:r>
              <a:rPr lang="en-US" sz="2000" b="1" dirty="0" smtClean="0">
                <a:solidFill>
                  <a:srgbClr val="FFFFFF">
                    <a:alpha val="99000"/>
                  </a:srgbClr>
                </a:solidFill>
                <a:latin typeface="Consolas" pitchFamily="49" charset="0"/>
                <a:cs typeface="Consolas" pitchFamily="49" charset="0"/>
              </a:rPr>
              <a:t>blob</a:t>
            </a:r>
            <a:r>
              <a:rPr lang="en-US" sz="2000" dirty="0" smtClean="0">
                <a:solidFill>
                  <a:srgbClr val="FFFFFF">
                    <a:alpha val="99000"/>
                  </a:srgbClr>
                </a:solidFill>
                <a:latin typeface="Consolas" pitchFamily="49" charset="0"/>
                <a:cs typeface="Consolas" pitchFamily="49" charset="0"/>
              </a:rPr>
              <a:t>.core.windows.net/&lt;contenedor&gt;/&lt;nombre-blob&gt;</a:t>
            </a:r>
          </a:p>
        </p:txBody>
      </p:sp>
      <p:sp>
        <p:nvSpPr>
          <p:cNvPr id="101" name="Down Arrow 100"/>
          <p:cNvSpPr/>
          <p:nvPr/>
        </p:nvSpPr>
        <p:spPr bwMode="auto">
          <a:xfrm rot="10800000">
            <a:off x="2555347" y="1544151"/>
            <a:ext cx="302165" cy="394210"/>
          </a:xfrm>
          <a:prstGeom prst="downArrow">
            <a:avLst/>
          </a:prstGeom>
          <a:solidFill>
            <a:schemeClr val="accent1"/>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102" name="Down Arrow 101"/>
          <p:cNvSpPr/>
          <p:nvPr/>
        </p:nvSpPr>
        <p:spPr bwMode="auto">
          <a:xfrm rot="10800000">
            <a:off x="7220577" y="1516744"/>
            <a:ext cx="302165" cy="394210"/>
          </a:xfrm>
          <a:prstGeom prst="downArrow">
            <a:avLst/>
          </a:prstGeom>
          <a:solidFill>
            <a:schemeClr val="accent1"/>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105" name="Rounded Rectangle 104"/>
          <p:cNvSpPr/>
          <p:nvPr/>
        </p:nvSpPr>
        <p:spPr>
          <a:xfrm>
            <a:off x="7929368" y="1803399"/>
            <a:ext cx="2380749" cy="429606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tIns="274320"/>
          <a:lstStyle/>
          <a:p>
            <a:pPr defTabSz="1555685">
              <a:lnSpc>
                <a:spcPct val="90000"/>
              </a:lnSpc>
              <a:spcBef>
                <a:spcPct val="0"/>
              </a:spcBef>
              <a:spcAft>
                <a:spcPct val="35000"/>
              </a:spcAft>
            </a:pPr>
            <a:r>
              <a:rPr lang="en-US" sz="2800" dirty="0" smtClean="0">
                <a:solidFill>
                  <a:srgbClr val="595959">
                    <a:alpha val="98824"/>
                  </a:srgbClr>
                </a:solidFill>
                <a:latin typeface="Segoe UI Light" pitchFamily="34" charset="0"/>
              </a:rPr>
              <a:t>Pages / </a:t>
            </a:r>
            <a:r>
              <a:rPr lang="en-US" sz="2800" dirty="0">
                <a:solidFill>
                  <a:srgbClr val="595959">
                    <a:alpha val="98824"/>
                  </a:srgbClr>
                </a:solidFill>
                <a:latin typeface="Segoe UI Light" pitchFamily="34" charset="0"/>
              </a:rPr>
              <a:t>Blocks</a:t>
            </a:r>
          </a:p>
        </p:txBody>
      </p:sp>
      <p:sp>
        <p:nvSpPr>
          <p:cNvPr id="103" name="Down Arrow 102"/>
          <p:cNvSpPr/>
          <p:nvPr/>
        </p:nvSpPr>
        <p:spPr bwMode="auto">
          <a:xfrm rot="10800000">
            <a:off x="8857078" y="1527957"/>
            <a:ext cx="302165" cy="394210"/>
          </a:xfrm>
          <a:prstGeom prst="downArrow">
            <a:avLst/>
          </a:prstGeom>
          <a:solidFill>
            <a:schemeClr val="accent1"/>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cxnSp>
        <p:nvCxnSpPr>
          <p:cNvPr id="4" name="Straight Connector 3"/>
          <p:cNvCxnSpPr/>
          <p:nvPr/>
        </p:nvCxnSpPr>
        <p:spPr>
          <a:xfrm>
            <a:off x="2295959" y="4551218"/>
            <a:ext cx="1537854" cy="101830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flipV="1">
            <a:off x="2285568" y="3647209"/>
            <a:ext cx="1496291" cy="1049482"/>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74" name="Rectangle 73"/>
          <p:cNvSpPr/>
          <p:nvPr/>
        </p:nvSpPr>
        <p:spPr>
          <a:xfrm>
            <a:off x="956708" y="4230654"/>
            <a:ext cx="1485956"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err="1" smtClean="0">
                <a:solidFill>
                  <a:schemeClr val="lt1">
                    <a:alpha val="99000"/>
                  </a:schemeClr>
                </a:solidFill>
              </a:rPr>
              <a:t>contoso</a:t>
            </a:r>
            <a:endParaRPr lang="en-US" sz="2000" dirty="0">
              <a:solidFill>
                <a:schemeClr val="lt1">
                  <a:alpha val="99000"/>
                </a:schemeClr>
              </a:solidFill>
            </a:endParaRPr>
          </a:p>
        </p:txBody>
      </p:sp>
      <p:cxnSp>
        <p:nvCxnSpPr>
          <p:cNvPr id="119" name="Straight Connector 118"/>
          <p:cNvCxnSpPr/>
          <p:nvPr/>
        </p:nvCxnSpPr>
        <p:spPr>
          <a:xfrm>
            <a:off x="4893686" y="5434445"/>
            <a:ext cx="1028700"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4820950" y="3709554"/>
            <a:ext cx="1273463" cy="66501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V="1">
            <a:off x="4820950" y="3086100"/>
            <a:ext cx="1195386" cy="758536"/>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7325159" y="4239491"/>
            <a:ext cx="1589809" cy="904008"/>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a:endCxn id="111" idx="1"/>
          </p:cNvCxnSpPr>
          <p:nvPr/>
        </p:nvCxnSpPr>
        <p:spPr>
          <a:xfrm flipV="1">
            <a:off x="7314768" y="3737075"/>
            <a:ext cx="1011020" cy="66867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84" name="Rectangle 83"/>
          <p:cNvSpPr/>
          <p:nvPr/>
        </p:nvSpPr>
        <p:spPr>
          <a:xfrm>
            <a:off x="5905004" y="2773645"/>
            <a:ext cx="1585884"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PIC01.JPG</a:t>
            </a:r>
          </a:p>
        </p:txBody>
      </p:sp>
      <p:sp>
        <p:nvSpPr>
          <p:cNvPr id="111" name="Rounded Rectangle 18"/>
          <p:cNvSpPr/>
          <p:nvPr/>
        </p:nvSpPr>
        <p:spPr>
          <a:xfrm>
            <a:off x="8325788" y="3385646"/>
            <a:ext cx="1585469" cy="70285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Block/Page</a:t>
            </a:r>
          </a:p>
        </p:txBody>
      </p:sp>
      <p:sp>
        <p:nvSpPr>
          <p:cNvPr id="115" name="Rectangle 114"/>
          <p:cNvSpPr/>
          <p:nvPr/>
        </p:nvSpPr>
        <p:spPr>
          <a:xfrm>
            <a:off x="8325579" y="4520876"/>
            <a:ext cx="1585886"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Block/Page</a:t>
            </a:r>
          </a:p>
        </p:txBody>
      </p:sp>
      <p:sp>
        <p:nvSpPr>
          <p:cNvPr id="117" name="Rectangle 116"/>
          <p:cNvSpPr/>
          <p:nvPr/>
        </p:nvSpPr>
        <p:spPr>
          <a:xfrm>
            <a:off x="5905003" y="3916648"/>
            <a:ext cx="1585886"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smtClean="0">
                <a:solidFill>
                  <a:schemeClr val="lt1">
                    <a:alpha val="99000"/>
                  </a:schemeClr>
                </a:solidFill>
              </a:rPr>
              <a:t>PIC02.JPG</a:t>
            </a:r>
            <a:endParaRPr lang="en-US" sz="2000" dirty="0">
              <a:solidFill>
                <a:schemeClr val="lt1">
                  <a:alpha val="99000"/>
                </a:schemeClr>
              </a:solidFill>
            </a:endParaRPr>
          </a:p>
        </p:txBody>
      </p:sp>
      <p:sp>
        <p:nvSpPr>
          <p:cNvPr id="79" name="Rectangle 78"/>
          <p:cNvSpPr/>
          <p:nvPr/>
        </p:nvSpPr>
        <p:spPr>
          <a:xfrm>
            <a:off x="3520220" y="3383250"/>
            <a:ext cx="1437410"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err="1" smtClean="0">
                <a:solidFill>
                  <a:schemeClr val="lt1">
                    <a:alpha val="99000"/>
                  </a:schemeClr>
                </a:solidFill>
              </a:rPr>
              <a:t>imagenes</a:t>
            </a:r>
            <a:endParaRPr lang="en-US" sz="2000" dirty="0">
              <a:solidFill>
                <a:schemeClr val="lt1">
                  <a:alpha val="99000"/>
                </a:schemeClr>
              </a:solidFill>
            </a:endParaRPr>
          </a:p>
        </p:txBody>
      </p:sp>
      <p:sp>
        <p:nvSpPr>
          <p:cNvPr id="98" name="Rounded Rectangle 97"/>
          <p:cNvSpPr/>
          <p:nvPr/>
        </p:nvSpPr>
        <p:spPr>
          <a:xfrm>
            <a:off x="5905004" y="5078059"/>
            <a:ext cx="1585884"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smtClean="0">
                <a:solidFill>
                  <a:schemeClr val="lt1">
                    <a:alpha val="99000"/>
                  </a:schemeClr>
                </a:solidFill>
              </a:rPr>
              <a:t>VID1.AVI</a:t>
            </a:r>
            <a:endParaRPr lang="en-US" sz="2000" dirty="0">
              <a:solidFill>
                <a:schemeClr val="lt1">
                  <a:alpha val="99000"/>
                </a:schemeClr>
              </a:solidFill>
            </a:endParaRPr>
          </a:p>
        </p:txBody>
      </p:sp>
      <p:sp>
        <p:nvSpPr>
          <p:cNvPr id="92" name="Rectangle 91"/>
          <p:cNvSpPr/>
          <p:nvPr/>
        </p:nvSpPr>
        <p:spPr>
          <a:xfrm>
            <a:off x="3520220" y="5078059"/>
            <a:ext cx="1437411"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videos</a:t>
            </a:r>
          </a:p>
        </p:txBody>
      </p:sp>
    </p:spTree>
    <p:extLst>
      <p:ext uri="{BB962C8B-B14F-4D97-AF65-F5344CB8AC3E}">
        <p14:creationId xmlns:p14="http://schemas.microsoft.com/office/powerpoint/2010/main" val="2041960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1000"/>
                                        <p:tgtEl>
                                          <p:spTgt spid="100"/>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2000" tmFilter="0, 0; .2, .5; .8, .5; 1, 0"/>
                                        <p:tgtEl>
                                          <p:spTgt spid="72"/>
                                        </p:tgtEl>
                                      </p:cBhvr>
                                    </p:animEffect>
                                    <p:animScale>
                                      <p:cBhvr>
                                        <p:cTn id="12" dur="1000" autoRev="1" fill="hold"/>
                                        <p:tgtEl>
                                          <p:spTgt spid="72"/>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1"/>
                                        </p:tgtEl>
                                        <p:attrNameLst>
                                          <p:attrName>style.visibility</p:attrName>
                                        </p:attrNameLst>
                                      </p:cBhvr>
                                      <p:to>
                                        <p:strVal val="visible"/>
                                      </p:to>
                                    </p:set>
                                    <p:animEffect transition="in" filter="fade">
                                      <p:cBhvr>
                                        <p:cTn id="17" dur="500"/>
                                        <p:tgtEl>
                                          <p:spTgt spid="101"/>
                                        </p:tgtEl>
                                      </p:cBhvr>
                                    </p:animEffect>
                                  </p:childTnLst>
                                </p:cTn>
                              </p:par>
                            </p:childTnLst>
                          </p:cTn>
                        </p:par>
                      </p:childTnLst>
                    </p:cTn>
                  </p:par>
                  <p:par>
                    <p:cTn id="18" fill="hold">
                      <p:stCondLst>
                        <p:cond delay="indefinite"/>
                      </p:stCondLst>
                      <p:childTnLst>
                        <p:par>
                          <p:cTn id="19" fill="hold">
                            <p:stCondLst>
                              <p:cond delay="0"/>
                            </p:stCondLst>
                            <p:childTnLst>
                              <p:par>
                                <p:cTn id="20" presetID="26" presetClass="emph" presetSubtype="0" fill="hold" grpId="0" nodeType="clickEffect">
                                  <p:stCondLst>
                                    <p:cond delay="0"/>
                                  </p:stCondLst>
                                  <p:childTnLst>
                                    <p:animEffect transition="out" filter="fade">
                                      <p:cBhvr>
                                        <p:cTn id="21" dur="2000" tmFilter="0, 0; .2, .5; .8, .5; 1, 0"/>
                                        <p:tgtEl>
                                          <p:spTgt spid="69"/>
                                        </p:tgtEl>
                                      </p:cBhvr>
                                    </p:animEffect>
                                    <p:animScale>
                                      <p:cBhvr>
                                        <p:cTn id="22" dur="1000" autoRev="1" fill="hold"/>
                                        <p:tgtEl>
                                          <p:spTgt spid="69"/>
                                        </p:tgtEl>
                                      </p:cBhvr>
                                      <p:by x="105000" y="105000"/>
                                    </p:animScale>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2"/>
                                        </p:tgtEl>
                                        <p:attrNameLst>
                                          <p:attrName>style.visibility</p:attrName>
                                        </p:attrNameLst>
                                      </p:cBhvr>
                                      <p:to>
                                        <p:strVal val="visible"/>
                                      </p:to>
                                    </p:set>
                                    <p:animEffect transition="in" filter="fade">
                                      <p:cBhvr>
                                        <p:cTn id="27" dur="500"/>
                                        <p:tgtEl>
                                          <p:spTgt spid="102"/>
                                        </p:tgtEl>
                                      </p:cBhvr>
                                    </p:animEffect>
                                  </p:childTnLst>
                                </p:cTn>
                              </p:par>
                            </p:childTnLst>
                          </p:cTn>
                        </p:par>
                      </p:childTnLst>
                    </p:cTn>
                  </p:par>
                  <p:par>
                    <p:cTn id="28" fill="hold">
                      <p:stCondLst>
                        <p:cond delay="indefinite"/>
                      </p:stCondLst>
                      <p:childTnLst>
                        <p:par>
                          <p:cTn id="29" fill="hold">
                            <p:stCondLst>
                              <p:cond delay="0"/>
                            </p:stCondLst>
                            <p:childTnLst>
                              <p:par>
                                <p:cTn id="30" presetID="26" presetClass="emph" presetSubtype="0" fill="hold" grpId="0" nodeType="clickEffect">
                                  <p:stCondLst>
                                    <p:cond delay="0"/>
                                  </p:stCondLst>
                                  <p:childTnLst>
                                    <p:animEffect transition="out" filter="fade">
                                      <p:cBhvr>
                                        <p:cTn id="31" dur="2000" tmFilter="0, 0; .2, .5; .8, .5; 1, 0"/>
                                        <p:tgtEl>
                                          <p:spTgt spid="66"/>
                                        </p:tgtEl>
                                      </p:cBhvr>
                                    </p:animEffect>
                                    <p:animScale>
                                      <p:cBhvr>
                                        <p:cTn id="32" dur="1000" autoRev="1" fill="hold"/>
                                        <p:tgtEl>
                                          <p:spTgt spid="66"/>
                                        </p:tgtEl>
                                      </p:cBhvr>
                                      <p:by x="105000" y="105000"/>
                                    </p:animScale>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3"/>
                                        </p:tgtEl>
                                        <p:attrNameLst>
                                          <p:attrName>style.visibility</p:attrName>
                                        </p:attrNameLst>
                                      </p:cBhvr>
                                      <p:to>
                                        <p:strVal val="visible"/>
                                      </p:to>
                                    </p:set>
                                    <p:animEffect transition="in" filter="fade">
                                      <p:cBhvr>
                                        <p:cTn id="37" dur="5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9" grpId="0" animBg="1"/>
      <p:bldP spid="72" grpId="0" animBg="1"/>
      <p:bldP spid="100" grpId="0" animBg="1"/>
      <p:bldP spid="101" grpId="0" animBg="1"/>
      <p:bldP spid="102" grpId="0" animBg="1"/>
      <p:bldP spid="10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19112" y="228600"/>
            <a:ext cx="11149013" cy="747897"/>
          </a:xfrm>
        </p:spPr>
        <p:txBody>
          <a:bodyPr/>
          <a:lstStyle/>
          <a:p>
            <a:r>
              <a:rPr lang="en-US" dirty="0" err="1" smtClean="0"/>
              <a:t>Existen</a:t>
            </a:r>
            <a:r>
              <a:rPr lang="en-US" dirty="0" smtClean="0"/>
              <a:t> 2 </a:t>
            </a:r>
            <a:r>
              <a:rPr lang="en-US" dirty="0" err="1" smtClean="0"/>
              <a:t>tipos</a:t>
            </a:r>
            <a:r>
              <a:rPr lang="en-US" dirty="0" smtClean="0"/>
              <a:t> de Blobs</a:t>
            </a:r>
            <a:endParaRPr lang="en-US" dirty="0"/>
          </a:p>
        </p:txBody>
      </p:sp>
      <p:sp>
        <p:nvSpPr>
          <p:cNvPr id="7" name="Rectangle 6"/>
          <p:cNvSpPr/>
          <p:nvPr/>
        </p:nvSpPr>
        <p:spPr bwMode="auto">
          <a:xfrm>
            <a:off x="1777641" y="1746611"/>
            <a:ext cx="4220035" cy="413392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45718" numCol="1" rtlCol="0" anchor="t" anchorCtr="0" compatLnSpc="1">
            <a:prstTxWarp prst="textNoShape">
              <a:avLst/>
            </a:prstTxWarp>
          </a:bodyPr>
          <a:lstStyle/>
          <a:p>
            <a:pPr defTabSz="914099" fontAlgn="base">
              <a:spcBef>
                <a:spcPct val="0"/>
              </a:spcBef>
              <a:spcAft>
                <a:spcPts val="1200"/>
              </a:spcAft>
            </a:pPr>
            <a:r>
              <a:rPr lang="en-US" sz="3600" dirty="0" smtClean="0">
                <a:gradFill>
                  <a:gsLst>
                    <a:gs pos="0">
                      <a:srgbClr val="FFFFFF"/>
                    </a:gs>
                    <a:gs pos="100000">
                      <a:srgbClr val="FFFFFF"/>
                    </a:gs>
                  </a:gsLst>
                  <a:lin ang="5400000" scaled="0"/>
                </a:gradFill>
                <a:latin typeface="Segoe UI Light" pitchFamily="34" charset="0"/>
              </a:rPr>
              <a:t>Block Blob</a:t>
            </a:r>
            <a:endParaRPr lang="en-US" sz="3200" dirty="0" smtClean="0">
              <a:gradFill>
                <a:gsLst>
                  <a:gs pos="0">
                    <a:srgbClr val="FFFFFF"/>
                  </a:gs>
                  <a:gs pos="100000">
                    <a:srgbClr val="FFFFFF"/>
                  </a:gs>
                </a:gsLst>
                <a:lin ang="5400000" scaled="0"/>
              </a:gradFill>
              <a:latin typeface="Segoe UI Light" pitchFamily="34" charset="0"/>
            </a:endParaRPr>
          </a:p>
          <a:p>
            <a:pPr defTabSz="914099" fontAlgn="base">
              <a:spcBef>
                <a:spcPct val="0"/>
              </a:spcBef>
              <a:spcAft>
                <a:spcPts val="1800"/>
              </a:spcAft>
            </a:pPr>
            <a:r>
              <a:rPr lang="en-US" sz="1800" dirty="0" err="1" smtClean="0">
                <a:gradFill>
                  <a:gsLst>
                    <a:gs pos="0">
                      <a:srgbClr val="FFFFFF"/>
                    </a:gs>
                    <a:gs pos="100000">
                      <a:srgbClr val="FFFFFF"/>
                    </a:gs>
                  </a:gsLst>
                  <a:lin ang="5400000" scaled="0"/>
                </a:gradFill>
                <a:latin typeface="+mj-lt"/>
              </a:rPr>
              <a:t>Orientado</a:t>
            </a:r>
            <a:r>
              <a:rPr lang="en-US" sz="1800" dirty="0" smtClean="0">
                <a:gradFill>
                  <a:gsLst>
                    <a:gs pos="0">
                      <a:srgbClr val="FFFFFF"/>
                    </a:gs>
                    <a:gs pos="100000">
                      <a:srgbClr val="FFFFFF"/>
                    </a:gs>
                  </a:gsLst>
                  <a:lin ang="5400000" scaled="0"/>
                </a:gradFill>
                <a:latin typeface="+mj-lt"/>
              </a:rPr>
              <a:t> al </a:t>
            </a:r>
            <a:r>
              <a:rPr lang="en-US" sz="1800" dirty="0" err="1" smtClean="0">
                <a:gradFill>
                  <a:gsLst>
                    <a:gs pos="0">
                      <a:srgbClr val="FFFFFF"/>
                    </a:gs>
                    <a:gs pos="100000">
                      <a:srgbClr val="FFFFFF"/>
                    </a:gs>
                  </a:gsLst>
                  <a:lin ang="5400000" scaled="0"/>
                </a:gradFill>
                <a:latin typeface="+mj-lt"/>
              </a:rPr>
              <a:t>trabajo</a:t>
            </a:r>
            <a:r>
              <a:rPr lang="en-US" sz="1800" dirty="0" smtClean="0">
                <a:gradFill>
                  <a:gsLst>
                    <a:gs pos="0">
                      <a:srgbClr val="FFFFFF"/>
                    </a:gs>
                    <a:gs pos="100000">
                      <a:srgbClr val="FFFFFF"/>
                    </a:gs>
                  </a:gsLst>
                  <a:lin ang="5400000" scaled="0"/>
                </a:gradFill>
                <a:latin typeface="+mj-lt"/>
              </a:rPr>
              <a:t> de streaming</a:t>
            </a:r>
            <a:endParaRPr lang="en-US" sz="1800" dirty="0">
              <a:gradFill>
                <a:gsLst>
                  <a:gs pos="0">
                    <a:srgbClr val="FFFFFF"/>
                  </a:gs>
                  <a:gs pos="100000">
                    <a:srgbClr val="FFFFFF"/>
                  </a:gs>
                </a:gsLst>
                <a:lin ang="5400000" scaled="0"/>
              </a:gradFill>
              <a:latin typeface="+mj-lt"/>
            </a:endParaRPr>
          </a:p>
          <a:p>
            <a:pPr defTabSz="914099" fontAlgn="base">
              <a:spcBef>
                <a:spcPct val="0"/>
              </a:spcBef>
              <a:spcAft>
                <a:spcPts val="600"/>
              </a:spcAft>
            </a:pPr>
            <a:r>
              <a:rPr lang="en-US" sz="1800" dirty="0" err="1" smtClean="0">
                <a:gradFill>
                  <a:gsLst>
                    <a:gs pos="0">
                      <a:srgbClr val="FFFFFF"/>
                    </a:gs>
                    <a:gs pos="100000">
                      <a:srgbClr val="FFFFFF"/>
                    </a:gs>
                  </a:gsLst>
                  <a:lin ang="5400000" scaled="0"/>
                </a:gradFill>
                <a:latin typeface="+mj-lt"/>
              </a:rPr>
              <a:t>Cada</a:t>
            </a:r>
            <a:r>
              <a:rPr lang="en-US" sz="1800" dirty="0" smtClean="0">
                <a:gradFill>
                  <a:gsLst>
                    <a:gs pos="0">
                      <a:srgbClr val="FFFFFF"/>
                    </a:gs>
                    <a:gs pos="100000">
                      <a:srgbClr val="FFFFFF"/>
                    </a:gs>
                  </a:gsLst>
                  <a:lin ang="5400000" scaled="0"/>
                </a:gradFill>
                <a:latin typeface="+mj-lt"/>
              </a:rPr>
              <a:t> blob </a:t>
            </a:r>
            <a:r>
              <a:rPr lang="en-US" sz="1800" dirty="0" err="1" smtClean="0">
                <a:gradFill>
                  <a:gsLst>
                    <a:gs pos="0">
                      <a:srgbClr val="FFFFFF"/>
                    </a:gs>
                    <a:gs pos="100000">
                      <a:srgbClr val="FFFFFF"/>
                    </a:gs>
                  </a:gsLst>
                  <a:lin ang="5400000" scaled="0"/>
                </a:gradFill>
                <a:latin typeface="+mj-lt"/>
              </a:rPr>
              <a:t>consiste</a:t>
            </a:r>
            <a:r>
              <a:rPr lang="en-US" sz="1800" dirty="0" smtClean="0">
                <a:gradFill>
                  <a:gsLst>
                    <a:gs pos="0">
                      <a:srgbClr val="FFFFFF"/>
                    </a:gs>
                    <a:gs pos="100000">
                      <a:srgbClr val="FFFFFF"/>
                    </a:gs>
                  </a:gsLst>
                  <a:lin ang="5400000" scaled="0"/>
                </a:gradFill>
                <a:latin typeface="+mj-lt"/>
              </a:rPr>
              <a:t> en </a:t>
            </a:r>
            <a:r>
              <a:rPr lang="en-US" sz="1800" dirty="0" err="1" smtClean="0">
                <a:gradFill>
                  <a:gsLst>
                    <a:gs pos="0">
                      <a:srgbClr val="FFFFFF"/>
                    </a:gs>
                    <a:gs pos="100000">
                      <a:srgbClr val="FFFFFF"/>
                    </a:gs>
                  </a:gsLst>
                  <a:lin ang="5400000" scaled="0"/>
                </a:gradFill>
                <a:latin typeface="+mj-lt"/>
              </a:rPr>
              <a:t>una</a:t>
            </a:r>
            <a:r>
              <a:rPr lang="en-US" sz="1800" dirty="0" smtClean="0">
                <a:gradFill>
                  <a:gsLst>
                    <a:gs pos="0">
                      <a:srgbClr val="FFFFFF"/>
                    </a:gs>
                    <a:gs pos="100000">
                      <a:srgbClr val="FFFFFF"/>
                    </a:gs>
                  </a:gsLst>
                  <a:lin ang="5400000" scaled="0"/>
                </a:gradFill>
                <a:latin typeface="+mj-lt"/>
              </a:rPr>
              <a:t> </a:t>
            </a:r>
            <a:r>
              <a:rPr lang="en-US" sz="1800" dirty="0" err="1" smtClean="0">
                <a:gradFill>
                  <a:gsLst>
                    <a:gs pos="0">
                      <a:srgbClr val="FFFFFF"/>
                    </a:gs>
                    <a:gs pos="100000">
                      <a:srgbClr val="FFFFFF"/>
                    </a:gs>
                  </a:gsLst>
                  <a:lin ang="5400000" scaled="0"/>
                </a:gradFill>
                <a:latin typeface="+mj-lt"/>
              </a:rPr>
              <a:t>secuencia</a:t>
            </a:r>
            <a:r>
              <a:rPr lang="en-US" sz="1800" dirty="0" smtClean="0">
                <a:gradFill>
                  <a:gsLst>
                    <a:gs pos="0">
                      <a:srgbClr val="FFFFFF"/>
                    </a:gs>
                    <a:gs pos="100000">
                      <a:srgbClr val="FFFFFF"/>
                    </a:gs>
                  </a:gsLst>
                  <a:lin ang="5400000" scaled="0"/>
                </a:gradFill>
                <a:latin typeface="+mj-lt"/>
              </a:rPr>
              <a:t> de </a:t>
            </a:r>
            <a:r>
              <a:rPr lang="en-US" sz="1800" dirty="0" err="1" smtClean="0">
                <a:gradFill>
                  <a:gsLst>
                    <a:gs pos="0">
                      <a:srgbClr val="FFFFFF"/>
                    </a:gs>
                    <a:gs pos="100000">
                      <a:srgbClr val="FFFFFF"/>
                    </a:gs>
                  </a:gsLst>
                  <a:lin ang="5400000" scaled="0"/>
                </a:gradFill>
                <a:latin typeface="+mj-lt"/>
              </a:rPr>
              <a:t>bloques</a:t>
            </a:r>
            <a:endParaRPr lang="en-US" sz="1800" dirty="0">
              <a:gradFill>
                <a:gsLst>
                  <a:gs pos="0">
                    <a:srgbClr val="FFFFFF"/>
                  </a:gs>
                  <a:gs pos="100000">
                    <a:srgbClr val="FFFFFF"/>
                  </a:gs>
                </a:gsLst>
                <a:lin ang="5400000" scaled="0"/>
              </a:gradFill>
              <a:latin typeface="+mj-lt"/>
            </a:endParaRPr>
          </a:p>
          <a:p>
            <a:pPr defTabSz="914099" fontAlgn="base">
              <a:spcBef>
                <a:spcPct val="0"/>
              </a:spcBef>
              <a:spcAft>
                <a:spcPts val="1800"/>
              </a:spcAft>
            </a:pPr>
            <a:r>
              <a:rPr lang="en-US" sz="1800" dirty="0" err="1" smtClean="0">
                <a:gradFill>
                  <a:gsLst>
                    <a:gs pos="0">
                      <a:srgbClr val="FFFFFF"/>
                    </a:gs>
                    <a:gs pos="100000">
                      <a:srgbClr val="FFFFFF"/>
                    </a:gs>
                  </a:gsLst>
                  <a:lin ang="5400000" scaled="0"/>
                </a:gradFill>
                <a:latin typeface="+mj-lt"/>
              </a:rPr>
              <a:t>Identificado</a:t>
            </a:r>
            <a:r>
              <a:rPr lang="en-US" sz="1800" dirty="0" smtClean="0">
                <a:gradFill>
                  <a:gsLst>
                    <a:gs pos="0">
                      <a:srgbClr val="FFFFFF"/>
                    </a:gs>
                    <a:gs pos="100000">
                      <a:srgbClr val="FFFFFF"/>
                    </a:gs>
                  </a:gsLst>
                  <a:lin ang="5400000" scaled="0"/>
                </a:gradFill>
                <a:latin typeface="+mj-lt"/>
              </a:rPr>
              <a:t> </a:t>
            </a:r>
            <a:r>
              <a:rPr lang="en-US" sz="1800" dirty="0" err="1" smtClean="0">
                <a:gradFill>
                  <a:gsLst>
                    <a:gs pos="0">
                      <a:srgbClr val="FFFFFF"/>
                    </a:gs>
                    <a:gs pos="100000">
                      <a:srgbClr val="FFFFFF"/>
                    </a:gs>
                  </a:gsLst>
                  <a:lin ang="5400000" scaled="0"/>
                </a:gradFill>
                <a:latin typeface="+mj-lt"/>
              </a:rPr>
              <a:t>por</a:t>
            </a:r>
            <a:r>
              <a:rPr lang="en-US" sz="1800" dirty="0" smtClean="0">
                <a:gradFill>
                  <a:gsLst>
                    <a:gs pos="0">
                      <a:srgbClr val="FFFFFF"/>
                    </a:gs>
                    <a:gs pos="100000">
                      <a:srgbClr val="FFFFFF"/>
                    </a:gs>
                  </a:gsLst>
                  <a:lin ang="5400000" scaled="0"/>
                </a:gradFill>
                <a:latin typeface="+mj-lt"/>
              </a:rPr>
              <a:t> un Block Id</a:t>
            </a:r>
            <a:endParaRPr lang="en-US" sz="1800" dirty="0">
              <a:gradFill>
                <a:gsLst>
                  <a:gs pos="0">
                    <a:srgbClr val="FFFFFF"/>
                  </a:gs>
                  <a:gs pos="100000">
                    <a:srgbClr val="FFFFFF"/>
                  </a:gs>
                </a:gsLst>
                <a:lin ang="5400000" scaled="0"/>
              </a:gradFill>
              <a:latin typeface="+mj-lt"/>
            </a:endParaRPr>
          </a:p>
          <a:p>
            <a:pPr defTabSz="914099" fontAlgn="base">
              <a:spcBef>
                <a:spcPct val="0"/>
              </a:spcBef>
              <a:spcAft>
                <a:spcPts val="1800"/>
              </a:spcAft>
            </a:pPr>
            <a:endParaRPr lang="en-US" sz="1800" dirty="0" smtClean="0">
              <a:gradFill>
                <a:gsLst>
                  <a:gs pos="0">
                    <a:srgbClr val="FFFFFF"/>
                  </a:gs>
                  <a:gs pos="100000">
                    <a:srgbClr val="FFFFFF"/>
                  </a:gs>
                </a:gsLst>
                <a:lin ang="5400000" scaled="0"/>
              </a:gradFill>
              <a:latin typeface="+mj-lt"/>
            </a:endParaRPr>
          </a:p>
          <a:p>
            <a:pPr defTabSz="914099" fontAlgn="base">
              <a:spcBef>
                <a:spcPct val="0"/>
              </a:spcBef>
              <a:spcAft>
                <a:spcPts val="1800"/>
              </a:spcAft>
            </a:pPr>
            <a:endParaRPr lang="en-US" sz="1800" dirty="0">
              <a:gradFill>
                <a:gsLst>
                  <a:gs pos="0">
                    <a:srgbClr val="FFFFFF"/>
                  </a:gs>
                  <a:gs pos="100000">
                    <a:srgbClr val="FFFFFF"/>
                  </a:gs>
                </a:gsLst>
                <a:lin ang="5400000" scaled="0"/>
              </a:gradFill>
              <a:latin typeface="+mj-lt"/>
            </a:endParaRPr>
          </a:p>
          <a:p>
            <a:pPr defTabSz="914099" fontAlgn="base">
              <a:spcBef>
                <a:spcPct val="0"/>
              </a:spcBef>
              <a:spcAft>
                <a:spcPts val="1800"/>
              </a:spcAft>
            </a:pPr>
            <a:r>
              <a:rPr lang="en-US" sz="1800" dirty="0" err="1" smtClean="0">
                <a:gradFill>
                  <a:gsLst>
                    <a:gs pos="0">
                      <a:srgbClr val="FFFFFF"/>
                    </a:gs>
                    <a:gs pos="100000">
                      <a:srgbClr val="FFFFFF"/>
                    </a:gs>
                  </a:gsLst>
                  <a:lin ang="5400000" scaled="0"/>
                </a:gradFill>
                <a:latin typeface="+mj-lt"/>
              </a:rPr>
              <a:t>Tamaño</a:t>
            </a:r>
            <a:r>
              <a:rPr lang="en-US" sz="1800" dirty="0" smtClean="0">
                <a:gradFill>
                  <a:gsLst>
                    <a:gs pos="0">
                      <a:srgbClr val="FFFFFF"/>
                    </a:gs>
                    <a:gs pos="100000">
                      <a:srgbClr val="FFFFFF"/>
                    </a:gs>
                  </a:gsLst>
                  <a:lin ang="5400000" scaled="0"/>
                </a:gradFill>
                <a:latin typeface="+mj-lt"/>
              </a:rPr>
              <a:t> </a:t>
            </a:r>
            <a:r>
              <a:rPr lang="en-US" sz="1800" dirty="0" err="1" smtClean="0">
                <a:gradFill>
                  <a:gsLst>
                    <a:gs pos="0">
                      <a:srgbClr val="FFFFFF"/>
                    </a:gs>
                    <a:gs pos="100000">
                      <a:srgbClr val="FFFFFF"/>
                    </a:gs>
                  </a:gsLst>
                  <a:lin ang="5400000" scaled="0"/>
                </a:gradFill>
                <a:latin typeface="+mj-lt"/>
              </a:rPr>
              <a:t>máximo</a:t>
            </a:r>
            <a:r>
              <a:rPr lang="en-US" sz="1800" dirty="0" smtClean="0">
                <a:gradFill>
                  <a:gsLst>
                    <a:gs pos="0">
                      <a:srgbClr val="FFFFFF"/>
                    </a:gs>
                    <a:gs pos="100000">
                      <a:srgbClr val="FFFFFF"/>
                    </a:gs>
                  </a:gsLst>
                  <a:lin ang="5400000" scaled="0"/>
                </a:gradFill>
                <a:latin typeface="+mj-lt"/>
              </a:rPr>
              <a:t>: 200GB </a:t>
            </a:r>
            <a:r>
              <a:rPr lang="en-US" sz="1800" dirty="0" err="1" smtClean="0">
                <a:gradFill>
                  <a:gsLst>
                    <a:gs pos="0">
                      <a:srgbClr val="FFFFFF"/>
                    </a:gs>
                    <a:gs pos="100000">
                      <a:srgbClr val="FFFFFF"/>
                    </a:gs>
                  </a:gsLst>
                  <a:lin ang="5400000" scaled="0"/>
                </a:gradFill>
                <a:latin typeface="+mj-lt"/>
              </a:rPr>
              <a:t>por</a:t>
            </a:r>
            <a:r>
              <a:rPr lang="en-US" sz="1800" dirty="0" smtClean="0">
                <a:gradFill>
                  <a:gsLst>
                    <a:gs pos="0">
                      <a:srgbClr val="FFFFFF"/>
                    </a:gs>
                    <a:gs pos="100000">
                      <a:srgbClr val="FFFFFF"/>
                    </a:gs>
                  </a:gsLst>
                  <a:lin ang="5400000" scaled="0"/>
                </a:gradFill>
                <a:latin typeface="+mj-lt"/>
              </a:rPr>
              <a:t> blob</a:t>
            </a:r>
            <a:endParaRPr lang="en-US" sz="1800" dirty="0">
              <a:gradFill>
                <a:gsLst>
                  <a:gs pos="0">
                    <a:srgbClr val="FFFFFF"/>
                  </a:gs>
                  <a:gs pos="100000">
                    <a:srgbClr val="FFFFFF"/>
                  </a:gs>
                </a:gsLst>
                <a:lin ang="5400000" scaled="0"/>
              </a:gradFill>
              <a:latin typeface="+mj-lt"/>
            </a:endParaRPr>
          </a:p>
        </p:txBody>
      </p:sp>
      <p:sp>
        <p:nvSpPr>
          <p:cNvPr id="8" name="Rectangle 7"/>
          <p:cNvSpPr/>
          <p:nvPr/>
        </p:nvSpPr>
        <p:spPr bwMode="auto">
          <a:xfrm>
            <a:off x="6192325" y="1746610"/>
            <a:ext cx="4220035" cy="413392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45718" numCol="1" rtlCol="0" anchor="t" anchorCtr="0" compatLnSpc="1">
            <a:prstTxWarp prst="textNoShape">
              <a:avLst/>
            </a:prstTxWarp>
          </a:bodyPr>
          <a:lstStyle/>
          <a:p>
            <a:pPr defTabSz="914099" fontAlgn="base">
              <a:spcBef>
                <a:spcPct val="0"/>
              </a:spcBef>
              <a:spcAft>
                <a:spcPts val="1200"/>
              </a:spcAft>
            </a:pPr>
            <a:r>
              <a:rPr lang="en-US" sz="3600" dirty="0">
                <a:gradFill>
                  <a:gsLst>
                    <a:gs pos="0">
                      <a:srgbClr val="FFFFFF"/>
                    </a:gs>
                    <a:gs pos="100000">
                      <a:srgbClr val="FFFFFF"/>
                    </a:gs>
                  </a:gsLst>
                  <a:lin ang="5400000" scaled="0"/>
                </a:gradFill>
                <a:latin typeface="Segoe UI Light" pitchFamily="34" charset="0"/>
              </a:rPr>
              <a:t>Page Blob</a:t>
            </a:r>
          </a:p>
          <a:p>
            <a:pPr defTabSz="914099" fontAlgn="base">
              <a:spcBef>
                <a:spcPct val="0"/>
              </a:spcBef>
              <a:spcAft>
                <a:spcPts val="1800"/>
              </a:spcAft>
            </a:pPr>
            <a:r>
              <a:rPr lang="en-US" sz="1800" dirty="0" err="1" smtClean="0">
                <a:gradFill>
                  <a:gsLst>
                    <a:gs pos="0">
                      <a:srgbClr val="FFFFFF"/>
                    </a:gs>
                    <a:gs pos="100000">
                      <a:srgbClr val="FFFFFF"/>
                    </a:gs>
                  </a:gsLst>
                  <a:lin ang="5400000" scaled="0"/>
                </a:gradFill>
                <a:latin typeface="+mj-lt"/>
              </a:rPr>
              <a:t>Orientado</a:t>
            </a:r>
            <a:r>
              <a:rPr lang="en-US" sz="1800" dirty="0" smtClean="0">
                <a:gradFill>
                  <a:gsLst>
                    <a:gs pos="0">
                      <a:srgbClr val="FFFFFF"/>
                    </a:gs>
                    <a:gs pos="100000">
                      <a:srgbClr val="FFFFFF"/>
                    </a:gs>
                  </a:gsLst>
                  <a:lin ang="5400000" scaled="0"/>
                </a:gradFill>
                <a:latin typeface="+mj-lt"/>
              </a:rPr>
              <a:t> a </a:t>
            </a:r>
            <a:r>
              <a:rPr lang="en-US" sz="1800" dirty="0" err="1" smtClean="0">
                <a:gradFill>
                  <a:gsLst>
                    <a:gs pos="0">
                      <a:srgbClr val="FFFFFF"/>
                    </a:gs>
                    <a:gs pos="100000">
                      <a:srgbClr val="FFFFFF"/>
                    </a:gs>
                  </a:gsLst>
                  <a:lin ang="5400000" scaled="0"/>
                </a:gradFill>
                <a:latin typeface="+mj-lt"/>
              </a:rPr>
              <a:t>las</a:t>
            </a:r>
            <a:r>
              <a:rPr lang="en-US" sz="1800" dirty="0" smtClean="0">
                <a:gradFill>
                  <a:gsLst>
                    <a:gs pos="0">
                      <a:srgbClr val="FFFFFF"/>
                    </a:gs>
                    <a:gs pos="100000">
                      <a:srgbClr val="FFFFFF"/>
                    </a:gs>
                  </a:gsLst>
                  <a:lin ang="5400000" scaled="0"/>
                </a:gradFill>
                <a:latin typeface="+mj-lt"/>
              </a:rPr>
              <a:t> </a:t>
            </a:r>
            <a:r>
              <a:rPr lang="en-US" sz="1800" dirty="0" err="1" smtClean="0">
                <a:gradFill>
                  <a:gsLst>
                    <a:gs pos="0">
                      <a:srgbClr val="FFFFFF"/>
                    </a:gs>
                    <a:gs pos="100000">
                      <a:srgbClr val="FFFFFF"/>
                    </a:gs>
                  </a:gsLst>
                  <a:lin ang="5400000" scaled="0"/>
                </a:gradFill>
                <a:latin typeface="+mj-lt"/>
              </a:rPr>
              <a:t>lecturas</a:t>
            </a:r>
            <a:r>
              <a:rPr lang="en-US" sz="1800" dirty="0" smtClean="0">
                <a:gradFill>
                  <a:gsLst>
                    <a:gs pos="0">
                      <a:srgbClr val="FFFFFF"/>
                    </a:gs>
                    <a:gs pos="100000">
                      <a:srgbClr val="FFFFFF"/>
                    </a:gs>
                  </a:gsLst>
                  <a:lin ang="5400000" scaled="0"/>
                </a:gradFill>
                <a:latin typeface="+mj-lt"/>
              </a:rPr>
              <a:t>/</a:t>
            </a:r>
            <a:r>
              <a:rPr lang="en-US" sz="1800" dirty="0" err="1" smtClean="0">
                <a:gradFill>
                  <a:gsLst>
                    <a:gs pos="0">
                      <a:srgbClr val="FFFFFF"/>
                    </a:gs>
                    <a:gs pos="100000">
                      <a:srgbClr val="FFFFFF"/>
                    </a:gs>
                  </a:gsLst>
                  <a:lin ang="5400000" scaled="0"/>
                </a:gradFill>
                <a:latin typeface="+mj-lt"/>
              </a:rPr>
              <a:t>escrituras</a:t>
            </a:r>
            <a:r>
              <a:rPr lang="en-US" sz="1800" dirty="0" smtClean="0">
                <a:gradFill>
                  <a:gsLst>
                    <a:gs pos="0">
                      <a:srgbClr val="FFFFFF"/>
                    </a:gs>
                    <a:gs pos="100000">
                      <a:srgbClr val="FFFFFF"/>
                    </a:gs>
                  </a:gsLst>
                  <a:lin ang="5400000" scaled="0"/>
                </a:gradFill>
                <a:latin typeface="+mj-lt"/>
              </a:rPr>
              <a:t> </a:t>
            </a:r>
            <a:r>
              <a:rPr lang="en-US" sz="1800" dirty="0" err="1" smtClean="0">
                <a:gradFill>
                  <a:gsLst>
                    <a:gs pos="0">
                      <a:srgbClr val="FFFFFF"/>
                    </a:gs>
                    <a:gs pos="100000">
                      <a:srgbClr val="FFFFFF"/>
                    </a:gs>
                  </a:gsLst>
                  <a:lin ang="5400000" scaled="0"/>
                </a:gradFill>
                <a:latin typeface="+mj-lt"/>
              </a:rPr>
              <a:t>aleatorias</a:t>
            </a:r>
            <a:endParaRPr lang="en-US" sz="1800" dirty="0">
              <a:gradFill>
                <a:gsLst>
                  <a:gs pos="0">
                    <a:srgbClr val="FFFFFF"/>
                  </a:gs>
                  <a:gs pos="100000">
                    <a:srgbClr val="FFFFFF"/>
                  </a:gs>
                </a:gsLst>
                <a:lin ang="5400000" scaled="0"/>
              </a:gradFill>
              <a:latin typeface="+mj-lt"/>
            </a:endParaRPr>
          </a:p>
          <a:p>
            <a:pPr defTabSz="914099" fontAlgn="base">
              <a:spcBef>
                <a:spcPct val="0"/>
              </a:spcBef>
              <a:spcAft>
                <a:spcPts val="600"/>
              </a:spcAft>
            </a:pPr>
            <a:r>
              <a:rPr lang="en-US" sz="1800" dirty="0" err="1" smtClean="0">
                <a:gradFill>
                  <a:gsLst>
                    <a:gs pos="0">
                      <a:srgbClr val="FFFFFF"/>
                    </a:gs>
                    <a:gs pos="100000">
                      <a:srgbClr val="FFFFFF"/>
                    </a:gs>
                  </a:gsLst>
                  <a:lin ang="5400000" scaled="0"/>
                </a:gradFill>
                <a:latin typeface="+mj-lt"/>
              </a:rPr>
              <a:t>Cada</a:t>
            </a:r>
            <a:r>
              <a:rPr lang="en-US" sz="1800" dirty="0" smtClean="0">
                <a:gradFill>
                  <a:gsLst>
                    <a:gs pos="0">
                      <a:srgbClr val="FFFFFF"/>
                    </a:gs>
                    <a:gs pos="100000">
                      <a:srgbClr val="FFFFFF"/>
                    </a:gs>
                  </a:gsLst>
                  <a:lin ang="5400000" scaled="0"/>
                </a:gradFill>
                <a:latin typeface="+mj-lt"/>
              </a:rPr>
              <a:t> blob </a:t>
            </a:r>
            <a:r>
              <a:rPr lang="en-US" sz="1800" dirty="0" err="1" smtClean="0">
                <a:gradFill>
                  <a:gsLst>
                    <a:gs pos="0">
                      <a:srgbClr val="FFFFFF"/>
                    </a:gs>
                    <a:gs pos="100000">
                      <a:srgbClr val="FFFFFF"/>
                    </a:gs>
                  </a:gsLst>
                  <a:lin ang="5400000" scaled="0"/>
                </a:gradFill>
                <a:latin typeface="+mj-lt"/>
              </a:rPr>
              <a:t>consiste</a:t>
            </a:r>
            <a:r>
              <a:rPr lang="en-US" sz="1800" dirty="0" smtClean="0">
                <a:gradFill>
                  <a:gsLst>
                    <a:gs pos="0">
                      <a:srgbClr val="FFFFFF"/>
                    </a:gs>
                    <a:gs pos="100000">
                      <a:srgbClr val="FFFFFF"/>
                    </a:gs>
                  </a:gsLst>
                  <a:lin ang="5400000" scaled="0"/>
                </a:gradFill>
                <a:latin typeface="+mj-lt"/>
              </a:rPr>
              <a:t> en un array de </a:t>
            </a:r>
            <a:r>
              <a:rPr lang="en-US" sz="1800" dirty="0" err="1" smtClean="0">
                <a:gradFill>
                  <a:gsLst>
                    <a:gs pos="0">
                      <a:srgbClr val="FFFFFF"/>
                    </a:gs>
                    <a:gs pos="100000">
                      <a:srgbClr val="FFFFFF"/>
                    </a:gs>
                  </a:gsLst>
                  <a:lin ang="5400000" scaled="0"/>
                </a:gradFill>
                <a:latin typeface="+mj-lt"/>
              </a:rPr>
              <a:t>páginas</a:t>
            </a:r>
            <a:endParaRPr lang="en-US" sz="1800" dirty="0">
              <a:gradFill>
                <a:gsLst>
                  <a:gs pos="0">
                    <a:srgbClr val="FFFFFF"/>
                  </a:gs>
                  <a:gs pos="100000">
                    <a:srgbClr val="FFFFFF"/>
                  </a:gs>
                </a:gsLst>
                <a:lin ang="5400000" scaled="0"/>
              </a:gradFill>
              <a:latin typeface="+mj-lt"/>
            </a:endParaRPr>
          </a:p>
          <a:p>
            <a:pPr defTabSz="914099" fontAlgn="base">
              <a:spcBef>
                <a:spcPct val="0"/>
              </a:spcBef>
              <a:spcAft>
                <a:spcPts val="1800"/>
              </a:spcAft>
            </a:pPr>
            <a:r>
              <a:rPr lang="en-US" sz="1800" dirty="0" err="1" smtClean="0">
                <a:gradFill>
                  <a:gsLst>
                    <a:gs pos="0">
                      <a:srgbClr val="FFFFFF"/>
                    </a:gs>
                    <a:gs pos="100000">
                      <a:srgbClr val="FFFFFF"/>
                    </a:gs>
                  </a:gsLst>
                  <a:lin ang="5400000" scaled="0"/>
                </a:gradFill>
                <a:latin typeface="+mj-lt"/>
              </a:rPr>
              <a:t>Cada</a:t>
            </a:r>
            <a:r>
              <a:rPr lang="en-US" sz="1800" dirty="0" smtClean="0">
                <a:gradFill>
                  <a:gsLst>
                    <a:gs pos="0">
                      <a:srgbClr val="FFFFFF"/>
                    </a:gs>
                    <a:gs pos="100000">
                      <a:srgbClr val="FFFFFF"/>
                    </a:gs>
                  </a:gsLst>
                  <a:lin ang="5400000" scaled="0"/>
                </a:gradFill>
                <a:latin typeface="+mj-lt"/>
              </a:rPr>
              <a:t> </a:t>
            </a:r>
            <a:r>
              <a:rPr lang="en-US" sz="1800" dirty="0" err="1" smtClean="0">
                <a:gradFill>
                  <a:gsLst>
                    <a:gs pos="0">
                      <a:srgbClr val="FFFFFF"/>
                    </a:gs>
                    <a:gs pos="100000">
                      <a:srgbClr val="FFFFFF"/>
                    </a:gs>
                  </a:gsLst>
                  <a:lin ang="5400000" scaled="0"/>
                </a:gradFill>
                <a:latin typeface="+mj-lt"/>
              </a:rPr>
              <a:t>página</a:t>
            </a:r>
            <a:r>
              <a:rPr lang="en-US" sz="1800" dirty="0" smtClean="0">
                <a:gradFill>
                  <a:gsLst>
                    <a:gs pos="0">
                      <a:srgbClr val="FFFFFF"/>
                    </a:gs>
                    <a:gs pos="100000">
                      <a:srgbClr val="FFFFFF"/>
                    </a:gs>
                  </a:gsLst>
                  <a:lin ang="5400000" scaled="0"/>
                </a:gradFill>
                <a:latin typeface="+mj-lt"/>
              </a:rPr>
              <a:t> </a:t>
            </a:r>
            <a:r>
              <a:rPr lang="en-US" sz="1800" dirty="0" err="1" smtClean="0">
                <a:gradFill>
                  <a:gsLst>
                    <a:gs pos="0">
                      <a:srgbClr val="FFFFFF"/>
                    </a:gs>
                    <a:gs pos="100000">
                      <a:srgbClr val="FFFFFF"/>
                    </a:gs>
                  </a:gsLst>
                  <a:lin ang="5400000" scaled="0"/>
                </a:gradFill>
                <a:latin typeface="+mj-lt"/>
              </a:rPr>
              <a:t>está</a:t>
            </a:r>
            <a:r>
              <a:rPr lang="en-US" sz="1800" dirty="0" smtClean="0">
                <a:gradFill>
                  <a:gsLst>
                    <a:gs pos="0">
                      <a:srgbClr val="FFFFFF"/>
                    </a:gs>
                    <a:gs pos="100000">
                      <a:srgbClr val="FFFFFF"/>
                    </a:gs>
                  </a:gsLst>
                  <a:lin ang="5400000" scaled="0"/>
                </a:gradFill>
                <a:latin typeface="+mj-lt"/>
              </a:rPr>
              <a:t> </a:t>
            </a:r>
            <a:r>
              <a:rPr lang="en-US" sz="1800" dirty="0" err="1" smtClean="0">
                <a:gradFill>
                  <a:gsLst>
                    <a:gs pos="0">
                      <a:srgbClr val="FFFFFF"/>
                    </a:gs>
                    <a:gs pos="100000">
                      <a:srgbClr val="FFFFFF"/>
                    </a:gs>
                  </a:gsLst>
                  <a:lin ang="5400000" scaled="0"/>
                </a:gradFill>
                <a:latin typeface="+mj-lt"/>
              </a:rPr>
              <a:t>identificada</a:t>
            </a:r>
            <a:r>
              <a:rPr lang="en-US" sz="1800" dirty="0" smtClean="0">
                <a:gradFill>
                  <a:gsLst>
                    <a:gs pos="0">
                      <a:srgbClr val="FFFFFF"/>
                    </a:gs>
                    <a:gs pos="100000">
                      <a:srgbClr val="FFFFFF"/>
                    </a:gs>
                  </a:gsLst>
                  <a:lin ang="5400000" scaled="0"/>
                </a:gradFill>
                <a:latin typeface="+mj-lt"/>
              </a:rPr>
              <a:t> </a:t>
            </a:r>
            <a:r>
              <a:rPr lang="en-US" sz="1800" dirty="0" err="1" smtClean="0">
                <a:gradFill>
                  <a:gsLst>
                    <a:gs pos="0">
                      <a:srgbClr val="FFFFFF"/>
                    </a:gs>
                    <a:gs pos="100000">
                      <a:srgbClr val="FFFFFF"/>
                    </a:gs>
                  </a:gsLst>
                  <a:lin ang="5400000" scaled="0"/>
                </a:gradFill>
                <a:latin typeface="+mj-lt"/>
              </a:rPr>
              <a:t>por</a:t>
            </a:r>
            <a:r>
              <a:rPr lang="en-US" sz="1800" dirty="0" smtClean="0">
                <a:gradFill>
                  <a:gsLst>
                    <a:gs pos="0">
                      <a:srgbClr val="FFFFFF"/>
                    </a:gs>
                    <a:gs pos="100000">
                      <a:srgbClr val="FFFFFF"/>
                    </a:gs>
                  </a:gsLst>
                  <a:lin ang="5400000" scaled="0"/>
                </a:gradFill>
                <a:latin typeface="+mj-lt"/>
              </a:rPr>
              <a:t> </a:t>
            </a:r>
            <a:r>
              <a:rPr lang="en-US" sz="1800" dirty="0" err="1" smtClean="0">
                <a:gradFill>
                  <a:gsLst>
                    <a:gs pos="0">
                      <a:srgbClr val="FFFFFF"/>
                    </a:gs>
                    <a:gs pos="100000">
                      <a:srgbClr val="FFFFFF"/>
                    </a:gs>
                  </a:gsLst>
                  <a:lin ang="5400000" scaled="0"/>
                </a:gradFill>
                <a:latin typeface="+mj-lt"/>
              </a:rPr>
              <a:t>su</a:t>
            </a:r>
            <a:r>
              <a:rPr lang="en-US" sz="1800" dirty="0" smtClean="0">
                <a:gradFill>
                  <a:gsLst>
                    <a:gs pos="0">
                      <a:srgbClr val="FFFFFF"/>
                    </a:gs>
                    <a:gs pos="100000">
                      <a:srgbClr val="FFFFFF"/>
                    </a:gs>
                  </a:gsLst>
                  <a:lin ang="5400000" scaled="0"/>
                </a:gradFill>
                <a:latin typeface="+mj-lt"/>
              </a:rPr>
              <a:t> offset del </a:t>
            </a:r>
            <a:r>
              <a:rPr lang="en-US" sz="1800" dirty="0" err="1" smtClean="0">
                <a:gradFill>
                  <a:gsLst>
                    <a:gs pos="0">
                      <a:srgbClr val="FFFFFF"/>
                    </a:gs>
                    <a:gs pos="100000">
                      <a:srgbClr val="FFFFFF"/>
                    </a:gs>
                  </a:gsLst>
                  <a:lin ang="5400000" scaled="0"/>
                </a:gradFill>
                <a:latin typeface="+mj-lt"/>
              </a:rPr>
              <a:t>inicio</a:t>
            </a:r>
            <a:r>
              <a:rPr lang="en-US" sz="1800" dirty="0" smtClean="0">
                <a:gradFill>
                  <a:gsLst>
                    <a:gs pos="0">
                      <a:srgbClr val="FFFFFF"/>
                    </a:gs>
                    <a:gs pos="100000">
                      <a:srgbClr val="FFFFFF"/>
                    </a:gs>
                  </a:gsLst>
                  <a:lin ang="5400000" scaled="0"/>
                </a:gradFill>
                <a:latin typeface="+mj-lt"/>
              </a:rPr>
              <a:t> del blob</a:t>
            </a:r>
            <a:endParaRPr lang="en-US" sz="1800" dirty="0">
              <a:gradFill>
                <a:gsLst>
                  <a:gs pos="0">
                    <a:srgbClr val="FFFFFF"/>
                  </a:gs>
                  <a:gs pos="100000">
                    <a:srgbClr val="FFFFFF"/>
                  </a:gs>
                </a:gsLst>
                <a:lin ang="5400000" scaled="0"/>
              </a:gradFill>
              <a:latin typeface="+mj-lt"/>
            </a:endParaRPr>
          </a:p>
          <a:p>
            <a:pPr defTabSz="914099" fontAlgn="base">
              <a:spcBef>
                <a:spcPct val="0"/>
              </a:spcBef>
              <a:spcAft>
                <a:spcPts val="1800"/>
              </a:spcAft>
            </a:pPr>
            <a:endParaRPr lang="en-US" sz="1800" dirty="0" smtClean="0">
              <a:gradFill>
                <a:gsLst>
                  <a:gs pos="0">
                    <a:srgbClr val="FFFFFF"/>
                  </a:gs>
                  <a:gs pos="100000">
                    <a:srgbClr val="FFFFFF"/>
                  </a:gs>
                </a:gsLst>
                <a:lin ang="5400000" scaled="0"/>
              </a:gradFill>
              <a:latin typeface="+mj-lt"/>
            </a:endParaRPr>
          </a:p>
          <a:p>
            <a:pPr defTabSz="914099" fontAlgn="base">
              <a:spcBef>
                <a:spcPct val="0"/>
              </a:spcBef>
              <a:spcAft>
                <a:spcPts val="1800"/>
              </a:spcAft>
            </a:pPr>
            <a:r>
              <a:rPr lang="en-US" sz="1800" dirty="0" err="1" smtClean="0">
                <a:gradFill>
                  <a:gsLst>
                    <a:gs pos="0">
                      <a:srgbClr val="FFFFFF"/>
                    </a:gs>
                    <a:gs pos="100000">
                      <a:srgbClr val="FFFFFF"/>
                    </a:gs>
                  </a:gsLst>
                  <a:lin ang="5400000" scaled="0"/>
                </a:gradFill>
                <a:latin typeface="+mj-lt"/>
              </a:rPr>
              <a:t>Tamaño</a:t>
            </a:r>
            <a:r>
              <a:rPr lang="en-US" sz="1800" dirty="0" smtClean="0">
                <a:gradFill>
                  <a:gsLst>
                    <a:gs pos="0">
                      <a:srgbClr val="FFFFFF"/>
                    </a:gs>
                    <a:gs pos="100000">
                      <a:srgbClr val="FFFFFF"/>
                    </a:gs>
                  </a:gsLst>
                  <a:lin ang="5400000" scaled="0"/>
                </a:gradFill>
                <a:latin typeface="+mj-lt"/>
              </a:rPr>
              <a:t> </a:t>
            </a:r>
            <a:r>
              <a:rPr lang="en-US" sz="1800" dirty="0" err="1" smtClean="0">
                <a:gradFill>
                  <a:gsLst>
                    <a:gs pos="0">
                      <a:srgbClr val="FFFFFF"/>
                    </a:gs>
                    <a:gs pos="100000">
                      <a:srgbClr val="FFFFFF"/>
                    </a:gs>
                  </a:gsLst>
                  <a:lin ang="5400000" scaled="0"/>
                </a:gradFill>
                <a:latin typeface="+mj-lt"/>
              </a:rPr>
              <a:t>máximo</a:t>
            </a:r>
            <a:r>
              <a:rPr lang="en-US" sz="1800" dirty="0" smtClean="0">
                <a:gradFill>
                  <a:gsLst>
                    <a:gs pos="0">
                      <a:srgbClr val="FFFFFF"/>
                    </a:gs>
                    <a:gs pos="100000">
                      <a:srgbClr val="FFFFFF"/>
                    </a:gs>
                  </a:gsLst>
                  <a:lin ang="5400000" scaled="0"/>
                </a:gradFill>
                <a:latin typeface="+mj-lt"/>
              </a:rPr>
              <a:t>: </a:t>
            </a:r>
            <a:r>
              <a:rPr lang="en-US" sz="1800" dirty="0">
                <a:gradFill>
                  <a:gsLst>
                    <a:gs pos="0">
                      <a:srgbClr val="FFFFFF"/>
                    </a:gs>
                    <a:gs pos="100000">
                      <a:srgbClr val="FFFFFF"/>
                    </a:gs>
                  </a:gsLst>
                  <a:lin ang="5400000" scaled="0"/>
                </a:gradFill>
                <a:latin typeface="+mj-lt"/>
              </a:rPr>
              <a:t>1TB </a:t>
            </a:r>
            <a:r>
              <a:rPr lang="en-US" sz="1800" dirty="0" err="1" smtClean="0">
                <a:gradFill>
                  <a:gsLst>
                    <a:gs pos="0">
                      <a:srgbClr val="FFFFFF"/>
                    </a:gs>
                    <a:gs pos="100000">
                      <a:srgbClr val="FFFFFF"/>
                    </a:gs>
                  </a:gsLst>
                  <a:lin ang="5400000" scaled="0"/>
                </a:gradFill>
                <a:latin typeface="+mj-lt"/>
              </a:rPr>
              <a:t>por</a:t>
            </a:r>
            <a:r>
              <a:rPr lang="en-US" sz="1800" dirty="0" smtClean="0">
                <a:gradFill>
                  <a:gsLst>
                    <a:gs pos="0">
                      <a:srgbClr val="FFFFFF"/>
                    </a:gs>
                    <a:gs pos="100000">
                      <a:srgbClr val="FFFFFF"/>
                    </a:gs>
                  </a:gsLst>
                  <a:lin ang="5400000" scaled="0"/>
                </a:gradFill>
                <a:latin typeface="+mj-lt"/>
              </a:rPr>
              <a:t> blob</a:t>
            </a:r>
            <a:endParaRPr lang="en-US" sz="1800" dirty="0">
              <a:gradFill>
                <a:gsLst>
                  <a:gs pos="0">
                    <a:srgbClr val="FFFFFF"/>
                  </a:gs>
                  <a:gs pos="100000">
                    <a:srgbClr val="FFFFFF"/>
                  </a:gs>
                </a:gsLst>
                <a:lin ang="5400000" scaled="0"/>
              </a:gradFill>
              <a:latin typeface="+mj-lt"/>
            </a:endParaRPr>
          </a:p>
        </p:txBody>
      </p:sp>
    </p:spTree>
    <p:extLst>
      <p:ext uri="{BB962C8B-B14F-4D97-AF65-F5344CB8AC3E}">
        <p14:creationId xmlns:p14="http://schemas.microsoft.com/office/powerpoint/2010/main" val="3747159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Blob Containers</a:t>
            </a:r>
            <a:endParaRPr lang="en-US" dirty="0"/>
          </a:p>
        </p:txBody>
      </p:sp>
      <p:sp>
        <p:nvSpPr>
          <p:cNvPr id="3" name="Content Placeholder 2"/>
          <p:cNvSpPr>
            <a:spLocks noGrp="1"/>
          </p:cNvSpPr>
          <p:nvPr>
            <p:ph type="body" sz="quarter" idx="10"/>
          </p:nvPr>
        </p:nvSpPr>
        <p:spPr>
          <a:xfrm>
            <a:off x="5048655" y="1447799"/>
            <a:ext cx="6619470" cy="4053417"/>
          </a:xfrm>
        </p:spPr>
        <p:txBody>
          <a:bodyPr/>
          <a:lstStyle/>
          <a:p>
            <a:r>
              <a:rPr lang="en-US" dirty="0" err="1" smtClean="0">
                <a:solidFill>
                  <a:schemeClr val="accent2">
                    <a:alpha val="99000"/>
                  </a:schemeClr>
                </a:solidFill>
              </a:rPr>
              <a:t>Múltiples</a:t>
            </a:r>
            <a:r>
              <a:rPr lang="en-US" dirty="0" smtClean="0">
                <a:solidFill>
                  <a:schemeClr val="accent2">
                    <a:alpha val="99000"/>
                  </a:schemeClr>
                </a:solidFill>
              </a:rPr>
              <a:t> Containers </a:t>
            </a:r>
            <a:r>
              <a:rPr lang="en-US" dirty="0" err="1" smtClean="0">
                <a:solidFill>
                  <a:schemeClr val="accent2">
                    <a:alpha val="99000"/>
                  </a:schemeClr>
                </a:solidFill>
              </a:rPr>
              <a:t>por</a:t>
            </a:r>
            <a:r>
              <a:rPr lang="en-US" dirty="0" smtClean="0">
                <a:solidFill>
                  <a:schemeClr val="accent2">
                    <a:alpha val="99000"/>
                  </a:schemeClr>
                </a:solidFill>
              </a:rPr>
              <a:t> </a:t>
            </a:r>
            <a:r>
              <a:rPr lang="en-US" dirty="0" err="1" smtClean="0">
                <a:solidFill>
                  <a:schemeClr val="accent2">
                    <a:alpha val="99000"/>
                  </a:schemeClr>
                </a:solidFill>
              </a:rPr>
              <a:t>cuenta</a:t>
            </a:r>
            <a:endParaRPr lang="en-US" dirty="0" smtClean="0">
              <a:solidFill>
                <a:schemeClr val="accent2">
                  <a:alpha val="99000"/>
                </a:schemeClr>
              </a:solidFill>
            </a:endParaRPr>
          </a:p>
          <a:p>
            <a:pPr lvl="1"/>
            <a:r>
              <a:rPr lang="en-US" sz="2800" dirty="0" err="1" smtClean="0"/>
              <a:t>Caso</a:t>
            </a:r>
            <a:r>
              <a:rPr lang="en-US" sz="2800" dirty="0" smtClean="0"/>
              <a:t> especial: </a:t>
            </a:r>
            <a:r>
              <a:rPr lang="en-US" sz="2800" dirty="0" err="1" smtClean="0"/>
              <a:t>contenedor</a:t>
            </a:r>
            <a:r>
              <a:rPr lang="en-US" sz="2800" dirty="0" smtClean="0"/>
              <a:t> $root</a:t>
            </a:r>
          </a:p>
          <a:p>
            <a:pPr lvl="1"/>
            <a:endParaRPr lang="en-US" sz="2800" dirty="0" smtClean="0"/>
          </a:p>
          <a:p>
            <a:r>
              <a:rPr lang="en-US" dirty="0" smtClean="0">
                <a:solidFill>
                  <a:schemeClr val="accent2">
                    <a:alpha val="99000"/>
                  </a:schemeClr>
                </a:solidFill>
              </a:rPr>
              <a:t>Blob Container</a:t>
            </a:r>
          </a:p>
          <a:p>
            <a:pPr lvl="1"/>
            <a:r>
              <a:rPr lang="en-US" sz="2800" dirty="0" smtClean="0"/>
              <a:t>Un </a:t>
            </a:r>
            <a:r>
              <a:rPr lang="en-US" sz="2800" dirty="0" err="1" smtClean="0"/>
              <a:t>contenedor</a:t>
            </a:r>
            <a:r>
              <a:rPr lang="en-US" sz="2800" dirty="0" smtClean="0"/>
              <a:t> </a:t>
            </a:r>
            <a:r>
              <a:rPr lang="en-US" sz="2800" dirty="0" err="1" smtClean="0"/>
              <a:t>agrupa</a:t>
            </a:r>
            <a:r>
              <a:rPr lang="en-US" sz="2800" dirty="0" smtClean="0"/>
              <a:t> un set de blobs</a:t>
            </a:r>
          </a:p>
          <a:p>
            <a:pPr lvl="1"/>
            <a:r>
              <a:rPr lang="en-US" sz="2800" dirty="0" smtClean="0"/>
              <a:t>Se </a:t>
            </a:r>
            <a:r>
              <a:rPr lang="en-US" sz="2800" dirty="0" err="1" smtClean="0"/>
              <a:t>pueden</a:t>
            </a:r>
            <a:r>
              <a:rPr lang="en-US" sz="2800" dirty="0" smtClean="0"/>
              <a:t> </a:t>
            </a:r>
            <a:r>
              <a:rPr lang="en-US" sz="2800" dirty="0" err="1" smtClean="0"/>
              <a:t>setear</a:t>
            </a:r>
            <a:r>
              <a:rPr lang="en-US" sz="2800" dirty="0" smtClean="0"/>
              <a:t> </a:t>
            </a:r>
            <a:r>
              <a:rPr lang="en-US" sz="2800" dirty="0" err="1" smtClean="0"/>
              <a:t>políticas</a:t>
            </a:r>
            <a:r>
              <a:rPr lang="en-US" sz="2800" dirty="0" smtClean="0"/>
              <a:t> de </a:t>
            </a:r>
            <a:r>
              <a:rPr lang="en-US" sz="2800" dirty="0" err="1" smtClean="0"/>
              <a:t>acceso</a:t>
            </a:r>
            <a:r>
              <a:rPr lang="en-US" sz="2800" dirty="0" smtClean="0"/>
              <a:t> a </a:t>
            </a:r>
            <a:r>
              <a:rPr lang="en-US" sz="2800" dirty="0" err="1" smtClean="0"/>
              <a:t>nivel</a:t>
            </a:r>
            <a:r>
              <a:rPr lang="en-US" sz="2800" dirty="0" smtClean="0"/>
              <a:t> de </a:t>
            </a:r>
            <a:r>
              <a:rPr lang="en-US" sz="2800" dirty="0" err="1" smtClean="0"/>
              <a:t>contenedor</a:t>
            </a:r>
            <a:endParaRPr lang="en-US" sz="2800" dirty="0" smtClean="0"/>
          </a:p>
          <a:p>
            <a:pPr lvl="1"/>
            <a:r>
              <a:rPr lang="en-US" sz="2800" dirty="0" smtClean="0"/>
              <a:t>Se </a:t>
            </a:r>
            <a:r>
              <a:rPr lang="en-US" sz="2800" dirty="0" err="1" smtClean="0"/>
              <a:t>puede</a:t>
            </a:r>
            <a:r>
              <a:rPr lang="en-US" sz="2800" dirty="0" smtClean="0"/>
              <a:t> </a:t>
            </a:r>
            <a:r>
              <a:rPr lang="en-US" sz="2800" dirty="0" err="1" smtClean="0"/>
              <a:t>asociar</a:t>
            </a:r>
            <a:r>
              <a:rPr lang="en-US" sz="2800" dirty="0" smtClean="0"/>
              <a:t> Metadata a un Container</a:t>
            </a:r>
          </a:p>
          <a:p>
            <a:pPr lvl="1"/>
            <a:r>
              <a:rPr lang="en-US" sz="2800" dirty="0" err="1" smtClean="0"/>
              <a:t>Utilidad</a:t>
            </a:r>
            <a:r>
              <a:rPr lang="en-US" sz="2800" dirty="0" smtClean="0"/>
              <a:t>: </a:t>
            </a:r>
            <a:r>
              <a:rPr lang="en-US" sz="2400" i="1" dirty="0" err="1" smtClean="0"/>
              <a:t>listar</a:t>
            </a:r>
            <a:r>
              <a:rPr lang="en-US" sz="2400" i="1" dirty="0" smtClean="0"/>
              <a:t> </a:t>
            </a:r>
            <a:r>
              <a:rPr lang="en-US" sz="2400" i="1" dirty="0" err="1" smtClean="0"/>
              <a:t>todos</a:t>
            </a:r>
            <a:r>
              <a:rPr lang="en-US" sz="2400" i="1" dirty="0" smtClean="0"/>
              <a:t> los blobs de un container</a:t>
            </a:r>
          </a:p>
        </p:txBody>
      </p:sp>
      <p:grpSp>
        <p:nvGrpSpPr>
          <p:cNvPr id="6" name="Group 5"/>
          <p:cNvGrpSpPr/>
          <p:nvPr/>
        </p:nvGrpSpPr>
        <p:grpSpPr>
          <a:xfrm>
            <a:off x="1481097" y="2360613"/>
            <a:ext cx="2914364" cy="2637784"/>
            <a:chOff x="8858251" y="3476625"/>
            <a:chExt cx="903288" cy="817563"/>
          </a:xfrm>
          <a:solidFill>
            <a:schemeClr val="tx1"/>
          </a:solidFill>
        </p:grpSpPr>
        <p:sp>
          <p:nvSpPr>
            <p:cNvPr id="7" name="Freeform 7"/>
            <p:cNvSpPr>
              <a:spLocks noEditPoints="1"/>
            </p:cNvSpPr>
            <p:nvPr/>
          </p:nvSpPr>
          <p:spPr bwMode="auto">
            <a:xfrm>
              <a:off x="8858251" y="3811588"/>
              <a:ext cx="903288" cy="482600"/>
            </a:xfrm>
            <a:custGeom>
              <a:avLst/>
              <a:gdLst>
                <a:gd name="T0" fmla="*/ 90 w 534"/>
                <a:gd name="T1" fmla="*/ 0 h 285"/>
                <a:gd name="T2" fmla="*/ 2 w 534"/>
                <a:gd name="T3" fmla="*/ 124 h 285"/>
                <a:gd name="T4" fmla="*/ 2 w 534"/>
                <a:gd name="T5" fmla="*/ 136 h 285"/>
                <a:gd name="T6" fmla="*/ 14 w 534"/>
                <a:gd name="T7" fmla="*/ 140 h 285"/>
                <a:gd name="T8" fmla="*/ 23 w 534"/>
                <a:gd name="T9" fmla="*/ 140 h 285"/>
                <a:gd name="T10" fmla="*/ 90 w 534"/>
                <a:gd name="T11" fmla="*/ 40 h 285"/>
                <a:gd name="T12" fmla="*/ 90 w 534"/>
                <a:gd name="T13" fmla="*/ 271 h 285"/>
                <a:gd name="T14" fmla="*/ 104 w 534"/>
                <a:gd name="T15" fmla="*/ 285 h 285"/>
                <a:gd name="T16" fmla="*/ 429 w 534"/>
                <a:gd name="T17" fmla="*/ 285 h 285"/>
                <a:gd name="T18" fmla="*/ 443 w 534"/>
                <a:gd name="T19" fmla="*/ 271 h 285"/>
                <a:gd name="T20" fmla="*/ 443 w 534"/>
                <a:gd name="T21" fmla="*/ 40 h 285"/>
                <a:gd name="T22" fmla="*/ 513 w 534"/>
                <a:gd name="T23" fmla="*/ 140 h 285"/>
                <a:gd name="T24" fmla="*/ 522 w 534"/>
                <a:gd name="T25" fmla="*/ 140 h 285"/>
                <a:gd name="T26" fmla="*/ 532 w 534"/>
                <a:gd name="T27" fmla="*/ 136 h 285"/>
                <a:gd name="T28" fmla="*/ 532 w 534"/>
                <a:gd name="T29" fmla="*/ 124 h 285"/>
                <a:gd name="T30" fmla="*/ 532 w 534"/>
                <a:gd name="T31" fmla="*/ 124 h 285"/>
                <a:gd name="T32" fmla="*/ 443 w 534"/>
                <a:gd name="T33" fmla="*/ 0 h 285"/>
                <a:gd name="T34" fmla="*/ 90 w 534"/>
                <a:gd name="T35" fmla="*/ 0 h 285"/>
                <a:gd name="T36" fmla="*/ 320 w 534"/>
                <a:gd name="T37" fmla="*/ 112 h 285"/>
                <a:gd name="T38" fmla="*/ 213 w 534"/>
                <a:gd name="T39" fmla="*/ 112 h 285"/>
                <a:gd name="T40" fmla="*/ 199 w 534"/>
                <a:gd name="T41" fmla="*/ 98 h 285"/>
                <a:gd name="T42" fmla="*/ 213 w 534"/>
                <a:gd name="T43" fmla="*/ 84 h 285"/>
                <a:gd name="T44" fmla="*/ 320 w 534"/>
                <a:gd name="T45" fmla="*/ 84 h 285"/>
                <a:gd name="T46" fmla="*/ 334 w 534"/>
                <a:gd name="T47" fmla="*/ 98 h 285"/>
                <a:gd name="T48" fmla="*/ 320 w 534"/>
                <a:gd name="T49" fmla="*/ 112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34" h="285">
                  <a:moveTo>
                    <a:pt x="90" y="0"/>
                  </a:moveTo>
                  <a:cubicBezTo>
                    <a:pt x="2" y="124"/>
                    <a:pt x="2" y="124"/>
                    <a:pt x="2" y="124"/>
                  </a:cubicBezTo>
                  <a:cubicBezTo>
                    <a:pt x="0" y="129"/>
                    <a:pt x="0" y="133"/>
                    <a:pt x="2" y="136"/>
                  </a:cubicBezTo>
                  <a:cubicBezTo>
                    <a:pt x="14" y="140"/>
                    <a:pt x="14" y="140"/>
                    <a:pt x="14" y="140"/>
                  </a:cubicBezTo>
                  <a:cubicBezTo>
                    <a:pt x="16" y="143"/>
                    <a:pt x="21" y="143"/>
                    <a:pt x="23" y="140"/>
                  </a:cubicBezTo>
                  <a:cubicBezTo>
                    <a:pt x="90" y="40"/>
                    <a:pt x="90" y="40"/>
                    <a:pt x="90" y="40"/>
                  </a:cubicBezTo>
                  <a:cubicBezTo>
                    <a:pt x="90" y="271"/>
                    <a:pt x="90" y="271"/>
                    <a:pt x="90" y="271"/>
                  </a:cubicBezTo>
                  <a:cubicBezTo>
                    <a:pt x="90" y="278"/>
                    <a:pt x="97" y="285"/>
                    <a:pt x="104" y="285"/>
                  </a:cubicBezTo>
                  <a:cubicBezTo>
                    <a:pt x="429" y="285"/>
                    <a:pt x="429" y="285"/>
                    <a:pt x="429" y="285"/>
                  </a:cubicBezTo>
                  <a:cubicBezTo>
                    <a:pt x="436" y="285"/>
                    <a:pt x="443" y="278"/>
                    <a:pt x="443" y="271"/>
                  </a:cubicBezTo>
                  <a:cubicBezTo>
                    <a:pt x="443" y="40"/>
                    <a:pt x="443" y="40"/>
                    <a:pt x="443" y="40"/>
                  </a:cubicBezTo>
                  <a:cubicBezTo>
                    <a:pt x="513" y="140"/>
                    <a:pt x="513" y="140"/>
                    <a:pt x="513" y="140"/>
                  </a:cubicBezTo>
                  <a:cubicBezTo>
                    <a:pt x="515" y="143"/>
                    <a:pt x="518" y="143"/>
                    <a:pt x="522" y="140"/>
                  </a:cubicBezTo>
                  <a:cubicBezTo>
                    <a:pt x="532" y="136"/>
                    <a:pt x="532" y="136"/>
                    <a:pt x="532" y="136"/>
                  </a:cubicBezTo>
                  <a:cubicBezTo>
                    <a:pt x="534" y="133"/>
                    <a:pt x="534" y="129"/>
                    <a:pt x="532" y="124"/>
                  </a:cubicBezTo>
                  <a:cubicBezTo>
                    <a:pt x="532" y="124"/>
                    <a:pt x="532" y="124"/>
                    <a:pt x="532" y="124"/>
                  </a:cubicBezTo>
                  <a:cubicBezTo>
                    <a:pt x="443" y="0"/>
                    <a:pt x="443" y="0"/>
                    <a:pt x="443" y="0"/>
                  </a:cubicBezTo>
                  <a:lnTo>
                    <a:pt x="90" y="0"/>
                  </a:lnTo>
                  <a:close/>
                  <a:moveTo>
                    <a:pt x="320" y="112"/>
                  </a:moveTo>
                  <a:cubicBezTo>
                    <a:pt x="213" y="112"/>
                    <a:pt x="213" y="112"/>
                    <a:pt x="213" y="112"/>
                  </a:cubicBezTo>
                  <a:cubicBezTo>
                    <a:pt x="206" y="112"/>
                    <a:pt x="199" y="105"/>
                    <a:pt x="199" y="98"/>
                  </a:cubicBezTo>
                  <a:cubicBezTo>
                    <a:pt x="199" y="89"/>
                    <a:pt x="206" y="84"/>
                    <a:pt x="213" y="84"/>
                  </a:cubicBezTo>
                  <a:cubicBezTo>
                    <a:pt x="320" y="84"/>
                    <a:pt x="320" y="84"/>
                    <a:pt x="320" y="84"/>
                  </a:cubicBezTo>
                  <a:cubicBezTo>
                    <a:pt x="327" y="84"/>
                    <a:pt x="334" y="89"/>
                    <a:pt x="334" y="98"/>
                  </a:cubicBezTo>
                  <a:cubicBezTo>
                    <a:pt x="334" y="105"/>
                    <a:pt x="327" y="112"/>
                    <a:pt x="320" y="112"/>
                  </a:cubicBez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8" name="Freeform 8"/>
            <p:cNvSpPr>
              <a:spLocks/>
            </p:cNvSpPr>
            <p:nvPr/>
          </p:nvSpPr>
          <p:spPr bwMode="auto">
            <a:xfrm>
              <a:off x="9424988" y="3476625"/>
              <a:ext cx="153988" cy="304800"/>
            </a:xfrm>
            <a:custGeom>
              <a:avLst/>
              <a:gdLst>
                <a:gd name="T0" fmla="*/ 65 w 91"/>
                <a:gd name="T1" fmla="*/ 78 h 180"/>
                <a:gd name="T2" fmla="*/ 65 w 91"/>
                <a:gd name="T3" fmla="*/ 180 h 180"/>
                <a:gd name="T4" fmla="*/ 91 w 91"/>
                <a:gd name="T5" fmla="*/ 180 h 180"/>
                <a:gd name="T6" fmla="*/ 91 w 91"/>
                <a:gd name="T7" fmla="*/ 74 h 180"/>
                <a:gd name="T8" fmla="*/ 82 w 91"/>
                <a:gd name="T9" fmla="*/ 56 h 180"/>
                <a:gd name="T10" fmla="*/ 39 w 91"/>
                <a:gd name="T11" fmla="*/ 13 h 180"/>
                <a:gd name="T12" fmla="*/ 8 w 91"/>
                <a:gd name="T13" fmla="*/ 0 h 180"/>
                <a:gd name="T14" fmla="*/ 4 w 91"/>
                <a:gd name="T15" fmla="*/ 0 h 180"/>
                <a:gd name="T16" fmla="*/ 0 w 91"/>
                <a:gd name="T17" fmla="*/ 0 h 180"/>
                <a:gd name="T18" fmla="*/ 60 w 91"/>
                <a:gd name="T19" fmla="*/ 61 h 180"/>
                <a:gd name="T20" fmla="*/ 65 w 91"/>
                <a:gd name="T21" fmla="*/ 7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1" h="180">
                  <a:moveTo>
                    <a:pt x="65" y="78"/>
                  </a:moveTo>
                  <a:cubicBezTo>
                    <a:pt x="65" y="78"/>
                    <a:pt x="65" y="78"/>
                    <a:pt x="65" y="180"/>
                  </a:cubicBezTo>
                  <a:cubicBezTo>
                    <a:pt x="91" y="180"/>
                    <a:pt x="91" y="180"/>
                    <a:pt x="91" y="180"/>
                  </a:cubicBezTo>
                  <a:cubicBezTo>
                    <a:pt x="91" y="155"/>
                    <a:pt x="91" y="121"/>
                    <a:pt x="91" y="74"/>
                  </a:cubicBezTo>
                  <a:cubicBezTo>
                    <a:pt x="91" y="69"/>
                    <a:pt x="86" y="61"/>
                    <a:pt x="82" y="56"/>
                  </a:cubicBezTo>
                  <a:cubicBezTo>
                    <a:pt x="82" y="56"/>
                    <a:pt x="82" y="56"/>
                    <a:pt x="39" y="13"/>
                  </a:cubicBezTo>
                  <a:cubicBezTo>
                    <a:pt x="26" y="0"/>
                    <a:pt x="17" y="0"/>
                    <a:pt x="8" y="0"/>
                  </a:cubicBezTo>
                  <a:cubicBezTo>
                    <a:pt x="8" y="0"/>
                    <a:pt x="8" y="0"/>
                    <a:pt x="4" y="0"/>
                  </a:cubicBezTo>
                  <a:cubicBezTo>
                    <a:pt x="4" y="0"/>
                    <a:pt x="4" y="0"/>
                    <a:pt x="0" y="0"/>
                  </a:cubicBezTo>
                  <a:cubicBezTo>
                    <a:pt x="0" y="0"/>
                    <a:pt x="0" y="0"/>
                    <a:pt x="60" y="61"/>
                  </a:cubicBezTo>
                  <a:cubicBezTo>
                    <a:pt x="65" y="65"/>
                    <a:pt x="65" y="74"/>
                    <a:pt x="65" y="78"/>
                  </a:cubicBez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9" name="Freeform 9"/>
            <p:cNvSpPr>
              <a:spLocks/>
            </p:cNvSpPr>
            <p:nvPr/>
          </p:nvSpPr>
          <p:spPr bwMode="auto">
            <a:xfrm>
              <a:off x="9328151" y="3476625"/>
              <a:ext cx="169863" cy="304800"/>
            </a:xfrm>
            <a:custGeom>
              <a:avLst/>
              <a:gdLst>
                <a:gd name="T0" fmla="*/ 78 w 100"/>
                <a:gd name="T1" fmla="*/ 91 h 180"/>
                <a:gd name="T2" fmla="*/ 78 w 100"/>
                <a:gd name="T3" fmla="*/ 180 h 180"/>
                <a:gd name="T4" fmla="*/ 100 w 100"/>
                <a:gd name="T5" fmla="*/ 180 h 180"/>
                <a:gd name="T6" fmla="*/ 100 w 100"/>
                <a:gd name="T7" fmla="*/ 82 h 180"/>
                <a:gd name="T8" fmla="*/ 91 w 100"/>
                <a:gd name="T9" fmla="*/ 61 h 180"/>
                <a:gd name="T10" fmla="*/ 44 w 100"/>
                <a:gd name="T11" fmla="*/ 13 h 180"/>
                <a:gd name="T12" fmla="*/ 13 w 100"/>
                <a:gd name="T13" fmla="*/ 0 h 180"/>
                <a:gd name="T14" fmla="*/ 9 w 100"/>
                <a:gd name="T15" fmla="*/ 0 h 180"/>
                <a:gd name="T16" fmla="*/ 0 w 100"/>
                <a:gd name="T17" fmla="*/ 0 h 180"/>
                <a:gd name="T18" fmla="*/ 70 w 100"/>
                <a:gd name="T19" fmla="*/ 65 h 180"/>
                <a:gd name="T20" fmla="*/ 78 w 100"/>
                <a:gd name="T21" fmla="*/ 91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0" h="180">
                  <a:moveTo>
                    <a:pt x="78" y="91"/>
                  </a:moveTo>
                  <a:cubicBezTo>
                    <a:pt x="78" y="91"/>
                    <a:pt x="78" y="91"/>
                    <a:pt x="78" y="180"/>
                  </a:cubicBezTo>
                  <a:cubicBezTo>
                    <a:pt x="100" y="180"/>
                    <a:pt x="100" y="180"/>
                    <a:pt x="100" y="180"/>
                  </a:cubicBezTo>
                  <a:cubicBezTo>
                    <a:pt x="100" y="157"/>
                    <a:pt x="100" y="125"/>
                    <a:pt x="100" y="82"/>
                  </a:cubicBezTo>
                  <a:cubicBezTo>
                    <a:pt x="100" y="74"/>
                    <a:pt x="96" y="65"/>
                    <a:pt x="91" y="61"/>
                  </a:cubicBezTo>
                  <a:cubicBezTo>
                    <a:pt x="91" y="61"/>
                    <a:pt x="91" y="61"/>
                    <a:pt x="44" y="13"/>
                  </a:cubicBezTo>
                  <a:cubicBezTo>
                    <a:pt x="31" y="0"/>
                    <a:pt x="18" y="0"/>
                    <a:pt x="13" y="0"/>
                  </a:cubicBezTo>
                  <a:cubicBezTo>
                    <a:pt x="13" y="0"/>
                    <a:pt x="13" y="0"/>
                    <a:pt x="9" y="0"/>
                  </a:cubicBezTo>
                  <a:cubicBezTo>
                    <a:pt x="9" y="0"/>
                    <a:pt x="9" y="0"/>
                    <a:pt x="0" y="0"/>
                  </a:cubicBezTo>
                  <a:cubicBezTo>
                    <a:pt x="0" y="0"/>
                    <a:pt x="1" y="0"/>
                    <a:pt x="70" y="65"/>
                  </a:cubicBezTo>
                  <a:cubicBezTo>
                    <a:pt x="79" y="74"/>
                    <a:pt x="78" y="82"/>
                    <a:pt x="78" y="91"/>
                  </a:cubicBez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10" name="Freeform 10"/>
            <p:cNvSpPr>
              <a:spLocks noEditPoints="1"/>
            </p:cNvSpPr>
            <p:nvPr/>
          </p:nvSpPr>
          <p:spPr bwMode="auto">
            <a:xfrm>
              <a:off x="9058276" y="3476625"/>
              <a:ext cx="366713" cy="304800"/>
            </a:xfrm>
            <a:custGeom>
              <a:avLst/>
              <a:gdLst>
                <a:gd name="T0" fmla="*/ 26 w 217"/>
                <a:gd name="T1" fmla="*/ 180 h 180"/>
                <a:gd name="T2" fmla="*/ 26 w 217"/>
                <a:gd name="T3" fmla="*/ 21 h 180"/>
                <a:gd name="T4" fmla="*/ 100 w 217"/>
                <a:gd name="T5" fmla="*/ 21 h 180"/>
                <a:gd name="T6" fmla="*/ 100 w 217"/>
                <a:gd name="T7" fmla="*/ 91 h 180"/>
                <a:gd name="T8" fmla="*/ 121 w 217"/>
                <a:gd name="T9" fmla="*/ 117 h 180"/>
                <a:gd name="T10" fmla="*/ 191 w 217"/>
                <a:gd name="T11" fmla="*/ 117 h 180"/>
                <a:gd name="T12" fmla="*/ 191 w 217"/>
                <a:gd name="T13" fmla="*/ 180 h 180"/>
                <a:gd name="T14" fmla="*/ 217 w 217"/>
                <a:gd name="T15" fmla="*/ 180 h 180"/>
                <a:gd name="T16" fmla="*/ 217 w 217"/>
                <a:gd name="T17" fmla="*/ 91 h 180"/>
                <a:gd name="T18" fmla="*/ 217 w 217"/>
                <a:gd name="T19" fmla="*/ 87 h 180"/>
                <a:gd name="T20" fmla="*/ 208 w 217"/>
                <a:gd name="T21" fmla="*/ 74 h 180"/>
                <a:gd name="T22" fmla="*/ 139 w 217"/>
                <a:gd name="T23" fmla="*/ 8 h 180"/>
                <a:gd name="T24" fmla="*/ 121 w 217"/>
                <a:gd name="T25" fmla="*/ 0 h 180"/>
                <a:gd name="T26" fmla="*/ 26 w 217"/>
                <a:gd name="T27" fmla="*/ 0 h 180"/>
                <a:gd name="T28" fmla="*/ 0 w 217"/>
                <a:gd name="T29" fmla="*/ 21 h 180"/>
                <a:gd name="T30" fmla="*/ 0 w 217"/>
                <a:gd name="T31" fmla="*/ 180 h 180"/>
                <a:gd name="T32" fmla="*/ 26 w 217"/>
                <a:gd name="T33" fmla="*/ 180 h 180"/>
                <a:gd name="T34" fmla="*/ 121 w 217"/>
                <a:gd name="T35" fmla="*/ 21 h 180"/>
                <a:gd name="T36" fmla="*/ 191 w 217"/>
                <a:gd name="T37" fmla="*/ 91 h 180"/>
                <a:gd name="T38" fmla="*/ 121 w 217"/>
                <a:gd name="T39" fmla="*/ 91 h 180"/>
                <a:gd name="T40" fmla="*/ 121 w 217"/>
                <a:gd name="T41" fmla="*/ 21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7" h="180">
                  <a:moveTo>
                    <a:pt x="26" y="180"/>
                  </a:moveTo>
                  <a:cubicBezTo>
                    <a:pt x="26" y="22"/>
                    <a:pt x="26" y="21"/>
                    <a:pt x="26" y="21"/>
                  </a:cubicBezTo>
                  <a:cubicBezTo>
                    <a:pt x="100" y="21"/>
                    <a:pt x="100" y="21"/>
                    <a:pt x="100" y="21"/>
                  </a:cubicBezTo>
                  <a:cubicBezTo>
                    <a:pt x="100" y="91"/>
                    <a:pt x="100" y="91"/>
                    <a:pt x="100" y="91"/>
                  </a:cubicBezTo>
                  <a:cubicBezTo>
                    <a:pt x="100" y="104"/>
                    <a:pt x="108" y="117"/>
                    <a:pt x="121" y="117"/>
                  </a:cubicBezTo>
                  <a:cubicBezTo>
                    <a:pt x="191" y="117"/>
                    <a:pt x="191" y="117"/>
                    <a:pt x="191" y="117"/>
                  </a:cubicBezTo>
                  <a:cubicBezTo>
                    <a:pt x="191" y="143"/>
                    <a:pt x="191" y="163"/>
                    <a:pt x="191" y="180"/>
                  </a:cubicBezTo>
                  <a:cubicBezTo>
                    <a:pt x="217" y="180"/>
                    <a:pt x="217" y="180"/>
                    <a:pt x="217" y="180"/>
                  </a:cubicBezTo>
                  <a:cubicBezTo>
                    <a:pt x="217" y="91"/>
                    <a:pt x="217" y="91"/>
                    <a:pt x="217" y="91"/>
                  </a:cubicBezTo>
                  <a:cubicBezTo>
                    <a:pt x="217" y="87"/>
                    <a:pt x="217" y="87"/>
                    <a:pt x="217" y="87"/>
                  </a:cubicBezTo>
                  <a:cubicBezTo>
                    <a:pt x="217" y="83"/>
                    <a:pt x="215" y="80"/>
                    <a:pt x="208" y="74"/>
                  </a:cubicBezTo>
                  <a:cubicBezTo>
                    <a:pt x="138" y="9"/>
                    <a:pt x="139" y="8"/>
                    <a:pt x="139" y="8"/>
                  </a:cubicBezTo>
                  <a:cubicBezTo>
                    <a:pt x="133" y="2"/>
                    <a:pt x="127" y="0"/>
                    <a:pt x="121" y="0"/>
                  </a:cubicBezTo>
                  <a:cubicBezTo>
                    <a:pt x="26" y="0"/>
                    <a:pt x="26" y="0"/>
                    <a:pt x="26" y="0"/>
                  </a:cubicBezTo>
                  <a:cubicBezTo>
                    <a:pt x="13" y="0"/>
                    <a:pt x="0" y="8"/>
                    <a:pt x="0" y="21"/>
                  </a:cubicBezTo>
                  <a:cubicBezTo>
                    <a:pt x="0" y="97"/>
                    <a:pt x="0" y="147"/>
                    <a:pt x="0" y="180"/>
                  </a:cubicBezTo>
                  <a:lnTo>
                    <a:pt x="26" y="180"/>
                  </a:lnTo>
                  <a:close/>
                  <a:moveTo>
                    <a:pt x="121" y="21"/>
                  </a:moveTo>
                  <a:cubicBezTo>
                    <a:pt x="191" y="91"/>
                    <a:pt x="191" y="91"/>
                    <a:pt x="191" y="91"/>
                  </a:cubicBezTo>
                  <a:cubicBezTo>
                    <a:pt x="121" y="91"/>
                    <a:pt x="121" y="91"/>
                    <a:pt x="121" y="91"/>
                  </a:cubicBezTo>
                  <a:cubicBezTo>
                    <a:pt x="121" y="21"/>
                    <a:pt x="121" y="21"/>
                    <a:pt x="121" y="21"/>
                  </a:cubicBez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3539280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5068766" y="1118868"/>
            <a:ext cx="6715268" cy="226290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18" rIns="1645920" bIns="45718" numCol="1" rtlCol="0" anchor="ctr" anchorCtr="0" compatLnSpc="1">
            <a:prstTxWarp prst="textNoShape">
              <a:avLst/>
            </a:prstTxWarp>
          </a:bodyPr>
          <a:lstStyle/>
          <a:p>
            <a:pPr defTabSz="914099" fontAlgn="base">
              <a:spcBef>
                <a:spcPct val="0"/>
              </a:spcBef>
              <a:spcAft>
                <a:spcPct val="0"/>
              </a:spcAft>
            </a:pPr>
            <a:r>
              <a:rPr lang="en-US" dirty="0" err="1" smtClean="0">
                <a:gradFill>
                  <a:gsLst>
                    <a:gs pos="0">
                      <a:srgbClr val="FFFFFF"/>
                    </a:gs>
                    <a:gs pos="100000">
                      <a:srgbClr val="FFFFFF"/>
                    </a:gs>
                  </a:gsLst>
                  <a:lin ang="5400000" scaled="0"/>
                </a:gradFill>
              </a:rPr>
              <a:t>PutBlob</a:t>
            </a:r>
            <a:r>
              <a:rPr lang="en-US" dirty="0" smtClean="0">
                <a:gradFill>
                  <a:gsLst>
                    <a:gs pos="0">
                      <a:srgbClr val="FFFFFF"/>
                    </a:gs>
                    <a:gs pos="100000">
                      <a:srgbClr val="FFFFFF"/>
                    </a:gs>
                  </a:gsLst>
                  <a:lin ang="5400000" scaled="0"/>
                </a:gradFill>
              </a:rPr>
              <a:t>, </a:t>
            </a:r>
            <a:r>
              <a:rPr lang="en-US" dirty="0" err="1" smtClean="0">
                <a:gradFill>
                  <a:gsLst>
                    <a:gs pos="0">
                      <a:srgbClr val="FFFFFF"/>
                    </a:gs>
                    <a:gs pos="100000">
                      <a:srgbClr val="FFFFFF"/>
                    </a:gs>
                  </a:gsLst>
                  <a:lin ang="5400000" scaled="0"/>
                </a:gradFill>
              </a:rPr>
              <a:t>GetBlob</a:t>
            </a:r>
            <a:r>
              <a:rPr lang="en-US" dirty="0" smtClean="0">
                <a:gradFill>
                  <a:gsLst>
                    <a:gs pos="0">
                      <a:srgbClr val="FFFFFF"/>
                    </a:gs>
                    <a:gs pos="100000">
                      <a:srgbClr val="FFFFFF"/>
                    </a:gs>
                  </a:gsLst>
                  <a:lin ang="5400000" scaled="0"/>
                </a:gradFill>
              </a:rPr>
              <a:t>, </a:t>
            </a:r>
            <a:endParaRPr lang="en-US" dirty="0">
              <a:gradFill>
                <a:gsLst>
                  <a:gs pos="0">
                    <a:srgbClr val="FFFFFF"/>
                  </a:gs>
                  <a:gs pos="100000">
                    <a:srgbClr val="FFFFFF"/>
                  </a:gs>
                </a:gsLst>
                <a:lin ang="5400000" scaled="0"/>
              </a:gradFill>
            </a:endParaRPr>
          </a:p>
          <a:p>
            <a:pPr defTabSz="914099" fontAlgn="base">
              <a:spcBef>
                <a:spcPct val="0"/>
              </a:spcBef>
              <a:spcAft>
                <a:spcPct val="0"/>
              </a:spcAft>
            </a:pPr>
            <a:r>
              <a:rPr lang="en-US" dirty="0" err="1" smtClean="0">
                <a:gradFill>
                  <a:gsLst>
                    <a:gs pos="0">
                      <a:srgbClr val="FFFFFF"/>
                    </a:gs>
                    <a:gs pos="100000">
                      <a:srgbClr val="FFFFFF"/>
                    </a:gs>
                  </a:gsLst>
                  <a:lin ang="5400000" scaled="0"/>
                </a:gradFill>
              </a:rPr>
              <a:t>DeleteBlob</a:t>
            </a:r>
            <a:r>
              <a:rPr lang="en-US" dirty="0" smtClean="0">
                <a:gradFill>
                  <a:gsLst>
                    <a:gs pos="0">
                      <a:srgbClr val="FFFFFF"/>
                    </a:gs>
                    <a:gs pos="100000">
                      <a:srgbClr val="FFFFFF"/>
                    </a:gs>
                  </a:gsLst>
                  <a:lin ang="5400000" scaled="0"/>
                </a:gradFill>
              </a:rPr>
              <a:t>, </a:t>
            </a:r>
            <a:r>
              <a:rPr lang="en-US" dirty="0" err="1" smtClean="0">
                <a:gradFill>
                  <a:gsLst>
                    <a:gs pos="0">
                      <a:srgbClr val="FFFFFF"/>
                    </a:gs>
                    <a:gs pos="100000">
                      <a:srgbClr val="FFFFFF"/>
                    </a:gs>
                  </a:gsLst>
                  <a:lin ang="5400000" scaled="0"/>
                </a:gradFill>
              </a:rPr>
              <a:t>CopyBlob</a:t>
            </a:r>
            <a:endParaRPr lang="en-US" dirty="0" smtClean="0">
              <a:gradFill>
                <a:gsLst>
                  <a:gs pos="0">
                    <a:srgbClr val="FFFFFF"/>
                  </a:gs>
                  <a:gs pos="100000">
                    <a:srgbClr val="FFFFFF"/>
                  </a:gs>
                </a:gsLst>
                <a:lin ang="5400000" scaled="0"/>
              </a:gradFill>
            </a:endParaRPr>
          </a:p>
          <a:p>
            <a:pPr defTabSz="914099" fontAlgn="base">
              <a:spcBef>
                <a:spcPct val="0"/>
              </a:spcBef>
              <a:spcAft>
                <a:spcPct val="0"/>
              </a:spcAft>
            </a:pPr>
            <a:endParaRPr lang="en-US" dirty="0">
              <a:gradFill>
                <a:gsLst>
                  <a:gs pos="0">
                    <a:srgbClr val="FFFFFF"/>
                  </a:gs>
                  <a:gs pos="100000">
                    <a:srgbClr val="FFFFFF"/>
                  </a:gs>
                </a:gsLst>
                <a:lin ang="5400000" scaled="0"/>
              </a:gradFill>
            </a:endParaRPr>
          </a:p>
          <a:p>
            <a:pPr defTabSz="914099" fontAlgn="base">
              <a:spcBef>
                <a:spcPct val="0"/>
              </a:spcBef>
              <a:spcAft>
                <a:spcPct val="0"/>
              </a:spcAft>
            </a:pPr>
            <a:r>
              <a:rPr lang="en-US" b="1" dirty="0" err="1">
                <a:gradFill>
                  <a:gsLst>
                    <a:gs pos="0">
                      <a:srgbClr val="FFFFFF"/>
                    </a:gs>
                    <a:gs pos="100000">
                      <a:srgbClr val="FFFFFF"/>
                    </a:gs>
                  </a:gsLst>
                  <a:lin ang="5400000" scaled="0"/>
                </a:gradFill>
              </a:rPr>
              <a:t>SnapshotBlob</a:t>
            </a:r>
            <a:r>
              <a:rPr lang="en-US" b="1" dirty="0">
                <a:gradFill>
                  <a:gsLst>
                    <a:gs pos="0">
                      <a:srgbClr val="FFFFFF"/>
                    </a:gs>
                    <a:gs pos="100000">
                      <a:srgbClr val="FFFFFF"/>
                    </a:gs>
                  </a:gsLst>
                  <a:lin ang="5400000" scaled="0"/>
                </a:gradFill>
              </a:rPr>
              <a:t> </a:t>
            </a:r>
          </a:p>
          <a:p>
            <a:pPr defTabSz="914099" fontAlgn="base">
              <a:spcBef>
                <a:spcPct val="0"/>
              </a:spcBef>
              <a:spcAft>
                <a:spcPct val="0"/>
              </a:spcAft>
            </a:pPr>
            <a:r>
              <a:rPr lang="en-US" b="1" dirty="0" err="1">
                <a:gradFill>
                  <a:gsLst>
                    <a:gs pos="0">
                      <a:srgbClr val="FFFFFF"/>
                    </a:gs>
                    <a:gs pos="100000">
                      <a:srgbClr val="FFFFFF"/>
                    </a:gs>
                  </a:gsLst>
                  <a:lin ang="5400000" scaled="0"/>
                </a:gradFill>
              </a:rPr>
              <a:t>LeaseBlob</a:t>
            </a:r>
            <a:r>
              <a:rPr lang="en-US" b="1" dirty="0">
                <a:gradFill>
                  <a:gsLst>
                    <a:gs pos="0">
                      <a:srgbClr val="FFFFFF"/>
                    </a:gs>
                    <a:gs pos="100000">
                      <a:srgbClr val="FFFFFF"/>
                    </a:gs>
                  </a:gsLst>
                  <a:lin ang="5400000" scaled="0"/>
                </a:gradFill>
              </a:rPr>
              <a:t> </a:t>
            </a:r>
          </a:p>
        </p:txBody>
      </p:sp>
      <p:sp>
        <p:nvSpPr>
          <p:cNvPr id="7" name="Rectangle 6"/>
          <p:cNvSpPr/>
          <p:nvPr/>
        </p:nvSpPr>
        <p:spPr bwMode="auto">
          <a:xfrm>
            <a:off x="5068766" y="3920732"/>
            <a:ext cx="6715268" cy="268613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18" rIns="2468880" bIns="45718" numCol="1" rtlCol="0" anchor="ctr" anchorCtr="0" compatLnSpc="1">
            <a:prstTxWarp prst="textNoShape">
              <a:avLst/>
            </a:prstTxWarp>
          </a:bodyPr>
          <a:lstStyle/>
          <a:p>
            <a:pPr defTabSz="914099" fontAlgn="base">
              <a:spcBef>
                <a:spcPct val="0"/>
              </a:spcBef>
              <a:spcAft>
                <a:spcPct val="0"/>
              </a:spcAft>
            </a:pPr>
            <a:r>
              <a:rPr lang="en-US" dirty="0" smtClean="0">
                <a:solidFill>
                  <a:schemeClr val="bg1"/>
                </a:solidFill>
              </a:rPr>
              <a:t>HTTP headers </a:t>
            </a:r>
            <a:r>
              <a:rPr lang="en-US" dirty="0">
                <a:solidFill>
                  <a:schemeClr val="bg1"/>
                </a:solidFill>
              </a:rPr>
              <a:t/>
            </a:r>
            <a:br>
              <a:rPr lang="en-US" dirty="0">
                <a:solidFill>
                  <a:schemeClr val="bg1"/>
                </a:solidFill>
              </a:rPr>
            </a:br>
            <a:r>
              <a:rPr lang="en-US" dirty="0">
                <a:solidFill>
                  <a:schemeClr val="bg1"/>
                </a:solidFill>
              </a:rPr>
              <a:t>(Cache-Control, Content-Encoding, Content-Type, </a:t>
            </a:r>
            <a:r>
              <a:rPr lang="en-US" dirty="0" err="1">
                <a:solidFill>
                  <a:schemeClr val="bg1"/>
                </a:solidFill>
              </a:rPr>
              <a:t>etc</a:t>
            </a:r>
            <a:r>
              <a:rPr lang="en-US" dirty="0" smtClean="0">
                <a:solidFill>
                  <a:schemeClr val="bg1"/>
                </a:solidFill>
              </a:rPr>
              <a:t>)</a:t>
            </a:r>
            <a:endParaRPr lang="en-US" sz="2800" dirty="0" smtClean="0">
              <a:solidFill>
                <a:schemeClr val="bg1"/>
              </a:solidFill>
            </a:endParaRPr>
          </a:p>
          <a:p>
            <a:pPr defTabSz="914099" fontAlgn="base">
              <a:spcBef>
                <a:spcPct val="0"/>
              </a:spcBef>
              <a:spcAft>
                <a:spcPct val="0"/>
              </a:spcAft>
            </a:pPr>
            <a:endParaRPr lang="en-US" dirty="0">
              <a:solidFill>
                <a:schemeClr val="bg1"/>
              </a:solidFill>
            </a:endParaRPr>
          </a:p>
          <a:p>
            <a:pPr defTabSz="914099" fontAlgn="base">
              <a:spcBef>
                <a:spcPct val="0"/>
              </a:spcBef>
              <a:spcAft>
                <a:spcPct val="0"/>
              </a:spcAft>
            </a:pPr>
            <a:r>
              <a:rPr lang="en-US" dirty="0" err="1" smtClean="0">
                <a:solidFill>
                  <a:schemeClr val="bg1"/>
                </a:solidFill>
              </a:rPr>
              <a:t>Consiste</a:t>
            </a:r>
            <a:r>
              <a:rPr lang="en-US" dirty="0" smtClean="0">
                <a:solidFill>
                  <a:schemeClr val="bg1"/>
                </a:solidFill>
              </a:rPr>
              <a:t> en pares de </a:t>
            </a:r>
            <a:r>
              <a:rPr lang="en-US" dirty="0" err="1" smtClean="0">
                <a:solidFill>
                  <a:schemeClr val="bg1"/>
                </a:solidFill>
              </a:rPr>
              <a:t>datos</a:t>
            </a:r>
            <a:r>
              <a:rPr lang="en-US" dirty="0" smtClean="0">
                <a:solidFill>
                  <a:schemeClr val="bg1"/>
                </a:solidFill>
              </a:rPr>
              <a:t> </a:t>
            </a:r>
            <a:r>
              <a:rPr lang="en-US" dirty="0">
                <a:solidFill>
                  <a:schemeClr val="bg1"/>
                </a:solidFill>
              </a:rPr>
              <a:t>&lt;name, value</a:t>
            </a:r>
            <a:r>
              <a:rPr lang="en-US" dirty="0" smtClean="0">
                <a:solidFill>
                  <a:schemeClr val="bg1"/>
                </a:solidFill>
              </a:rPr>
              <a:t>&gt;</a:t>
            </a:r>
            <a:endParaRPr lang="en-US" dirty="0">
              <a:solidFill>
                <a:schemeClr val="bg1"/>
              </a:solidFill>
            </a:endParaRPr>
          </a:p>
        </p:txBody>
      </p:sp>
      <p:sp>
        <p:nvSpPr>
          <p:cNvPr id="2" name="Title 1"/>
          <p:cNvSpPr>
            <a:spLocks noGrp="1"/>
          </p:cNvSpPr>
          <p:nvPr>
            <p:ph type="title"/>
          </p:nvPr>
        </p:nvSpPr>
        <p:spPr/>
        <p:txBody>
          <a:bodyPr/>
          <a:lstStyle/>
          <a:p>
            <a:r>
              <a:rPr lang="es-AR" dirty="0" smtClean="0"/>
              <a:t>Blobs</a:t>
            </a:r>
            <a:endParaRPr lang="en-US" dirty="0"/>
          </a:p>
        </p:txBody>
      </p:sp>
      <p:sp>
        <p:nvSpPr>
          <p:cNvPr id="3" name="Content Placeholder 2"/>
          <p:cNvSpPr>
            <a:spLocks noGrp="1"/>
          </p:cNvSpPr>
          <p:nvPr>
            <p:ph type="body" sz="quarter" idx="10"/>
          </p:nvPr>
        </p:nvSpPr>
        <p:spPr>
          <a:xfrm>
            <a:off x="519112" y="1446214"/>
            <a:ext cx="4032106" cy="1107996"/>
          </a:xfrm>
        </p:spPr>
        <p:txBody>
          <a:bodyPr/>
          <a:lstStyle/>
          <a:p>
            <a:pPr algn="r"/>
            <a:r>
              <a:rPr lang="en-US" dirty="0" err="1" smtClean="0">
                <a:solidFill>
                  <a:schemeClr val="accent2">
                    <a:alpha val="99000"/>
                  </a:schemeClr>
                </a:solidFill>
              </a:rPr>
              <a:t>Operaciones</a:t>
            </a:r>
            <a:r>
              <a:rPr lang="en-US" dirty="0" smtClean="0">
                <a:solidFill>
                  <a:schemeClr val="accent2">
                    <a:alpha val="99000"/>
                  </a:schemeClr>
                </a:solidFill>
              </a:rPr>
              <a:t> </a:t>
            </a:r>
            <a:r>
              <a:rPr lang="en-US" dirty="0" err="1" smtClean="0">
                <a:solidFill>
                  <a:schemeClr val="accent2">
                    <a:alpha val="99000"/>
                  </a:schemeClr>
                </a:solidFill>
              </a:rPr>
              <a:t>principales</a:t>
            </a:r>
            <a:endParaRPr lang="en-US" dirty="0" smtClean="0">
              <a:solidFill>
                <a:schemeClr val="accent2">
                  <a:alpha val="99000"/>
                </a:schemeClr>
              </a:solidFill>
            </a:endParaRPr>
          </a:p>
        </p:txBody>
      </p:sp>
      <p:sp>
        <p:nvSpPr>
          <p:cNvPr id="10" name="Freeform 9"/>
          <p:cNvSpPr>
            <a:spLocks noEditPoints="1"/>
          </p:cNvSpPr>
          <p:nvPr/>
        </p:nvSpPr>
        <p:spPr bwMode="auto">
          <a:xfrm>
            <a:off x="9750210" y="4232141"/>
            <a:ext cx="1728910" cy="1524349"/>
          </a:xfrm>
          <a:custGeom>
            <a:avLst/>
            <a:gdLst>
              <a:gd name="T0" fmla="*/ 2220 w 3152"/>
              <a:gd name="T1" fmla="*/ 905 h 2780"/>
              <a:gd name="T2" fmla="*/ 2131 w 3152"/>
              <a:gd name="T3" fmla="*/ 764 h 2780"/>
              <a:gd name="T4" fmla="*/ 1420 w 3152"/>
              <a:gd name="T5" fmla="*/ 92 h 2780"/>
              <a:gd name="T6" fmla="*/ 1243 w 3152"/>
              <a:gd name="T7" fmla="*/ 2 h 2780"/>
              <a:gd name="T8" fmla="*/ 1243 w 3152"/>
              <a:gd name="T9" fmla="*/ 2 h 2780"/>
              <a:gd name="T10" fmla="*/ 1243 w 3152"/>
              <a:gd name="T11" fmla="*/ 2 h 2780"/>
              <a:gd name="T12" fmla="*/ 266 w 3152"/>
              <a:gd name="T13" fmla="*/ 2 h 2780"/>
              <a:gd name="T14" fmla="*/ 0 w 3152"/>
              <a:gd name="T15" fmla="*/ 226 h 2780"/>
              <a:gd name="T16" fmla="*/ 0 w 3152"/>
              <a:gd name="T17" fmla="*/ 2511 h 2780"/>
              <a:gd name="T18" fmla="*/ 266 w 3152"/>
              <a:gd name="T19" fmla="*/ 2780 h 2780"/>
              <a:gd name="T20" fmla="*/ 1953 w 3152"/>
              <a:gd name="T21" fmla="*/ 2780 h 2780"/>
              <a:gd name="T22" fmla="*/ 2220 w 3152"/>
              <a:gd name="T23" fmla="*/ 2511 h 2780"/>
              <a:gd name="T24" fmla="*/ 2220 w 3152"/>
              <a:gd name="T25" fmla="*/ 943 h 2780"/>
              <a:gd name="T26" fmla="*/ 2220 w 3152"/>
              <a:gd name="T27" fmla="*/ 905 h 2780"/>
              <a:gd name="T28" fmla="*/ 1243 w 3152"/>
              <a:gd name="T29" fmla="*/ 226 h 2780"/>
              <a:gd name="T30" fmla="*/ 1953 w 3152"/>
              <a:gd name="T31" fmla="*/ 943 h 2780"/>
              <a:gd name="T32" fmla="*/ 1243 w 3152"/>
              <a:gd name="T33" fmla="*/ 943 h 2780"/>
              <a:gd name="T34" fmla="*/ 1243 w 3152"/>
              <a:gd name="T35" fmla="*/ 226 h 2780"/>
              <a:gd name="T36" fmla="*/ 1243 w 3152"/>
              <a:gd name="T37" fmla="*/ 226 h 2780"/>
              <a:gd name="T38" fmla="*/ 1953 w 3152"/>
              <a:gd name="T39" fmla="*/ 2511 h 2780"/>
              <a:gd name="T40" fmla="*/ 266 w 3152"/>
              <a:gd name="T41" fmla="*/ 2511 h 2780"/>
              <a:gd name="T42" fmla="*/ 266 w 3152"/>
              <a:gd name="T43" fmla="*/ 226 h 2780"/>
              <a:gd name="T44" fmla="*/ 1021 w 3152"/>
              <a:gd name="T45" fmla="*/ 226 h 2780"/>
              <a:gd name="T46" fmla="*/ 1021 w 3152"/>
              <a:gd name="T47" fmla="*/ 943 h 2780"/>
              <a:gd name="T48" fmla="*/ 1243 w 3152"/>
              <a:gd name="T49" fmla="*/ 1212 h 2780"/>
              <a:gd name="T50" fmla="*/ 1953 w 3152"/>
              <a:gd name="T51" fmla="*/ 1212 h 2780"/>
              <a:gd name="T52" fmla="*/ 1953 w 3152"/>
              <a:gd name="T53" fmla="*/ 2511 h 2780"/>
              <a:gd name="T54" fmla="*/ 1953 w 3152"/>
              <a:gd name="T55" fmla="*/ 2511 h 2780"/>
              <a:gd name="T56" fmla="*/ 2575 w 3152"/>
              <a:gd name="T57" fmla="*/ 630 h 2780"/>
              <a:gd name="T58" fmla="*/ 2664 w 3152"/>
              <a:gd name="T59" fmla="*/ 854 h 2780"/>
              <a:gd name="T60" fmla="*/ 2664 w 3152"/>
              <a:gd name="T61" fmla="*/ 2511 h 2780"/>
              <a:gd name="T62" fmla="*/ 2442 w 3152"/>
              <a:gd name="T63" fmla="*/ 2780 h 2780"/>
              <a:gd name="T64" fmla="*/ 2353 w 3152"/>
              <a:gd name="T65" fmla="*/ 2780 h 2780"/>
              <a:gd name="T66" fmla="*/ 2442 w 3152"/>
              <a:gd name="T67" fmla="*/ 2556 h 2780"/>
              <a:gd name="T68" fmla="*/ 2442 w 3152"/>
              <a:gd name="T69" fmla="*/ 943 h 2780"/>
              <a:gd name="T70" fmla="*/ 2353 w 3152"/>
              <a:gd name="T71" fmla="*/ 674 h 2780"/>
              <a:gd name="T72" fmla="*/ 1642 w 3152"/>
              <a:gd name="T73" fmla="*/ 2 h 2780"/>
              <a:gd name="T74" fmla="*/ 1642 w 3152"/>
              <a:gd name="T75" fmla="*/ 2 h 2780"/>
              <a:gd name="T76" fmla="*/ 1731 w 3152"/>
              <a:gd name="T77" fmla="*/ 2 h 2780"/>
              <a:gd name="T78" fmla="*/ 1776 w 3152"/>
              <a:gd name="T79" fmla="*/ 2 h 2780"/>
              <a:gd name="T80" fmla="*/ 2086 w 3152"/>
              <a:gd name="T81" fmla="*/ 137 h 2780"/>
              <a:gd name="T82" fmla="*/ 2575 w 3152"/>
              <a:gd name="T83" fmla="*/ 630 h 2780"/>
              <a:gd name="T84" fmla="*/ 3063 w 3152"/>
              <a:gd name="T85" fmla="*/ 585 h 2780"/>
              <a:gd name="T86" fmla="*/ 3152 w 3152"/>
              <a:gd name="T87" fmla="*/ 764 h 2780"/>
              <a:gd name="T88" fmla="*/ 3152 w 3152"/>
              <a:gd name="T89" fmla="*/ 2511 h 2780"/>
              <a:gd name="T90" fmla="*/ 2886 w 3152"/>
              <a:gd name="T91" fmla="*/ 2780 h 2780"/>
              <a:gd name="T92" fmla="*/ 2841 w 3152"/>
              <a:gd name="T93" fmla="*/ 2780 h 2780"/>
              <a:gd name="T94" fmla="*/ 2886 w 3152"/>
              <a:gd name="T95" fmla="*/ 2556 h 2780"/>
              <a:gd name="T96" fmla="*/ 2886 w 3152"/>
              <a:gd name="T97" fmla="*/ 809 h 2780"/>
              <a:gd name="T98" fmla="*/ 2841 w 3152"/>
              <a:gd name="T99" fmla="*/ 630 h 2780"/>
              <a:gd name="T100" fmla="*/ 2220 w 3152"/>
              <a:gd name="T101" fmla="*/ 2 h 2780"/>
              <a:gd name="T102" fmla="*/ 2220 w 3152"/>
              <a:gd name="T103" fmla="*/ 2 h 2780"/>
              <a:gd name="T104" fmla="*/ 2264 w 3152"/>
              <a:gd name="T105" fmla="*/ 2 h 2780"/>
              <a:gd name="T106" fmla="*/ 2308 w 3152"/>
              <a:gd name="T107" fmla="*/ 2 h 2780"/>
              <a:gd name="T108" fmla="*/ 2619 w 3152"/>
              <a:gd name="T109" fmla="*/ 137 h 2780"/>
              <a:gd name="T110" fmla="*/ 3063 w 3152"/>
              <a:gd name="T111" fmla="*/ 585 h 2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52" h="2780">
                <a:moveTo>
                  <a:pt x="2220" y="905"/>
                </a:moveTo>
                <a:cubicBezTo>
                  <a:pt x="2220" y="860"/>
                  <a:pt x="2204" y="833"/>
                  <a:pt x="2131" y="764"/>
                </a:cubicBezTo>
                <a:cubicBezTo>
                  <a:pt x="1419" y="93"/>
                  <a:pt x="1420" y="92"/>
                  <a:pt x="1420" y="92"/>
                </a:cubicBezTo>
                <a:cubicBezTo>
                  <a:pt x="1358" y="23"/>
                  <a:pt x="1304" y="2"/>
                  <a:pt x="1243" y="2"/>
                </a:cubicBezTo>
                <a:cubicBezTo>
                  <a:pt x="1243" y="2"/>
                  <a:pt x="1243" y="2"/>
                  <a:pt x="1243" y="2"/>
                </a:cubicBezTo>
                <a:cubicBezTo>
                  <a:pt x="1243" y="2"/>
                  <a:pt x="1243" y="2"/>
                  <a:pt x="1243" y="2"/>
                </a:cubicBezTo>
                <a:cubicBezTo>
                  <a:pt x="266" y="2"/>
                  <a:pt x="266" y="2"/>
                  <a:pt x="266" y="2"/>
                </a:cubicBezTo>
                <a:cubicBezTo>
                  <a:pt x="133" y="2"/>
                  <a:pt x="0" y="92"/>
                  <a:pt x="0" y="226"/>
                </a:cubicBezTo>
                <a:cubicBezTo>
                  <a:pt x="0" y="2511"/>
                  <a:pt x="0" y="2511"/>
                  <a:pt x="0" y="2511"/>
                </a:cubicBezTo>
                <a:cubicBezTo>
                  <a:pt x="0" y="2646"/>
                  <a:pt x="133" y="2780"/>
                  <a:pt x="266" y="2780"/>
                </a:cubicBezTo>
                <a:cubicBezTo>
                  <a:pt x="1953" y="2780"/>
                  <a:pt x="1953" y="2780"/>
                  <a:pt x="1953" y="2780"/>
                </a:cubicBezTo>
                <a:cubicBezTo>
                  <a:pt x="2086" y="2780"/>
                  <a:pt x="2220" y="2646"/>
                  <a:pt x="2220" y="2511"/>
                </a:cubicBezTo>
                <a:cubicBezTo>
                  <a:pt x="2220" y="943"/>
                  <a:pt x="2220" y="943"/>
                  <a:pt x="2220" y="943"/>
                </a:cubicBezTo>
                <a:lnTo>
                  <a:pt x="2220" y="905"/>
                </a:lnTo>
                <a:close/>
                <a:moveTo>
                  <a:pt x="1243" y="226"/>
                </a:moveTo>
                <a:cubicBezTo>
                  <a:pt x="1953" y="943"/>
                  <a:pt x="1953" y="943"/>
                  <a:pt x="1953" y="943"/>
                </a:cubicBezTo>
                <a:cubicBezTo>
                  <a:pt x="1243" y="943"/>
                  <a:pt x="1243" y="943"/>
                  <a:pt x="1243" y="943"/>
                </a:cubicBezTo>
                <a:cubicBezTo>
                  <a:pt x="1243" y="226"/>
                  <a:pt x="1243" y="226"/>
                  <a:pt x="1243" y="226"/>
                </a:cubicBezTo>
                <a:cubicBezTo>
                  <a:pt x="1243" y="226"/>
                  <a:pt x="1243" y="226"/>
                  <a:pt x="1243" y="226"/>
                </a:cubicBezTo>
                <a:close/>
                <a:moveTo>
                  <a:pt x="1953" y="2511"/>
                </a:moveTo>
                <a:cubicBezTo>
                  <a:pt x="266" y="2511"/>
                  <a:pt x="266" y="2511"/>
                  <a:pt x="266" y="2511"/>
                </a:cubicBezTo>
                <a:cubicBezTo>
                  <a:pt x="266" y="226"/>
                  <a:pt x="266" y="226"/>
                  <a:pt x="266" y="226"/>
                </a:cubicBezTo>
                <a:cubicBezTo>
                  <a:pt x="1021" y="226"/>
                  <a:pt x="1021" y="226"/>
                  <a:pt x="1021" y="226"/>
                </a:cubicBezTo>
                <a:cubicBezTo>
                  <a:pt x="1021" y="943"/>
                  <a:pt x="1021" y="943"/>
                  <a:pt x="1021" y="943"/>
                </a:cubicBezTo>
                <a:cubicBezTo>
                  <a:pt x="1021" y="1078"/>
                  <a:pt x="1110" y="1212"/>
                  <a:pt x="1243" y="1212"/>
                </a:cubicBezTo>
                <a:cubicBezTo>
                  <a:pt x="1953" y="1212"/>
                  <a:pt x="1953" y="1212"/>
                  <a:pt x="1953" y="1212"/>
                </a:cubicBezTo>
                <a:cubicBezTo>
                  <a:pt x="1953" y="2511"/>
                  <a:pt x="1953" y="2511"/>
                  <a:pt x="1953" y="2511"/>
                </a:cubicBezTo>
                <a:cubicBezTo>
                  <a:pt x="1953" y="2511"/>
                  <a:pt x="1953" y="2511"/>
                  <a:pt x="1953" y="2511"/>
                </a:cubicBezTo>
                <a:close/>
                <a:moveTo>
                  <a:pt x="2575" y="630"/>
                </a:moveTo>
                <a:cubicBezTo>
                  <a:pt x="2619" y="674"/>
                  <a:pt x="2664" y="764"/>
                  <a:pt x="2664" y="854"/>
                </a:cubicBezTo>
                <a:cubicBezTo>
                  <a:pt x="2664" y="2511"/>
                  <a:pt x="2664" y="2511"/>
                  <a:pt x="2664" y="2511"/>
                </a:cubicBezTo>
                <a:cubicBezTo>
                  <a:pt x="2664" y="2646"/>
                  <a:pt x="2575" y="2780"/>
                  <a:pt x="2442" y="2780"/>
                </a:cubicBezTo>
                <a:cubicBezTo>
                  <a:pt x="2353" y="2780"/>
                  <a:pt x="2353" y="2780"/>
                  <a:pt x="2353" y="2780"/>
                </a:cubicBezTo>
                <a:cubicBezTo>
                  <a:pt x="2397" y="2691"/>
                  <a:pt x="2442" y="2646"/>
                  <a:pt x="2442" y="2556"/>
                </a:cubicBezTo>
                <a:cubicBezTo>
                  <a:pt x="2442" y="943"/>
                  <a:pt x="2442" y="943"/>
                  <a:pt x="2442" y="943"/>
                </a:cubicBezTo>
                <a:cubicBezTo>
                  <a:pt x="2442" y="854"/>
                  <a:pt x="2452" y="769"/>
                  <a:pt x="2353" y="674"/>
                </a:cubicBezTo>
                <a:cubicBezTo>
                  <a:pt x="1645" y="0"/>
                  <a:pt x="1642" y="2"/>
                  <a:pt x="1642" y="2"/>
                </a:cubicBezTo>
                <a:cubicBezTo>
                  <a:pt x="1642" y="2"/>
                  <a:pt x="1642" y="2"/>
                  <a:pt x="1642" y="2"/>
                </a:cubicBezTo>
                <a:cubicBezTo>
                  <a:pt x="1731" y="2"/>
                  <a:pt x="1731" y="2"/>
                  <a:pt x="1731" y="2"/>
                </a:cubicBezTo>
                <a:cubicBezTo>
                  <a:pt x="1776" y="2"/>
                  <a:pt x="1776" y="2"/>
                  <a:pt x="1776" y="2"/>
                </a:cubicBezTo>
                <a:cubicBezTo>
                  <a:pt x="1820" y="2"/>
                  <a:pt x="1953" y="2"/>
                  <a:pt x="2086" y="137"/>
                </a:cubicBezTo>
                <a:cubicBezTo>
                  <a:pt x="2575" y="630"/>
                  <a:pt x="2575" y="630"/>
                  <a:pt x="2575" y="630"/>
                </a:cubicBezTo>
                <a:moveTo>
                  <a:pt x="3063" y="585"/>
                </a:moveTo>
                <a:cubicBezTo>
                  <a:pt x="3108" y="630"/>
                  <a:pt x="3152" y="719"/>
                  <a:pt x="3152" y="764"/>
                </a:cubicBezTo>
                <a:cubicBezTo>
                  <a:pt x="3152" y="2511"/>
                  <a:pt x="3152" y="2511"/>
                  <a:pt x="3152" y="2511"/>
                </a:cubicBezTo>
                <a:cubicBezTo>
                  <a:pt x="3152" y="2646"/>
                  <a:pt x="3019" y="2780"/>
                  <a:pt x="2886" y="2780"/>
                </a:cubicBezTo>
                <a:cubicBezTo>
                  <a:pt x="2841" y="2780"/>
                  <a:pt x="2841" y="2780"/>
                  <a:pt x="2841" y="2780"/>
                </a:cubicBezTo>
                <a:cubicBezTo>
                  <a:pt x="2886" y="2691"/>
                  <a:pt x="2886" y="2646"/>
                  <a:pt x="2886" y="2556"/>
                </a:cubicBezTo>
                <a:cubicBezTo>
                  <a:pt x="2886" y="809"/>
                  <a:pt x="2886" y="809"/>
                  <a:pt x="2886" y="809"/>
                </a:cubicBezTo>
                <a:cubicBezTo>
                  <a:pt x="2886" y="764"/>
                  <a:pt x="2886" y="674"/>
                  <a:pt x="2841" y="630"/>
                </a:cubicBezTo>
                <a:cubicBezTo>
                  <a:pt x="2220" y="2"/>
                  <a:pt x="2220" y="2"/>
                  <a:pt x="2220" y="2"/>
                </a:cubicBezTo>
                <a:cubicBezTo>
                  <a:pt x="2220" y="2"/>
                  <a:pt x="2220" y="2"/>
                  <a:pt x="2220" y="2"/>
                </a:cubicBezTo>
                <a:cubicBezTo>
                  <a:pt x="2264" y="2"/>
                  <a:pt x="2264" y="2"/>
                  <a:pt x="2264" y="2"/>
                </a:cubicBezTo>
                <a:cubicBezTo>
                  <a:pt x="2308" y="2"/>
                  <a:pt x="2308" y="2"/>
                  <a:pt x="2308" y="2"/>
                </a:cubicBezTo>
                <a:cubicBezTo>
                  <a:pt x="2397" y="2"/>
                  <a:pt x="2486" y="2"/>
                  <a:pt x="2619" y="137"/>
                </a:cubicBezTo>
                <a:cubicBezTo>
                  <a:pt x="3063" y="585"/>
                  <a:pt x="3063" y="585"/>
                  <a:pt x="3063" y="585"/>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 name="Content Placeholder 2"/>
          <p:cNvSpPr txBox="1">
            <a:spLocks/>
          </p:cNvSpPr>
          <p:nvPr/>
        </p:nvSpPr>
        <p:spPr>
          <a:xfrm>
            <a:off x="519112" y="4232141"/>
            <a:ext cx="4032106" cy="1661993"/>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3"/>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dirty="0" err="1" smtClean="0">
                <a:solidFill>
                  <a:schemeClr val="accent2">
                    <a:alpha val="99000"/>
                  </a:schemeClr>
                </a:solidFill>
              </a:rPr>
              <a:t>Asociar</a:t>
            </a:r>
            <a:r>
              <a:rPr lang="en-US" dirty="0" smtClean="0">
                <a:solidFill>
                  <a:schemeClr val="accent2">
                    <a:alpha val="99000"/>
                  </a:schemeClr>
                </a:solidFill>
              </a:rPr>
              <a:t> </a:t>
            </a:r>
            <a:br>
              <a:rPr lang="en-US" dirty="0" smtClean="0">
                <a:solidFill>
                  <a:schemeClr val="accent2">
                    <a:alpha val="99000"/>
                  </a:schemeClr>
                </a:solidFill>
              </a:rPr>
            </a:br>
            <a:r>
              <a:rPr lang="en-US" dirty="0" smtClean="0">
                <a:solidFill>
                  <a:schemeClr val="accent2">
                    <a:alpha val="99000"/>
                  </a:schemeClr>
                </a:solidFill>
              </a:rPr>
              <a:t>Metadata </a:t>
            </a:r>
            <a:br>
              <a:rPr lang="en-US" dirty="0" smtClean="0">
                <a:solidFill>
                  <a:schemeClr val="accent2">
                    <a:alpha val="99000"/>
                  </a:schemeClr>
                </a:solidFill>
              </a:rPr>
            </a:br>
            <a:r>
              <a:rPr lang="en-US" dirty="0" smtClean="0">
                <a:solidFill>
                  <a:schemeClr val="accent2">
                    <a:alpha val="99000"/>
                  </a:schemeClr>
                </a:solidFill>
              </a:rPr>
              <a:t>a un Blob</a:t>
            </a:r>
            <a:endParaRPr lang="en-US" dirty="0">
              <a:solidFill>
                <a:schemeClr val="accent2">
                  <a:alpha val="99000"/>
                </a:schemeClr>
              </a:solidFill>
            </a:endParaRPr>
          </a:p>
        </p:txBody>
      </p:sp>
      <p:sp>
        <p:nvSpPr>
          <p:cNvPr id="9" name="Freeform 8"/>
          <p:cNvSpPr>
            <a:spLocks noEditPoints="1"/>
          </p:cNvSpPr>
          <p:nvPr/>
        </p:nvSpPr>
        <p:spPr bwMode="auto">
          <a:xfrm>
            <a:off x="9889731" y="1516866"/>
            <a:ext cx="1728910" cy="1524349"/>
          </a:xfrm>
          <a:custGeom>
            <a:avLst/>
            <a:gdLst>
              <a:gd name="T0" fmla="*/ 2220 w 3152"/>
              <a:gd name="T1" fmla="*/ 905 h 2780"/>
              <a:gd name="T2" fmla="*/ 2131 w 3152"/>
              <a:gd name="T3" fmla="*/ 764 h 2780"/>
              <a:gd name="T4" fmla="*/ 1420 w 3152"/>
              <a:gd name="T5" fmla="*/ 92 h 2780"/>
              <a:gd name="T6" fmla="*/ 1243 w 3152"/>
              <a:gd name="T7" fmla="*/ 2 h 2780"/>
              <a:gd name="T8" fmla="*/ 1243 w 3152"/>
              <a:gd name="T9" fmla="*/ 2 h 2780"/>
              <a:gd name="T10" fmla="*/ 1243 w 3152"/>
              <a:gd name="T11" fmla="*/ 2 h 2780"/>
              <a:gd name="T12" fmla="*/ 266 w 3152"/>
              <a:gd name="T13" fmla="*/ 2 h 2780"/>
              <a:gd name="T14" fmla="*/ 0 w 3152"/>
              <a:gd name="T15" fmla="*/ 226 h 2780"/>
              <a:gd name="T16" fmla="*/ 0 w 3152"/>
              <a:gd name="T17" fmla="*/ 2511 h 2780"/>
              <a:gd name="T18" fmla="*/ 266 w 3152"/>
              <a:gd name="T19" fmla="*/ 2780 h 2780"/>
              <a:gd name="T20" fmla="*/ 1953 w 3152"/>
              <a:gd name="T21" fmla="*/ 2780 h 2780"/>
              <a:gd name="T22" fmla="*/ 2220 w 3152"/>
              <a:gd name="T23" fmla="*/ 2511 h 2780"/>
              <a:gd name="T24" fmla="*/ 2220 w 3152"/>
              <a:gd name="T25" fmla="*/ 943 h 2780"/>
              <a:gd name="T26" fmla="*/ 2220 w 3152"/>
              <a:gd name="T27" fmla="*/ 905 h 2780"/>
              <a:gd name="T28" fmla="*/ 1243 w 3152"/>
              <a:gd name="T29" fmla="*/ 226 h 2780"/>
              <a:gd name="T30" fmla="*/ 1953 w 3152"/>
              <a:gd name="T31" fmla="*/ 943 h 2780"/>
              <a:gd name="T32" fmla="*/ 1243 w 3152"/>
              <a:gd name="T33" fmla="*/ 943 h 2780"/>
              <a:gd name="T34" fmla="*/ 1243 w 3152"/>
              <a:gd name="T35" fmla="*/ 226 h 2780"/>
              <a:gd name="T36" fmla="*/ 1243 w 3152"/>
              <a:gd name="T37" fmla="*/ 226 h 2780"/>
              <a:gd name="T38" fmla="*/ 1953 w 3152"/>
              <a:gd name="T39" fmla="*/ 2511 h 2780"/>
              <a:gd name="T40" fmla="*/ 266 w 3152"/>
              <a:gd name="T41" fmla="*/ 2511 h 2780"/>
              <a:gd name="T42" fmla="*/ 266 w 3152"/>
              <a:gd name="T43" fmla="*/ 226 h 2780"/>
              <a:gd name="T44" fmla="*/ 1021 w 3152"/>
              <a:gd name="T45" fmla="*/ 226 h 2780"/>
              <a:gd name="T46" fmla="*/ 1021 w 3152"/>
              <a:gd name="T47" fmla="*/ 943 h 2780"/>
              <a:gd name="T48" fmla="*/ 1243 w 3152"/>
              <a:gd name="T49" fmla="*/ 1212 h 2780"/>
              <a:gd name="T50" fmla="*/ 1953 w 3152"/>
              <a:gd name="T51" fmla="*/ 1212 h 2780"/>
              <a:gd name="T52" fmla="*/ 1953 w 3152"/>
              <a:gd name="T53" fmla="*/ 2511 h 2780"/>
              <a:gd name="T54" fmla="*/ 1953 w 3152"/>
              <a:gd name="T55" fmla="*/ 2511 h 2780"/>
              <a:gd name="T56" fmla="*/ 2575 w 3152"/>
              <a:gd name="T57" fmla="*/ 630 h 2780"/>
              <a:gd name="T58" fmla="*/ 2664 w 3152"/>
              <a:gd name="T59" fmla="*/ 854 h 2780"/>
              <a:gd name="T60" fmla="*/ 2664 w 3152"/>
              <a:gd name="T61" fmla="*/ 2511 h 2780"/>
              <a:gd name="T62" fmla="*/ 2442 w 3152"/>
              <a:gd name="T63" fmla="*/ 2780 h 2780"/>
              <a:gd name="T64" fmla="*/ 2353 w 3152"/>
              <a:gd name="T65" fmla="*/ 2780 h 2780"/>
              <a:gd name="T66" fmla="*/ 2442 w 3152"/>
              <a:gd name="T67" fmla="*/ 2556 h 2780"/>
              <a:gd name="T68" fmla="*/ 2442 w 3152"/>
              <a:gd name="T69" fmla="*/ 943 h 2780"/>
              <a:gd name="T70" fmla="*/ 2353 w 3152"/>
              <a:gd name="T71" fmla="*/ 674 h 2780"/>
              <a:gd name="T72" fmla="*/ 1642 w 3152"/>
              <a:gd name="T73" fmla="*/ 2 h 2780"/>
              <a:gd name="T74" fmla="*/ 1642 w 3152"/>
              <a:gd name="T75" fmla="*/ 2 h 2780"/>
              <a:gd name="T76" fmla="*/ 1731 w 3152"/>
              <a:gd name="T77" fmla="*/ 2 h 2780"/>
              <a:gd name="T78" fmla="*/ 1776 w 3152"/>
              <a:gd name="T79" fmla="*/ 2 h 2780"/>
              <a:gd name="T80" fmla="*/ 2086 w 3152"/>
              <a:gd name="T81" fmla="*/ 137 h 2780"/>
              <a:gd name="T82" fmla="*/ 2575 w 3152"/>
              <a:gd name="T83" fmla="*/ 630 h 2780"/>
              <a:gd name="T84" fmla="*/ 3063 w 3152"/>
              <a:gd name="T85" fmla="*/ 585 h 2780"/>
              <a:gd name="T86" fmla="*/ 3152 w 3152"/>
              <a:gd name="T87" fmla="*/ 764 h 2780"/>
              <a:gd name="T88" fmla="*/ 3152 w 3152"/>
              <a:gd name="T89" fmla="*/ 2511 h 2780"/>
              <a:gd name="T90" fmla="*/ 2886 w 3152"/>
              <a:gd name="T91" fmla="*/ 2780 h 2780"/>
              <a:gd name="T92" fmla="*/ 2841 w 3152"/>
              <a:gd name="T93" fmla="*/ 2780 h 2780"/>
              <a:gd name="T94" fmla="*/ 2886 w 3152"/>
              <a:gd name="T95" fmla="*/ 2556 h 2780"/>
              <a:gd name="T96" fmla="*/ 2886 w 3152"/>
              <a:gd name="T97" fmla="*/ 809 h 2780"/>
              <a:gd name="T98" fmla="*/ 2841 w 3152"/>
              <a:gd name="T99" fmla="*/ 630 h 2780"/>
              <a:gd name="T100" fmla="*/ 2220 w 3152"/>
              <a:gd name="T101" fmla="*/ 2 h 2780"/>
              <a:gd name="T102" fmla="*/ 2220 w 3152"/>
              <a:gd name="T103" fmla="*/ 2 h 2780"/>
              <a:gd name="T104" fmla="*/ 2264 w 3152"/>
              <a:gd name="T105" fmla="*/ 2 h 2780"/>
              <a:gd name="T106" fmla="*/ 2308 w 3152"/>
              <a:gd name="T107" fmla="*/ 2 h 2780"/>
              <a:gd name="T108" fmla="*/ 2619 w 3152"/>
              <a:gd name="T109" fmla="*/ 137 h 2780"/>
              <a:gd name="T110" fmla="*/ 3063 w 3152"/>
              <a:gd name="T111" fmla="*/ 585 h 2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52" h="2780">
                <a:moveTo>
                  <a:pt x="2220" y="905"/>
                </a:moveTo>
                <a:cubicBezTo>
                  <a:pt x="2220" y="860"/>
                  <a:pt x="2204" y="833"/>
                  <a:pt x="2131" y="764"/>
                </a:cubicBezTo>
                <a:cubicBezTo>
                  <a:pt x="1419" y="93"/>
                  <a:pt x="1420" y="92"/>
                  <a:pt x="1420" y="92"/>
                </a:cubicBezTo>
                <a:cubicBezTo>
                  <a:pt x="1358" y="23"/>
                  <a:pt x="1304" y="2"/>
                  <a:pt x="1243" y="2"/>
                </a:cubicBezTo>
                <a:cubicBezTo>
                  <a:pt x="1243" y="2"/>
                  <a:pt x="1243" y="2"/>
                  <a:pt x="1243" y="2"/>
                </a:cubicBezTo>
                <a:cubicBezTo>
                  <a:pt x="1243" y="2"/>
                  <a:pt x="1243" y="2"/>
                  <a:pt x="1243" y="2"/>
                </a:cubicBezTo>
                <a:cubicBezTo>
                  <a:pt x="266" y="2"/>
                  <a:pt x="266" y="2"/>
                  <a:pt x="266" y="2"/>
                </a:cubicBezTo>
                <a:cubicBezTo>
                  <a:pt x="133" y="2"/>
                  <a:pt x="0" y="92"/>
                  <a:pt x="0" y="226"/>
                </a:cubicBezTo>
                <a:cubicBezTo>
                  <a:pt x="0" y="2511"/>
                  <a:pt x="0" y="2511"/>
                  <a:pt x="0" y="2511"/>
                </a:cubicBezTo>
                <a:cubicBezTo>
                  <a:pt x="0" y="2646"/>
                  <a:pt x="133" y="2780"/>
                  <a:pt x="266" y="2780"/>
                </a:cubicBezTo>
                <a:cubicBezTo>
                  <a:pt x="1953" y="2780"/>
                  <a:pt x="1953" y="2780"/>
                  <a:pt x="1953" y="2780"/>
                </a:cubicBezTo>
                <a:cubicBezTo>
                  <a:pt x="2086" y="2780"/>
                  <a:pt x="2220" y="2646"/>
                  <a:pt x="2220" y="2511"/>
                </a:cubicBezTo>
                <a:cubicBezTo>
                  <a:pt x="2220" y="943"/>
                  <a:pt x="2220" y="943"/>
                  <a:pt x="2220" y="943"/>
                </a:cubicBezTo>
                <a:lnTo>
                  <a:pt x="2220" y="905"/>
                </a:lnTo>
                <a:close/>
                <a:moveTo>
                  <a:pt x="1243" y="226"/>
                </a:moveTo>
                <a:cubicBezTo>
                  <a:pt x="1953" y="943"/>
                  <a:pt x="1953" y="943"/>
                  <a:pt x="1953" y="943"/>
                </a:cubicBezTo>
                <a:cubicBezTo>
                  <a:pt x="1243" y="943"/>
                  <a:pt x="1243" y="943"/>
                  <a:pt x="1243" y="943"/>
                </a:cubicBezTo>
                <a:cubicBezTo>
                  <a:pt x="1243" y="226"/>
                  <a:pt x="1243" y="226"/>
                  <a:pt x="1243" y="226"/>
                </a:cubicBezTo>
                <a:cubicBezTo>
                  <a:pt x="1243" y="226"/>
                  <a:pt x="1243" y="226"/>
                  <a:pt x="1243" y="226"/>
                </a:cubicBezTo>
                <a:close/>
                <a:moveTo>
                  <a:pt x="1953" y="2511"/>
                </a:moveTo>
                <a:cubicBezTo>
                  <a:pt x="266" y="2511"/>
                  <a:pt x="266" y="2511"/>
                  <a:pt x="266" y="2511"/>
                </a:cubicBezTo>
                <a:cubicBezTo>
                  <a:pt x="266" y="226"/>
                  <a:pt x="266" y="226"/>
                  <a:pt x="266" y="226"/>
                </a:cubicBezTo>
                <a:cubicBezTo>
                  <a:pt x="1021" y="226"/>
                  <a:pt x="1021" y="226"/>
                  <a:pt x="1021" y="226"/>
                </a:cubicBezTo>
                <a:cubicBezTo>
                  <a:pt x="1021" y="943"/>
                  <a:pt x="1021" y="943"/>
                  <a:pt x="1021" y="943"/>
                </a:cubicBezTo>
                <a:cubicBezTo>
                  <a:pt x="1021" y="1078"/>
                  <a:pt x="1110" y="1212"/>
                  <a:pt x="1243" y="1212"/>
                </a:cubicBezTo>
                <a:cubicBezTo>
                  <a:pt x="1953" y="1212"/>
                  <a:pt x="1953" y="1212"/>
                  <a:pt x="1953" y="1212"/>
                </a:cubicBezTo>
                <a:cubicBezTo>
                  <a:pt x="1953" y="2511"/>
                  <a:pt x="1953" y="2511"/>
                  <a:pt x="1953" y="2511"/>
                </a:cubicBezTo>
                <a:cubicBezTo>
                  <a:pt x="1953" y="2511"/>
                  <a:pt x="1953" y="2511"/>
                  <a:pt x="1953" y="2511"/>
                </a:cubicBezTo>
                <a:close/>
                <a:moveTo>
                  <a:pt x="2575" y="630"/>
                </a:moveTo>
                <a:cubicBezTo>
                  <a:pt x="2619" y="674"/>
                  <a:pt x="2664" y="764"/>
                  <a:pt x="2664" y="854"/>
                </a:cubicBezTo>
                <a:cubicBezTo>
                  <a:pt x="2664" y="2511"/>
                  <a:pt x="2664" y="2511"/>
                  <a:pt x="2664" y="2511"/>
                </a:cubicBezTo>
                <a:cubicBezTo>
                  <a:pt x="2664" y="2646"/>
                  <a:pt x="2575" y="2780"/>
                  <a:pt x="2442" y="2780"/>
                </a:cubicBezTo>
                <a:cubicBezTo>
                  <a:pt x="2353" y="2780"/>
                  <a:pt x="2353" y="2780"/>
                  <a:pt x="2353" y="2780"/>
                </a:cubicBezTo>
                <a:cubicBezTo>
                  <a:pt x="2397" y="2691"/>
                  <a:pt x="2442" y="2646"/>
                  <a:pt x="2442" y="2556"/>
                </a:cubicBezTo>
                <a:cubicBezTo>
                  <a:pt x="2442" y="943"/>
                  <a:pt x="2442" y="943"/>
                  <a:pt x="2442" y="943"/>
                </a:cubicBezTo>
                <a:cubicBezTo>
                  <a:pt x="2442" y="854"/>
                  <a:pt x="2452" y="769"/>
                  <a:pt x="2353" y="674"/>
                </a:cubicBezTo>
                <a:cubicBezTo>
                  <a:pt x="1645" y="0"/>
                  <a:pt x="1642" y="2"/>
                  <a:pt x="1642" y="2"/>
                </a:cubicBezTo>
                <a:cubicBezTo>
                  <a:pt x="1642" y="2"/>
                  <a:pt x="1642" y="2"/>
                  <a:pt x="1642" y="2"/>
                </a:cubicBezTo>
                <a:cubicBezTo>
                  <a:pt x="1731" y="2"/>
                  <a:pt x="1731" y="2"/>
                  <a:pt x="1731" y="2"/>
                </a:cubicBezTo>
                <a:cubicBezTo>
                  <a:pt x="1776" y="2"/>
                  <a:pt x="1776" y="2"/>
                  <a:pt x="1776" y="2"/>
                </a:cubicBezTo>
                <a:cubicBezTo>
                  <a:pt x="1820" y="2"/>
                  <a:pt x="1953" y="2"/>
                  <a:pt x="2086" y="137"/>
                </a:cubicBezTo>
                <a:cubicBezTo>
                  <a:pt x="2575" y="630"/>
                  <a:pt x="2575" y="630"/>
                  <a:pt x="2575" y="630"/>
                </a:cubicBezTo>
                <a:moveTo>
                  <a:pt x="3063" y="585"/>
                </a:moveTo>
                <a:cubicBezTo>
                  <a:pt x="3108" y="630"/>
                  <a:pt x="3152" y="719"/>
                  <a:pt x="3152" y="764"/>
                </a:cubicBezTo>
                <a:cubicBezTo>
                  <a:pt x="3152" y="2511"/>
                  <a:pt x="3152" y="2511"/>
                  <a:pt x="3152" y="2511"/>
                </a:cubicBezTo>
                <a:cubicBezTo>
                  <a:pt x="3152" y="2646"/>
                  <a:pt x="3019" y="2780"/>
                  <a:pt x="2886" y="2780"/>
                </a:cubicBezTo>
                <a:cubicBezTo>
                  <a:pt x="2841" y="2780"/>
                  <a:pt x="2841" y="2780"/>
                  <a:pt x="2841" y="2780"/>
                </a:cubicBezTo>
                <a:cubicBezTo>
                  <a:pt x="2886" y="2691"/>
                  <a:pt x="2886" y="2646"/>
                  <a:pt x="2886" y="2556"/>
                </a:cubicBezTo>
                <a:cubicBezTo>
                  <a:pt x="2886" y="809"/>
                  <a:pt x="2886" y="809"/>
                  <a:pt x="2886" y="809"/>
                </a:cubicBezTo>
                <a:cubicBezTo>
                  <a:pt x="2886" y="764"/>
                  <a:pt x="2886" y="674"/>
                  <a:pt x="2841" y="630"/>
                </a:cubicBezTo>
                <a:cubicBezTo>
                  <a:pt x="2220" y="2"/>
                  <a:pt x="2220" y="2"/>
                  <a:pt x="2220" y="2"/>
                </a:cubicBezTo>
                <a:cubicBezTo>
                  <a:pt x="2220" y="2"/>
                  <a:pt x="2220" y="2"/>
                  <a:pt x="2220" y="2"/>
                </a:cubicBezTo>
                <a:cubicBezTo>
                  <a:pt x="2264" y="2"/>
                  <a:pt x="2264" y="2"/>
                  <a:pt x="2264" y="2"/>
                </a:cubicBezTo>
                <a:cubicBezTo>
                  <a:pt x="2308" y="2"/>
                  <a:pt x="2308" y="2"/>
                  <a:pt x="2308" y="2"/>
                </a:cubicBezTo>
                <a:cubicBezTo>
                  <a:pt x="2397" y="2"/>
                  <a:pt x="2486" y="2"/>
                  <a:pt x="2619" y="137"/>
                </a:cubicBezTo>
                <a:cubicBezTo>
                  <a:pt x="3063" y="585"/>
                  <a:pt x="3063" y="585"/>
                  <a:pt x="3063" y="585"/>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2588124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Shared Access </a:t>
            </a:r>
            <a:r>
              <a:rPr lang="en-NZ" dirty="0"/>
              <a:t>Signatures</a:t>
            </a:r>
          </a:p>
        </p:txBody>
      </p:sp>
      <p:sp>
        <p:nvSpPr>
          <p:cNvPr id="3" name="Content Placeholder 2"/>
          <p:cNvSpPr>
            <a:spLocks noGrp="1"/>
          </p:cNvSpPr>
          <p:nvPr>
            <p:ph type="body" sz="quarter" idx="10"/>
          </p:nvPr>
        </p:nvSpPr>
        <p:spPr>
          <a:xfrm>
            <a:off x="519112" y="1133341"/>
            <a:ext cx="11149013" cy="5230663"/>
          </a:xfrm>
        </p:spPr>
        <p:txBody>
          <a:bodyPr/>
          <a:lstStyle/>
          <a:p>
            <a:r>
              <a:rPr lang="en-NZ" sz="3200" dirty="0" err="1" smtClean="0">
                <a:solidFill>
                  <a:schemeClr val="accent2">
                    <a:alpha val="99000"/>
                  </a:schemeClr>
                </a:solidFill>
              </a:rPr>
              <a:t>Políticas</a:t>
            </a:r>
            <a:r>
              <a:rPr lang="en-NZ" sz="3200" dirty="0" smtClean="0">
                <a:solidFill>
                  <a:schemeClr val="accent2">
                    <a:alpha val="99000"/>
                  </a:schemeClr>
                </a:solidFill>
              </a:rPr>
              <a:t> de </a:t>
            </a:r>
            <a:r>
              <a:rPr lang="en-NZ" sz="3200" dirty="0" err="1" smtClean="0">
                <a:solidFill>
                  <a:schemeClr val="accent2">
                    <a:alpha val="99000"/>
                  </a:schemeClr>
                </a:solidFill>
              </a:rPr>
              <a:t>acceso</a:t>
            </a:r>
            <a:r>
              <a:rPr lang="en-NZ" sz="3200" dirty="0" smtClean="0">
                <a:solidFill>
                  <a:schemeClr val="accent2">
                    <a:alpha val="99000"/>
                  </a:schemeClr>
                </a:solidFill>
              </a:rPr>
              <a:t> granular (fine-grained) a </a:t>
            </a:r>
            <a:r>
              <a:rPr lang="en-NZ" sz="3200" dirty="0" err="1" smtClean="0">
                <a:solidFill>
                  <a:schemeClr val="accent2">
                    <a:alpha val="99000"/>
                  </a:schemeClr>
                </a:solidFill>
              </a:rPr>
              <a:t>nivel</a:t>
            </a:r>
            <a:r>
              <a:rPr lang="en-NZ" sz="3200" dirty="0" smtClean="0">
                <a:solidFill>
                  <a:schemeClr val="accent2">
                    <a:alpha val="99000"/>
                  </a:schemeClr>
                </a:solidFill>
              </a:rPr>
              <a:t> de blobs y de containers</a:t>
            </a:r>
            <a:endParaRPr lang="en-NZ" sz="3600" dirty="0">
              <a:solidFill>
                <a:schemeClr val="accent2">
                  <a:alpha val="99000"/>
                </a:schemeClr>
              </a:solidFill>
            </a:endParaRPr>
          </a:p>
          <a:p>
            <a:r>
              <a:rPr lang="en-NZ" sz="2400" spc="-51" dirty="0">
                <a:latin typeface="+mn-lt"/>
              </a:rPr>
              <a:t>La URL se firma con la storage </a:t>
            </a:r>
            <a:r>
              <a:rPr lang="en-NZ" sz="2400" spc="-51" dirty="0" smtClean="0">
                <a:latin typeface="+mn-lt"/>
              </a:rPr>
              <a:t>key</a:t>
            </a:r>
          </a:p>
          <a:p>
            <a:endParaRPr lang="en-NZ" sz="2000" spc="-51" dirty="0">
              <a:latin typeface="+mn-lt"/>
            </a:endParaRPr>
          </a:p>
          <a:p>
            <a:r>
              <a:rPr lang="en-NZ" sz="3200" dirty="0" err="1" smtClean="0">
                <a:solidFill>
                  <a:schemeClr val="accent2">
                    <a:alpha val="99000"/>
                  </a:schemeClr>
                </a:solidFill>
              </a:rPr>
              <a:t>Cómo</a:t>
            </a:r>
            <a:r>
              <a:rPr lang="en-NZ" sz="3200" dirty="0" smtClean="0">
                <a:solidFill>
                  <a:schemeClr val="accent2">
                    <a:alpha val="99000"/>
                  </a:schemeClr>
                </a:solidFill>
              </a:rPr>
              <a:t> </a:t>
            </a:r>
            <a:r>
              <a:rPr lang="en-NZ" sz="3200" dirty="0" err="1" smtClean="0">
                <a:solidFill>
                  <a:schemeClr val="accent2">
                    <a:alpha val="99000"/>
                  </a:schemeClr>
                </a:solidFill>
              </a:rPr>
              <a:t>anularla</a:t>
            </a:r>
            <a:r>
              <a:rPr lang="en-NZ" sz="3200" dirty="0" smtClean="0">
                <a:solidFill>
                  <a:schemeClr val="accent2">
                    <a:alpha val="99000"/>
                  </a:schemeClr>
                </a:solidFill>
              </a:rPr>
              <a:t>?</a:t>
            </a:r>
            <a:endParaRPr lang="en-NZ" dirty="0" smtClean="0">
              <a:solidFill>
                <a:schemeClr val="accent2">
                  <a:alpha val="99000"/>
                </a:schemeClr>
              </a:solidFill>
            </a:endParaRPr>
          </a:p>
          <a:p>
            <a:pPr lvl="1"/>
            <a:r>
              <a:rPr lang="en-NZ" sz="2400" spc="-51" dirty="0" err="1" smtClean="0"/>
              <a:t>Usar</a:t>
            </a:r>
            <a:r>
              <a:rPr lang="en-NZ" sz="2400" spc="-51" dirty="0" smtClean="0"/>
              <a:t> </a:t>
            </a:r>
            <a:r>
              <a:rPr lang="en-NZ" sz="2400" spc="-51" dirty="0" err="1" smtClean="0"/>
              <a:t>períodos</a:t>
            </a:r>
            <a:r>
              <a:rPr lang="en-NZ" sz="2400" spc="-51" dirty="0" smtClean="0"/>
              <a:t> de </a:t>
            </a:r>
            <a:r>
              <a:rPr lang="en-NZ" sz="2400" spc="-51" dirty="0" err="1" smtClean="0"/>
              <a:t>tiempo</a:t>
            </a:r>
            <a:r>
              <a:rPr lang="en-NZ" sz="2400" spc="-51" dirty="0" smtClean="0"/>
              <a:t> </a:t>
            </a:r>
            <a:r>
              <a:rPr lang="en-NZ" sz="2400" spc="-51" dirty="0" err="1" smtClean="0"/>
              <a:t>cortos</a:t>
            </a:r>
            <a:endParaRPr lang="en-NZ" sz="2400" spc="-51" dirty="0"/>
          </a:p>
          <a:p>
            <a:pPr lvl="1"/>
            <a:r>
              <a:rPr lang="en-NZ" sz="2400" spc="-51" dirty="0" err="1" smtClean="0"/>
              <a:t>Usar</a:t>
            </a:r>
            <a:r>
              <a:rPr lang="en-NZ" sz="2400" spc="-51" dirty="0" smtClean="0"/>
              <a:t> </a:t>
            </a:r>
            <a:r>
              <a:rPr lang="en-NZ" sz="2400" spc="-51" dirty="0" err="1" smtClean="0"/>
              <a:t>políticas</a:t>
            </a:r>
            <a:r>
              <a:rPr lang="en-NZ" sz="2400" spc="-51" dirty="0" smtClean="0"/>
              <a:t> de </a:t>
            </a:r>
            <a:r>
              <a:rPr lang="en-NZ" sz="2400" spc="-51" dirty="0" err="1" smtClean="0"/>
              <a:t>acceso</a:t>
            </a:r>
            <a:r>
              <a:rPr lang="en-NZ" sz="2400" spc="-51" dirty="0" smtClean="0"/>
              <a:t> a </a:t>
            </a:r>
            <a:r>
              <a:rPr lang="en-NZ" sz="2400" spc="-51" dirty="0" err="1" smtClean="0"/>
              <a:t>nivel</a:t>
            </a:r>
            <a:r>
              <a:rPr lang="en-NZ" sz="2400" spc="-51" dirty="0" smtClean="0"/>
              <a:t> de container </a:t>
            </a:r>
          </a:p>
          <a:p>
            <a:pPr lvl="1"/>
            <a:r>
              <a:rPr lang="en-NZ" sz="2400" spc="-51" dirty="0" err="1" smtClean="0"/>
              <a:t>que</a:t>
            </a:r>
            <a:r>
              <a:rPr lang="en-NZ" sz="2400" spc="-51" dirty="0" smtClean="0"/>
              <a:t> </a:t>
            </a:r>
            <a:r>
              <a:rPr lang="en-NZ" sz="2400" spc="-51" dirty="0" err="1" smtClean="0"/>
              <a:t>pueden</a:t>
            </a:r>
            <a:r>
              <a:rPr lang="en-NZ" sz="2400" spc="-51" dirty="0" smtClean="0"/>
              <a:t> </a:t>
            </a:r>
            <a:r>
              <a:rPr lang="en-NZ" sz="2400" spc="-51" dirty="0" err="1" smtClean="0"/>
              <a:t>eliminarse</a:t>
            </a:r>
            <a:endParaRPr lang="en-NZ" sz="2400" spc="-51" dirty="0" smtClean="0"/>
          </a:p>
          <a:p>
            <a:pPr lvl="1"/>
            <a:endParaRPr lang="en-NZ" spc="-51" dirty="0"/>
          </a:p>
          <a:p>
            <a:r>
              <a:rPr lang="en-NZ" sz="3200" dirty="0" err="1" smtClean="0">
                <a:solidFill>
                  <a:schemeClr val="accent2">
                    <a:alpha val="99000"/>
                  </a:schemeClr>
                </a:solidFill>
              </a:rPr>
              <a:t>Casos</a:t>
            </a:r>
            <a:r>
              <a:rPr lang="en-NZ" sz="3200" dirty="0" smtClean="0">
                <a:solidFill>
                  <a:schemeClr val="accent2">
                    <a:alpha val="99000"/>
                  </a:schemeClr>
                </a:solidFill>
              </a:rPr>
              <a:t> de </a:t>
            </a:r>
            <a:r>
              <a:rPr lang="en-NZ" sz="3200" dirty="0" err="1" smtClean="0">
                <a:solidFill>
                  <a:schemeClr val="accent2">
                    <a:alpha val="99000"/>
                  </a:schemeClr>
                </a:solidFill>
              </a:rPr>
              <a:t>uso</a:t>
            </a:r>
            <a:endParaRPr lang="en-NZ" sz="3200" dirty="0" smtClean="0">
              <a:solidFill>
                <a:schemeClr val="accent2">
                  <a:alpha val="99000"/>
                </a:schemeClr>
              </a:solidFill>
            </a:endParaRPr>
          </a:p>
          <a:p>
            <a:pPr lvl="1"/>
            <a:r>
              <a:rPr lang="en-NZ" sz="2400" spc="-51" dirty="0" smtClean="0"/>
              <a:t>E.g</a:t>
            </a:r>
            <a:r>
              <a:rPr lang="en-NZ" sz="2400" spc="-51" dirty="0"/>
              <a:t>. </a:t>
            </a:r>
            <a:r>
              <a:rPr lang="en-NZ" sz="2400" spc="-51" dirty="0" err="1"/>
              <a:t>Proveer</a:t>
            </a:r>
            <a:r>
              <a:rPr lang="en-NZ" sz="2400" spc="-51" dirty="0"/>
              <a:t> </a:t>
            </a:r>
            <a:r>
              <a:rPr lang="en-NZ" sz="2400" spc="-51" dirty="0" err="1"/>
              <a:t>una</a:t>
            </a:r>
            <a:r>
              <a:rPr lang="en-NZ" sz="2400" spc="-51" dirty="0"/>
              <a:t> URL a un </a:t>
            </a:r>
            <a:r>
              <a:rPr lang="en-NZ" sz="2400" spc="-51" dirty="0" err="1"/>
              <a:t>cliente</a:t>
            </a:r>
            <a:r>
              <a:rPr lang="en-NZ" sz="2400" spc="-51" dirty="0"/>
              <a:t> en Silverlight para </a:t>
            </a:r>
            <a:r>
              <a:rPr lang="en-NZ" sz="2400" spc="-51" dirty="0" err="1"/>
              <a:t>subir</a:t>
            </a:r>
            <a:r>
              <a:rPr lang="en-NZ" sz="2400" spc="-51" dirty="0"/>
              <a:t> un container (upload</a:t>
            </a:r>
            <a:r>
              <a:rPr lang="en-NZ" sz="2400" spc="-51" dirty="0" smtClean="0"/>
              <a:t>)</a:t>
            </a:r>
          </a:p>
          <a:p>
            <a:pPr lvl="1"/>
            <a:r>
              <a:rPr lang="en-NZ" sz="2400" spc="-51" dirty="0" smtClean="0"/>
              <a:t>	</a:t>
            </a:r>
            <a:r>
              <a:rPr lang="en-NZ" sz="2400" spc="-51" dirty="0" err="1" smtClean="0"/>
              <a:t>Usar</a:t>
            </a:r>
            <a:r>
              <a:rPr lang="en-NZ" sz="2400" spc="-51" dirty="0" smtClean="0"/>
              <a:t> URLs </a:t>
            </a:r>
            <a:r>
              <a:rPr lang="en-NZ" sz="2400" spc="-51" dirty="0"/>
              <a:t>de </a:t>
            </a:r>
            <a:r>
              <a:rPr lang="en-NZ" sz="2400" spc="-51" dirty="0" err="1"/>
              <a:t>uso</a:t>
            </a:r>
            <a:r>
              <a:rPr lang="en-NZ" sz="2400" spc="-51" dirty="0"/>
              <a:t> </a:t>
            </a:r>
            <a:r>
              <a:rPr lang="en-NZ" sz="2400" spc="-51" dirty="0" err="1"/>
              <a:t>único</a:t>
            </a:r>
            <a:r>
              <a:rPr lang="en-NZ" sz="2400" spc="-51" dirty="0"/>
              <a:t> (</a:t>
            </a:r>
            <a:r>
              <a:rPr lang="en-NZ" sz="2400" spc="-51" dirty="0" err="1"/>
              <a:t>corta</a:t>
            </a:r>
            <a:r>
              <a:rPr lang="en-NZ" sz="2400" spc="-51" dirty="0"/>
              <a:t> </a:t>
            </a:r>
            <a:r>
              <a:rPr lang="en-NZ" sz="2400" spc="-51" dirty="0" err="1"/>
              <a:t>duración</a:t>
            </a:r>
            <a:r>
              <a:rPr lang="en-NZ" sz="2400" spc="-51" dirty="0"/>
              <a:t>)</a:t>
            </a:r>
          </a:p>
          <a:p>
            <a:pPr lvl="1"/>
            <a:r>
              <a:rPr lang="en-NZ" sz="2400" spc="-51" dirty="0" err="1" smtClean="0"/>
              <a:t>Proveer</a:t>
            </a:r>
            <a:r>
              <a:rPr lang="en-NZ" sz="2400" spc="-51" dirty="0" smtClean="0"/>
              <a:t> </a:t>
            </a:r>
            <a:r>
              <a:rPr lang="en-NZ" sz="2400" spc="-51" dirty="0" err="1"/>
              <a:t>permisos</a:t>
            </a:r>
            <a:r>
              <a:rPr lang="en-NZ" sz="2400" spc="-51" dirty="0"/>
              <a:t> </a:t>
            </a:r>
            <a:r>
              <a:rPr lang="en-NZ" sz="2400" spc="-51" dirty="0" err="1"/>
              <a:t>revocables</a:t>
            </a:r>
            <a:r>
              <a:rPr lang="en-NZ" sz="2400" spc="-51" dirty="0"/>
              <a:t> a </a:t>
            </a:r>
            <a:r>
              <a:rPr lang="en-NZ" sz="2400" spc="-51" dirty="0" err="1"/>
              <a:t>ciertos</a:t>
            </a:r>
            <a:r>
              <a:rPr lang="en-NZ" sz="2400" spc="-51" dirty="0"/>
              <a:t> </a:t>
            </a:r>
            <a:r>
              <a:rPr lang="en-NZ" sz="2400" spc="-51" dirty="0" err="1" smtClean="0"/>
              <a:t>usuarios</a:t>
            </a:r>
            <a:r>
              <a:rPr lang="en-NZ" sz="2400" spc="-51" dirty="0" smtClean="0"/>
              <a:t>/</a:t>
            </a:r>
            <a:r>
              <a:rPr lang="en-NZ" sz="2400" spc="-51" dirty="0" err="1" smtClean="0"/>
              <a:t>grupos</a:t>
            </a:r>
            <a:endParaRPr lang="en-NZ" sz="2400" spc="-51" dirty="0"/>
          </a:p>
        </p:txBody>
      </p:sp>
      <p:sp>
        <p:nvSpPr>
          <p:cNvPr id="4" name="Freeform 154"/>
          <p:cNvSpPr>
            <a:spLocks noEditPoints="1"/>
          </p:cNvSpPr>
          <p:nvPr/>
        </p:nvSpPr>
        <p:spPr bwMode="black">
          <a:xfrm>
            <a:off x="7959601" y="2125229"/>
            <a:ext cx="2863914" cy="2863166"/>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875898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1889125" y="3615771"/>
            <a:ext cx="8872538" cy="1274538"/>
          </a:xfrm>
        </p:spPr>
        <p:txBody>
          <a:bodyPr/>
          <a:lstStyle/>
          <a:p>
            <a:r>
              <a:rPr lang="en-US" dirty="0" smtClean="0"/>
              <a:t>demo</a:t>
            </a:r>
            <a:endParaRPr lang="en-US" dirty="0"/>
          </a:p>
        </p:txBody>
      </p:sp>
      <p:sp>
        <p:nvSpPr>
          <p:cNvPr id="5" name="Freeform 118"/>
          <p:cNvSpPr>
            <a:spLocks noEditPoints="1"/>
          </p:cNvSpPr>
          <p:nvPr/>
        </p:nvSpPr>
        <p:spPr bwMode="black">
          <a:xfrm>
            <a:off x="7432761" y="2197383"/>
            <a:ext cx="2891110" cy="1999864"/>
          </a:xfrm>
          <a:custGeom>
            <a:avLst/>
            <a:gdLst>
              <a:gd name="T0" fmla="*/ 40 w 80"/>
              <a:gd name="T1" fmla="*/ 0 h 56"/>
              <a:gd name="T2" fmla="*/ 0 w 80"/>
              <a:gd name="T3" fmla="*/ 28 h 56"/>
              <a:gd name="T4" fmla="*/ 40 w 80"/>
              <a:gd name="T5" fmla="*/ 56 h 56"/>
              <a:gd name="T6" fmla="*/ 80 w 80"/>
              <a:gd name="T7" fmla="*/ 28 h 56"/>
              <a:gd name="T8" fmla="*/ 40 w 80"/>
              <a:gd name="T9" fmla="*/ 0 h 56"/>
              <a:gd name="T10" fmla="*/ 40 w 80"/>
              <a:gd name="T11" fmla="*/ 48 h 56"/>
              <a:gd name="T12" fmla="*/ 20 w 80"/>
              <a:gd name="T13" fmla="*/ 28 h 56"/>
              <a:gd name="T14" fmla="*/ 40 w 80"/>
              <a:gd name="T15" fmla="*/ 8 h 56"/>
              <a:gd name="T16" fmla="*/ 60 w 80"/>
              <a:gd name="T17" fmla="*/ 28 h 56"/>
              <a:gd name="T18" fmla="*/ 40 w 80"/>
              <a:gd name="T19" fmla="*/ 48 h 56"/>
              <a:gd name="T20" fmla="*/ 52 w 80"/>
              <a:gd name="T21" fmla="*/ 28 h 56"/>
              <a:gd name="T22" fmla="*/ 40 w 80"/>
              <a:gd name="T23" fmla="*/ 40 h 56"/>
              <a:gd name="T24" fmla="*/ 28 w 80"/>
              <a:gd name="T25" fmla="*/ 28 h 56"/>
              <a:gd name="T26" fmla="*/ 40 w 80"/>
              <a:gd name="T27" fmla="*/ 16 h 56"/>
              <a:gd name="T28" fmla="*/ 52 w 80"/>
              <a:gd name="T29" fmla="*/ 2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56">
                <a:moveTo>
                  <a:pt x="40" y="0"/>
                </a:moveTo>
                <a:cubicBezTo>
                  <a:pt x="15" y="0"/>
                  <a:pt x="0" y="28"/>
                  <a:pt x="0" y="28"/>
                </a:cubicBezTo>
                <a:cubicBezTo>
                  <a:pt x="0" y="28"/>
                  <a:pt x="15" y="56"/>
                  <a:pt x="40" y="56"/>
                </a:cubicBezTo>
                <a:cubicBezTo>
                  <a:pt x="65" y="56"/>
                  <a:pt x="80" y="28"/>
                  <a:pt x="80" y="28"/>
                </a:cubicBezTo>
                <a:cubicBezTo>
                  <a:pt x="80" y="28"/>
                  <a:pt x="65" y="0"/>
                  <a:pt x="40" y="0"/>
                </a:cubicBezTo>
                <a:close/>
                <a:moveTo>
                  <a:pt x="40" y="48"/>
                </a:moveTo>
                <a:cubicBezTo>
                  <a:pt x="29" y="48"/>
                  <a:pt x="20" y="39"/>
                  <a:pt x="20" y="28"/>
                </a:cubicBezTo>
                <a:cubicBezTo>
                  <a:pt x="20" y="17"/>
                  <a:pt x="29" y="8"/>
                  <a:pt x="40" y="8"/>
                </a:cubicBezTo>
                <a:cubicBezTo>
                  <a:pt x="51" y="8"/>
                  <a:pt x="60" y="17"/>
                  <a:pt x="60" y="28"/>
                </a:cubicBezTo>
                <a:cubicBezTo>
                  <a:pt x="60" y="39"/>
                  <a:pt x="51" y="48"/>
                  <a:pt x="40" y="48"/>
                </a:cubicBezTo>
                <a:close/>
                <a:moveTo>
                  <a:pt x="52" y="28"/>
                </a:moveTo>
                <a:cubicBezTo>
                  <a:pt x="52" y="35"/>
                  <a:pt x="46" y="40"/>
                  <a:pt x="40" y="40"/>
                </a:cubicBezTo>
                <a:cubicBezTo>
                  <a:pt x="33" y="40"/>
                  <a:pt x="28" y="35"/>
                  <a:pt x="28" y="28"/>
                </a:cubicBezTo>
                <a:cubicBezTo>
                  <a:pt x="28" y="22"/>
                  <a:pt x="33" y="16"/>
                  <a:pt x="40" y="16"/>
                </a:cubicBezTo>
                <a:cubicBezTo>
                  <a:pt x="46" y="16"/>
                  <a:pt x="52" y="22"/>
                  <a:pt x="52" y="28"/>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761817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Drives</a:t>
            </a:r>
            <a:endParaRPr lang="en-US" dirty="0"/>
          </a:p>
        </p:txBody>
      </p:sp>
    </p:spTree>
    <p:extLst>
      <p:ext uri="{BB962C8B-B14F-4D97-AF65-F5344CB8AC3E}">
        <p14:creationId xmlns:p14="http://schemas.microsoft.com/office/powerpoint/2010/main" val="3562328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Windows Azure Drives</a:t>
            </a:r>
            <a:endParaRPr lang="en-US" dirty="0"/>
          </a:p>
        </p:txBody>
      </p:sp>
      <p:sp>
        <p:nvSpPr>
          <p:cNvPr id="3" name="Content Placeholder 2"/>
          <p:cNvSpPr>
            <a:spLocks noGrp="1"/>
          </p:cNvSpPr>
          <p:nvPr>
            <p:ph type="body" sz="quarter" idx="10"/>
          </p:nvPr>
        </p:nvSpPr>
        <p:spPr>
          <a:xfrm>
            <a:off x="519112" y="1366154"/>
            <a:ext cx="11149013" cy="4999830"/>
          </a:xfrm>
        </p:spPr>
        <p:txBody>
          <a:bodyPr/>
          <a:lstStyle/>
          <a:p>
            <a:r>
              <a:rPr lang="en-US" sz="3200" dirty="0" err="1" smtClean="0">
                <a:solidFill>
                  <a:schemeClr val="accent2">
                    <a:alpha val="99000"/>
                  </a:schemeClr>
                </a:solidFill>
              </a:rPr>
              <a:t>Volúmenes</a:t>
            </a:r>
            <a:r>
              <a:rPr lang="en-US" sz="3200" dirty="0" smtClean="0">
                <a:solidFill>
                  <a:schemeClr val="accent2">
                    <a:alpha val="99000"/>
                  </a:schemeClr>
                </a:solidFill>
              </a:rPr>
              <a:t> NTFS </a:t>
            </a:r>
            <a:r>
              <a:rPr lang="en-US" sz="3200" dirty="0" err="1" smtClean="0">
                <a:solidFill>
                  <a:schemeClr val="accent2">
                    <a:alpha val="99000"/>
                  </a:schemeClr>
                </a:solidFill>
              </a:rPr>
              <a:t>que</a:t>
            </a:r>
            <a:r>
              <a:rPr lang="en-US" sz="3200" dirty="0" smtClean="0">
                <a:solidFill>
                  <a:schemeClr val="accent2">
                    <a:alpha val="99000"/>
                  </a:schemeClr>
                </a:solidFill>
              </a:rPr>
              <a:t> </a:t>
            </a:r>
            <a:r>
              <a:rPr lang="en-US" sz="3200" dirty="0" err="1" smtClean="0">
                <a:solidFill>
                  <a:schemeClr val="accent2">
                    <a:alpha val="99000"/>
                  </a:schemeClr>
                </a:solidFill>
              </a:rPr>
              <a:t>pueden</a:t>
            </a:r>
            <a:r>
              <a:rPr lang="en-US" sz="3200" dirty="0" smtClean="0">
                <a:solidFill>
                  <a:schemeClr val="accent2">
                    <a:alpha val="99000"/>
                  </a:schemeClr>
                </a:solidFill>
              </a:rPr>
              <a:t> </a:t>
            </a:r>
            <a:r>
              <a:rPr lang="en-US" sz="3200" dirty="0" err="1" smtClean="0">
                <a:solidFill>
                  <a:schemeClr val="accent2">
                    <a:alpha val="99000"/>
                  </a:schemeClr>
                </a:solidFill>
              </a:rPr>
              <a:t>ser</a:t>
            </a:r>
            <a:r>
              <a:rPr lang="en-US" sz="3200" dirty="0" smtClean="0">
                <a:solidFill>
                  <a:schemeClr val="accent2">
                    <a:alpha val="99000"/>
                  </a:schemeClr>
                </a:solidFill>
              </a:rPr>
              <a:t> </a:t>
            </a:r>
            <a:r>
              <a:rPr lang="en-US" sz="3200" dirty="0" err="1" smtClean="0">
                <a:solidFill>
                  <a:schemeClr val="accent2">
                    <a:alpha val="99000"/>
                  </a:schemeClr>
                </a:solidFill>
              </a:rPr>
              <a:t>usados</a:t>
            </a:r>
            <a:r>
              <a:rPr lang="en-US" sz="3200" dirty="0" smtClean="0">
                <a:solidFill>
                  <a:schemeClr val="accent2">
                    <a:alpha val="99000"/>
                  </a:schemeClr>
                </a:solidFill>
              </a:rPr>
              <a:t> en </a:t>
            </a:r>
            <a:r>
              <a:rPr lang="en-US" sz="3200" dirty="0" err="1" smtClean="0">
                <a:solidFill>
                  <a:schemeClr val="accent2">
                    <a:alpha val="99000"/>
                  </a:schemeClr>
                </a:solidFill>
              </a:rPr>
              <a:t>instancias</a:t>
            </a:r>
            <a:r>
              <a:rPr lang="en-US" sz="3200" dirty="0" smtClean="0">
                <a:solidFill>
                  <a:schemeClr val="accent2">
                    <a:alpha val="99000"/>
                  </a:schemeClr>
                </a:solidFill>
              </a:rPr>
              <a:t> de Windows Azure</a:t>
            </a:r>
          </a:p>
          <a:p>
            <a:pPr lvl="1"/>
            <a:r>
              <a:rPr lang="en-US" sz="2400" dirty="0" smtClean="0"/>
              <a:t>Use </a:t>
            </a:r>
            <a:r>
              <a:rPr lang="en-US" sz="2400" dirty="0" err="1" smtClean="0"/>
              <a:t>las</a:t>
            </a:r>
            <a:r>
              <a:rPr lang="en-US" sz="2400" dirty="0" smtClean="0"/>
              <a:t> NTFS APIs </a:t>
            </a:r>
            <a:r>
              <a:rPr lang="en-US" sz="2400" dirty="0" err="1" smtClean="0"/>
              <a:t>existentes</a:t>
            </a:r>
            <a:r>
              <a:rPr lang="en-US" sz="2400" dirty="0" smtClean="0"/>
              <a:t> para </a:t>
            </a:r>
            <a:r>
              <a:rPr lang="en-US" sz="2400" dirty="0" err="1" smtClean="0"/>
              <a:t>acceder</a:t>
            </a:r>
            <a:r>
              <a:rPr lang="en-US" sz="2400" dirty="0" smtClean="0"/>
              <a:t> a un disco de red </a:t>
            </a:r>
            <a:r>
              <a:rPr lang="en-US" sz="2400" dirty="0" err="1" smtClean="0"/>
              <a:t>montado</a:t>
            </a:r>
            <a:r>
              <a:rPr lang="en-US" sz="2400" dirty="0" smtClean="0"/>
              <a:t> en la </a:t>
            </a:r>
            <a:r>
              <a:rPr lang="en-US" sz="2400" dirty="0" err="1" smtClean="0"/>
              <a:t>instancia</a:t>
            </a:r>
            <a:endParaRPr lang="en-US" sz="2400" dirty="0" smtClean="0"/>
          </a:p>
          <a:p>
            <a:pPr lvl="1"/>
            <a:r>
              <a:rPr lang="en-US" sz="2400" dirty="0" smtClean="0"/>
              <a:t>Use System.IO de .NET</a:t>
            </a:r>
            <a:endParaRPr lang="es-ES" sz="2400" dirty="0"/>
          </a:p>
          <a:p>
            <a:pPr lvl="1"/>
            <a:endParaRPr lang="en-US" dirty="0" smtClean="0"/>
          </a:p>
          <a:p>
            <a:r>
              <a:rPr lang="en-US" sz="3200" dirty="0" err="1" smtClean="0">
                <a:solidFill>
                  <a:schemeClr val="accent2">
                    <a:alpha val="99000"/>
                  </a:schemeClr>
                </a:solidFill>
              </a:rPr>
              <a:t>Beneficios</a:t>
            </a:r>
            <a:endParaRPr lang="en-US" sz="3200" dirty="0" smtClean="0">
              <a:solidFill>
                <a:schemeClr val="accent2">
                  <a:alpha val="99000"/>
                </a:schemeClr>
              </a:solidFill>
            </a:endParaRPr>
          </a:p>
          <a:p>
            <a:pPr lvl="1"/>
            <a:r>
              <a:rPr lang="en-US" sz="2400" dirty="0" err="1" smtClean="0"/>
              <a:t>Simplifica</a:t>
            </a:r>
            <a:r>
              <a:rPr lang="en-US" sz="2400" dirty="0" smtClean="0"/>
              <a:t> la </a:t>
            </a:r>
            <a:r>
              <a:rPr lang="en-US" sz="2400" dirty="0" err="1" smtClean="0"/>
              <a:t>migración</a:t>
            </a:r>
            <a:r>
              <a:rPr lang="en-US" sz="2400" dirty="0" smtClean="0"/>
              <a:t> de </a:t>
            </a:r>
            <a:r>
              <a:rPr lang="en-US" sz="2400" dirty="0" err="1" smtClean="0"/>
              <a:t>las</a:t>
            </a:r>
            <a:r>
              <a:rPr lang="en-US" sz="2400" dirty="0" smtClean="0"/>
              <a:t> </a:t>
            </a:r>
            <a:r>
              <a:rPr lang="en-US" sz="2400" dirty="0" err="1" smtClean="0"/>
              <a:t>aplicaciones</a:t>
            </a:r>
            <a:r>
              <a:rPr lang="en-US" sz="2400" dirty="0" smtClean="0"/>
              <a:t> </a:t>
            </a:r>
            <a:r>
              <a:rPr lang="en-US" sz="2400" dirty="0" err="1" smtClean="0"/>
              <a:t>que</a:t>
            </a:r>
            <a:r>
              <a:rPr lang="en-US" sz="2400" dirty="0" smtClean="0"/>
              <a:t> </a:t>
            </a:r>
            <a:r>
              <a:rPr lang="en-US" sz="2400" dirty="0" err="1" smtClean="0"/>
              <a:t>utilizan</a:t>
            </a:r>
            <a:r>
              <a:rPr lang="en-US" sz="2400" dirty="0" smtClean="0"/>
              <a:t> NTFS a la </a:t>
            </a:r>
            <a:r>
              <a:rPr lang="en-US" sz="2400" dirty="0" err="1" smtClean="0"/>
              <a:t>nube</a:t>
            </a:r>
            <a:endParaRPr lang="en-US" sz="2400" dirty="0" smtClean="0"/>
          </a:p>
          <a:p>
            <a:pPr lvl="1"/>
            <a:r>
              <a:rPr lang="en-US" sz="2400" dirty="0" err="1" smtClean="0"/>
              <a:t>Persistencia</a:t>
            </a:r>
            <a:r>
              <a:rPr lang="en-US" sz="2400" dirty="0" smtClean="0"/>
              <a:t> de </a:t>
            </a:r>
            <a:r>
              <a:rPr lang="en-US" sz="2400" dirty="0" err="1" smtClean="0"/>
              <a:t>datos</a:t>
            </a:r>
            <a:r>
              <a:rPr lang="en-US" sz="2400" dirty="0" smtClean="0"/>
              <a:t> </a:t>
            </a:r>
            <a:r>
              <a:rPr lang="en-US" sz="2400" dirty="0" err="1" smtClean="0"/>
              <a:t>cuando</a:t>
            </a:r>
            <a:r>
              <a:rPr lang="en-US" sz="2400" dirty="0" smtClean="0"/>
              <a:t> </a:t>
            </a:r>
            <a:r>
              <a:rPr lang="en-US" sz="2400" dirty="0" err="1" smtClean="0"/>
              <a:t>las</a:t>
            </a:r>
            <a:r>
              <a:rPr lang="en-US" sz="2400" dirty="0" smtClean="0"/>
              <a:t> </a:t>
            </a:r>
            <a:r>
              <a:rPr lang="en-US" sz="2400" dirty="0" err="1" smtClean="0"/>
              <a:t>intancias</a:t>
            </a:r>
            <a:r>
              <a:rPr lang="en-US" sz="2400" dirty="0" smtClean="0"/>
              <a:t> se </a:t>
            </a:r>
            <a:r>
              <a:rPr lang="en-US" sz="2400" dirty="0" err="1" smtClean="0"/>
              <a:t>reciclan</a:t>
            </a:r>
            <a:endParaRPr lang="en-US" sz="2400" dirty="0" smtClean="0"/>
          </a:p>
          <a:p>
            <a:pPr lvl="1"/>
            <a:r>
              <a:rPr lang="en-US" sz="2400" dirty="0" err="1" smtClean="0"/>
              <a:t>Tamaño</a:t>
            </a:r>
            <a:r>
              <a:rPr lang="en-US" sz="2400" dirty="0" smtClean="0"/>
              <a:t> </a:t>
            </a:r>
            <a:r>
              <a:rPr lang="en-US" sz="2400" dirty="0" err="1" smtClean="0"/>
              <a:t>máximo</a:t>
            </a:r>
            <a:r>
              <a:rPr lang="en-US" sz="2400" dirty="0" smtClean="0"/>
              <a:t> de los discos: 1TB</a:t>
            </a:r>
          </a:p>
          <a:p>
            <a:pPr lvl="1"/>
            <a:endParaRPr lang="en-US" dirty="0" smtClean="0"/>
          </a:p>
          <a:p>
            <a:r>
              <a:rPr lang="en-US" sz="3200" dirty="0" smtClean="0">
                <a:solidFill>
                  <a:schemeClr val="accent2">
                    <a:alpha val="99000"/>
                  </a:schemeClr>
                </a:solidFill>
              </a:rPr>
              <a:t>Un Windows Azure Drive </a:t>
            </a:r>
            <a:r>
              <a:rPr lang="en-US" sz="3200" dirty="0" err="1" smtClean="0">
                <a:solidFill>
                  <a:schemeClr val="accent2">
                    <a:alpha val="99000"/>
                  </a:schemeClr>
                </a:solidFill>
              </a:rPr>
              <a:t>es</a:t>
            </a:r>
            <a:r>
              <a:rPr lang="en-US" sz="3200" dirty="0" smtClean="0">
                <a:solidFill>
                  <a:schemeClr val="accent2">
                    <a:alpha val="99000"/>
                  </a:schemeClr>
                </a:solidFill>
              </a:rPr>
              <a:t> un NTFS VHD Page Blob</a:t>
            </a:r>
          </a:p>
          <a:p>
            <a:pPr lvl="1"/>
            <a:r>
              <a:rPr lang="en-US" sz="2400" dirty="0" smtClean="0"/>
              <a:t>Cache local de la </a:t>
            </a:r>
            <a:r>
              <a:rPr lang="en-US" sz="2400" dirty="0" err="1" smtClean="0"/>
              <a:t>instancia</a:t>
            </a:r>
            <a:r>
              <a:rPr lang="en-US" sz="2400" dirty="0" smtClean="0"/>
              <a:t> para </a:t>
            </a:r>
            <a:r>
              <a:rPr lang="en-US" sz="2400" dirty="0" err="1" smtClean="0"/>
              <a:t>las</a:t>
            </a:r>
            <a:r>
              <a:rPr lang="en-US" sz="2400" dirty="0" smtClean="0"/>
              <a:t> </a:t>
            </a:r>
            <a:r>
              <a:rPr lang="en-US" sz="2400" dirty="0" err="1" smtClean="0"/>
              <a:t>operaciones</a:t>
            </a:r>
            <a:r>
              <a:rPr lang="en-US" sz="2400" dirty="0" smtClean="0"/>
              <a:t> de </a:t>
            </a:r>
            <a:r>
              <a:rPr lang="en-US" sz="2400" dirty="0" err="1" smtClean="0"/>
              <a:t>lectura</a:t>
            </a:r>
            <a:endParaRPr lang="en-US" sz="2400" dirty="0" smtClean="0"/>
          </a:p>
          <a:p>
            <a:pPr lvl="1"/>
            <a:r>
              <a:rPr lang="en-US" sz="2400" dirty="0" err="1" smtClean="0"/>
              <a:t>Todas</a:t>
            </a:r>
            <a:r>
              <a:rPr lang="en-US" sz="2400" dirty="0" smtClean="0"/>
              <a:t> </a:t>
            </a:r>
            <a:r>
              <a:rPr lang="en-US" sz="2400" dirty="0" err="1" smtClean="0"/>
              <a:t>las</a:t>
            </a:r>
            <a:r>
              <a:rPr lang="en-US" sz="2400" dirty="0" smtClean="0"/>
              <a:t> </a:t>
            </a:r>
            <a:r>
              <a:rPr lang="en-US" sz="2400" dirty="0" err="1" smtClean="0"/>
              <a:t>escrituras</a:t>
            </a:r>
            <a:r>
              <a:rPr lang="en-US" sz="2400" dirty="0" smtClean="0"/>
              <a:t> son </a:t>
            </a:r>
            <a:r>
              <a:rPr lang="en-US" sz="2400" dirty="0" err="1" smtClean="0"/>
              <a:t>persistidas</a:t>
            </a:r>
            <a:r>
              <a:rPr lang="en-US" sz="2400" dirty="0" smtClean="0"/>
              <a:t> en el Page Blob</a:t>
            </a:r>
          </a:p>
        </p:txBody>
      </p:sp>
    </p:spTree>
    <p:extLst>
      <p:ext uri="{BB962C8B-B14F-4D97-AF65-F5344CB8AC3E}">
        <p14:creationId xmlns:p14="http://schemas.microsoft.com/office/powerpoint/2010/main" val="1828600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5" name="Text Placeholder 4"/>
          <p:cNvSpPr>
            <a:spLocks noGrp="1"/>
          </p:cNvSpPr>
          <p:nvPr>
            <p:ph type="body" sz="quarter" idx="11"/>
          </p:nvPr>
        </p:nvSpPr>
        <p:spPr>
          <a:xfrm>
            <a:off x="3473804" y="1844154"/>
            <a:ext cx="6945312" cy="4388894"/>
          </a:xfrm>
        </p:spPr>
        <p:txBody>
          <a:bodyPr/>
          <a:lstStyle/>
          <a:p>
            <a:r>
              <a:rPr lang="en-US" dirty="0" smtClean="0"/>
              <a:t>Windows Azure Storage</a:t>
            </a:r>
          </a:p>
          <a:p>
            <a:r>
              <a:rPr lang="en-US" dirty="0" smtClean="0"/>
              <a:t>Blob Storage</a:t>
            </a:r>
          </a:p>
          <a:p>
            <a:r>
              <a:rPr lang="en-US" dirty="0" smtClean="0"/>
              <a:t>Drives</a:t>
            </a:r>
          </a:p>
          <a:p>
            <a:r>
              <a:rPr lang="en-US" dirty="0" smtClean="0"/>
              <a:t>Tables</a:t>
            </a:r>
          </a:p>
          <a:p>
            <a:r>
              <a:rPr lang="en-US" dirty="0" smtClean="0"/>
              <a:t>Queues</a:t>
            </a:r>
            <a:endParaRPr lang="en-US" dirty="0"/>
          </a:p>
        </p:txBody>
      </p:sp>
    </p:spTree>
    <p:extLst>
      <p:ext uri="{BB962C8B-B14F-4D97-AF65-F5344CB8AC3E}">
        <p14:creationId xmlns:p14="http://schemas.microsoft.com/office/powerpoint/2010/main" val="4243995754"/>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Rectangle 8"/>
          <p:cNvSpPr/>
          <p:nvPr/>
        </p:nvSpPr>
        <p:spPr bwMode="auto">
          <a:xfrm>
            <a:off x="798207" y="1446213"/>
            <a:ext cx="4983395" cy="3530390"/>
          </a:xfrm>
          <a:prstGeom prst="rect">
            <a:avLst/>
          </a:prstGeom>
          <a:solidFill>
            <a:schemeClr val="bg1">
              <a:lumMod val="95000"/>
            </a:schemeClr>
          </a:solid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32" tIns="45716" rIns="91432" bIns="365760" numCol="1" rtlCol="0" anchor="t" anchorCtr="0" compatLnSpc="1">
            <a:prstTxWarp prst="textNoShape">
              <a:avLst/>
            </a:prstTxWarp>
          </a:bodyPr>
          <a:lstStyle/>
          <a:p>
            <a:pPr algn="ctr" defTabSz="914061" fontAlgn="base">
              <a:spcBef>
                <a:spcPct val="0"/>
              </a:spcBef>
              <a:spcAft>
                <a:spcPct val="0"/>
              </a:spcAft>
            </a:pPr>
            <a:r>
              <a:rPr lang="en-US" dirty="0">
                <a:solidFill>
                  <a:schemeClr val="accent4">
                    <a:alpha val="99000"/>
                  </a:schemeClr>
                </a:solidFill>
              </a:rPr>
              <a:t>VM</a:t>
            </a:r>
          </a:p>
          <a:p>
            <a:pPr algn="ctr" defTabSz="914061" fontAlgn="base">
              <a:spcBef>
                <a:spcPct val="0"/>
              </a:spcBef>
              <a:spcAft>
                <a:spcPct val="0"/>
              </a:spcAft>
            </a:pPr>
            <a:endParaRPr lang="en-US" sz="1500" dirty="0">
              <a:solidFill>
                <a:srgbClr val="595959">
                  <a:alpha val="99000"/>
                </a:srgbClr>
              </a:solidFill>
            </a:endParaRPr>
          </a:p>
          <a:p>
            <a:pPr algn="ctr" defTabSz="914061" fontAlgn="base">
              <a:spcBef>
                <a:spcPct val="0"/>
              </a:spcBef>
              <a:spcAft>
                <a:spcPct val="0"/>
              </a:spcAft>
            </a:pPr>
            <a:endParaRPr lang="en-US" sz="1500" dirty="0">
              <a:solidFill>
                <a:srgbClr val="595959">
                  <a:alpha val="99000"/>
                </a:srgbClr>
              </a:solidFill>
            </a:endParaRPr>
          </a:p>
          <a:p>
            <a:pPr algn="ctr" defTabSz="914061" fontAlgn="base">
              <a:spcBef>
                <a:spcPct val="0"/>
              </a:spcBef>
              <a:spcAft>
                <a:spcPct val="0"/>
              </a:spcAft>
            </a:pPr>
            <a:endParaRPr lang="en-US" sz="1500" dirty="0">
              <a:solidFill>
                <a:srgbClr val="595959">
                  <a:alpha val="99000"/>
                </a:srgbClr>
              </a:solidFill>
            </a:endParaRPr>
          </a:p>
          <a:p>
            <a:pPr algn="ctr" defTabSz="914061" fontAlgn="base">
              <a:spcBef>
                <a:spcPct val="0"/>
              </a:spcBef>
              <a:spcAft>
                <a:spcPct val="0"/>
              </a:spcAft>
            </a:pPr>
            <a:endParaRPr lang="en-US" sz="1500" dirty="0">
              <a:solidFill>
                <a:srgbClr val="595959">
                  <a:alpha val="99000"/>
                </a:srgbClr>
              </a:solidFill>
            </a:endParaRPr>
          </a:p>
          <a:p>
            <a:pPr algn="ctr" defTabSz="914061" fontAlgn="base">
              <a:spcBef>
                <a:spcPct val="0"/>
              </a:spcBef>
              <a:spcAft>
                <a:spcPct val="0"/>
              </a:spcAft>
            </a:pPr>
            <a:endParaRPr lang="en-US" sz="1500" dirty="0">
              <a:solidFill>
                <a:srgbClr val="595959">
                  <a:alpha val="99000"/>
                </a:srgbClr>
              </a:solidFill>
            </a:endParaRPr>
          </a:p>
          <a:p>
            <a:pPr algn="ctr" defTabSz="914061" fontAlgn="base">
              <a:spcBef>
                <a:spcPct val="0"/>
              </a:spcBef>
              <a:spcAft>
                <a:spcPct val="0"/>
              </a:spcAft>
            </a:pPr>
            <a:endParaRPr lang="en-US" sz="1500" dirty="0">
              <a:solidFill>
                <a:srgbClr val="595959">
                  <a:alpha val="99000"/>
                </a:srgbClr>
              </a:solidFill>
            </a:endParaRPr>
          </a:p>
          <a:p>
            <a:pPr algn="ctr" defTabSz="914061" fontAlgn="base">
              <a:spcBef>
                <a:spcPct val="0"/>
              </a:spcBef>
              <a:spcAft>
                <a:spcPct val="0"/>
              </a:spcAft>
            </a:pPr>
            <a:endParaRPr lang="en-US" sz="1500" dirty="0">
              <a:solidFill>
                <a:srgbClr val="595959">
                  <a:alpha val="99000"/>
                </a:srgbClr>
              </a:solidFill>
            </a:endParaRPr>
          </a:p>
          <a:p>
            <a:pPr algn="ctr" defTabSz="914061" fontAlgn="base">
              <a:spcBef>
                <a:spcPct val="0"/>
              </a:spcBef>
              <a:spcAft>
                <a:spcPct val="0"/>
              </a:spcAft>
            </a:pPr>
            <a:endParaRPr lang="en-US" sz="1500" dirty="0">
              <a:solidFill>
                <a:srgbClr val="595959">
                  <a:alpha val="99000"/>
                </a:srgbClr>
              </a:solidFill>
            </a:endParaRPr>
          </a:p>
        </p:txBody>
      </p:sp>
      <p:sp>
        <p:nvSpPr>
          <p:cNvPr id="7" name="Freeform 6"/>
          <p:cNvSpPr>
            <a:spLocks noEditPoints="1"/>
          </p:cNvSpPr>
          <p:nvPr/>
        </p:nvSpPr>
        <p:spPr bwMode="auto">
          <a:xfrm>
            <a:off x="5261141" y="4399662"/>
            <a:ext cx="833272" cy="867282"/>
          </a:xfrm>
          <a:custGeom>
            <a:avLst/>
            <a:gdLst>
              <a:gd name="T0" fmla="*/ 780 w 862"/>
              <a:gd name="T1" fmla="*/ 743 h 895"/>
              <a:gd name="T2" fmla="*/ 787 w 862"/>
              <a:gd name="T3" fmla="*/ 750 h 895"/>
              <a:gd name="T4" fmla="*/ 780 w 862"/>
              <a:gd name="T5" fmla="*/ 757 h 895"/>
              <a:gd name="T6" fmla="*/ 479 w 862"/>
              <a:gd name="T7" fmla="*/ 895 h 895"/>
              <a:gd name="T8" fmla="*/ 451 w 862"/>
              <a:gd name="T9" fmla="*/ 895 h 895"/>
              <a:gd name="T10" fmla="*/ 164 w 862"/>
              <a:gd name="T11" fmla="*/ 785 h 895"/>
              <a:gd name="T12" fmla="*/ 137 w 862"/>
              <a:gd name="T13" fmla="*/ 757 h 895"/>
              <a:gd name="T14" fmla="*/ 27 w 862"/>
              <a:gd name="T15" fmla="*/ 853 h 895"/>
              <a:gd name="T16" fmla="*/ 0 w 862"/>
              <a:gd name="T17" fmla="*/ 509 h 895"/>
              <a:gd name="T18" fmla="*/ 342 w 862"/>
              <a:gd name="T19" fmla="*/ 578 h 895"/>
              <a:gd name="T20" fmla="*/ 232 w 862"/>
              <a:gd name="T21" fmla="*/ 661 h 895"/>
              <a:gd name="T22" fmla="*/ 273 w 862"/>
              <a:gd name="T23" fmla="*/ 688 h 895"/>
              <a:gd name="T24" fmla="*/ 451 w 862"/>
              <a:gd name="T25" fmla="*/ 757 h 895"/>
              <a:gd name="T26" fmla="*/ 465 w 862"/>
              <a:gd name="T27" fmla="*/ 757 h 895"/>
              <a:gd name="T28" fmla="*/ 670 w 862"/>
              <a:gd name="T29" fmla="*/ 661 h 895"/>
              <a:gd name="T30" fmla="*/ 676 w 862"/>
              <a:gd name="T31" fmla="*/ 654 h 895"/>
              <a:gd name="T32" fmla="*/ 684 w 862"/>
              <a:gd name="T33" fmla="*/ 661 h 895"/>
              <a:gd name="T34" fmla="*/ 780 w 862"/>
              <a:gd name="T35" fmla="*/ 743 h 895"/>
              <a:gd name="T36" fmla="*/ 780 w 862"/>
              <a:gd name="T37" fmla="*/ 743 h 895"/>
              <a:gd name="T38" fmla="*/ 862 w 862"/>
              <a:gd name="T39" fmla="*/ 399 h 895"/>
              <a:gd name="T40" fmla="*/ 834 w 862"/>
              <a:gd name="T41" fmla="*/ 55 h 895"/>
              <a:gd name="T42" fmla="*/ 730 w 862"/>
              <a:gd name="T43" fmla="*/ 146 h 895"/>
              <a:gd name="T44" fmla="*/ 725 w 862"/>
              <a:gd name="T45" fmla="*/ 138 h 895"/>
              <a:gd name="T46" fmla="*/ 697 w 862"/>
              <a:gd name="T47" fmla="*/ 110 h 895"/>
              <a:gd name="T48" fmla="*/ 397 w 862"/>
              <a:gd name="T49" fmla="*/ 0 h 895"/>
              <a:gd name="T50" fmla="*/ 383 w 862"/>
              <a:gd name="T51" fmla="*/ 0 h 895"/>
              <a:gd name="T52" fmla="*/ 82 w 862"/>
              <a:gd name="T53" fmla="*/ 138 h 895"/>
              <a:gd name="T54" fmla="*/ 76 w 862"/>
              <a:gd name="T55" fmla="*/ 144 h 895"/>
              <a:gd name="T56" fmla="*/ 178 w 862"/>
              <a:gd name="T57" fmla="*/ 234 h 895"/>
              <a:gd name="T58" fmla="*/ 178 w 862"/>
              <a:gd name="T59" fmla="*/ 234 h 895"/>
              <a:gd name="T60" fmla="*/ 383 w 862"/>
              <a:gd name="T61" fmla="*/ 138 h 895"/>
              <a:gd name="T62" fmla="*/ 397 w 862"/>
              <a:gd name="T63" fmla="*/ 138 h 895"/>
              <a:gd name="T64" fmla="*/ 588 w 862"/>
              <a:gd name="T65" fmla="*/ 193 h 895"/>
              <a:gd name="T66" fmla="*/ 629 w 862"/>
              <a:gd name="T67" fmla="*/ 234 h 895"/>
              <a:gd name="T68" fmla="*/ 520 w 862"/>
              <a:gd name="T69" fmla="*/ 330 h 895"/>
              <a:gd name="T70" fmla="*/ 862 w 862"/>
              <a:gd name="T71" fmla="*/ 399 h 895"/>
              <a:gd name="T72" fmla="*/ 862 w 862"/>
              <a:gd name="T73" fmla="*/ 399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62" h="895">
                <a:moveTo>
                  <a:pt x="780" y="743"/>
                </a:moveTo>
                <a:cubicBezTo>
                  <a:pt x="787" y="750"/>
                  <a:pt x="787" y="750"/>
                  <a:pt x="787" y="750"/>
                </a:cubicBezTo>
                <a:cubicBezTo>
                  <a:pt x="780" y="757"/>
                  <a:pt x="780" y="757"/>
                  <a:pt x="780" y="757"/>
                </a:cubicBezTo>
                <a:cubicBezTo>
                  <a:pt x="697" y="840"/>
                  <a:pt x="588" y="881"/>
                  <a:pt x="479" y="895"/>
                </a:cubicBezTo>
                <a:cubicBezTo>
                  <a:pt x="465" y="895"/>
                  <a:pt x="465" y="895"/>
                  <a:pt x="451" y="895"/>
                </a:cubicBezTo>
                <a:cubicBezTo>
                  <a:pt x="356" y="895"/>
                  <a:pt x="246" y="853"/>
                  <a:pt x="164" y="785"/>
                </a:cubicBezTo>
                <a:cubicBezTo>
                  <a:pt x="137" y="757"/>
                  <a:pt x="137" y="757"/>
                  <a:pt x="137" y="757"/>
                </a:cubicBezTo>
                <a:cubicBezTo>
                  <a:pt x="27" y="853"/>
                  <a:pt x="27" y="853"/>
                  <a:pt x="27" y="853"/>
                </a:cubicBezTo>
                <a:cubicBezTo>
                  <a:pt x="0" y="509"/>
                  <a:pt x="0" y="509"/>
                  <a:pt x="0" y="509"/>
                </a:cubicBezTo>
                <a:cubicBezTo>
                  <a:pt x="342" y="578"/>
                  <a:pt x="342" y="578"/>
                  <a:pt x="342" y="578"/>
                </a:cubicBezTo>
                <a:cubicBezTo>
                  <a:pt x="232" y="661"/>
                  <a:pt x="232" y="661"/>
                  <a:pt x="232" y="661"/>
                </a:cubicBezTo>
                <a:cubicBezTo>
                  <a:pt x="273" y="688"/>
                  <a:pt x="273" y="688"/>
                  <a:pt x="273" y="688"/>
                </a:cubicBezTo>
                <a:cubicBezTo>
                  <a:pt x="328" y="729"/>
                  <a:pt x="397" y="757"/>
                  <a:pt x="451" y="757"/>
                </a:cubicBezTo>
                <a:cubicBezTo>
                  <a:pt x="465" y="757"/>
                  <a:pt x="465" y="757"/>
                  <a:pt x="465" y="757"/>
                </a:cubicBezTo>
                <a:cubicBezTo>
                  <a:pt x="547" y="743"/>
                  <a:pt x="615" y="716"/>
                  <a:pt x="670" y="661"/>
                </a:cubicBezTo>
                <a:cubicBezTo>
                  <a:pt x="676" y="654"/>
                  <a:pt x="676" y="654"/>
                  <a:pt x="676" y="654"/>
                </a:cubicBezTo>
                <a:cubicBezTo>
                  <a:pt x="684" y="661"/>
                  <a:pt x="684" y="661"/>
                  <a:pt x="684" y="661"/>
                </a:cubicBezTo>
                <a:cubicBezTo>
                  <a:pt x="780" y="743"/>
                  <a:pt x="780" y="743"/>
                  <a:pt x="780" y="743"/>
                </a:cubicBezTo>
                <a:cubicBezTo>
                  <a:pt x="780" y="743"/>
                  <a:pt x="780" y="743"/>
                  <a:pt x="780" y="743"/>
                </a:cubicBezTo>
                <a:close/>
                <a:moveTo>
                  <a:pt x="862" y="399"/>
                </a:moveTo>
                <a:cubicBezTo>
                  <a:pt x="834" y="55"/>
                  <a:pt x="834" y="55"/>
                  <a:pt x="834" y="55"/>
                </a:cubicBezTo>
                <a:cubicBezTo>
                  <a:pt x="730" y="146"/>
                  <a:pt x="730" y="146"/>
                  <a:pt x="730" y="146"/>
                </a:cubicBezTo>
                <a:cubicBezTo>
                  <a:pt x="725" y="138"/>
                  <a:pt x="725" y="138"/>
                  <a:pt x="725" y="138"/>
                </a:cubicBezTo>
                <a:cubicBezTo>
                  <a:pt x="697" y="110"/>
                  <a:pt x="697" y="110"/>
                  <a:pt x="697" y="110"/>
                </a:cubicBezTo>
                <a:cubicBezTo>
                  <a:pt x="615" y="41"/>
                  <a:pt x="506" y="0"/>
                  <a:pt x="397" y="0"/>
                </a:cubicBezTo>
                <a:cubicBezTo>
                  <a:pt x="383" y="0"/>
                  <a:pt x="383" y="0"/>
                  <a:pt x="383" y="0"/>
                </a:cubicBezTo>
                <a:cubicBezTo>
                  <a:pt x="273" y="0"/>
                  <a:pt x="166" y="57"/>
                  <a:pt x="82" y="138"/>
                </a:cubicBezTo>
                <a:cubicBezTo>
                  <a:pt x="77" y="142"/>
                  <a:pt x="76" y="144"/>
                  <a:pt x="76" y="144"/>
                </a:cubicBezTo>
                <a:cubicBezTo>
                  <a:pt x="186" y="241"/>
                  <a:pt x="178" y="234"/>
                  <a:pt x="178" y="234"/>
                </a:cubicBezTo>
                <a:cubicBezTo>
                  <a:pt x="178" y="234"/>
                  <a:pt x="178" y="234"/>
                  <a:pt x="178" y="234"/>
                </a:cubicBezTo>
                <a:cubicBezTo>
                  <a:pt x="232" y="179"/>
                  <a:pt x="315" y="138"/>
                  <a:pt x="383" y="138"/>
                </a:cubicBezTo>
                <a:cubicBezTo>
                  <a:pt x="397" y="138"/>
                  <a:pt x="397" y="138"/>
                  <a:pt x="397" y="138"/>
                </a:cubicBezTo>
                <a:cubicBezTo>
                  <a:pt x="465" y="138"/>
                  <a:pt x="533" y="165"/>
                  <a:pt x="588" y="193"/>
                </a:cubicBezTo>
                <a:cubicBezTo>
                  <a:pt x="629" y="234"/>
                  <a:pt x="629" y="234"/>
                  <a:pt x="629" y="234"/>
                </a:cubicBezTo>
                <a:cubicBezTo>
                  <a:pt x="520" y="330"/>
                  <a:pt x="520" y="330"/>
                  <a:pt x="520" y="330"/>
                </a:cubicBezTo>
                <a:cubicBezTo>
                  <a:pt x="862" y="399"/>
                  <a:pt x="862" y="399"/>
                  <a:pt x="862" y="399"/>
                </a:cubicBezTo>
                <a:cubicBezTo>
                  <a:pt x="862" y="399"/>
                  <a:pt x="862" y="399"/>
                  <a:pt x="862" y="399"/>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6"/>
          <p:cNvSpPr>
            <a:spLocks/>
          </p:cNvSpPr>
          <p:nvPr/>
        </p:nvSpPr>
        <p:spPr bwMode="auto">
          <a:xfrm>
            <a:off x="6094413" y="4067503"/>
            <a:ext cx="3817592" cy="2558722"/>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t" anchorCtr="0" compatLnSpc="1">
            <a:prstTxWarp prst="textNoShape">
              <a:avLst/>
            </a:prstTxWarp>
          </a:bodyPr>
          <a:lstStyle/>
          <a:p>
            <a:pPr algn="ctr" defTabSz="913788" fontAlgn="base">
              <a:spcBef>
                <a:spcPct val="0"/>
              </a:spcBef>
              <a:spcAft>
                <a:spcPct val="0"/>
              </a:spcAft>
            </a:pPr>
            <a:endParaRPr lang="en-US" dirty="0">
              <a:ln>
                <a:solidFill>
                  <a:schemeClr val="bg1">
                    <a:alpha val="0"/>
                  </a:schemeClr>
                </a:solidFill>
              </a:ln>
              <a:solidFill>
                <a:srgbClr val="595959"/>
              </a:solidFill>
              <a:latin typeface="Segoe UI Light" pitchFamily="34" charset="0"/>
            </a:endParaRPr>
          </a:p>
        </p:txBody>
      </p:sp>
      <p:sp>
        <p:nvSpPr>
          <p:cNvPr id="2" name="Title 1"/>
          <p:cNvSpPr>
            <a:spLocks noGrp="1"/>
          </p:cNvSpPr>
          <p:nvPr>
            <p:ph type="title"/>
          </p:nvPr>
        </p:nvSpPr>
        <p:spPr/>
        <p:txBody>
          <a:bodyPr/>
          <a:lstStyle/>
          <a:p>
            <a:r>
              <a:rPr lang="en-US" dirty="0" err="1" smtClean="0"/>
              <a:t>Cómo</a:t>
            </a:r>
            <a:r>
              <a:rPr lang="en-US" dirty="0" smtClean="0"/>
              <a:t> </a:t>
            </a:r>
            <a:r>
              <a:rPr lang="en-US" dirty="0" err="1" smtClean="0"/>
              <a:t>funciona</a:t>
            </a:r>
            <a:r>
              <a:rPr lang="en-US" dirty="0" smtClean="0"/>
              <a:t> Windows Azure Drives</a:t>
            </a:r>
            <a:endParaRPr lang="en-US" dirty="0"/>
          </a:p>
        </p:txBody>
      </p:sp>
      <p:sp>
        <p:nvSpPr>
          <p:cNvPr id="17" name="Content Placeholder 2"/>
          <p:cNvSpPr>
            <a:spLocks noGrp="1"/>
          </p:cNvSpPr>
          <p:nvPr>
            <p:ph type="body" sz="quarter" idx="10"/>
          </p:nvPr>
        </p:nvSpPr>
        <p:spPr>
          <a:xfrm>
            <a:off x="6094413" y="1447799"/>
            <a:ext cx="5573712" cy="2677656"/>
          </a:xfrm>
        </p:spPr>
        <p:txBody>
          <a:bodyPr/>
          <a:lstStyle/>
          <a:p>
            <a:r>
              <a:rPr lang="en-US" sz="2000" dirty="0" smtClean="0">
                <a:latin typeface="+mj-lt"/>
              </a:rPr>
              <a:t>El disco </a:t>
            </a:r>
            <a:r>
              <a:rPr lang="en-US" sz="2000" dirty="0" err="1" smtClean="0">
                <a:latin typeface="+mj-lt"/>
              </a:rPr>
              <a:t>es</a:t>
            </a:r>
            <a:r>
              <a:rPr lang="en-US" sz="2000" dirty="0" smtClean="0">
                <a:latin typeface="+mj-lt"/>
              </a:rPr>
              <a:t> un page blob </a:t>
            </a:r>
            <a:r>
              <a:rPr lang="en-US" sz="2000" dirty="0" err="1" smtClean="0">
                <a:latin typeface="+mj-lt"/>
              </a:rPr>
              <a:t>formateado</a:t>
            </a:r>
            <a:r>
              <a:rPr lang="en-US" sz="2000" dirty="0" smtClean="0">
                <a:latin typeface="+mj-lt"/>
              </a:rPr>
              <a:t> y </a:t>
            </a:r>
            <a:r>
              <a:rPr lang="en-US" sz="2000" dirty="0" err="1" smtClean="0">
                <a:latin typeface="+mj-lt"/>
              </a:rPr>
              <a:t>almacenado</a:t>
            </a:r>
            <a:r>
              <a:rPr lang="en-US" sz="2000" dirty="0" smtClean="0">
                <a:latin typeface="+mj-lt"/>
              </a:rPr>
              <a:t> en blob service</a:t>
            </a:r>
          </a:p>
          <a:p>
            <a:r>
              <a:rPr lang="en-US" sz="2000" dirty="0" smtClean="0">
                <a:latin typeface="+mj-lt"/>
              </a:rPr>
              <a:t>Al </a:t>
            </a:r>
            <a:r>
              <a:rPr lang="en-US" sz="2000" dirty="0" err="1" smtClean="0">
                <a:latin typeface="+mj-lt"/>
              </a:rPr>
              <a:t>montarlo</a:t>
            </a:r>
            <a:r>
              <a:rPr lang="en-US" sz="2000" dirty="0" smtClean="0">
                <a:latin typeface="+mj-lt"/>
              </a:rPr>
              <a:t> se </a:t>
            </a:r>
            <a:r>
              <a:rPr lang="en-US" sz="2000" dirty="0" err="1" smtClean="0">
                <a:latin typeface="+mj-lt"/>
              </a:rPr>
              <a:t>obtiene</a:t>
            </a:r>
            <a:r>
              <a:rPr lang="en-US" sz="2000" dirty="0" smtClean="0">
                <a:latin typeface="+mj-lt"/>
              </a:rPr>
              <a:t> un blob lease </a:t>
            </a:r>
          </a:p>
          <a:p>
            <a:r>
              <a:rPr lang="en-US" sz="2000" dirty="0" smtClean="0">
                <a:latin typeface="+mj-lt"/>
              </a:rPr>
              <a:t>Al </a:t>
            </a:r>
            <a:r>
              <a:rPr lang="en-US" sz="2000" dirty="0" err="1" smtClean="0">
                <a:latin typeface="+mj-lt"/>
              </a:rPr>
              <a:t>montarlo</a:t>
            </a:r>
            <a:r>
              <a:rPr lang="en-US" sz="2000" dirty="0" smtClean="0">
                <a:latin typeface="+mj-lt"/>
              </a:rPr>
              <a:t> se </a:t>
            </a:r>
            <a:r>
              <a:rPr lang="en-US" sz="2000" dirty="0" err="1" smtClean="0">
                <a:latin typeface="+mj-lt"/>
              </a:rPr>
              <a:t>configura</a:t>
            </a:r>
            <a:r>
              <a:rPr lang="en-US" sz="2000" dirty="0" smtClean="0">
                <a:latin typeface="+mj-lt"/>
              </a:rPr>
              <a:t> </a:t>
            </a:r>
            <a:r>
              <a:rPr lang="en-US" sz="2000" dirty="0" err="1" smtClean="0">
                <a:latin typeface="+mj-lt"/>
              </a:rPr>
              <a:t>una</a:t>
            </a:r>
            <a:r>
              <a:rPr lang="en-US" sz="2000" dirty="0" smtClean="0">
                <a:latin typeface="+mj-lt"/>
              </a:rPr>
              <a:t> </a:t>
            </a:r>
            <a:r>
              <a:rPr lang="en-US" sz="2000" dirty="0" err="1" smtClean="0">
                <a:latin typeface="+mj-lt"/>
              </a:rPr>
              <a:t>cantidad</a:t>
            </a:r>
            <a:r>
              <a:rPr lang="en-US" sz="2000" dirty="0" smtClean="0">
                <a:latin typeface="+mj-lt"/>
              </a:rPr>
              <a:t> </a:t>
            </a:r>
            <a:r>
              <a:rPr lang="en-US" sz="2000" dirty="0" err="1" smtClean="0">
                <a:latin typeface="+mj-lt"/>
              </a:rPr>
              <a:t>específica</a:t>
            </a:r>
            <a:r>
              <a:rPr lang="en-US" sz="2000" dirty="0" smtClean="0">
                <a:latin typeface="+mj-lt"/>
              </a:rPr>
              <a:t> de </a:t>
            </a:r>
            <a:r>
              <a:rPr lang="en-US" sz="2000" dirty="0" err="1" smtClean="0">
                <a:latin typeface="+mj-lt"/>
              </a:rPr>
              <a:t>almacenamiento</a:t>
            </a:r>
            <a:r>
              <a:rPr lang="en-US" sz="2000" dirty="0" smtClean="0">
                <a:latin typeface="+mj-lt"/>
              </a:rPr>
              <a:t> local para cache</a:t>
            </a:r>
          </a:p>
          <a:p>
            <a:r>
              <a:rPr lang="en-US" sz="2000" dirty="0" smtClean="0">
                <a:latin typeface="+mj-lt"/>
              </a:rPr>
              <a:t>Las </a:t>
            </a:r>
            <a:r>
              <a:rPr lang="en-US" sz="2000" dirty="0" err="1" smtClean="0">
                <a:latin typeface="+mj-lt"/>
              </a:rPr>
              <a:t>escrituras</a:t>
            </a:r>
            <a:r>
              <a:rPr lang="en-US" sz="2000" dirty="0" smtClean="0">
                <a:latin typeface="+mj-lt"/>
              </a:rPr>
              <a:t> se </a:t>
            </a:r>
            <a:r>
              <a:rPr lang="en-US" sz="2000" dirty="0" err="1" smtClean="0">
                <a:latin typeface="+mj-lt"/>
              </a:rPr>
              <a:t>envían</a:t>
            </a:r>
            <a:r>
              <a:rPr lang="en-US" sz="2000" dirty="0" smtClean="0">
                <a:latin typeface="+mj-lt"/>
              </a:rPr>
              <a:t> al blob</a:t>
            </a:r>
          </a:p>
          <a:p>
            <a:r>
              <a:rPr lang="en-US" sz="2000" dirty="0" smtClean="0">
                <a:latin typeface="+mj-lt"/>
              </a:rPr>
              <a:t>Las </a:t>
            </a:r>
            <a:r>
              <a:rPr lang="en-US" sz="2000" dirty="0" err="1" smtClean="0">
                <a:latin typeface="+mj-lt"/>
              </a:rPr>
              <a:t>lecturas</a:t>
            </a:r>
            <a:r>
              <a:rPr lang="en-US" sz="2000" dirty="0" smtClean="0">
                <a:latin typeface="+mj-lt"/>
              </a:rPr>
              <a:t> al disco </a:t>
            </a:r>
            <a:r>
              <a:rPr lang="en-US" sz="2000" dirty="0" err="1" smtClean="0">
                <a:latin typeface="+mj-lt"/>
              </a:rPr>
              <a:t>pueden</a:t>
            </a:r>
            <a:r>
              <a:rPr lang="en-US" sz="2000" dirty="0" smtClean="0">
                <a:latin typeface="+mj-lt"/>
              </a:rPr>
              <a:t> </a:t>
            </a:r>
            <a:r>
              <a:rPr lang="en-US" sz="2000" dirty="0" err="1" smtClean="0">
                <a:latin typeface="+mj-lt"/>
              </a:rPr>
              <a:t>obtenerse</a:t>
            </a:r>
            <a:r>
              <a:rPr lang="en-US" sz="2000" dirty="0" smtClean="0">
                <a:latin typeface="+mj-lt"/>
              </a:rPr>
              <a:t> de la cache local o del blob (en </a:t>
            </a:r>
            <a:r>
              <a:rPr lang="en-US" sz="2000" dirty="0" err="1" smtClean="0">
                <a:latin typeface="+mj-lt"/>
              </a:rPr>
              <a:t>caso</a:t>
            </a:r>
            <a:r>
              <a:rPr lang="en-US" sz="2000" dirty="0" smtClean="0">
                <a:latin typeface="+mj-lt"/>
              </a:rPr>
              <a:t> de cache miss)</a:t>
            </a:r>
            <a:endParaRPr lang="en-US" sz="2000" dirty="0">
              <a:latin typeface="+mj-lt"/>
            </a:endParaRPr>
          </a:p>
        </p:txBody>
      </p:sp>
      <p:sp>
        <p:nvSpPr>
          <p:cNvPr id="6" name="Rectangle 5"/>
          <p:cNvSpPr/>
          <p:nvPr/>
        </p:nvSpPr>
        <p:spPr bwMode="auto">
          <a:xfrm>
            <a:off x="6905297" y="5360276"/>
            <a:ext cx="1471449" cy="1082565"/>
          </a:xfrm>
          <a:prstGeom prst="rect">
            <a:avLst/>
          </a:prstGeom>
          <a:solidFill>
            <a:schemeClr val="accent4"/>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r>
              <a:rPr lang="en-US" sz="2000" dirty="0" smtClean="0">
                <a:gradFill>
                  <a:gsLst>
                    <a:gs pos="0">
                      <a:srgbClr val="FFFFFF"/>
                    </a:gs>
                    <a:gs pos="100000">
                      <a:srgbClr val="FFFFFF"/>
                    </a:gs>
                  </a:gsLst>
                  <a:lin ang="5400000" scaled="0"/>
                </a:gradFill>
              </a:rPr>
              <a:t>Blob</a:t>
            </a:r>
          </a:p>
        </p:txBody>
      </p:sp>
      <p:cxnSp>
        <p:nvCxnSpPr>
          <p:cNvPr id="12" name="Straight Connector 11"/>
          <p:cNvCxnSpPr/>
          <p:nvPr/>
        </p:nvCxnSpPr>
        <p:spPr>
          <a:xfrm>
            <a:off x="916859" y="2929317"/>
            <a:ext cx="470294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186528" y="2976526"/>
            <a:ext cx="395942" cy="369332"/>
          </a:xfrm>
          <a:prstGeom prst="rect">
            <a:avLst/>
          </a:prstGeom>
          <a:noFill/>
        </p:spPr>
        <p:txBody>
          <a:bodyPr wrap="none" lIns="0" tIns="0" rIns="0" bIns="0" rtlCol="0">
            <a:spAutoFit/>
          </a:bodyPr>
          <a:lstStyle/>
          <a:p>
            <a:r>
              <a:rPr lang="en-US" dirty="0" smtClean="0">
                <a:solidFill>
                  <a:schemeClr val="accent4">
                    <a:alpha val="99000"/>
                  </a:schemeClr>
                </a:solidFill>
              </a:rPr>
              <a:t>OS</a:t>
            </a:r>
          </a:p>
        </p:txBody>
      </p:sp>
      <p:sp>
        <p:nvSpPr>
          <p:cNvPr id="16" name="Rectangle 15"/>
          <p:cNvSpPr/>
          <p:nvPr/>
        </p:nvSpPr>
        <p:spPr bwMode="auto">
          <a:xfrm>
            <a:off x="2254391" y="1990642"/>
            <a:ext cx="2027877" cy="542167"/>
          </a:xfrm>
          <a:prstGeom prst="rect">
            <a:avLst/>
          </a:prstGeom>
          <a:solidFill>
            <a:schemeClr val="accent4"/>
          </a:solidFill>
          <a:ln>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r>
              <a:rPr lang="en-US" dirty="0" err="1" smtClean="0">
                <a:solidFill>
                  <a:schemeClr val="bg1">
                    <a:alpha val="99000"/>
                  </a:schemeClr>
                </a:solidFill>
              </a:rPr>
              <a:t>Aplicación</a:t>
            </a:r>
            <a:endParaRPr lang="en-US" dirty="0">
              <a:solidFill>
                <a:schemeClr val="bg1">
                  <a:alpha val="99000"/>
                </a:schemeClr>
              </a:solidFill>
            </a:endParaRPr>
          </a:p>
        </p:txBody>
      </p:sp>
      <p:sp>
        <p:nvSpPr>
          <p:cNvPr id="22" name="Flowchart: Magnetic Disk 21"/>
          <p:cNvSpPr/>
          <p:nvPr/>
        </p:nvSpPr>
        <p:spPr bwMode="auto">
          <a:xfrm>
            <a:off x="2470124" y="2751293"/>
            <a:ext cx="1639560" cy="962952"/>
          </a:xfrm>
          <a:prstGeom prst="flowChartMagneticDisk">
            <a:avLst/>
          </a:prstGeom>
          <a:ln>
            <a:solidFill>
              <a:schemeClr val="accent2"/>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r>
              <a:rPr lang="en-US" dirty="0" smtClean="0">
                <a:solidFill>
                  <a:srgbClr val="595959">
                    <a:alpha val="99000"/>
                  </a:srgbClr>
                </a:solidFill>
              </a:rPr>
              <a:t>Disco X:</a:t>
            </a:r>
            <a:endParaRPr lang="en-US" sz="1600" dirty="0">
              <a:solidFill>
                <a:srgbClr val="595959">
                  <a:alpha val="99000"/>
                </a:srgbClr>
              </a:solidFill>
            </a:endParaRPr>
          </a:p>
        </p:txBody>
      </p:sp>
      <p:cxnSp>
        <p:nvCxnSpPr>
          <p:cNvPr id="25" name="Straight Arrow Connector 24"/>
          <p:cNvCxnSpPr/>
          <p:nvPr/>
        </p:nvCxnSpPr>
        <p:spPr>
          <a:xfrm flipH="1">
            <a:off x="3107592" y="2533601"/>
            <a:ext cx="1" cy="431055"/>
          </a:xfrm>
          <a:prstGeom prst="straightConnector1">
            <a:avLst/>
          </a:prstGeom>
          <a:ln w="28575">
            <a:solidFill>
              <a:schemeClr val="bg2">
                <a:lumMod val="50000"/>
              </a:schemeClr>
            </a:solidFill>
            <a:tailEnd type="triangle"/>
          </a:ln>
          <a:effectLst/>
        </p:spPr>
        <p:style>
          <a:lnRef idx="1">
            <a:schemeClr val="accent1"/>
          </a:lnRef>
          <a:fillRef idx="0">
            <a:schemeClr val="accent1"/>
          </a:fillRef>
          <a:effectRef idx="0">
            <a:schemeClr val="accent1"/>
          </a:effectRef>
          <a:fontRef idx="minor">
            <a:schemeClr val="tx1"/>
          </a:fontRef>
        </p:style>
      </p:cxnSp>
      <p:grpSp>
        <p:nvGrpSpPr>
          <p:cNvPr id="10" name="Group 32"/>
          <p:cNvGrpSpPr/>
          <p:nvPr/>
        </p:nvGrpSpPr>
        <p:grpSpPr>
          <a:xfrm>
            <a:off x="2157317" y="3626069"/>
            <a:ext cx="4611344" cy="2175641"/>
            <a:chOff x="1618410" y="3626068"/>
            <a:chExt cx="3459408" cy="2175641"/>
          </a:xfrm>
          <a:effectLst/>
        </p:grpSpPr>
        <p:cxnSp>
          <p:nvCxnSpPr>
            <p:cNvPr id="27" name="Straight Arrow Connector 26"/>
            <p:cNvCxnSpPr/>
            <p:nvPr/>
          </p:nvCxnSpPr>
          <p:spPr>
            <a:xfrm flipH="1">
              <a:off x="1618410" y="3626068"/>
              <a:ext cx="202983" cy="185283"/>
            </a:xfrm>
            <a:prstGeom prst="straightConnector1">
              <a:avLst/>
            </a:prstGeom>
            <a:ln w="28575">
              <a:solidFill>
                <a:schemeClr val="accent4"/>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2960069" y="3750468"/>
              <a:ext cx="2117749" cy="2051241"/>
            </a:xfrm>
            <a:prstGeom prst="straightConnector1">
              <a:avLst/>
            </a:prstGeom>
            <a:ln w="28575">
              <a:solidFill>
                <a:schemeClr val="accent4"/>
              </a:solidFill>
              <a:tailEnd type="triangle"/>
            </a:ln>
            <a:effectLst/>
          </p:spPr>
          <p:style>
            <a:lnRef idx="1">
              <a:schemeClr val="accent1"/>
            </a:lnRef>
            <a:fillRef idx="0">
              <a:schemeClr val="accent1"/>
            </a:fillRef>
            <a:effectRef idx="0">
              <a:schemeClr val="accent1"/>
            </a:effectRef>
            <a:fontRef idx="minor">
              <a:schemeClr val="tx1"/>
            </a:fontRef>
          </p:style>
        </p:cxnSp>
      </p:grpSp>
      <p:cxnSp>
        <p:nvCxnSpPr>
          <p:cNvPr id="36" name="Straight Arrow Connector 35"/>
          <p:cNvCxnSpPr/>
          <p:nvPr/>
        </p:nvCxnSpPr>
        <p:spPr>
          <a:xfrm flipH="1">
            <a:off x="2124956" y="3520966"/>
            <a:ext cx="365996" cy="266109"/>
          </a:xfrm>
          <a:prstGeom prst="straightConnector1">
            <a:avLst/>
          </a:prstGeom>
          <a:ln w="28575">
            <a:solidFill>
              <a:schemeClr val="accent4"/>
            </a:solidFill>
            <a:prstDash val="sysDash"/>
            <a:tailEnd type="triangle"/>
          </a:ln>
          <a:effectLst/>
        </p:spPr>
        <p:style>
          <a:lnRef idx="1">
            <a:schemeClr val="accent1"/>
          </a:lnRef>
          <a:fillRef idx="0">
            <a:schemeClr val="accent1"/>
          </a:fillRef>
          <a:effectRef idx="0">
            <a:schemeClr val="accent1"/>
          </a:effectRef>
          <a:fontRef idx="minor">
            <a:schemeClr val="tx1"/>
          </a:fontRef>
        </p:style>
      </p:cxnSp>
      <p:sp>
        <p:nvSpPr>
          <p:cNvPr id="41" name="Freeform 40"/>
          <p:cNvSpPr/>
          <p:nvPr/>
        </p:nvSpPr>
        <p:spPr>
          <a:xfrm>
            <a:off x="2024281" y="2540900"/>
            <a:ext cx="618430" cy="1213805"/>
          </a:xfrm>
          <a:custGeom>
            <a:avLst/>
            <a:gdLst>
              <a:gd name="connsiteX0" fmla="*/ 59341 w 590718"/>
              <a:gd name="connsiteY0" fmla="*/ 1635939 h 1635939"/>
              <a:gd name="connsiteX1" fmla="*/ 75526 w 590718"/>
              <a:gd name="connsiteY1" fmla="*/ 705355 h 1635939"/>
              <a:gd name="connsiteX2" fmla="*/ 512495 w 590718"/>
              <a:gd name="connsiteY2" fmla="*/ 106545 h 1635939"/>
              <a:gd name="connsiteX3" fmla="*/ 544864 w 590718"/>
              <a:gd name="connsiteY3" fmla="*/ 66085 h 1635939"/>
            </a:gdLst>
            <a:ahLst/>
            <a:cxnLst>
              <a:cxn ang="0">
                <a:pos x="connsiteX0" y="connsiteY0"/>
              </a:cxn>
              <a:cxn ang="0">
                <a:pos x="connsiteX1" y="connsiteY1"/>
              </a:cxn>
              <a:cxn ang="0">
                <a:pos x="connsiteX2" y="connsiteY2"/>
              </a:cxn>
              <a:cxn ang="0">
                <a:pos x="connsiteX3" y="connsiteY3"/>
              </a:cxn>
            </a:cxnLst>
            <a:rect l="l" t="t" r="r" b="b"/>
            <a:pathLst>
              <a:path w="590718" h="1635939">
                <a:moveTo>
                  <a:pt x="59341" y="1635939"/>
                </a:moveTo>
                <a:cubicBezTo>
                  <a:pt x="29670" y="1298096"/>
                  <a:pt x="0" y="960254"/>
                  <a:pt x="75526" y="705355"/>
                </a:cubicBezTo>
                <a:cubicBezTo>
                  <a:pt x="151052" y="450456"/>
                  <a:pt x="434272" y="213090"/>
                  <a:pt x="512495" y="106545"/>
                </a:cubicBezTo>
                <a:cubicBezTo>
                  <a:pt x="590718" y="0"/>
                  <a:pt x="567791" y="33042"/>
                  <a:pt x="544864" y="66085"/>
                </a:cubicBezTo>
              </a:path>
            </a:pathLst>
          </a:custGeom>
          <a:ln w="28575">
            <a:solidFill>
              <a:schemeClr val="bg2">
                <a:lumMod val="50000"/>
              </a:schemeClr>
            </a:solidFill>
            <a:tailEnd type="triangle"/>
          </a:ln>
          <a:effectLst/>
        </p:spPr>
        <p:style>
          <a:lnRef idx="1">
            <a:schemeClr val="accent1"/>
          </a:lnRef>
          <a:fillRef idx="0">
            <a:schemeClr val="accent1"/>
          </a:fillRef>
          <a:effectRef idx="0">
            <a:schemeClr val="accent1"/>
          </a:effectRef>
          <a:fontRef idx="minor">
            <a:schemeClr val="tx1"/>
          </a:fontRef>
        </p:style>
        <p:txBody>
          <a:bodyPr lIns="91436" tIns="45719" rIns="91436" bIns="45719" rtlCol="0" anchor="ctr"/>
          <a:lstStyle/>
          <a:p>
            <a:pPr algn="ctr"/>
            <a:endParaRPr lang="en-US" dirty="0"/>
          </a:p>
        </p:txBody>
      </p:sp>
      <p:cxnSp>
        <p:nvCxnSpPr>
          <p:cNvPr id="43" name="Straight Arrow Connector 42"/>
          <p:cNvCxnSpPr/>
          <p:nvPr/>
        </p:nvCxnSpPr>
        <p:spPr>
          <a:xfrm>
            <a:off x="3678621" y="3752193"/>
            <a:ext cx="3121572" cy="2312276"/>
          </a:xfrm>
          <a:prstGeom prst="straightConnector1">
            <a:avLst/>
          </a:prstGeom>
          <a:ln w="28575">
            <a:solidFill>
              <a:schemeClr val="accent4"/>
            </a:solidFill>
            <a:prstDash val="sysDash"/>
            <a:tailEnd type="triangle"/>
          </a:ln>
          <a:effectLst/>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3019503" y="2540345"/>
            <a:ext cx="1" cy="457649"/>
          </a:xfrm>
          <a:prstGeom prst="straightConnector1">
            <a:avLst/>
          </a:prstGeom>
          <a:ln w="28575">
            <a:solidFill>
              <a:schemeClr val="bg2">
                <a:lumMod val="50000"/>
              </a:schemeClr>
            </a:solidFill>
            <a:prstDash val="sysDash"/>
            <a:tailEnd type="triangle"/>
          </a:ln>
          <a:effectLst/>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flipV="1">
            <a:off x="3878317" y="3531476"/>
            <a:ext cx="2890346" cy="2028496"/>
          </a:xfrm>
          <a:prstGeom prst="straightConnector1">
            <a:avLst/>
          </a:prstGeom>
          <a:ln w="28575">
            <a:solidFill>
              <a:schemeClr val="accent4"/>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a:off x="2211247" y="3752193"/>
            <a:ext cx="531953" cy="374749"/>
          </a:xfrm>
          <a:prstGeom prst="straightConnector1">
            <a:avLst/>
          </a:prstGeom>
          <a:ln w="28575">
            <a:solidFill>
              <a:schemeClr val="accent4"/>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flipV="1">
            <a:off x="3426372" y="2575034"/>
            <a:ext cx="9435" cy="370492"/>
          </a:xfrm>
          <a:prstGeom prst="straightConnector1">
            <a:avLst/>
          </a:prstGeom>
          <a:ln w="28575">
            <a:solidFill>
              <a:schemeClr val="bg2">
                <a:lumMod val="50000"/>
              </a:schemeClr>
            </a:solidFill>
            <a:tailEnd type="triangle"/>
          </a:ln>
          <a:effectLst/>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9603282" y="4385873"/>
            <a:ext cx="1979120" cy="707886"/>
          </a:xfrm>
          <a:prstGeom prst="rect">
            <a:avLst/>
          </a:prstGeom>
        </p:spPr>
        <p:txBody>
          <a:bodyPr wrap="square">
            <a:spAutoFit/>
          </a:bodyPr>
          <a:lstStyle/>
          <a:p>
            <a:pPr defTabSz="914061" fontAlgn="base">
              <a:spcBef>
                <a:spcPct val="0"/>
              </a:spcBef>
              <a:spcAft>
                <a:spcPct val="0"/>
              </a:spcAft>
            </a:pPr>
            <a:r>
              <a:rPr lang="en-US" sz="2000" spc="-51" dirty="0" smtClean="0">
                <a:gradFill>
                  <a:gsLst>
                    <a:gs pos="0">
                      <a:srgbClr val="595959"/>
                    </a:gs>
                    <a:gs pos="86000">
                      <a:srgbClr val="595959"/>
                    </a:gs>
                  </a:gsLst>
                  <a:lin ang="5400000" scaled="0"/>
                </a:gradFill>
                <a:latin typeface="+mj-lt"/>
              </a:rPr>
              <a:t>Windows </a:t>
            </a:r>
            <a:r>
              <a:rPr lang="en-US" sz="2000" spc="-51" dirty="0">
                <a:gradFill>
                  <a:gsLst>
                    <a:gs pos="0">
                      <a:srgbClr val="595959"/>
                    </a:gs>
                    <a:gs pos="86000">
                      <a:srgbClr val="595959"/>
                    </a:gs>
                  </a:gsLst>
                  <a:lin ang="5400000" scaled="0"/>
                </a:gradFill>
                <a:latin typeface="+mj-lt"/>
              </a:rPr>
              <a:t>Azure </a:t>
            </a:r>
            <a:r>
              <a:rPr lang="en-US" sz="2000" spc="-51" dirty="0" smtClean="0">
                <a:gradFill>
                  <a:gsLst>
                    <a:gs pos="0">
                      <a:srgbClr val="595959"/>
                    </a:gs>
                    <a:gs pos="86000">
                      <a:srgbClr val="595959"/>
                    </a:gs>
                  </a:gsLst>
                  <a:lin ang="5400000" scaled="0"/>
                </a:gradFill>
                <a:latin typeface="+mj-lt"/>
              </a:rPr>
              <a:t/>
            </a:r>
            <a:br>
              <a:rPr lang="en-US" sz="2000" spc="-51" dirty="0" smtClean="0">
                <a:gradFill>
                  <a:gsLst>
                    <a:gs pos="0">
                      <a:srgbClr val="595959"/>
                    </a:gs>
                    <a:gs pos="86000">
                      <a:srgbClr val="595959"/>
                    </a:gs>
                  </a:gsLst>
                  <a:lin ang="5400000" scaled="0"/>
                </a:gradFill>
                <a:latin typeface="+mj-lt"/>
              </a:rPr>
            </a:br>
            <a:r>
              <a:rPr lang="en-US" sz="2000" spc="-51" dirty="0" smtClean="0">
                <a:gradFill>
                  <a:gsLst>
                    <a:gs pos="0">
                      <a:srgbClr val="595959"/>
                    </a:gs>
                    <a:gs pos="86000">
                      <a:srgbClr val="595959"/>
                    </a:gs>
                  </a:gsLst>
                  <a:lin ang="5400000" scaled="0"/>
                </a:gradFill>
                <a:latin typeface="+mj-lt"/>
              </a:rPr>
              <a:t>    Blob </a:t>
            </a:r>
            <a:r>
              <a:rPr lang="en-US" sz="2000" spc="-51" dirty="0">
                <a:gradFill>
                  <a:gsLst>
                    <a:gs pos="0">
                      <a:srgbClr val="595959"/>
                    </a:gs>
                    <a:gs pos="86000">
                      <a:srgbClr val="595959"/>
                    </a:gs>
                  </a:gsLst>
                  <a:lin ang="5400000" scaled="0"/>
                </a:gradFill>
                <a:latin typeface="+mj-lt"/>
              </a:rPr>
              <a:t>Service</a:t>
            </a:r>
          </a:p>
        </p:txBody>
      </p:sp>
      <p:grpSp>
        <p:nvGrpSpPr>
          <p:cNvPr id="28" name="Group 27"/>
          <p:cNvGrpSpPr/>
          <p:nvPr/>
        </p:nvGrpSpPr>
        <p:grpSpPr>
          <a:xfrm>
            <a:off x="1263964" y="3775333"/>
            <a:ext cx="1163929" cy="1035665"/>
            <a:chOff x="3996654" y="5236271"/>
            <a:chExt cx="1163929" cy="1035665"/>
          </a:xfrm>
        </p:grpSpPr>
        <p:sp>
          <p:nvSpPr>
            <p:cNvPr id="39" name="TextBox 38"/>
            <p:cNvSpPr txBox="1"/>
            <p:nvPr/>
          </p:nvSpPr>
          <p:spPr>
            <a:xfrm>
              <a:off x="3996654" y="6025715"/>
              <a:ext cx="1163929" cy="246221"/>
            </a:xfrm>
            <a:prstGeom prst="rect">
              <a:avLst/>
            </a:prstGeom>
            <a:noFill/>
          </p:spPr>
          <p:txBody>
            <a:bodyPr wrap="square" lIns="0" tIns="0" rIns="0" bIns="0" rtlCol="0">
              <a:spAutoFit/>
            </a:bodyPr>
            <a:lstStyle/>
            <a:p>
              <a:pPr algn="ctr"/>
              <a:r>
                <a:rPr lang="en-US" sz="1600" dirty="0" smtClean="0">
                  <a:gradFill>
                    <a:gsLst>
                      <a:gs pos="0">
                        <a:schemeClr val="tx1"/>
                      </a:gs>
                      <a:gs pos="86000">
                        <a:schemeClr val="tx1"/>
                      </a:gs>
                    </a:gsLst>
                    <a:lin ang="5400000" scaled="0"/>
                  </a:gradFill>
                </a:rPr>
                <a:t>Cache local</a:t>
              </a:r>
              <a:endParaRPr lang="en-US" sz="1600" dirty="0">
                <a:gradFill>
                  <a:gsLst>
                    <a:gs pos="0">
                      <a:schemeClr val="tx1"/>
                    </a:gs>
                    <a:gs pos="86000">
                      <a:schemeClr val="tx1"/>
                    </a:gs>
                  </a:gsLst>
                  <a:lin ang="5400000" scaled="0"/>
                </a:gradFill>
              </a:endParaRPr>
            </a:p>
          </p:txBody>
        </p:sp>
        <p:sp>
          <p:nvSpPr>
            <p:cNvPr id="40" name="Freeform 34"/>
            <p:cNvSpPr>
              <a:spLocks noEditPoints="1"/>
            </p:cNvSpPr>
            <p:nvPr/>
          </p:nvSpPr>
          <p:spPr bwMode="auto">
            <a:xfrm>
              <a:off x="4201020" y="5236271"/>
              <a:ext cx="743008" cy="729114"/>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chemeClr val="accent4"/>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583932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xEl>
                                              <p:pRg st="1" end="1"/>
                                            </p:txEl>
                                          </p:spTgt>
                                        </p:tgtEl>
                                        <p:attrNameLst>
                                          <p:attrName>style.visibility</p:attrName>
                                        </p:attrNameLst>
                                      </p:cBhvr>
                                      <p:to>
                                        <p:strVal val="visible"/>
                                      </p:to>
                                    </p:set>
                                    <p:animEffect transition="in" filter="fade">
                                      <p:cBhvr>
                                        <p:cTn id="7" dur="500"/>
                                        <p:tgtEl>
                                          <p:spTgt spid="1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
                                            <p:txEl>
                                              <p:pRg st="2" end="2"/>
                                            </p:txEl>
                                          </p:spTgt>
                                        </p:tgtEl>
                                        <p:attrNameLst>
                                          <p:attrName>style.visibility</p:attrName>
                                        </p:attrNameLst>
                                      </p:cBhvr>
                                      <p:to>
                                        <p:strVal val="visible"/>
                                      </p:to>
                                    </p:set>
                                    <p:animEffect transition="in" filter="fade">
                                      <p:cBhvr>
                                        <p:cTn id="22" dur="500"/>
                                        <p:tgtEl>
                                          <p:spTgt spid="17">
                                            <p:txEl>
                                              <p:pRg st="2" end="2"/>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fade">
                                      <p:cBhvr>
                                        <p:cTn id="25" dur="500"/>
                                        <p:tgtEl>
                                          <p:spTgt spid="2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7">
                                            <p:txEl>
                                              <p:pRg st="3" end="3"/>
                                            </p:txEl>
                                          </p:spTgt>
                                        </p:tgtEl>
                                        <p:attrNameLst>
                                          <p:attrName>style.visibility</p:attrName>
                                        </p:attrNameLst>
                                      </p:cBhvr>
                                      <p:to>
                                        <p:strVal val="visible"/>
                                      </p:to>
                                    </p:set>
                                    <p:animEffect transition="in" filter="fade">
                                      <p:cBhvr>
                                        <p:cTn id="30" dur="500"/>
                                        <p:tgtEl>
                                          <p:spTgt spid="17">
                                            <p:txEl>
                                              <p:pRg st="3" end="3"/>
                                            </p:txEl>
                                          </p:spTgt>
                                        </p:tgtEl>
                                      </p:cBhvr>
                                    </p:animEffect>
                                  </p:childTnLst>
                                </p:cTn>
                              </p:par>
                            </p:childTnLst>
                          </p:cTn>
                        </p:par>
                        <p:par>
                          <p:cTn id="31" fill="hold">
                            <p:stCondLst>
                              <p:cond delay="500"/>
                            </p:stCondLst>
                            <p:childTnLst>
                              <p:par>
                                <p:cTn id="32" presetID="17" presetClass="entr" presetSubtype="1" fill="hold" nodeType="afterEffect">
                                  <p:stCondLst>
                                    <p:cond delay="0"/>
                                  </p:stCondLst>
                                  <p:childTnLst>
                                    <p:set>
                                      <p:cBhvr>
                                        <p:cTn id="33" dur="1" fill="hold">
                                          <p:stCondLst>
                                            <p:cond delay="0"/>
                                          </p:stCondLst>
                                        </p:cTn>
                                        <p:tgtEl>
                                          <p:spTgt spid="25"/>
                                        </p:tgtEl>
                                        <p:attrNameLst>
                                          <p:attrName>style.visibility</p:attrName>
                                        </p:attrNameLst>
                                      </p:cBhvr>
                                      <p:to>
                                        <p:strVal val="visible"/>
                                      </p:to>
                                    </p:set>
                                    <p:anim calcmode="lin" valueType="num">
                                      <p:cBhvr>
                                        <p:cTn id="34" dur="500" fill="hold"/>
                                        <p:tgtEl>
                                          <p:spTgt spid="25"/>
                                        </p:tgtEl>
                                        <p:attrNameLst>
                                          <p:attrName>ppt_x</p:attrName>
                                        </p:attrNameLst>
                                      </p:cBhvr>
                                      <p:tavLst>
                                        <p:tav tm="0">
                                          <p:val>
                                            <p:strVal val="#ppt_x"/>
                                          </p:val>
                                        </p:tav>
                                        <p:tav tm="100000">
                                          <p:val>
                                            <p:strVal val="#ppt_x"/>
                                          </p:val>
                                        </p:tav>
                                      </p:tavLst>
                                    </p:anim>
                                    <p:anim calcmode="lin" valueType="num">
                                      <p:cBhvr>
                                        <p:cTn id="35" dur="500" fill="hold"/>
                                        <p:tgtEl>
                                          <p:spTgt spid="25"/>
                                        </p:tgtEl>
                                        <p:attrNameLst>
                                          <p:attrName>ppt_y</p:attrName>
                                        </p:attrNameLst>
                                      </p:cBhvr>
                                      <p:tavLst>
                                        <p:tav tm="0">
                                          <p:val>
                                            <p:strVal val="#ppt_y-#ppt_h/2"/>
                                          </p:val>
                                        </p:tav>
                                        <p:tav tm="100000">
                                          <p:val>
                                            <p:strVal val="#ppt_y"/>
                                          </p:val>
                                        </p:tav>
                                      </p:tavLst>
                                    </p:anim>
                                    <p:anim calcmode="lin" valueType="num">
                                      <p:cBhvr>
                                        <p:cTn id="36" dur="500" fill="hold"/>
                                        <p:tgtEl>
                                          <p:spTgt spid="25"/>
                                        </p:tgtEl>
                                        <p:attrNameLst>
                                          <p:attrName>ppt_w</p:attrName>
                                        </p:attrNameLst>
                                      </p:cBhvr>
                                      <p:tavLst>
                                        <p:tav tm="0">
                                          <p:val>
                                            <p:strVal val="#ppt_w"/>
                                          </p:val>
                                        </p:tav>
                                        <p:tav tm="100000">
                                          <p:val>
                                            <p:strVal val="#ppt_w"/>
                                          </p:val>
                                        </p:tav>
                                      </p:tavLst>
                                    </p:anim>
                                    <p:anim calcmode="lin" valueType="num">
                                      <p:cBhvr>
                                        <p:cTn id="37" dur="500" fill="hold"/>
                                        <p:tgtEl>
                                          <p:spTgt spid="25"/>
                                        </p:tgtEl>
                                        <p:attrNameLst>
                                          <p:attrName>ppt_h</p:attrName>
                                        </p:attrNameLst>
                                      </p:cBhvr>
                                      <p:tavLst>
                                        <p:tav tm="0">
                                          <p:val>
                                            <p:fltVal val="0"/>
                                          </p:val>
                                        </p:tav>
                                        <p:tav tm="100000">
                                          <p:val>
                                            <p:strVal val="#ppt_h"/>
                                          </p:val>
                                        </p:tav>
                                      </p:tavLst>
                                    </p:anim>
                                  </p:childTnLst>
                                </p:cTn>
                              </p:par>
                            </p:childTnLst>
                          </p:cTn>
                        </p:par>
                        <p:par>
                          <p:cTn id="38" fill="hold">
                            <p:stCondLst>
                              <p:cond delay="1000"/>
                            </p:stCondLst>
                            <p:childTnLst>
                              <p:par>
                                <p:cTn id="39" presetID="22" presetClass="entr" presetSubtype="1" fill="hold" nodeType="after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wipe(up)">
                                      <p:cBhvr>
                                        <p:cTn id="41" dur="500"/>
                                        <p:tgtEl>
                                          <p:spTgt spid="10"/>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7">
                                            <p:txEl>
                                              <p:pRg st="4" end="4"/>
                                            </p:txEl>
                                          </p:spTgt>
                                        </p:tgtEl>
                                        <p:attrNameLst>
                                          <p:attrName>style.visibility</p:attrName>
                                        </p:attrNameLst>
                                      </p:cBhvr>
                                      <p:to>
                                        <p:strVal val="visible"/>
                                      </p:to>
                                    </p:set>
                                    <p:animEffect transition="in" filter="fade">
                                      <p:cBhvr>
                                        <p:cTn id="46" dur="500"/>
                                        <p:tgtEl>
                                          <p:spTgt spid="17">
                                            <p:txEl>
                                              <p:pRg st="4" end="4"/>
                                            </p:txEl>
                                          </p:spTgt>
                                        </p:tgtEl>
                                      </p:cBhvr>
                                    </p:animEffect>
                                  </p:childTnLst>
                                </p:cTn>
                              </p:par>
                              <p:par>
                                <p:cTn id="47" presetID="1" presetClass="exit" presetSubtype="0" fill="hold" nodeType="withEffect">
                                  <p:stCondLst>
                                    <p:cond delay="0"/>
                                  </p:stCondLst>
                                  <p:childTnLst>
                                    <p:set>
                                      <p:cBhvr>
                                        <p:cTn id="48" dur="1" fill="hold">
                                          <p:stCondLst>
                                            <p:cond delay="0"/>
                                          </p:stCondLst>
                                        </p:cTn>
                                        <p:tgtEl>
                                          <p:spTgt spid="10"/>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0"/>
                                          </p:stCondLst>
                                        </p:cTn>
                                        <p:tgtEl>
                                          <p:spTgt spid="25"/>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nodeType="clickEffect">
                                  <p:stCondLst>
                                    <p:cond delay="0"/>
                                  </p:stCondLst>
                                  <p:childTnLst>
                                    <p:set>
                                      <p:cBhvr>
                                        <p:cTn id="54" dur="1" fill="hold">
                                          <p:stCondLst>
                                            <p:cond delay="0"/>
                                          </p:stCondLst>
                                        </p:cTn>
                                        <p:tgtEl>
                                          <p:spTgt spid="31"/>
                                        </p:tgtEl>
                                        <p:attrNameLst>
                                          <p:attrName>style.visibility</p:attrName>
                                        </p:attrNameLst>
                                      </p:cBhvr>
                                      <p:to>
                                        <p:strVal val="visible"/>
                                      </p:to>
                                    </p:set>
                                    <p:animEffect transition="in" filter="wipe(up)">
                                      <p:cBhvr>
                                        <p:cTn id="55" dur="500"/>
                                        <p:tgtEl>
                                          <p:spTgt spid="31"/>
                                        </p:tgtEl>
                                      </p:cBhvr>
                                    </p:animEffect>
                                  </p:childTnLst>
                                </p:cTn>
                              </p:par>
                            </p:childTnLst>
                          </p:cTn>
                        </p:par>
                        <p:par>
                          <p:cTn id="56" fill="hold">
                            <p:stCondLst>
                              <p:cond delay="500"/>
                            </p:stCondLst>
                            <p:childTnLst>
                              <p:par>
                                <p:cTn id="57" presetID="22" presetClass="entr" presetSubtype="2" fill="hold" nodeType="afterEffect">
                                  <p:stCondLst>
                                    <p:cond delay="0"/>
                                  </p:stCondLst>
                                  <p:childTnLst>
                                    <p:set>
                                      <p:cBhvr>
                                        <p:cTn id="58" dur="1" fill="hold">
                                          <p:stCondLst>
                                            <p:cond delay="0"/>
                                          </p:stCondLst>
                                        </p:cTn>
                                        <p:tgtEl>
                                          <p:spTgt spid="36"/>
                                        </p:tgtEl>
                                        <p:attrNameLst>
                                          <p:attrName>style.visibility</p:attrName>
                                        </p:attrNameLst>
                                      </p:cBhvr>
                                      <p:to>
                                        <p:strVal val="visible"/>
                                      </p:to>
                                    </p:set>
                                    <p:animEffect transition="in" filter="wipe(right)">
                                      <p:cBhvr>
                                        <p:cTn id="59" dur="500"/>
                                        <p:tgtEl>
                                          <p:spTgt spid="36"/>
                                        </p:tgtEl>
                                      </p:cBhvr>
                                    </p:animEffect>
                                  </p:childTnLst>
                                </p:cTn>
                              </p:par>
                            </p:childTnLst>
                          </p:cTn>
                        </p:par>
                        <p:par>
                          <p:cTn id="60" fill="hold">
                            <p:stCondLst>
                              <p:cond delay="1000"/>
                            </p:stCondLst>
                            <p:childTnLst>
                              <p:par>
                                <p:cTn id="61" presetID="26" presetClass="emph" presetSubtype="0" fill="hold" nodeType="afterEffect">
                                  <p:stCondLst>
                                    <p:cond delay="0"/>
                                  </p:stCondLst>
                                  <p:childTnLst>
                                    <p:animEffect transition="out" filter="fade">
                                      <p:cBhvr>
                                        <p:cTn id="62" dur="500" tmFilter="0, 0; .2, .5; .8, .5; 1, 0"/>
                                        <p:tgtEl>
                                          <p:spTgt spid="28"/>
                                        </p:tgtEl>
                                      </p:cBhvr>
                                    </p:animEffect>
                                    <p:animScale>
                                      <p:cBhvr>
                                        <p:cTn id="63" dur="250" autoRev="1" fill="hold"/>
                                        <p:tgtEl>
                                          <p:spTgt spid="28"/>
                                        </p:tgtEl>
                                      </p:cBhvr>
                                      <p:by x="105000" y="105000"/>
                                    </p:animScale>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43"/>
                                        </p:tgtEl>
                                        <p:attrNameLst>
                                          <p:attrName>style.visibility</p:attrName>
                                        </p:attrNameLst>
                                      </p:cBhvr>
                                      <p:to>
                                        <p:strVal val="visible"/>
                                      </p:to>
                                    </p:set>
                                    <p:animEffect transition="in" filter="wipe(left)">
                                      <p:cBhvr>
                                        <p:cTn id="68" dur="500"/>
                                        <p:tgtEl>
                                          <p:spTgt spid="43"/>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2" fill="hold" nodeType="clickEffect">
                                  <p:stCondLst>
                                    <p:cond delay="0"/>
                                  </p:stCondLst>
                                  <p:childTnLst>
                                    <p:set>
                                      <p:cBhvr>
                                        <p:cTn id="72" dur="1" fill="hold">
                                          <p:stCondLst>
                                            <p:cond delay="0"/>
                                          </p:stCondLst>
                                        </p:cTn>
                                        <p:tgtEl>
                                          <p:spTgt spid="34"/>
                                        </p:tgtEl>
                                        <p:attrNameLst>
                                          <p:attrName>style.visibility</p:attrName>
                                        </p:attrNameLst>
                                      </p:cBhvr>
                                      <p:to>
                                        <p:strVal val="visible"/>
                                      </p:to>
                                    </p:set>
                                    <p:animEffect transition="in" filter="wipe(right)">
                                      <p:cBhvr>
                                        <p:cTn id="73" dur="500"/>
                                        <p:tgtEl>
                                          <p:spTgt spid="34"/>
                                        </p:tgtEl>
                                      </p:cBhvr>
                                    </p:animEffect>
                                  </p:childTnLst>
                                </p:cTn>
                              </p:par>
                            </p:childTnLst>
                          </p:cTn>
                        </p:par>
                        <p:par>
                          <p:cTn id="74" fill="hold">
                            <p:stCondLst>
                              <p:cond delay="500"/>
                            </p:stCondLst>
                            <p:childTnLst>
                              <p:par>
                                <p:cTn id="75" presetID="22" presetClass="entr" presetSubtype="2" fill="hold" nodeType="afterEffect">
                                  <p:stCondLst>
                                    <p:cond delay="500"/>
                                  </p:stCondLst>
                                  <p:childTnLst>
                                    <p:set>
                                      <p:cBhvr>
                                        <p:cTn id="76" dur="1" fill="hold">
                                          <p:stCondLst>
                                            <p:cond delay="0"/>
                                          </p:stCondLst>
                                        </p:cTn>
                                        <p:tgtEl>
                                          <p:spTgt spid="38"/>
                                        </p:tgtEl>
                                        <p:attrNameLst>
                                          <p:attrName>style.visibility</p:attrName>
                                        </p:attrNameLst>
                                      </p:cBhvr>
                                      <p:to>
                                        <p:strVal val="visible"/>
                                      </p:to>
                                    </p:set>
                                    <p:animEffect transition="in" filter="wipe(right)">
                                      <p:cBhvr>
                                        <p:cTn id="77" dur="500"/>
                                        <p:tgtEl>
                                          <p:spTgt spid="38"/>
                                        </p:tgtEl>
                                      </p:cBhvr>
                                    </p:animEffect>
                                  </p:childTnLst>
                                </p:cTn>
                              </p:par>
                              <p:par>
                                <p:cTn id="78" presetID="22" presetClass="entr" presetSubtype="4" fill="hold" nodeType="withEffect">
                                  <p:stCondLst>
                                    <p:cond delay="500"/>
                                  </p:stCondLst>
                                  <p:childTnLst>
                                    <p:set>
                                      <p:cBhvr>
                                        <p:cTn id="79" dur="1" fill="hold">
                                          <p:stCondLst>
                                            <p:cond delay="0"/>
                                          </p:stCondLst>
                                        </p:cTn>
                                        <p:tgtEl>
                                          <p:spTgt spid="35"/>
                                        </p:tgtEl>
                                        <p:attrNameLst>
                                          <p:attrName>style.visibility</p:attrName>
                                        </p:attrNameLst>
                                      </p:cBhvr>
                                      <p:to>
                                        <p:strVal val="visible"/>
                                      </p:to>
                                    </p:set>
                                    <p:animEffect transition="in" filter="wipe(down)">
                                      <p:cBhvr>
                                        <p:cTn id="80" dur="500"/>
                                        <p:tgtEl>
                                          <p:spTgt spid="35"/>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1" fill="hold" nodeType="clickEffect">
                                  <p:stCondLst>
                                    <p:cond delay="0"/>
                                  </p:stCondLst>
                                  <p:childTnLst>
                                    <p:set>
                                      <p:cBhvr>
                                        <p:cTn id="84" dur="1" fill="hold">
                                          <p:stCondLst>
                                            <p:cond delay="0"/>
                                          </p:stCondLst>
                                        </p:cTn>
                                        <p:tgtEl>
                                          <p:spTgt spid="31"/>
                                        </p:tgtEl>
                                        <p:attrNameLst>
                                          <p:attrName>style.visibility</p:attrName>
                                        </p:attrNameLst>
                                      </p:cBhvr>
                                      <p:to>
                                        <p:strVal val="visible"/>
                                      </p:to>
                                    </p:set>
                                    <p:animEffect transition="in" filter="wipe(up)">
                                      <p:cBhvr>
                                        <p:cTn id="85" dur="500"/>
                                        <p:tgtEl>
                                          <p:spTgt spid="31"/>
                                        </p:tgtEl>
                                      </p:cBhvr>
                                    </p:animEffect>
                                  </p:childTnLst>
                                </p:cTn>
                              </p:par>
                              <p:par>
                                <p:cTn id="86" presetID="1" presetClass="exit" presetSubtype="0" fill="hold" nodeType="withEffect">
                                  <p:stCondLst>
                                    <p:cond delay="0"/>
                                  </p:stCondLst>
                                  <p:childTnLst>
                                    <p:set>
                                      <p:cBhvr>
                                        <p:cTn id="87" dur="1" fill="hold">
                                          <p:stCondLst>
                                            <p:cond delay="0"/>
                                          </p:stCondLst>
                                        </p:cTn>
                                        <p:tgtEl>
                                          <p:spTgt spid="34"/>
                                        </p:tgtEl>
                                        <p:attrNameLst>
                                          <p:attrName>style.visibility</p:attrName>
                                        </p:attrNameLst>
                                      </p:cBhvr>
                                      <p:to>
                                        <p:strVal val="hidden"/>
                                      </p:to>
                                    </p:set>
                                  </p:childTnLst>
                                </p:cTn>
                              </p:par>
                              <p:par>
                                <p:cTn id="88" presetID="1" presetClass="exit" presetSubtype="0" fill="hold" nodeType="withEffect">
                                  <p:stCondLst>
                                    <p:cond delay="0"/>
                                  </p:stCondLst>
                                  <p:childTnLst>
                                    <p:set>
                                      <p:cBhvr>
                                        <p:cTn id="89" dur="1" fill="hold">
                                          <p:stCondLst>
                                            <p:cond delay="0"/>
                                          </p:stCondLst>
                                        </p:cTn>
                                        <p:tgtEl>
                                          <p:spTgt spid="43"/>
                                        </p:tgtEl>
                                        <p:attrNameLst>
                                          <p:attrName>style.visibility</p:attrName>
                                        </p:attrNameLst>
                                      </p:cBhvr>
                                      <p:to>
                                        <p:strVal val="hidden"/>
                                      </p:to>
                                    </p:set>
                                  </p:childTnLst>
                                </p:cTn>
                              </p:par>
                              <p:par>
                                <p:cTn id="90" presetID="10" presetClass="exit" presetSubtype="0" fill="hold" nodeType="withEffect">
                                  <p:stCondLst>
                                    <p:cond delay="0"/>
                                  </p:stCondLst>
                                  <p:childTnLst>
                                    <p:animEffect transition="out" filter="fade">
                                      <p:cBhvr>
                                        <p:cTn id="91" dur="500"/>
                                        <p:tgtEl>
                                          <p:spTgt spid="36"/>
                                        </p:tgtEl>
                                      </p:cBhvr>
                                    </p:animEffect>
                                    <p:set>
                                      <p:cBhvr>
                                        <p:cTn id="92" dur="1" fill="hold">
                                          <p:stCondLst>
                                            <p:cond delay="499"/>
                                          </p:stCondLst>
                                        </p:cTn>
                                        <p:tgtEl>
                                          <p:spTgt spid="36"/>
                                        </p:tgtEl>
                                        <p:attrNameLst>
                                          <p:attrName>style.visibility</p:attrName>
                                        </p:attrNameLst>
                                      </p:cBhvr>
                                      <p:to>
                                        <p:strVal val="hidden"/>
                                      </p:to>
                                    </p:set>
                                  </p:childTnLst>
                                </p:cTn>
                              </p:par>
                              <p:par>
                                <p:cTn id="93" presetID="1" presetClass="exit" presetSubtype="0" fill="hold" nodeType="withEffect">
                                  <p:stCondLst>
                                    <p:cond delay="0"/>
                                  </p:stCondLst>
                                  <p:childTnLst>
                                    <p:set>
                                      <p:cBhvr>
                                        <p:cTn id="94" dur="1" fill="hold">
                                          <p:stCondLst>
                                            <p:cond delay="0"/>
                                          </p:stCondLst>
                                        </p:cTn>
                                        <p:tgtEl>
                                          <p:spTgt spid="38"/>
                                        </p:tgtEl>
                                        <p:attrNameLst>
                                          <p:attrName>style.visibility</p:attrName>
                                        </p:attrNameLst>
                                      </p:cBhvr>
                                      <p:to>
                                        <p:strVal val="hidden"/>
                                      </p:to>
                                    </p:set>
                                  </p:childTnLst>
                                </p:cTn>
                              </p:par>
                              <p:par>
                                <p:cTn id="95" presetID="1" presetClass="exit" presetSubtype="0" fill="hold" nodeType="withEffect">
                                  <p:stCondLst>
                                    <p:cond delay="0"/>
                                  </p:stCondLst>
                                  <p:childTnLst>
                                    <p:set>
                                      <p:cBhvr>
                                        <p:cTn id="96" dur="1" fill="hold">
                                          <p:stCondLst>
                                            <p:cond delay="0"/>
                                          </p:stCondLst>
                                        </p:cTn>
                                        <p:tgtEl>
                                          <p:spTgt spid="35"/>
                                        </p:tgtEl>
                                        <p:attrNameLst>
                                          <p:attrName>style.visibility</p:attrName>
                                        </p:attrNameLst>
                                      </p:cBhvr>
                                      <p:to>
                                        <p:strVal val="hidden"/>
                                      </p:to>
                                    </p:set>
                                  </p:childTnLst>
                                </p:cTn>
                              </p:par>
                            </p:childTnLst>
                          </p:cTn>
                        </p:par>
                        <p:par>
                          <p:cTn id="97" fill="hold">
                            <p:stCondLst>
                              <p:cond delay="500"/>
                            </p:stCondLst>
                            <p:childTnLst>
                              <p:par>
                                <p:cTn id="98" presetID="22" presetClass="entr" presetSubtype="2" fill="hold" nodeType="afterEffect">
                                  <p:stCondLst>
                                    <p:cond delay="0"/>
                                  </p:stCondLst>
                                  <p:childTnLst>
                                    <p:set>
                                      <p:cBhvr>
                                        <p:cTn id="99" dur="1" fill="hold">
                                          <p:stCondLst>
                                            <p:cond delay="0"/>
                                          </p:stCondLst>
                                        </p:cTn>
                                        <p:tgtEl>
                                          <p:spTgt spid="36"/>
                                        </p:tgtEl>
                                        <p:attrNameLst>
                                          <p:attrName>style.visibility</p:attrName>
                                        </p:attrNameLst>
                                      </p:cBhvr>
                                      <p:to>
                                        <p:strVal val="visible"/>
                                      </p:to>
                                    </p:set>
                                    <p:animEffect transition="in" filter="wipe(right)">
                                      <p:cBhvr>
                                        <p:cTn id="100" dur="500"/>
                                        <p:tgtEl>
                                          <p:spTgt spid="36"/>
                                        </p:tgtEl>
                                      </p:cBhvr>
                                    </p:animEffect>
                                  </p:childTnLst>
                                </p:cTn>
                              </p:par>
                            </p:childTnLst>
                          </p:cTn>
                        </p:par>
                        <p:par>
                          <p:cTn id="101" fill="hold">
                            <p:stCondLst>
                              <p:cond delay="1000"/>
                            </p:stCondLst>
                            <p:childTnLst>
                              <p:par>
                                <p:cTn id="102" presetID="26" presetClass="emph" presetSubtype="0" fill="hold" nodeType="afterEffect">
                                  <p:stCondLst>
                                    <p:cond delay="0"/>
                                  </p:stCondLst>
                                  <p:childTnLst>
                                    <p:animEffect transition="out" filter="fade">
                                      <p:cBhvr>
                                        <p:cTn id="103" dur="500" tmFilter="0, 0; .2, .5; .8, .5; 1, 0"/>
                                        <p:tgtEl>
                                          <p:spTgt spid="28"/>
                                        </p:tgtEl>
                                      </p:cBhvr>
                                    </p:animEffect>
                                    <p:animScale>
                                      <p:cBhvr>
                                        <p:cTn id="104" dur="250" autoRev="1" fill="hold"/>
                                        <p:tgtEl>
                                          <p:spTgt spid="28"/>
                                        </p:tgtEl>
                                      </p:cBhvr>
                                      <p:by x="105000" y="105000"/>
                                    </p:animScale>
                                  </p:childTnLst>
                                </p:cTn>
                              </p:par>
                            </p:childTnLst>
                          </p:cTn>
                        </p:par>
                      </p:childTnLst>
                    </p:cTn>
                  </p:par>
                  <p:par>
                    <p:cTn id="105" fill="hold">
                      <p:stCondLst>
                        <p:cond delay="indefinite"/>
                      </p:stCondLst>
                      <p:childTnLst>
                        <p:par>
                          <p:cTn id="106" fill="hold">
                            <p:stCondLst>
                              <p:cond delay="0"/>
                            </p:stCondLst>
                            <p:childTnLst>
                              <p:par>
                                <p:cTn id="107" presetID="22" presetClass="entr" presetSubtype="4" fill="hold" grpId="0" nodeType="clickEffect">
                                  <p:stCondLst>
                                    <p:cond delay="0"/>
                                  </p:stCondLst>
                                  <p:childTnLst>
                                    <p:set>
                                      <p:cBhvr>
                                        <p:cTn id="108" dur="1" fill="hold">
                                          <p:stCondLst>
                                            <p:cond delay="0"/>
                                          </p:stCondLst>
                                        </p:cTn>
                                        <p:tgtEl>
                                          <p:spTgt spid="41"/>
                                        </p:tgtEl>
                                        <p:attrNameLst>
                                          <p:attrName>style.visibility</p:attrName>
                                        </p:attrNameLst>
                                      </p:cBhvr>
                                      <p:to>
                                        <p:strVal val="visible"/>
                                      </p:to>
                                    </p:set>
                                    <p:animEffect transition="in" filter="wipe(down)">
                                      <p:cBhvr>
                                        <p:cTn id="109"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2" grpId="0" animBg="1"/>
      <p:bldP spid="4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mtClean="0"/>
              <a:t>Tables</a:t>
            </a:r>
            <a:endParaRPr lang="en-US" dirty="0"/>
          </a:p>
        </p:txBody>
      </p:sp>
    </p:spTree>
    <p:extLst>
      <p:ext uri="{BB962C8B-B14F-4D97-AF65-F5344CB8AC3E}">
        <p14:creationId xmlns:p14="http://schemas.microsoft.com/office/powerpoint/2010/main" val="1699355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1495794"/>
          </a:xfrm>
        </p:spPr>
        <p:txBody>
          <a:bodyPr/>
          <a:lstStyle/>
          <a:p>
            <a:r>
              <a:rPr lang="en-US" dirty="0" err="1" smtClean="0"/>
              <a:t>Conceptos</a:t>
            </a:r>
            <a:r>
              <a:rPr lang="en-US" dirty="0" smtClean="0"/>
              <a:t> de Table Storage</a:t>
            </a:r>
            <a:br>
              <a:rPr lang="en-US" dirty="0" smtClean="0"/>
            </a:br>
            <a:endParaRPr lang="en-US" dirty="0"/>
          </a:p>
        </p:txBody>
      </p:sp>
      <p:grpSp>
        <p:nvGrpSpPr>
          <p:cNvPr id="45" name="Group 4"/>
          <p:cNvGrpSpPr/>
          <p:nvPr/>
        </p:nvGrpSpPr>
        <p:grpSpPr>
          <a:xfrm>
            <a:off x="5597591" y="1446213"/>
            <a:ext cx="2200710" cy="4297680"/>
            <a:chOff x="5685541" y="393698"/>
            <a:chExt cx="2303725" cy="4297680"/>
          </a:xfrm>
        </p:grpSpPr>
        <p:sp>
          <p:nvSpPr>
            <p:cNvPr id="46" name="Rounded Rectangle 65"/>
            <p:cNvSpPr/>
            <p:nvPr/>
          </p:nvSpPr>
          <p:spPr>
            <a:xfrm>
              <a:off x="5685541" y="393698"/>
              <a:ext cx="2303725"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sp>
        <p:sp>
          <p:nvSpPr>
            <p:cNvPr id="47" name="Rounded Rectangle 4"/>
            <p:cNvSpPr/>
            <p:nvPr/>
          </p:nvSpPr>
          <p:spPr>
            <a:xfrm>
              <a:off x="5685541" y="393698"/>
              <a:ext cx="2303725" cy="1440180"/>
            </a:xfrm>
            <a:prstGeom prst="rect">
              <a:avLst/>
            </a:prstGeom>
            <a:no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 tIns="248920" rIns="248920" bIns="248920" numCol="1" spcCol="1270" anchor="t" anchorCtr="0">
              <a:noAutofit/>
            </a:bodyPr>
            <a:lstStyle/>
            <a:p>
              <a:pPr defTabSz="1555685">
                <a:lnSpc>
                  <a:spcPct val="90000"/>
                </a:lnSpc>
                <a:spcBef>
                  <a:spcPct val="0"/>
                </a:spcBef>
                <a:spcAft>
                  <a:spcPct val="35000"/>
                </a:spcAft>
              </a:pPr>
              <a:r>
                <a:rPr lang="en-US" sz="2800" dirty="0" err="1" smtClean="0">
                  <a:solidFill>
                    <a:srgbClr val="595959">
                      <a:alpha val="98824"/>
                    </a:srgbClr>
                  </a:solidFill>
                  <a:latin typeface="Segoe UI Light" pitchFamily="34" charset="0"/>
                </a:rPr>
                <a:t>Entidad</a:t>
              </a:r>
              <a:endParaRPr lang="en-US" sz="2800" dirty="0">
                <a:solidFill>
                  <a:srgbClr val="595959">
                    <a:alpha val="98824"/>
                  </a:srgbClr>
                </a:solidFill>
                <a:latin typeface="Segoe UI Light" pitchFamily="34" charset="0"/>
              </a:endParaRPr>
            </a:p>
          </p:txBody>
        </p:sp>
      </p:grpSp>
      <p:grpSp>
        <p:nvGrpSpPr>
          <p:cNvPr id="48" name="Group 5"/>
          <p:cNvGrpSpPr/>
          <p:nvPr/>
        </p:nvGrpSpPr>
        <p:grpSpPr>
          <a:xfrm>
            <a:off x="3008886" y="1446214"/>
            <a:ext cx="2460078" cy="4297680"/>
            <a:chOff x="2983350" y="355599"/>
            <a:chExt cx="2318237" cy="4297680"/>
          </a:xfrm>
        </p:grpSpPr>
        <p:sp>
          <p:nvSpPr>
            <p:cNvPr id="49" name="Rounded Rectangle 68"/>
            <p:cNvSpPr/>
            <p:nvPr/>
          </p:nvSpPr>
          <p:spPr>
            <a:xfrm>
              <a:off x="2997862" y="355599"/>
              <a:ext cx="2303725"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sp>
        <p:sp>
          <p:nvSpPr>
            <p:cNvPr id="50" name="Rounded Rectangle 6"/>
            <p:cNvSpPr/>
            <p:nvPr/>
          </p:nvSpPr>
          <p:spPr>
            <a:xfrm>
              <a:off x="2983350" y="355599"/>
              <a:ext cx="2299995" cy="1440180"/>
            </a:xfrm>
            <a:prstGeom prst="rect">
              <a:avLst/>
            </a:prstGeom>
            <a:no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 tIns="248920" rIns="248920" bIns="248920" numCol="1" spcCol="1270" anchor="t" anchorCtr="0">
              <a:noAutofit/>
            </a:bodyPr>
            <a:lstStyle/>
            <a:p>
              <a:pPr defTabSz="1555685">
                <a:lnSpc>
                  <a:spcPct val="90000"/>
                </a:lnSpc>
                <a:spcBef>
                  <a:spcPct val="0"/>
                </a:spcBef>
                <a:spcAft>
                  <a:spcPct val="35000"/>
                </a:spcAft>
              </a:pPr>
              <a:r>
                <a:rPr lang="en-US" sz="2800" dirty="0" err="1" smtClean="0">
                  <a:solidFill>
                    <a:srgbClr val="595959">
                      <a:alpha val="98824"/>
                    </a:srgbClr>
                  </a:solidFill>
                  <a:latin typeface="Segoe UI Light" pitchFamily="34" charset="0"/>
                </a:rPr>
                <a:t>Tabla</a:t>
              </a:r>
              <a:endParaRPr lang="en-US" sz="2800" dirty="0">
                <a:solidFill>
                  <a:srgbClr val="595959">
                    <a:alpha val="98824"/>
                  </a:srgbClr>
                </a:solidFill>
                <a:latin typeface="Segoe UI Light" pitchFamily="34" charset="0"/>
              </a:endParaRPr>
            </a:p>
          </p:txBody>
        </p:sp>
      </p:grpSp>
      <p:grpSp>
        <p:nvGrpSpPr>
          <p:cNvPr id="51" name="Group 6"/>
          <p:cNvGrpSpPr/>
          <p:nvPr/>
        </p:nvGrpSpPr>
        <p:grpSpPr>
          <a:xfrm>
            <a:off x="519113" y="1446214"/>
            <a:ext cx="2361146" cy="4297680"/>
            <a:chOff x="222249" y="355599"/>
            <a:chExt cx="2303725" cy="4297680"/>
          </a:xfrm>
        </p:grpSpPr>
        <p:sp>
          <p:nvSpPr>
            <p:cNvPr id="52" name="Rounded Rectangle 71"/>
            <p:cNvSpPr/>
            <p:nvPr/>
          </p:nvSpPr>
          <p:spPr>
            <a:xfrm>
              <a:off x="222249" y="355599"/>
              <a:ext cx="2303725"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sp>
        <p:sp>
          <p:nvSpPr>
            <p:cNvPr id="53" name="Rounded Rectangle 8"/>
            <p:cNvSpPr/>
            <p:nvPr/>
          </p:nvSpPr>
          <p:spPr>
            <a:xfrm>
              <a:off x="222249" y="355599"/>
              <a:ext cx="2303725" cy="1440180"/>
            </a:xfrm>
            <a:prstGeom prst="rect">
              <a:avLst/>
            </a:prstGeom>
            <a:no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 tIns="248920" rIns="248920" bIns="248920" numCol="1" spcCol="1270" anchor="t" anchorCtr="0">
              <a:noAutofit/>
            </a:bodyPr>
            <a:lstStyle/>
            <a:p>
              <a:pPr defTabSz="1555685">
                <a:lnSpc>
                  <a:spcPct val="90000"/>
                </a:lnSpc>
                <a:spcBef>
                  <a:spcPct val="0"/>
                </a:spcBef>
                <a:spcAft>
                  <a:spcPct val="35000"/>
                </a:spcAft>
              </a:pPr>
              <a:r>
                <a:rPr lang="en-US" sz="2800" dirty="0" err="1" smtClean="0">
                  <a:solidFill>
                    <a:srgbClr val="595959">
                      <a:alpha val="98824"/>
                    </a:srgbClr>
                  </a:solidFill>
                  <a:latin typeface="Segoe UI Light" pitchFamily="34" charset="0"/>
                </a:rPr>
                <a:t>Cuenta</a:t>
              </a:r>
              <a:endParaRPr lang="en-US" sz="3100" dirty="0">
                <a:solidFill>
                  <a:srgbClr val="595959">
                    <a:alpha val="98824"/>
                  </a:srgbClr>
                </a:solidFill>
                <a:latin typeface="Segoe UI Light" pitchFamily="34" charset="0"/>
              </a:endParaRPr>
            </a:p>
          </p:txBody>
        </p:sp>
      </p:grpSp>
      <p:cxnSp>
        <p:nvCxnSpPr>
          <p:cNvPr id="57" name="Straight Connector 56"/>
          <p:cNvCxnSpPr/>
          <p:nvPr/>
        </p:nvCxnSpPr>
        <p:spPr>
          <a:xfrm>
            <a:off x="2261286" y="3867665"/>
            <a:ext cx="1482811" cy="1087394"/>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V="1">
            <a:off x="2335427" y="3039762"/>
            <a:ext cx="1322173" cy="1000897"/>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956708" y="3602527"/>
            <a:ext cx="1485956"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err="1" smtClean="0">
                <a:solidFill>
                  <a:schemeClr val="lt1">
                    <a:alpha val="99000"/>
                  </a:schemeClr>
                </a:solidFill>
              </a:rPr>
              <a:t>contoso</a:t>
            </a:r>
            <a:endParaRPr lang="en-US" sz="2000" dirty="0">
              <a:solidFill>
                <a:schemeClr val="lt1">
                  <a:alpha val="99000"/>
                </a:schemeClr>
              </a:solidFill>
            </a:endParaRPr>
          </a:p>
        </p:txBody>
      </p:sp>
      <p:cxnSp>
        <p:nvCxnSpPr>
          <p:cNvPr id="61" name="Straight Connector 60"/>
          <p:cNvCxnSpPr/>
          <p:nvPr/>
        </p:nvCxnSpPr>
        <p:spPr>
          <a:xfrm>
            <a:off x="4806778" y="3101546"/>
            <a:ext cx="1287635" cy="49427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V="1">
            <a:off x="4843849" y="2656704"/>
            <a:ext cx="1250564" cy="53133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5905004" y="2360613"/>
            <a:ext cx="1585884"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1800" dirty="0" err="1" smtClean="0">
                <a:solidFill>
                  <a:schemeClr val="lt1">
                    <a:alpha val="99000"/>
                  </a:schemeClr>
                </a:solidFill>
              </a:rPr>
              <a:t>Nombre</a:t>
            </a:r>
            <a:r>
              <a:rPr lang="en-US" sz="1800" dirty="0" smtClean="0">
                <a:solidFill>
                  <a:schemeClr val="lt1">
                    <a:alpha val="99000"/>
                  </a:schemeClr>
                </a:solidFill>
              </a:rPr>
              <a:t> </a:t>
            </a:r>
            <a:r>
              <a:rPr lang="en-US" sz="1800" dirty="0">
                <a:solidFill>
                  <a:schemeClr val="lt1">
                    <a:alpha val="99000"/>
                  </a:schemeClr>
                </a:solidFill>
              </a:rPr>
              <a:t>=…</a:t>
            </a:r>
          </a:p>
          <a:p>
            <a:r>
              <a:rPr lang="en-US" sz="1800" dirty="0">
                <a:solidFill>
                  <a:schemeClr val="lt1">
                    <a:alpha val="99000"/>
                  </a:schemeClr>
                </a:solidFill>
              </a:rPr>
              <a:t>Email = …</a:t>
            </a:r>
          </a:p>
        </p:txBody>
      </p:sp>
      <p:sp>
        <p:nvSpPr>
          <p:cNvPr id="68" name="Rectangle 67"/>
          <p:cNvSpPr/>
          <p:nvPr/>
        </p:nvSpPr>
        <p:spPr>
          <a:xfrm>
            <a:off x="5905003" y="3188556"/>
            <a:ext cx="1585886"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1800" dirty="0" err="1" smtClean="0">
                <a:solidFill>
                  <a:schemeClr val="lt1">
                    <a:alpha val="99000"/>
                  </a:schemeClr>
                </a:solidFill>
              </a:rPr>
              <a:t>Nombre</a:t>
            </a:r>
            <a:r>
              <a:rPr lang="en-US" sz="1800" dirty="0" smtClean="0">
                <a:solidFill>
                  <a:schemeClr val="lt1">
                    <a:alpha val="99000"/>
                  </a:schemeClr>
                </a:solidFill>
              </a:rPr>
              <a:t>=…</a:t>
            </a:r>
            <a:endParaRPr lang="en-US" sz="1800" dirty="0">
              <a:solidFill>
                <a:schemeClr val="lt1">
                  <a:alpha val="99000"/>
                </a:schemeClr>
              </a:solidFill>
            </a:endParaRPr>
          </a:p>
          <a:p>
            <a:r>
              <a:rPr lang="en-US" sz="1800" dirty="0" smtClean="0">
                <a:solidFill>
                  <a:schemeClr val="lt1">
                    <a:alpha val="99000"/>
                  </a:schemeClr>
                </a:solidFill>
              </a:rPr>
              <a:t>Email=…</a:t>
            </a:r>
            <a:endParaRPr lang="en-US" sz="1800" dirty="0">
              <a:solidFill>
                <a:schemeClr val="lt1">
                  <a:alpha val="99000"/>
                </a:schemeClr>
              </a:solidFill>
            </a:endParaRPr>
          </a:p>
        </p:txBody>
      </p:sp>
      <p:sp>
        <p:nvSpPr>
          <p:cNvPr id="69" name="Rectangle 68"/>
          <p:cNvSpPr/>
          <p:nvPr/>
        </p:nvSpPr>
        <p:spPr>
          <a:xfrm>
            <a:off x="3520220" y="2774584"/>
            <a:ext cx="1437410"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err="1" smtClean="0">
                <a:solidFill>
                  <a:schemeClr val="lt1">
                    <a:alpha val="99000"/>
                  </a:schemeClr>
                </a:solidFill>
              </a:rPr>
              <a:t>clientes</a:t>
            </a:r>
            <a:endParaRPr lang="en-US" sz="2000" dirty="0">
              <a:solidFill>
                <a:schemeClr val="lt1">
                  <a:alpha val="99000"/>
                </a:schemeClr>
              </a:solidFill>
            </a:endParaRPr>
          </a:p>
        </p:txBody>
      </p:sp>
      <p:cxnSp>
        <p:nvCxnSpPr>
          <p:cNvPr id="74" name="Straight Connector 73"/>
          <p:cNvCxnSpPr/>
          <p:nvPr/>
        </p:nvCxnSpPr>
        <p:spPr>
          <a:xfrm>
            <a:off x="4806778" y="4769708"/>
            <a:ext cx="1287635" cy="49427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flipV="1">
            <a:off x="4843849" y="4324866"/>
            <a:ext cx="1250564" cy="53133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70" name="Rounded Rectangle 97"/>
          <p:cNvSpPr/>
          <p:nvPr/>
        </p:nvSpPr>
        <p:spPr>
          <a:xfrm>
            <a:off x="5905004" y="4844441"/>
            <a:ext cx="1585884"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1800" dirty="0" smtClean="0">
                <a:solidFill>
                  <a:schemeClr val="lt1">
                    <a:alpha val="99000"/>
                  </a:schemeClr>
                </a:solidFill>
              </a:rPr>
              <a:t>ID </a:t>
            </a:r>
            <a:r>
              <a:rPr lang="en-US" sz="1800" dirty="0">
                <a:solidFill>
                  <a:schemeClr val="lt1">
                    <a:alpha val="99000"/>
                  </a:schemeClr>
                </a:solidFill>
              </a:rPr>
              <a:t>=…</a:t>
            </a:r>
          </a:p>
          <a:p>
            <a:r>
              <a:rPr lang="en-US" sz="1800" dirty="0" err="1" smtClean="0">
                <a:solidFill>
                  <a:schemeClr val="lt1">
                    <a:alpha val="99000"/>
                  </a:schemeClr>
                </a:solidFill>
              </a:rPr>
              <a:t>Fecha</a:t>
            </a:r>
            <a:r>
              <a:rPr lang="en-US" sz="1800" dirty="0" smtClean="0">
                <a:solidFill>
                  <a:schemeClr val="lt1">
                    <a:alpha val="99000"/>
                  </a:schemeClr>
                </a:solidFill>
              </a:rPr>
              <a:t> </a:t>
            </a:r>
            <a:r>
              <a:rPr lang="en-US" sz="1800" dirty="0">
                <a:solidFill>
                  <a:schemeClr val="lt1">
                    <a:alpha val="99000"/>
                  </a:schemeClr>
                </a:solidFill>
              </a:rPr>
              <a:t>=…</a:t>
            </a:r>
          </a:p>
        </p:txBody>
      </p:sp>
      <p:sp>
        <p:nvSpPr>
          <p:cNvPr id="71" name="Rectangle 70"/>
          <p:cNvSpPr/>
          <p:nvPr/>
        </p:nvSpPr>
        <p:spPr>
          <a:xfrm>
            <a:off x="3520220" y="4430470"/>
            <a:ext cx="1437411"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err="1" smtClean="0">
                <a:solidFill>
                  <a:schemeClr val="lt1">
                    <a:alpha val="99000"/>
                  </a:schemeClr>
                </a:solidFill>
              </a:rPr>
              <a:t>fotos</a:t>
            </a:r>
            <a:endParaRPr lang="en-US" sz="2000" dirty="0">
              <a:solidFill>
                <a:schemeClr val="lt1">
                  <a:alpha val="99000"/>
                </a:schemeClr>
              </a:solidFill>
            </a:endParaRPr>
          </a:p>
        </p:txBody>
      </p:sp>
      <p:sp>
        <p:nvSpPr>
          <p:cNvPr id="72" name="Rounded Rectangle 97"/>
          <p:cNvSpPr/>
          <p:nvPr/>
        </p:nvSpPr>
        <p:spPr>
          <a:xfrm>
            <a:off x="5905004" y="4016499"/>
            <a:ext cx="1585884"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1800" dirty="0" smtClean="0">
                <a:solidFill>
                  <a:schemeClr val="lt1">
                    <a:alpha val="99000"/>
                  </a:schemeClr>
                </a:solidFill>
              </a:rPr>
              <a:t>ID </a:t>
            </a:r>
            <a:r>
              <a:rPr lang="en-US" sz="1800" dirty="0">
                <a:solidFill>
                  <a:schemeClr val="lt1">
                    <a:alpha val="99000"/>
                  </a:schemeClr>
                </a:solidFill>
              </a:rPr>
              <a:t>=…</a:t>
            </a:r>
          </a:p>
          <a:p>
            <a:r>
              <a:rPr lang="en-US" sz="1800" dirty="0" err="1" smtClean="0">
                <a:solidFill>
                  <a:schemeClr val="lt1">
                    <a:alpha val="99000"/>
                  </a:schemeClr>
                </a:solidFill>
              </a:rPr>
              <a:t>Fecha</a:t>
            </a:r>
            <a:r>
              <a:rPr lang="en-US" sz="1800" dirty="0" smtClean="0">
                <a:solidFill>
                  <a:schemeClr val="lt1">
                    <a:alpha val="99000"/>
                  </a:schemeClr>
                </a:solidFill>
              </a:rPr>
              <a:t>=…</a:t>
            </a:r>
            <a:endParaRPr lang="en-US" sz="1800" dirty="0">
              <a:solidFill>
                <a:schemeClr val="lt1">
                  <a:alpha val="99000"/>
                </a:schemeClr>
              </a:solidFill>
            </a:endParaRPr>
          </a:p>
        </p:txBody>
      </p:sp>
    </p:spTree>
    <p:extLst>
      <p:ext uri="{BB962C8B-B14F-4D97-AF65-F5344CB8AC3E}">
        <p14:creationId xmlns:p14="http://schemas.microsoft.com/office/powerpoint/2010/main" val="3020304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Tables en </a:t>
            </a:r>
            <a:r>
              <a:rPr lang="en-US" dirty="0" err="1" smtClean="0">
                <a:solidFill>
                  <a:schemeClr val="bg1"/>
                </a:solidFill>
              </a:rPr>
              <a:t>detalle</a:t>
            </a:r>
            <a:endParaRPr lang="en-US" dirty="0">
              <a:solidFill>
                <a:schemeClr val="bg1"/>
              </a:solidFill>
            </a:endParaRPr>
          </a:p>
        </p:txBody>
      </p:sp>
      <p:pic>
        <p:nvPicPr>
          <p:cNvPr id="5" name="Picture 4"/>
          <p:cNvPicPr>
            <a:picLocks noChangeAspect="1"/>
          </p:cNvPicPr>
          <p:nvPr/>
        </p:nvPicPr>
        <p:blipFill>
          <a:blip r:embed="rId3" cstate="print">
            <a:extLst>
              <a:ext uri="{BEBA8EAE-BF5A-486C-A8C5-ECC9F3942E4B}">
                <a14:imgProps xmlns:a14="http://schemas.microsoft.com/office/drawing/2010/main">
                  <a14:imgLayer r:embed="rId4">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
        <p:nvSpPr>
          <p:cNvPr id="14" name="Content Placeholder 2"/>
          <p:cNvSpPr txBox="1">
            <a:spLocks/>
          </p:cNvSpPr>
          <p:nvPr/>
        </p:nvSpPr>
        <p:spPr>
          <a:xfrm>
            <a:off x="4863829" y="3028950"/>
            <a:ext cx="6811597" cy="3597275"/>
          </a:xfrm>
          <a:prstGeom prst="rect">
            <a:avLst/>
          </a:prstGeom>
        </p:spPr>
        <p:txBody>
          <a:bodyPr vert="horz" lIns="121899" tIns="60949" rIns="121899" bIns="60949" rtlCol="0" anchor="ctr" anchorCtr="0">
            <a:noAutofit/>
          </a:bodyPr>
          <a:lstStyle>
            <a:lvl1pPr marL="342900" indent="-342900" algn="l" defTabSz="914400" rtl="0" eaLnBrk="1" latinLnBrk="0" hangingPunct="1">
              <a:spcBef>
                <a:spcPct val="20000"/>
              </a:spcBef>
              <a:buFont typeface="Arial" pitchFamily="34" charset="0"/>
              <a:buChar char="•"/>
              <a:defRPr sz="3200" b="0" i="0" kern="1200">
                <a:solidFill>
                  <a:schemeClr val="tx1">
                    <a:lumMod val="65000"/>
                    <a:lumOff val="35000"/>
                  </a:schemeClr>
                </a:solidFill>
                <a:latin typeface="Segoe"/>
                <a:ea typeface="+mn-ea"/>
                <a:cs typeface="Segoe"/>
              </a:defRPr>
            </a:lvl1pPr>
            <a:lvl2pPr marL="742950" indent="-285750" algn="l" defTabSz="914400" rtl="0" eaLnBrk="1" latinLnBrk="0" hangingPunct="1">
              <a:spcBef>
                <a:spcPct val="20000"/>
              </a:spcBef>
              <a:buFont typeface="Arial" pitchFamily="34" charset="0"/>
              <a:buChar char="–"/>
              <a:defRPr sz="2800" b="0" i="0" kern="1200">
                <a:solidFill>
                  <a:schemeClr val="tx1">
                    <a:lumMod val="65000"/>
                    <a:lumOff val="35000"/>
                  </a:schemeClr>
                </a:solidFill>
                <a:latin typeface="Segoe"/>
                <a:ea typeface="+mn-ea"/>
                <a:cs typeface="Segoe"/>
              </a:defRPr>
            </a:lvl2pPr>
            <a:lvl3pPr marL="1143000" indent="-228600" algn="l" defTabSz="914400" rtl="0" eaLnBrk="1" latinLnBrk="0" hangingPunct="1">
              <a:spcBef>
                <a:spcPct val="20000"/>
              </a:spcBef>
              <a:buFont typeface="Arial" pitchFamily="34" charset="0"/>
              <a:buChar char="•"/>
              <a:defRPr sz="2400" b="0" i="0" kern="1200">
                <a:solidFill>
                  <a:schemeClr val="tx1">
                    <a:lumMod val="65000"/>
                    <a:lumOff val="35000"/>
                  </a:schemeClr>
                </a:solidFill>
                <a:latin typeface="Segoe"/>
                <a:ea typeface="+mn-ea"/>
                <a:cs typeface="Segoe"/>
              </a:defRPr>
            </a:lvl3pPr>
            <a:lvl4pPr marL="1600200" indent="-228600" algn="l" defTabSz="914400" rtl="0" eaLnBrk="1" latinLnBrk="0" hangingPunct="1">
              <a:spcBef>
                <a:spcPct val="20000"/>
              </a:spcBef>
              <a:buFont typeface="Arial" pitchFamily="34" charset="0"/>
              <a:buChar char="–"/>
              <a:defRPr sz="2000" b="0" i="0" kern="1200">
                <a:solidFill>
                  <a:schemeClr val="tx1">
                    <a:lumMod val="65000"/>
                    <a:lumOff val="35000"/>
                  </a:schemeClr>
                </a:solidFill>
                <a:latin typeface="Segoe"/>
                <a:ea typeface="+mn-ea"/>
                <a:cs typeface="Segoe"/>
              </a:defRPr>
            </a:lvl4pPr>
            <a:lvl5pPr marL="2057400" indent="-228600" algn="l" defTabSz="914400" rtl="0" eaLnBrk="1" latinLnBrk="0" hangingPunct="1">
              <a:spcBef>
                <a:spcPct val="20000"/>
              </a:spcBef>
              <a:buFont typeface="Arial" pitchFamily="34" charset="0"/>
              <a:buChar char="»"/>
              <a:defRPr sz="2000" b="0" i="0" kern="1200">
                <a:solidFill>
                  <a:schemeClr val="tx1">
                    <a:lumMod val="65000"/>
                    <a:lumOff val="35000"/>
                  </a:schemeClr>
                </a:solidFill>
                <a:latin typeface="Segoe"/>
                <a:ea typeface="+mn-ea"/>
                <a:cs typeface="Segoe"/>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lvl="1" indent="0" defTabSz="914325">
              <a:lnSpc>
                <a:spcPct val="90000"/>
              </a:lnSpc>
              <a:spcBef>
                <a:spcPts val="0"/>
              </a:spcBef>
              <a:spcAft>
                <a:spcPts val="600"/>
              </a:spcAft>
              <a:buSzPct val="80000"/>
              <a:buNone/>
            </a:pPr>
            <a:endParaRPr lang="en-US" sz="1800" spc="-51" dirty="0">
              <a:solidFill>
                <a:schemeClr val="bg1">
                  <a:alpha val="99000"/>
                </a:schemeClr>
              </a:solidFill>
              <a:latin typeface="+mn-lt"/>
              <a:cs typeface="Segoe UI" pitchFamily="34" charset="0"/>
            </a:endParaRPr>
          </a:p>
        </p:txBody>
      </p:sp>
      <p:sp>
        <p:nvSpPr>
          <p:cNvPr id="15" name="Content Placeholder 2"/>
          <p:cNvSpPr txBox="1">
            <a:spLocks/>
          </p:cNvSpPr>
          <p:nvPr/>
        </p:nvSpPr>
        <p:spPr>
          <a:xfrm>
            <a:off x="4992501" y="1270454"/>
            <a:ext cx="6811597" cy="2179455"/>
          </a:xfrm>
          <a:prstGeom prst="rect">
            <a:avLst/>
          </a:prstGeom>
        </p:spPr>
        <p:txBody>
          <a:bodyPr vert="horz" lIns="121899" tIns="60949" rIns="121899" bIns="60949" rtlCol="0" anchor="ctr" anchorCtr="0">
            <a:noAutofit/>
          </a:bodyPr>
          <a:lstStyle>
            <a:lvl1pPr marL="342900" indent="-342900" algn="l" defTabSz="914400" rtl="0" eaLnBrk="1" latinLnBrk="0" hangingPunct="1">
              <a:spcBef>
                <a:spcPct val="20000"/>
              </a:spcBef>
              <a:buFont typeface="Arial" pitchFamily="34" charset="0"/>
              <a:buChar char="•"/>
              <a:defRPr sz="3200" b="0" i="0" kern="1200">
                <a:solidFill>
                  <a:schemeClr val="tx1">
                    <a:lumMod val="65000"/>
                    <a:lumOff val="35000"/>
                  </a:schemeClr>
                </a:solidFill>
                <a:latin typeface="Segoe"/>
                <a:ea typeface="+mn-ea"/>
                <a:cs typeface="Segoe"/>
              </a:defRPr>
            </a:lvl1pPr>
            <a:lvl2pPr marL="742950" indent="-285750" algn="l" defTabSz="914400" rtl="0" eaLnBrk="1" latinLnBrk="0" hangingPunct="1">
              <a:spcBef>
                <a:spcPct val="20000"/>
              </a:spcBef>
              <a:buFont typeface="Arial" pitchFamily="34" charset="0"/>
              <a:buChar char="–"/>
              <a:defRPr sz="2800" b="0" i="0" kern="1200">
                <a:solidFill>
                  <a:schemeClr val="tx1">
                    <a:lumMod val="65000"/>
                    <a:lumOff val="35000"/>
                  </a:schemeClr>
                </a:solidFill>
                <a:latin typeface="Segoe"/>
                <a:ea typeface="+mn-ea"/>
                <a:cs typeface="Segoe"/>
              </a:defRPr>
            </a:lvl2pPr>
            <a:lvl3pPr marL="1143000" indent="-228600" algn="l" defTabSz="914400" rtl="0" eaLnBrk="1" latinLnBrk="0" hangingPunct="1">
              <a:spcBef>
                <a:spcPct val="20000"/>
              </a:spcBef>
              <a:buFont typeface="Arial" pitchFamily="34" charset="0"/>
              <a:buChar char="•"/>
              <a:defRPr sz="2400" b="0" i="0" kern="1200">
                <a:solidFill>
                  <a:schemeClr val="tx1">
                    <a:lumMod val="65000"/>
                    <a:lumOff val="35000"/>
                  </a:schemeClr>
                </a:solidFill>
                <a:latin typeface="Segoe"/>
                <a:ea typeface="+mn-ea"/>
                <a:cs typeface="Segoe"/>
              </a:defRPr>
            </a:lvl3pPr>
            <a:lvl4pPr marL="1600200" indent="-228600" algn="l" defTabSz="914400" rtl="0" eaLnBrk="1" latinLnBrk="0" hangingPunct="1">
              <a:spcBef>
                <a:spcPct val="20000"/>
              </a:spcBef>
              <a:buFont typeface="Arial" pitchFamily="34" charset="0"/>
              <a:buChar char="–"/>
              <a:defRPr sz="2000" b="0" i="0" kern="1200">
                <a:solidFill>
                  <a:schemeClr val="tx1">
                    <a:lumMod val="65000"/>
                    <a:lumOff val="35000"/>
                  </a:schemeClr>
                </a:solidFill>
                <a:latin typeface="Segoe"/>
                <a:ea typeface="+mn-ea"/>
                <a:cs typeface="Segoe"/>
              </a:defRPr>
            </a:lvl4pPr>
            <a:lvl5pPr marL="2057400" indent="-228600" algn="l" defTabSz="914400" rtl="0" eaLnBrk="1" latinLnBrk="0" hangingPunct="1">
              <a:spcBef>
                <a:spcPct val="20000"/>
              </a:spcBef>
              <a:buFont typeface="Arial" pitchFamily="34" charset="0"/>
              <a:buChar char="»"/>
              <a:defRPr sz="2000" b="0" i="0" kern="1200">
                <a:solidFill>
                  <a:schemeClr val="tx1">
                    <a:lumMod val="65000"/>
                    <a:lumOff val="35000"/>
                  </a:schemeClr>
                </a:solidFill>
                <a:latin typeface="Segoe"/>
                <a:ea typeface="+mn-ea"/>
                <a:cs typeface="Segoe"/>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lvl="1" indent="0" defTabSz="914325">
              <a:lnSpc>
                <a:spcPct val="90000"/>
              </a:lnSpc>
              <a:spcBef>
                <a:spcPts val="0"/>
              </a:spcBef>
              <a:spcAft>
                <a:spcPts val="600"/>
              </a:spcAft>
              <a:buSzPct val="80000"/>
              <a:buNone/>
            </a:pPr>
            <a:r>
              <a:rPr lang="en-US" sz="2400" spc="-51" dirty="0" err="1" smtClean="0">
                <a:solidFill>
                  <a:schemeClr val="bg1">
                    <a:alpha val="99000"/>
                  </a:schemeClr>
                </a:solidFill>
                <a:latin typeface="+mn-lt"/>
                <a:cs typeface="Segoe UI" pitchFamily="34" charset="0"/>
              </a:rPr>
              <a:t>Cada</a:t>
            </a:r>
            <a:r>
              <a:rPr lang="en-US" sz="2400" spc="-51" dirty="0" smtClean="0">
                <a:solidFill>
                  <a:schemeClr val="bg1">
                    <a:alpha val="99000"/>
                  </a:schemeClr>
                </a:solidFill>
                <a:latin typeface="+mn-lt"/>
                <a:cs typeface="Segoe UI" pitchFamily="34" charset="0"/>
              </a:rPr>
              <a:t> </a:t>
            </a:r>
            <a:r>
              <a:rPr lang="en-US" sz="2400" spc="-51" dirty="0" err="1" smtClean="0">
                <a:solidFill>
                  <a:schemeClr val="bg1">
                    <a:alpha val="99000"/>
                  </a:schemeClr>
                </a:solidFill>
                <a:latin typeface="+mn-lt"/>
                <a:cs typeface="Segoe UI" pitchFamily="34" charset="0"/>
              </a:rPr>
              <a:t>Tabla</a:t>
            </a:r>
            <a:r>
              <a:rPr lang="en-US" sz="2400" spc="-51" dirty="0" smtClean="0">
                <a:solidFill>
                  <a:schemeClr val="bg1">
                    <a:alpha val="99000"/>
                  </a:schemeClr>
                </a:solidFill>
                <a:latin typeface="+mn-lt"/>
                <a:cs typeface="Segoe UI" pitchFamily="34" charset="0"/>
              </a:rPr>
              <a:t> </a:t>
            </a:r>
            <a:r>
              <a:rPr lang="en-US" sz="2400" spc="-51" dirty="0" err="1" smtClean="0">
                <a:solidFill>
                  <a:schemeClr val="bg1">
                    <a:alpha val="99000"/>
                  </a:schemeClr>
                </a:solidFill>
                <a:latin typeface="+mn-lt"/>
                <a:cs typeface="Segoe UI" pitchFamily="34" charset="0"/>
              </a:rPr>
              <a:t>contiene</a:t>
            </a:r>
            <a:r>
              <a:rPr lang="en-US" sz="2400" spc="-51" dirty="0" smtClean="0">
                <a:solidFill>
                  <a:schemeClr val="bg1">
                    <a:alpha val="99000"/>
                  </a:schemeClr>
                </a:solidFill>
                <a:latin typeface="+mn-lt"/>
                <a:cs typeface="Segoe UI" pitchFamily="34" charset="0"/>
              </a:rPr>
              <a:t> </a:t>
            </a:r>
            <a:r>
              <a:rPr lang="en-US" sz="2400" spc="-51" dirty="0" err="1" smtClean="0">
                <a:solidFill>
                  <a:schemeClr val="bg1">
                    <a:alpha val="99000"/>
                  </a:schemeClr>
                </a:solidFill>
                <a:latin typeface="+mn-lt"/>
                <a:cs typeface="Segoe UI" pitchFamily="34" charset="0"/>
              </a:rPr>
              <a:t>entidades</a:t>
            </a:r>
            <a:endParaRPr lang="en-US" sz="2400" spc="-51" dirty="0" smtClean="0">
              <a:solidFill>
                <a:schemeClr val="bg1">
                  <a:alpha val="99000"/>
                </a:schemeClr>
              </a:solidFill>
              <a:latin typeface="+mn-lt"/>
              <a:cs typeface="Segoe UI" pitchFamily="34" charset="0"/>
            </a:endParaRPr>
          </a:p>
          <a:p>
            <a:pPr marL="3175" lvl="1" indent="0" defTabSz="914325">
              <a:lnSpc>
                <a:spcPct val="90000"/>
              </a:lnSpc>
              <a:spcBef>
                <a:spcPts val="0"/>
              </a:spcBef>
              <a:spcAft>
                <a:spcPts val="600"/>
              </a:spcAft>
              <a:buSzPct val="80000"/>
              <a:buNone/>
            </a:pPr>
            <a:r>
              <a:rPr lang="en-US" sz="2400" spc="-51" dirty="0" err="1" smtClean="0">
                <a:solidFill>
                  <a:schemeClr val="bg1">
                    <a:alpha val="99000"/>
                  </a:schemeClr>
                </a:solidFill>
                <a:latin typeface="+mn-lt"/>
                <a:cs typeface="Segoe UI" pitchFamily="34" charset="0"/>
              </a:rPr>
              <a:t>Cada</a:t>
            </a:r>
            <a:r>
              <a:rPr lang="en-US" sz="2400" spc="-51" dirty="0" smtClean="0">
                <a:solidFill>
                  <a:schemeClr val="bg1">
                    <a:alpha val="99000"/>
                  </a:schemeClr>
                </a:solidFill>
                <a:latin typeface="+mn-lt"/>
                <a:cs typeface="Segoe UI" pitchFamily="34" charset="0"/>
              </a:rPr>
              <a:t> </a:t>
            </a:r>
            <a:r>
              <a:rPr lang="en-US" sz="2400" spc="-51" dirty="0" err="1" smtClean="0">
                <a:solidFill>
                  <a:schemeClr val="bg1">
                    <a:alpha val="99000"/>
                  </a:schemeClr>
                </a:solidFill>
                <a:latin typeface="+mn-lt"/>
                <a:cs typeface="Segoe UI" pitchFamily="34" charset="0"/>
              </a:rPr>
              <a:t>entidad</a:t>
            </a:r>
            <a:r>
              <a:rPr lang="en-US" sz="2400" spc="-51" dirty="0" smtClean="0">
                <a:solidFill>
                  <a:schemeClr val="bg1">
                    <a:alpha val="99000"/>
                  </a:schemeClr>
                </a:solidFill>
                <a:latin typeface="+mn-lt"/>
                <a:cs typeface="Segoe UI" pitchFamily="34" charset="0"/>
              </a:rPr>
              <a:t> </a:t>
            </a:r>
            <a:r>
              <a:rPr lang="en-US" sz="2400" spc="-51" dirty="0" err="1" smtClean="0">
                <a:solidFill>
                  <a:schemeClr val="bg1">
                    <a:alpha val="99000"/>
                  </a:schemeClr>
                </a:solidFill>
                <a:latin typeface="+mn-lt"/>
                <a:cs typeface="Segoe UI" pitchFamily="34" charset="0"/>
              </a:rPr>
              <a:t>es</a:t>
            </a:r>
            <a:r>
              <a:rPr lang="en-US" sz="2400" spc="-51" dirty="0" smtClean="0">
                <a:solidFill>
                  <a:schemeClr val="bg1">
                    <a:alpha val="99000"/>
                  </a:schemeClr>
                </a:solidFill>
                <a:latin typeface="+mn-lt"/>
                <a:cs typeface="Segoe UI" pitchFamily="34" charset="0"/>
              </a:rPr>
              <a:t> </a:t>
            </a:r>
            <a:r>
              <a:rPr lang="en-US" sz="2400" spc="-51" dirty="0" err="1" smtClean="0">
                <a:solidFill>
                  <a:schemeClr val="bg1">
                    <a:alpha val="99000"/>
                  </a:schemeClr>
                </a:solidFill>
                <a:latin typeface="+mn-lt"/>
                <a:cs typeface="Segoe UI" pitchFamily="34" charset="0"/>
              </a:rPr>
              <a:t>una</a:t>
            </a:r>
            <a:r>
              <a:rPr lang="en-US" sz="2400" spc="-51" dirty="0" smtClean="0">
                <a:solidFill>
                  <a:schemeClr val="bg1">
                    <a:alpha val="99000"/>
                  </a:schemeClr>
                </a:solidFill>
                <a:latin typeface="+mn-lt"/>
                <a:cs typeface="Segoe UI" pitchFamily="34" charset="0"/>
              </a:rPr>
              <a:t> </a:t>
            </a:r>
            <a:r>
              <a:rPr lang="en-US" sz="2400" spc="-51" dirty="0" err="1" smtClean="0">
                <a:solidFill>
                  <a:schemeClr val="bg1">
                    <a:alpha val="99000"/>
                  </a:schemeClr>
                </a:solidFill>
                <a:latin typeface="+mn-lt"/>
                <a:cs typeface="Segoe UI" pitchFamily="34" charset="0"/>
              </a:rPr>
              <a:t>colección</a:t>
            </a:r>
            <a:r>
              <a:rPr lang="en-US" sz="2400" spc="-51" dirty="0" smtClean="0">
                <a:solidFill>
                  <a:schemeClr val="bg1">
                    <a:alpha val="99000"/>
                  </a:schemeClr>
                </a:solidFill>
                <a:latin typeface="+mn-lt"/>
                <a:cs typeface="Segoe UI" pitchFamily="34" charset="0"/>
              </a:rPr>
              <a:t> de </a:t>
            </a:r>
            <a:r>
              <a:rPr lang="en-US" sz="2400" spc="-51" dirty="0" err="1" smtClean="0">
                <a:solidFill>
                  <a:schemeClr val="bg1">
                    <a:alpha val="99000"/>
                  </a:schemeClr>
                </a:solidFill>
                <a:latin typeface="+mn-lt"/>
                <a:cs typeface="Segoe UI" pitchFamily="34" charset="0"/>
              </a:rPr>
              <a:t>propiedades</a:t>
            </a:r>
            <a:endParaRPr lang="en-US" sz="2400" spc="-51" dirty="0" smtClean="0">
              <a:solidFill>
                <a:schemeClr val="bg1">
                  <a:alpha val="99000"/>
                </a:schemeClr>
              </a:solidFill>
              <a:latin typeface="+mn-lt"/>
              <a:cs typeface="Segoe UI" pitchFamily="34" charset="0"/>
            </a:endParaRPr>
          </a:p>
          <a:p>
            <a:pPr marL="3175" lvl="1" indent="0" defTabSz="914325">
              <a:lnSpc>
                <a:spcPct val="90000"/>
              </a:lnSpc>
              <a:spcBef>
                <a:spcPts val="0"/>
              </a:spcBef>
              <a:spcAft>
                <a:spcPts val="600"/>
              </a:spcAft>
              <a:buSzPct val="80000"/>
              <a:buNone/>
            </a:pPr>
            <a:r>
              <a:rPr lang="en-US" sz="2400" spc="-51" dirty="0" err="1">
                <a:solidFill>
                  <a:schemeClr val="bg1">
                    <a:alpha val="99000"/>
                  </a:schemeClr>
                </a:solidFill>
                <a:latin typeface="+mn-lt"/>
                <a:cs typeface="Segoe UI" pitchFamily="34" charset="0"/>
              </a:rPr>
              <a:t>Cada</a:t>
            </a:r>
            <a:r>
              <a:rPr lang="en-US" sz="2400" spc="-51" dirty="0">
                <a:solidFill>
                  <a:schemeClr val="bg1">
                    <a:alpha val="99000"/>
                  </a:schemeClr>
                </a:solidFill>
                <a:latin typeface="+mn-lt"/>
                <a:cs typeface="Segoe UI" pitchFamily="34" charset="0"/>
              </a:rPr>
              <a:t> </a:t>
            </a:r>
            <a:r>
              <a:rPr lang="en-US" sz="2400" spc="-51" dirty="0" err="1">
                <a:solidFill>
                  <a:schemeClr val="bg1">
                    <a:alpha val="99000"/>
                  </a:schemeClr>
                </a:solidFill>
                <a:latin typeface="+mn-lt"/>
                <a:cs typeface="Segoe UI" pitchFamily="34" charset="0"/>
              </a:rPr>
              <a:t>propiedad</a:t>
            </a:r>
            <a:r>
              <a:rPr lang="en-US" sz="2400" spc="-51" dirty="0">
                <a:solidFill>
                  <a:schemeClr val="bg1">
                    <a:alpha val="99000"/>
                  </a:schemeClr>
                </a:solidFill>
                <a:latin typeface="+mn-lt"/>
                <a:cs typeface="Segoe UI" pitchFamily="34" charset="0"/>
              </a:rPr>
              <a:t> </a:t>
            </a:r>
            <a:r>
              <a:rPr lang="en-US" sz="2400" spc="-51" dirty="0" err="1">
                <a:solidFill>
                  <a:schemeClr val="bg1">
                    <a:alpha val="99000"/>
                  </a:schemeClr>
                </a:solidFill>
                <a:latin typeface="+mn-lt"/>
                <a:cs typeface="Segoe UI" pitchFamily="34" charset="0"/>
              </a:rPr>
              <a:t>es</a:t>
            </a:r>
            <a:r>
              <a:rPr lang="en-US" sz="2400" spc="-51" dirty="0">
                <a:solidFill>
                  <a:schemeClr val="bg1">
                    <a:alpha val="99000"/>
                  </a:schemeClr>
                </a:solidFill>
                <a:latin typeface="+mn-lt"/>
                <a:cs typeface="Segoe UI" pitchFamily="34" charset="0"/>
              </a:rPr>
              <a:t> un par de </a:t>
            </a:r>
            <a:r>
              <a:rPr lang="en-US" sz="2400" spc="-51" dirty="0" err="1">
                <a:solidFill>
                  <a:schemeClr val="bg1">
                    <a:alpha val="99000"/>
                  </a:schemeClr>
                </a:solidFill>
                <a:latin typeface="+mn-lt"/>
                <a:cs typeface="Segoe UI" pitchFamily="34" charset="0"/>
              </a:rPr>
              <a:t>datos</a:t>
            </a:r>
            <a:r>
              <a:rPr lang="en-US" sz="2400" spc="-51" dirty="0">
                <a:solidFill>
                  <a:schemeClr val="bg1">
                    <a:alpha val="99000"/>
                  </a:schemeClr>
                </a:solidFill>
                <a:latin typeface="+mn-lt"/>
                <a:cs typeface="Segoe UI" pitchFamily="34" charset="0"/>
              </a:rPr>
              <a:t> </a:t>
            </a:r>
            <a:r>
              <a:rPr lang="en-US" sz="2400" spc="-51" dirty="0" err="1">
                <a:solidFill>
                  <a:schemeClr val="bg1">
                    <a:alpha val="99000"/>
                  </a:schemeClr>
                </a:solidFill>
                <a:latin typeface="+mn-lt"/>
                <a:cs typeface="Segoe UI" pitchFamily="34" charset="0"/>
              </a:rPr>
              <a:t>datos</a:t>
            </a:r>
            <a:r>
              <a:rPr lang="en-US" sz="2400" spc="-51" dirty="0">
                <a:solidFill>
                  <a:schemeClr val="bg1">
                    <a:alpha val="99000"/>
                  </a:schemeClr>
                </a:solidFill>
                <a:latin typeface="+mn-lt"/>
                <a:cs typeface="Segoe UI" pitchFamily="34" charset="0"/>
              </a:rPr>
              <a:t> &lt;</a:t>
            </a:r>
            <a:r>
              <a:rPr lang="en-US" sz="2400" spc="-51" dirty="0" smtClean="0">
                <a:solidFill>
                  <a:schemeClr val="bg1">
                    <a:alpha val="99000"/>
                  </a:schemeClr>
                </a:solidFill>
                <a:latin typeface="+mn-lt"/>
                <a:cs typeface="Segoe UI" pitchFamily="34" charset="0"/>
              </a:rPr>
              <a:t>name, </a:t>
            </a:r>
            <a:r>
              <a:rPr lang="en-US" sz="2400" spc="-51" dirty="0">
                <a:solidFill>
                  <a:schemeClr val="bg1">
                    <a:alpha val="99000"/>
                  </a:schemeClr>
                </a:solidFill>
                <a:latin typeface="+mn-lt"/>
                <a:cs typeface="Segoe UI" pitchFamily="34" charset="0"/>
              </a:rPr>
              <a:t>value&gt;</a:t>
            </a:r>
          </a:p>
          <a:p>
            <a:pPr marL="3175" lvl="1" indent="0" defTabSz="914325">
              <a:lnSpc>
                <a:spcPct val="90000"/>
              </a:lnSpc>
              <a:spcBef>
                <a:spcPts val="0"/>
              </a:spcBef>
              <a:spcAft>
                <a:spcPts val="600"/>
              </a:spcAft>
              <a:buSzPct val="80000"/>
              <a:buNone/>
            </a:pPr>
            <a:r>
              <a:rPr lang="en-US" sz="2400" b="1" spc="-51" dirty="0" smtClean="0">
                <a:solidFill>
                  <a:schemeClr val="bg1">
                    <a:alpha val="99000"/>
                  </a:schemeClr>
                </a:solidFill>
                <a:latin typeface="+mn-lt"/>
                <a:cs typeface="Segoe UI" pitchFamily="34" charset="0"/>
              </a:rPr>
              <a:t>Las </a:t>
            </a:r>
            <a:r>
              <a:rPr lang="en-US" sz="2400" b="1" spc="-51" dirty="0" err="1" smtClean="0">
                <a:solidFill>
                  <a:schemeClr val="bg1">
                    <a:alpha val="99000"/>
                  </a:schemeClr>
                </a:solidFill>
                <a:latin typeface="+mn-lt"/>
                <a:cs typeface="Segoe UI" pitchFamily="34" charset="0"/>
              </a:rPr>
              <a:t>tablas</a:t>
            </a:r>
            <a:r>
              <a:rPr lang="en-US" sz="2400" b="1" spc="-51" dirty="0" smtClean="0">
                <a:solidFill>
                  <a:schemeClr val="bg1">
                    <a:alpha val="99000"/>
                  </a:schemeClr>
                </a:solidFill>
                <a:latin typeface="+mn-lt"/>
                <a:cs typeface="Segoe UI" pitchFamily="34" charset="0"/>
              </a:rPr>
              <a:t> no </a:t>
            </a:r>
            <a:r>
              <a:rPr lang="en-US" sz="2400" b="1" spc="-51" dirty="0" err="1" smtClean="0">
                <a:solidFill>
                  <a:schemeClr val="bg1">
                    <a:alpha val="99000"/>
                  </a:schemeClr>
                </a:solidFill>
                <a:latin typeface="+mn-lt"/>
                <a:cs typeface="Segoe UI" pitchFamily="34" charset="0"/>
              </a:rPr>
              <a:t>tienen</a:t>
            </a:r>
            <a:r>
              <a:rPr lang="en-US" sz="2400" b="1" spc="-51" dirty="0" smtClean="0">
                <a:solidFill>
                  <a:schemeClr val="bg1">
                    <a:alpha val="99000"/>
                  </a:schemeClr>
                </a:solidFill>
                <a:latin typeface="+mn-lt"/>
                <a:cs typeface="Segoe UI" pitchFamily="34" charset="0"/>
              </a:rPr>
              <a:t> </a:t>
            </a:r>
            <a:r>
              <a:rPr lang="en-US" sz="2400" b="1" spc="-51" dirty="0" err="1" smtClean="0">
                <a:solidFill>
                  <a:schemeClr val="bg1">
                    <a:alpha val="99000"/>
                  </a:schemeClr>
                </a:solidFill>
                <a:latin typeface="+mn-lt"/>
                <a:cs typeface="Segoe UI" pitchFamily="34" charset="0"/>
              </a:rPr>
              <a:t>esquema</a:t>
            </a:r>
            <a:r>
              <a:rPr lang="en-US" sz="2400" b="1" spc="-51" dirty="0" smtClean="0">
                <a:solidFill>
                  <a:schemeClr val="bg1">
                    <a:alpha val="99000"/>
                  </a:schemeClr>
                </a:solidFill>
                <a:latin typeface="+mn-lt"/>
                <a:cs typeface="Segoe UI" pitchFamily="34" charset="0"/>
              </a:rPr>
              <a:t> </a:t>
            </a:r>
            <a:r>
              <a:rPr lang="en-US" sz="2400" b="1" spc="-51" dirty="0" err="1" smtClean="0">
                <a:solidFill>
                  <a:schemeClr val="bg1">
                    <a:alpha val="99000"/>
                  </a:schemeClr>
                </a:solidFill>
                <a:latin typeface="+mn-lt"/>
                <a:cs typeface="Segoe UI" pitchFamily="34" charset="0"/>
              </a:rPr>
              <a:t>fijo</a:t>
            </a:r>
            <a:r>
              <a:rPr lang="en-US" sz="2400" b="1" spc="-51" dirty="0" smtClean="0">
                <a:solidFill>
                  <a:schemeClr val="bg1">
                    <a:alpha val="99000"/>
                  </a:schemeClr>
                </a:solidFill>
                <a:latin typeface="+mn-lt"/>
                <a:cs typeface="Segoe UI" pitchFamily="34" charset="0"/>
              </a:rPr>
              <a:t>!</a:t>
            </a:r>
            <a:endParaRPr lang="en-US" sz="2400" b="1" spc="-51" dirty="0">
              <a:solidFill>
                <a:schemeClr val="bg1">
                  <a:alpha val="99000"/>
                </a:schemeClr>
              </a:solidFill>
              <a:latin typeface="+mn-lt"/>
              <a:cs typeface="Segoe UI" pitchFamily="34" charset="0"/>
            </a:endParaRPr>
          </a:p>
        </p:txBody>
      </p:sp>
      <p:grpSp>
        <p:nvGrpSpPr>
          <p:cNvPr id="29" name="Group 28"/>
          <p:cNvGrpSpPr/>
          <p:nvPr/>
        </p:nvGrpSpPr>
        <p:grpSpPr>
          <a:xfrm>
            <a:off x="600683" y="1599366"/>
            <a:ext cx="3698943" cy="1969770"/>
            <a:chOff x="600683" y="1599366"/>
            <a:chExt cx="3698943" cy="1969770"/>
          </a:xfrm>
        </p:grpSpPr>
        <p:sp>
          <p:nvSpPr>
            <p:cNvPr id="20" name="TextBox 19"/>
            <p:cNvSpPr txBox="1"/>
            <p:nvPr/>
          </p:nvSpPr>
          <p:spPr>
            <a:xfrm>
              <a:off x="1650019" y="1599366"/>
              <a:ext cx="2649607" cy="1969770"/>
            </a:xfrm>
            <a:prstGeom prst="rect">
              <a:avLst/>
            </a:prstGeom>
            <a:noFill/>
          </p:spPr>
          <p:txBody>
            <a:bodyPr wrap="square" lIns="0" tIns="0" rIns="0" bIns="0" rtlCol="0">
              <a:spAutoFit/>
            </a:bodyPr>
            <a:lstStyle/>
            <a:p>
              <a:r>
                <a:rPr lang="en-US" sz="3200" spc="-100" dirty="0" smtClean="0">
                  <a:solidFill>
                    <a:schemeClr val="bg1">
                      <a:alpha val="99000"/>
                    </a:schemeClr>
                  </a:solidFill>
                  <a:latin typeface="Segoe UI" pitchFamily="34" charset="0"/>
                  <a:ea typeface="Segoe UI" pitchFamily="34" charset="0"/>
                  <a:cs typeface="Segoe UI" pitchFamily="34" charset="0"/>
                </a:rPr>
                <a:t>No son </a:t>
              </a:r>
              <a:r>
                <a:rPr lang="en-US" sz="3200" spc="-100" dirty="0" err="1" smtClean="0">
                  <a:solidFill>
                    <a:schemeClr val="bg1">
                      <a:alpha val="99000"/>
                    </a:schemeClr>
                  </a:solidFill>
                  <a:latin typeface="Segoe UI" pitchFamily="34" charset="0"/>
                  <a:ea typeface="Segoe UI" pitchFamily="34" charset="0"/>
                  <a:cs typeface="Segoe UI" pitchFamily="34" charset="0"/>
                </a:rPr>
                <a:t>tablas</a:t>
              </a:r>
              <a:r>
                <a:rPr lang="en-US" sz="3200" spc="-100" dirty="0" smtClean="0">
                  <a:solidFill>
                    <a:schemeClr val="bg1">
                      <a:alpha val="99000"/>
                    </a:schemeClr>
                  </a:solidFill>
                  <a:latin typeface="Segoe UI" pitchFamily="34" charset="0"/>
                  <a:ea typeface="Segoe UI" pitchFamily="34" charset="0"/>
                  <a:cs typeface="Segoe UI" pitchFamily="34" charset="0"/>
                </a:rPr>
                <a:t> de </a:t>
              </a:r>
              <a:r>
                <a:rPr lang="en-US" sz="3200" spc="-100" dirty="0" err="1" smtClean="0">
                  <a:solidFill>
                    <a:schemeClr val="bg1">
                      <a:alpha val="99000"/>
                    </a:schemeClr>
                  </a:solidFill>
                  <a:latin typeface="Segoe UI" pitchFamily="34" charset="0"/>
                  <a:ea typeface="Segoe UI" pitchFamily="34" charset="0"/>
                  <a:cs typeface="Segoe UI" pitchFamily="34" charset="0"/>
                </a:rPr>
                <a:t>tipo</a:t>
              </a:r>
              <a:r>
                <a:rPr lang="en-US" sz="3200" spc="-100" dirty="0" smtClean="0">
                  <a:solidFill>
                    <a:schemeClr val="bg1">
                      <a:alpha val="99000"/>
                    </a:schemeClr>
                  </a:solidFill>
                  <a:latin typeface="Segoe UI" pitchFamily="34" charset="0"/>
                  <a:ea typeface="Segoe UI" pitchFamily="34" charset="0"/>
                  <a:cs typeface="Segoe UI" pitchFamily="34" charset="0"/>
                </a:rPr>
                <a:t> RDBMS</a:t>
              </a:r>
              <a:r>
                <a:rPr lang="en-US" sz="3200" spc="-100" dirty="0">
                  <a:solidFill>
                    <a:schemeClr val="bg1">
                      <a:alpha val="99000"/>
                    </a:schemeClr>
                  </a:solidFill>
                  <a:latin typeface="Segoe UI" pitchFamily="34" charset="0"/>
                  <a:ea typeface="Segoe UI" pitchFamily="34" charset="0"/>
                  <a:cs typeface="Segoe UI" pitchFamily="34" charset="0"/>
                </a:rPr>
                <a:t>! </a:t>
              </a:r>
              <a:br>
                <a:rPr lang="en-US" sz="3200" spc="-100" dirty="0">
                  <a:solidFill>
                    <a:schemeClr val="bg1">
                      <a:alpha val="99000"/>
                    </a:schemeClr>
                  </a:solidFill>
                  <a:latin typeface="Segoe UI" pitchFamily="34" charset="0"/>
                  <a:ea typeface="Segoe UI" pitchFamily="34" charset="0"/>
                  <a:cs typeface="Segoe UI" pitchFamily="34" charset="0"/>
                </a:rPr>
              </a:br>
              <a:endParaRPr lang="en-US" sz="3200" spc="-100" dirty="0">
                <a:solidFill>
                  <a:schemeClr val="bg1">
                    <a:alpha val="99000"/>
                  </a:schemeClr>
                </a:solidFill>
                <a:latin typeface="Segoe UI" pitchFamily="34" charset="0"/>
                <a:ea typeface="Segoe UI" pitchFamily="34" charset="0"/>
                <a:cs typeface="Segoe UI" pitchFamily="34" charset="0"/>
              </a:endParaRPr>
            </a:p>
          </p:txBody>
        </p:sp>
        <p:sp>
          <p:nvSpPr>
            <p:cNvPr id="23" name="Freeform 7"/>
            <p:cNvSpPr>
              <a:spLocks noEditPoints="1"/>
            </p:cNvSpPr>
            <p:nvPr/>
          </p:nvSpPr>
          <p:spPr bwMode="auto">
            <a:xfrm>
              <a:off x="600683" y="1754605"/>
              <a:ext cx="741734" cy="606008"/>
            </a:xfrm>
            <a:custGeom>
              <a:avLst/>
              <a:gdLst>
                <a:gd name="T0" fmla="*/ 1349 w 1388"/>
                <a:gd name="T1" fmla="*/ 967 h 1134"/>
                <a:gd name="T2" fmla="*/ 781 w 1388"/>
                <a:gd name="T3" fmla="*/ 49 h 1134"/>
                <a:gd name="T4" fmla="*/ 692 w 1388"/>
                <a:gd name="T5" fmla="*/ 0 h 1134"/>
                <a:gd name="T6" fmla="*/ 600 w 1388"/>
                <a:gd name="T7" fmla="*/ 48 h 1134"/>
                <a:gd name="T8" fmla="*/ 32 w 1388"/>
                <a:gd name="T9" fmla="*/ 962 h 1134"/>
                <a:gd name="T10" fmla="*/ 29 w 1388"/>
                <a:gd name="T11" fmla="*/ 1074 h 1134"/>
                <a:gd name="T12" fmla="*/ 115 w 1388"/>
                <a:gd name="T13" fmla="*/ 1128 h 1134"/>
                <a:gd name="T14" fmla="*/ 1263 w 1388"/>
                <a:gd name="T15" fmla="*/ 1128 h 1134"/>
                <a:gd name="T16" fmla="*/ 1348 w 1388"/>
                <a:gd name="T17" fmla="*/ 1081 h 1134"/>
                <a:gd name="T18" fmla="*/ 1349 w 1388"/>
                <a:gd name="T19" fmla="*/ 967 h 1134"/>
                <a:gd name="T20" fmla="*/ 769 w 1388"/>
                <a:gd name="T21" fmla="*/ 996 h 1134"/>
                <a:gd name="T22" fmla="*/ 614 w 1388"/>
                <a:gd name="T23" fmla="*/ 996 h 1134"/>
                <a:gd name="T24" fmla="*/ 614 w 1388"/>
                <a:gd name="T25" fmla="*/ 849 h 1134"/>
                <a:gd name="T26" fmla="*/ 769 w 1388"/>
                <a:gd name="T27" fmla="*/ 849 h 1134"/>
                <a:gd name="T28" fmla="*/ 769 w 1388"/>
                <a:gd name="T29" fmla="*/ 996 h 1134"/>
                <a:gd name="T30" fmla="*/ 769 w 1388"/>
                <a:gd name="T31" fmla="*/ 492 h 1134"/>
                <a:gd name="T32" fmla="*/ 730 w 1388"/>
                <a:gd name="T33" fmla="*/ 751 h 1134"/>
                <a:gd name="T34" fmla="*/ 655 w 1388"/>
                <a:gd name="T35" fmla="*/ 751 h 1134"/>
                <a:gd name="T36" fmla="*/ 614 w 1388"/>
                <a:gd name="T37" fmla="*/ 492 h 1134"/>
                <a:gd name="T38" fmla="*/ 614 w 1388"/>
                <a:gd name="T39" fmla="*/ 332 h 1134"/>
                <a:gd name="T40" fmla="*/ 769 w 1388"/>
                <a:gd name="T41" fmla="*/ 332 h 1134"/>
                <a:gd name="T42" fmla="*/ 769 w 1388"/>
                <a:gd name="T43" fmla="*/ 492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88" h="1134">
                  <a:moveTo>
                    <a:pt x="1349" y="967"/>
                  </a:moveTo>
                  <a:cubicBezTo>
                    <a:pt x="781" y="49"/>
                    <a:pt x="781" y="49"/>
                    <a:pt x="781" y="49"/>
                  </a:cubicBezTo>
                  <a:cubicBezTo>
                    <a:pt x="781" y="49"/>
                    <a:pt x="758" y="0"/>
                    <a:pt x="692" y="0"/>
                  </a:cubicBezTo>
                  <a:cubicBezTo>
                    <a:pt x="626" y="0"/>
                    <a:pt x="600" y="48"/>
                    <a:pt x="600" y="48"/>
                  </a:cubicBezTo>
                  <a:cubicBezTo>
                    <a:pt x="32" y="962"/>
                    <a:pt x="32" y="962"/>
                    <a:pt x="32" y="962"/>
                  </a:cubicBezTo>
                  <a:cubicBezTo>
                    <a:pt x="32" y="962"/>
                    <a:pt x="0" y="1021"/>
                    <a:pt x="29" y="1074"/>
                  </a:cubicBezTo>
                  <a:cubicBezTo>
                    <a:pt x="58" y="1127"/>
                    <a:pt x="115" y="1128"/>
                    <a:pt x="115" y="1128"/>
                  </a:cubicBezTo>
                  <a:cubicBezTo>
                    <a:pt x="1263" y="1128"/>
                    <a:pt x="1263" y="1128"/>
                    <a:pt x="1263" y="1128"/>
                  </a:cubicBezTo>
                  <a:cubicBezTo>
                    <a:pt x="1263" y="1128"/>
                    <a:pt x="1308" y="1134"/>
                    <a:pt x="1348" y="1081"/>
                  </a:cubicBezTo>
                  <a:cubicBezTo>
                    <a:pt x="1388" y="1028"/>
                    <a:pt x="1349" y="967"/>
                    <a:pt x="1349" y="967"/>
                  </a:cubicBezTo>
                  <a:close/>
                  <a:moveTo>
                    <a:pt x="769" y="996"/>
                  </a:moveTo>
                  <a:cubicBezTo>
                    <a:pt x="614" y="996"/>
                    <a:pt x="614" y="996"/>
                    <a:pt x="614" y="996"/>
                  </a:cubicBezTo>
                  <a:cubicBezTo>
                    <a:pt x="614" y="849"/>
                    <a:pt x="614" y="849"/>
                    <a:pt x="614" y="849"/>
                  </a:cubicBezTo>
                  <a:cubicBezTo>
                    <a:pt x="769" y="849"/>
                    <a:pt x="769" y="849"/>
                    <a:pt x="769" y="849"/>
                  </a:cubicBezTo>
                  <a:lnTo>
                    <a:pt x="769" y="996"/>
                  </a:lnTo>
                  <a:close/>
                  <a:moveTo>
                    <a:pt x="769" y="492"/>
                  </a:moveTo>
                  <a:cubicBezTo>
                    <a:pt x="730" y="751"/>
                    <a:pt x="730" y="751"/>
                    <a:pt x="730" y="751"/>
                  </a:cubicBezTo>
                  <a:cubicBezTo>
                    <a:pt x="655" y="751"/>
                    <a:pt x="655" y="751"/>
                    <a:pt x="655" y="751"/>
                  </a:cubicBezTo>
                  <a:cubicBezTo>
                    <a:pt x="614" y="492"/>
                    <a:pt x="614" y="492"/>
                    <a:pt x="614" y="492"/>
                  </a:cubicBezTo>
                  <a:cubicBezTo>
                    <a:pt x="614" y="332"/>
                    <a:pt x="614" y="332"/>
                    <a:pt x="614" y="332"/>
                  </a:cubicBezTo>
                  <a:cubicBezTo>
                    <a:pt x="769" y="332"/>
                    <a:pt x="769" y="332"/>
                    <a:pt x="769" y="332"/>
                  </a:cubicBezTo>
                  <a:lnTo>
                    <a:pt x="769" y="49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0" name="Group 29"/>
          <p:cNvGrpSpPr/>
          <p:nvPr/>
        </p:nvGrpSpPr>
        <p:grpSpPr>
          <a:xfrm>
            <a:off x="573577" y="3899160"/>
            <a:ext cx="4161580" cy="2363724"/>
            <a:chOff x="573577" y="3899160"/>
            <a:chExt cx="4161580" cy="2363724"/>
          </a:xfrm>
        </p:grpSpPr>
        <p:sp>
          <p:nvSpPr>
            <p:cNvPr id="17" name="TextBox 16"/>
            <p:cNvSpPr txBox="1"/>
            <p:nvPr/>
          </p:nvSpPr>
          <p:spPr>
            <a:xfrm>
              <a:off x="1576019" y="3899160"/>
              <a:ext cx="3159138" cy="2363724"/>
            </a:xfrm>
            <a:prstGeom prst="rect">
              <a:avLst/>
            </a:prstGeom>
            <a:noFill/>
          </p:spPr>
          <p:txBody>
            <a:bodyPr wrap="square" lIns="0" tIns="0" rIns="0" bIns="0" rtlCol="0">
              <a:spAutoFit/>
            </a:bodyPr>
            <a:lstStyle/>
            <a:p>
              <a:r>
                <a:rPr lang="es-ES" sz="3200" spc="-100" dirty="0">
                  <a:solidFill>
                    <a:schemeClr val="bg1">
                      <a:alpha val="99000"/>
                    </a:schemeClr>
                  </a:solidFill>
                  <a:latin typeface="Segoe UI" pitchFamily="34" charset="0"/>
                  <a:ea typeface="Segoe UI" pitchFamily="34" charset="0"/>
                  <a:cs typeface="Segoe UI" pitchFamily="34" charset="0"/>
                </a:rPr>
                <a:t>Hay propiedades requeridas para todas las entidades</a:t>
              </a:r>
            </a:p>
            <a:p>
              <a:pPr>
                <a:lnSpc>
                  <a:spcPct val="80000"/>
                </a:lnSpc>
              </a:pPr>
              <a:endParaRPr lang="en-US" sz="3200" spc="-100" dirty="0">
                <a:solidFill>
                  <a:schemeClr val="bg1">
                    <a:alpha val="99000"/>
                  </a:schemeClr>
                </a:solidFill>
                <a:latin typeface="Segoe UI" pitchFamily="34" charset="0"/>
                <a:ea typeface="Segoe UI" pitchFamily="34" charset="0"/>
                <a:cs typeface="Segoe UI" pitchFamily="34" charset="0"/>
              </a:endParaRPr>
            </a:p>
          </p:txBody>
        </p:sp>
        <p:grpSp>
          <p:nvGrpSpPr>
            <p:cNvPr id="24" name="Group 23"/>
            <p:cNvGrpSpPr/>
            <p:nvPr/>
          </p:nvGrpSpPr>
          <p:grpSpPr>
            <a:xfrm>
              <a:off x="573577" y="4093317"/>
              <a:ext cx="873770" cy="790728"/>
              <a:chOff x="7871395" y="3393689"/>
              <a:chExt cx="2527474" cy="2287264"/>
            </a:xfrm>
            <a:solidFill>
              <a:schemeClr val="bg1"/>
            </a:solidFill>
          </p:grpSpPr>
          <p:sp>
            <p:nvSpPr>
              <p:cNvPr id="25" name="Freeform 73"/>
              <p:cNvSpPr>
                <a:spLocks noEditPoints="1"/>
              </p:cNvSpPr>
              <p:nvPr/>
            </p:nvSpPr>
            <p:spPr bwMode="black">
              <a:xfrm>
                <a:off x="7871395" y="3393689"/>
                <a:ext cx="2369328" cy="2287264"/>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grpFill/>
              <a:ln>
                <a:noFill/>
              </a:ln>
            </p:spPr>
            <p:txBody>
              <a:bodyPr vert="horz" wrap="square" lIns="82305" tIns="41153" rIns="82305" bIns="41153" numCol="1" anchor="t" anchorCtr="0" compatLnSpc="1">
                <a:prstTxWarp prst="textNoShape">
                  <a:avLst/>
                </a:prstTxWarp>
              </a:bodyPr>
              <a:lstStyle/>
              <a:p>
                <a:endParaRPr lang="en-US" sz="1600"/>
              </a:p>
            </p:txBody>
          </p:sp>
          <p:sp>
            <p:nvSpPr>
              <p:cNvPr id="26" name="Freeform 22"/>
              <p:cNvSpPr>
                <a:spLocks noEditPoints="1"/>
              </p:cNvSpPr>
              <p:nvPr/>
            </p:nvSpPr>
            <p:spPr bwMode="black">
              <a:xfrm>
                <a:off x="9773063" y="4262998"/>
                <a:ext cx="625806" cy="625642"/>
              </a:xfrm>
              <a:custGeom>
                <a:avLst/>
                <a:gdLst>
                  <a:gd name="T0" fmla="*/ 300 w 300"/>
                  <a:gd name="T1" fmla="*/ 141 h 300"/>
                  <a:gd name="T2" fmla="*/ 285 w 300"/>
                  <a:gd name="T3" fmla="*/ 141 h 300"/>
                  <a:gd name="T4" fmla="*/ 159 w 300"/>
                  <a:gd name="T5" fmla="*/ 15 h 300"/>
                  <a:gd name="T6" fmla="*/ 159 w 300"/>
                  <a:gd name="T7" fmla="*/ 0 h 300"/>
                  <a:gd name="T8" fmla="*/ 141 w 300"/>
                  <a:gd name="T9" fmla="*/ 0 h 300"/>
                  <a:gd name="T10" fmla="*/ 141 w 300"/>
                  <a:gd name="T11" fmla="*/ 15 h 300"/>
                  <a:gd name="T12" fmla="*/ 15 w 300"/>
                  <a:gd name="T13" fmla="*/ 141 h 300"/>
                  <a:gd name="T14" fmla="*/ 0 w 300"/>
                  <a:gd name="T15" fmla="*/ 141 h 300"/>
                  <a:gd name="T16" fmla="*/ 0 w 300"/>
                  <a:gd name="T17" fmla="*/ 159 h 300"/>
                  <a:gd name="T18" fmla="*/ 15 w 300"/>
                  <a:gd name="T19" fmla="*/ 159 h 300"/>
                  <a:gd name="T20" fmla="*/ 141 w 300"/>
                  <a:gd name="T21" fmla="*/ 285 h 300"/>
                  <a:gd name="T22" fmla="*/ 141 w 300"/>
                  <a:gd name="T23" fmla="*/ 300 h 300"/>
                  <a:gd name="T24" fmla="*/ 159 w 300"/>
                  <a:gd name="T25" fmla="*/ 300 h 300"/>
                  <a:gd name="T26" fmla="*/ 159 w 300"/>
                  <a:gd name="T27" fmla="*/ 285 h 300"/>
                  <a:gd name="T28" fmla="*/ 285 w 300"/>
                  <a:gd name="T29" fmla="*/ 159 h 300"/>
                  <a:gd name="T30" fmla="*/ 300 w 300"/>
                  <a:gd name="T31" fmla="*/ 159 h 300"/>
                  <a:gd name="T32" fmla="*/ 300 w 300"/>
                  <a:gd name="T33" fmla="*/ 141 h 300"/>
                  <a:gd name="T34" fmla="*/ 258 w 300"/>
                  <a:gd name="T35" fmla="*/ 141 h 300"/>
                  <a:gd name="T36" fmla="*/ 230 w 300"/>
                  <a:gd name="T37" fmla="*/ 141 h 300"/>
                  <a:gd name="T38" fmla="*/ 159 w 300"/>
                  <a:gd name="T39" fmla="*/ 70 h 300"/>
                  <a:gd name="T40" fmla="*/ 159 w 300"/>
                  <a:gd name="T41" fmla="*/ 42 h 300"/>
                  <a:gd name="T42" fmla="*/ 258 w 300"/>
                  <a:gd name="T43" fmla="*/ 141 h 300"/>
                  <a:gd name="T44" fmla="*/ 141 w 300"/>
                  <a:gd name="T45" fmla="*/ 125 h 300"/>
                  <a:gd name="T46" fmla="*/ 125 w 300"/>
                  <a:gd name="T47" fmla="*/ 141 h 300"/>
                  <a:gd name="T48" fmla="*/ 97 w 300"/>
                  <a:gd name="T49" fmla="*/ 141 h 300"/>
                  <a:gd name="T50" fmla="*/ 141 w 300"/>
                  <a:gd name="T51" fmla="*/ 97 h 300"/>
                  <a:gd name="T52" fmla="*/ 141 w 300"/>
                  <a:gd name="T53" fmla="*/ 125 h 300"/>
                  <a:gd name="T54" fmla="*/ 125 w 300"/>
                  <a:gd name="T55" fmla="*/ 159 h 300"/>
                  <a:gd name="T56" fmla="*/ 141 w 300"/>
                  <a:gd name="T57" fmla="*/ 175 h 300"/>
                  <a:gd name="T58" fmla="*/ 141 w 300"/>
                  <a:gd name="T59" fmla="*/ 203 h 300"/>
                  <a:gd name="T60" fmla="*/ 97 w 300"/>
                  <a:gd name="T61" fmla="*/ 159 h 300"/>
                  <a:gd name="T62" fmla="*/ 125 w 300"/>
                  <a:gd name="T63" fmla="*/ 159 h 300"/>
                  <a:gd name="T64" fmla="*/ 159 w 300"/>
                  <a:gd name="T65" fmla="*/ 175 h 300"/>
                  <a:gd name="T66" fmla="*/ 175 w 300"/>
                  <a:gd name="T67" fmla="*/ 159 h 300"/>
                  <a:gd name="T68" fmla="*/ 203 w 300"/>
                  <a:gd name="T69" fmla="*/ 159 h 300"/>
                  <a:gd name="T70" fmla="*/ 159 w 300"/>
                  <a:gd name="T71" fmla="*/ 203 h 300"/>
                  <a:gd name="T72" fmla="*/ 159 w 300"/>
                  <a:gd name="T73" fmla="*/ 175 h 300"/>
                  <a:gd name="T74" fmla="*/ 175 w 300"/>
                  <a:gd name="T75" fmla="*/ 141 h 300"/>
                  <a:gd name="T76" fmla="*/ 159 w 300"/>
                  <a:gd name="T77" fmla="*/ 125 h 300"/>
                  <a:gd name="T78" fmla="*/ 159 w 300"/>
                  <a:gd name="T79" fmla="*/ 97 h 300"/>
                  <a:gd name="T80" fmla="*/ 203 w 300"/>
                  <a:gd name="T81" fmla="*/ 141 h 300"/>
                  <a:gd name="T82" fmla="*/ 175 w 300"/>
                  <a:gd name="T83" fmla="*/ 141 h 300"/>
                  <a:gd name="T84" fmla="*/ 141 w 300"/>
                  <a:gd name="T85" fmla="*/ 42 h 300"/>
                  <a:gd name="T86" fmla="*/ 141 w 300"/>
                  <a:gd name="T87" fmla="*/ 70 h 300"/>
                  <a:gd name="T88" fmla="*/ 70 w 300"/>
                  <a:gd name="T89" fmla="*/ 141 h 300"/>
                  <a:gd name="T90" fmla="*/ 42 w 300"/>
                  <a:gd name="T91" fmla="*/ 141 h 300"/>
                  <a:gd name="T92" fmla="*/ 141 w 300"/>
                  <a:gd name="T93" fmla="*/ 42 h 300"/>
                  <a:gd name="T94" fmla="*/ 42 w 300"/>
                  <a:gd name="T95" fmla="*/ 159 h 300"/>
                  <a:gd name="T96" fmla="*/ 70 w 300"/>
                  <a:gd name="T97" fmla="*/ 159 h 300"/>
                  <a:gd name="T98" fmla="*/ 141 w 300"/>
                  <a:gd name="T99" fmla="*/ 230 h 300"/>
                  <a:gd name="T100" fmla="*/ 141 w 300"/>
                  <a:gd name="T101" fmla="*/ 258 h 300"/>
                  <a:gd name="T102" fmla="*/ 42 w 300"/>
                  <a:gd name="T103" fmla="*/ 159 h 300"/>
                  <a:gd name="T104" fmla="*/ 159 w 300"/>
                  <a:gd name="T105" fmla="*/ 258 h 300"/>
                  <a:gd name="T106" fmla="*/ 159 w 300"/>
                  <a:gd name="T107" fmla="*/ 230 h 300"/>
                  <a:gd name="T108" fmla="*/ 230 w 300"/>
                  <a:gd name="T109" fmla="*/ 159 h 300"/>
                  <a:gd name="T110" fmla="*/ 258 w 300"/>
                  <a:gd name="T111" fmla="*/ 159 h 300"/>
                  <a:gd name="T112" fmla="*/ 159 w 300"/>
                  <a:gd name="T113" fmla="*/ 25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 h="300">
                    <a:moveTo>
                      <a:pt x="300" y="141"/>
                    </a:moveTo>
                    <a:cubicBezTo>
                      <a:pt x="285" y="141"/>
                      <a:pt x="285" y="141"/>
                      <a:pt x="285" y="141"/>
                    </a:cubicBezTo>
                    <a:cubicBezTo>
                      <a:pt x="280" y="74"/>
                      <a:pt x="226" y="20"/>
                      <a:pt x="159" y="15"/>
                    </a:cubicBezTo>
                    <a:cubicBezTo>
                      <a:pt x="159" y="0"/>
                      <a:pt x="159" y="0"/>
                      <a:pt x="159" y="0"/>
                    </a:cubicBezTo>
                    <a:cubicBezTo>
                      <a:pt x="141" y="0"/>
                      <a:pt x="141" y="0"/>
                      <a:pt x="141" y="0"/>
                    </a:cubicBezTo>
                    <a:cubicBezTo>
                      <a:pt x="141" y="15"/>
                      <a:pt x="141" y="15"/>
                      <a:pt x="141" y="15"/>
                    </a:cubicBezTo>
                    <a:cubicBezTo>
                      <a:pt x="74" y="20"/>
                      <a:pt x="20" y="74"/>
                      <a:pt x="15" y="141"/>
                    </a:cubicBezTo>
                    <a:cubicBezTo>
                      <a:pt x="0" y="141"/>
                      <a:pt x="0" y="141"/>
                      <a:pt x="0" y="141"/>
                    </a:cubicBezTo>
                    <a:cubicBezTo>
                      <a:pt x="0" y="159"/>
                      <a:pt x="0" y="159"/>
                      <a:pt x="0" y="159"/>
                    </a:cubicBezTo>
                    <a:cubicBezTo>
                      <a:pt x="15" y="159"/>
                      <a:pt x="15" y="159"/>
                      <a:pt x="15" y="159"/>
                    </a:cubicBezTo>
                    <a:cubicBezTo>
                      <a:pt x="20" y="226"/>
                      <a:pt x="74" y="280"/>
                      <a:pt x="141" y="285"/>
                    </a:cubicBezTo>
                    <a:cubicBezTo>
                      <a:pt x="141" y="300"/>
                      <a:pt x="141" y="300"/>
                      <a:pt x="141" y="300"/>
                    </a:cubicBezTo>
                    <a:cubicBezTo>
                      <a:pt x="159" y="300"/>
                      <a:pt x="159" y="300"/>
                      <a:pt x="159" y="300"/>
                    </a:cubicBezTo>
                    <a:cubicBezTo>
                      <a:pt x="159" y="285"/>
                      <a:pt x="159" y="285"/>
                      <a:pt x="159" y="285"/>
                    </a:cubicBezTo>
                    <a:cubicBezTo>
                      <a:pt x="226" y="280"/>
                      <a:pt x="280" y="226"/>
                      <a:pt x="285" y="159"/>
                    </a:cubicBezTo>
                    <a:cubicBezTo>
                      <a:pt x="300" y="159"/>
                      <a:pt x="300" y="159"/>
                      <a:pt x="300" y="159"/>
                    </a:cubicBezTo>
                    <a:lnTo>
                      <a:pt x="300" y="141"/>
                    </a:lnTo>
                    <a:close/>
                    <a:moveTo>
                      <a:pt x="258" y="141"/>
                    </a:moveTo>
                    <a:cubicBezTo>
                      <a:pt x="230" y="141"/>
                      <a:pt x="230" y="141"/>
                      <a:pt x="230" y="141"/>
                    </a:cubicBezTo>
                    <a:cubicBezTo>
                      <a:pt x="226" y="103"/>
                      <a:pt x="197" y="74"/>
                      <a:pt x="159" y="70"/>
                    </a:cubicBezTo>
                    <a:cubicBezTo>
                      <a:pt x="159" y="42"/>
                      <a:pt x="159" y="42"/>
                      <a:pt x="159" y="42"/>
                    </a:cubicBezTo>
                    <a:cubicBezTo>
                      <a:pt x="211" y="47"/>
                      <a:pt x="253" y="89"/>
                      <a:pt x="258" y="141"/>
                    </a:cubicBezTo>
                    <a:close/>
                    <a:moveTo>
                      <a:pt x="141" y="125"/>
                    </a:moveTo>
                    <a:cubicBezTo>
                      <a:pt x="133" y="127"/>
                      <a:pt x="127" y="133"/>
                      <a:pt x="125" y="141"/>
                    </a:cubicBezTo>
                    <a:cubicBezTo>
                      <a:pt x="97" y="141"/>
                      <a:pt x="97" y="141"/>
                      <a:pt x="97" y="141"/>
                    </a:cubicBezTo>
                    <a:cubicBezTo>
                      <a:pt x="101" y="118"/>
                      <a:pt x="118" y="101"/>
                      <a:pt x="141" y="97"/>
                    </a:cubicBezTo>
                    <a:lnTo>
                      <a:pt x="141" y="125"/>
                    </a:lnTo>
                    <a:close/>
                    <a:moveTo>
                      <a:pt x="125" y="159"/>
                    </a:moveTo>
                    <a:cubicBezTo>
                      <a:pt x="127" y="167"/>
                      <a:pt x="133" y="173"/>
                      <a:pt x="141" y="175"/>
                    </a:cubicBezTo>
                    <a:cubicBezTo>
                      <a:pt x="141" y="203"/>
                      <a:pt x="141" y="203"/>
                      <a:pt x="141" y="203"/>
                    </a:cubicBezTo>
                    <a:cubicBezTo>
                      <a:pt x="118" y="199"/>
                      <a:pt x="101" y="182"/>
                      <a:pt x="97" y="159"/>
                    </a:cubicBezTo>
                    <a:lnTo>
                      <a:pt x="125" y="159"/>
                    </a:lnTo>
                    <a:close/>
                    <a:moveTo>
                      <a:pt x="159" y="175"/>
                    </a:moveTo>
                    <a:cubicBezTo>
                      <a:pt x="167" y="173"/>
                      <a:pt x="173" y="167"/>
                      <a:pt x="175" y="159"/>
                    </a:cubicBezTo>
                    <a:cubicBezTo>
                      <a:pt x="203" y="159"/>
                      <a:pt x="203" y="159"/>
                      <a:pt x="203" y="159"/>
                    </a:cubicBezTo>
                    <a:cubicBezTo>
                      <a:pt x="199" y="182"/>
                      <a:pt x="182" y="199"/>
                      <a:pt x="159" y="203"/>
                    </a:cubicBezTo>
                    <a:lnTo>
                      <a:pt x="159" y="175"/>
                    </a:lnTo>
                    <a:close/>
                    <a:moveTo>
                      <a:pt x="175" y="141"/>
                    </a:moveTo>
                    <a:cubicBezTo>
                      <a:pt x="173" y="133"/>
                      <a:pt x="167" y="127"/>
                      <a:pt x="159" y="125"/>
                    </a:cubicBezTo>
                    <a:cubicBezTo>
                      <a:pt x="159" y="97"/>
                      <a:pt x="159" y="97"/>
                      <a:pt x="159" y="97"/>
                    </a:cubicBezTo>
                    <a:cubicBezTo>
                      <a:pt x="182" y="101"/>
                      <a:pt x="199" y="118"/>
                      <a:pt x="203" y="141"/>
                    </a:cubicBezTo>
                    <a:lnTo>
                      <a:pt x="175" y="141"/>
                    </a:lnTo>
                    <a:close/>
                    <a:moveTo>
                      <a:pt x="141" y="42"/>
                    </a:moveTo>
                    <a:cubicBezTo>
                      <a:pt x="141" y="70"/>
                      <a:pt x="141" y="70"/>
                      <a:pt x="141" y="70"/>
                    </a:cubicBezTo>
                    <a:cubicBezTo>
                      <a:pt x="103" y="74"/>
                      <a:pt x="74" y="103"/>
                      <a:pt x="70" y="141"/>
                    </a:cubicBezTo>
                    <a:cubicBezTo>
                      <a:pt x="42" y="141"/>
                      <a:pt x="42" y="141"/>
                      <a:pt x="42" y="141"/>
                    </a:cubicBezTo>
                    <a:cubicBezTo>
                      <a:pt x="47" y="89"/>
                      <a:pt x="89" y="47"/>
                      <a:pt x="141" y="42"/>
                    </a:cubicBezTo>
                    <a:close/>
                    <a:moveTo>
                      <a:pt x="42" y="159"/>
                    </a:moveTo>
                    <a:cubicBezTo>
                      <a:pt x="70" y="159"/>
                      <a:pt x="70" y="159"/>
                      <a:pt x="70" y="159"/>
                    </a:cubicBezTo>
                    <a:cubicBezTo>
                      <a:pt x="74" y="197"/>
                      <a:pt x="103" y="226"/>
                      <a:pt x="141" y="230"/>
                    </a:cubicBezTo>
                    <a:cubicBezTo>
                      <a:pt x="141" y="258"/>
                      <a:pt x="141" y="258"/>
                      <a:pt x="141" y="258"/>
                    </a:cubicBezTo>
                    <a:cubicBezTo>
                      <a:pt x="89" y="253"/>
                      <a:pt x="47" y="211"/>
                      <a:pt x="42" y="159"/>
                    </a:cubicBezTo>
                    <a:close/>
                    <a:moveTo>
                      <a:pt x="159" y="258"/>
                    </a:moveTo>
                    <a:cubicBezTo>
                      <a:pt x="159" y="230"/>
                      <a:pt x="159" y="230"/>
                      <a:pt x="159" y="230"/>
                    </a:cubicBezTo>
                    <a:cubicBezTo>
                      <a:pt x="197" y="226"/>
                      <a:pt x="226" y="197"/>
                      <a:pt x="230" y="159"/>
                    </a:cubicBezTo>
                    <a:cubicBezTo>
                      <a:pt x="258" y="159"/>
                      <a:pt x="258" y="159"/>
                      <a:pt x="258" y="159"/>
                    </a:cubicBezTo>
                    <a:cubicBezTo>
                      <a:pt x="253" y="211"/>
                      <a:pt x="211" y="253"/>
                      <a:pt x="159" y="258"/>
                    </a:cubicBezTo>
                    <a:close/>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27" name="Freeform 22"/>
              <p:cNvSpPr>
                <a:spLocks noEditPoints="1"/>
              </p:cNvSpPr>
              <p:nvPr/>
            </p:nvSpPr>
            <p:spPr bwMode="black">
              <a:xfrm>
                <a:off x="8489013" y="3713465"/>
                <a:ext cx="450706" cy="450588"/>
              </a:xfrm>
              <a:custGeom>
                <a:avLst/>
                <a:gdLst>
                  <a:gd name="T0" fmla="*/ 300 w 300"/>
                  <a:gd name="T1" fmla="*/ 141 h 300"/>
                  <a:gd name="T2" fmla="*/ 285 w 300"/>
                  <a:gd name="T3" fmla="*/ 141 h 300"/>
                  <a:gd name="T4" fmla="*/ 159 w 300"/>
                  <a:gd name="T5" fmla="*/ 15 h 300"/>
                  <a:gd name="T6" fmla="*/ 159 w 300"/>
                  <a:gd name="T7" fmla="*/ 0 h 300"/>
                  <a:gd name="T8" fmla="*/ 141 w 300"/>
                  <a:gd name="T9" fmla="*/ 0 h 300"/>
                  <a:gd name="T10" fmla="*/ 141 w 300"/>
                  <a:gd name="T11" fmla="*/ 15 h 300"/>
                  <a:gd name="T12" fmla="*/ 15 w 300"/>
                  <a:gd name="T13" fmla="*/ 141 h 300"/>
                  <a:gd name="T14" fmla="*/ 0 w 300"/>
                  <a:gd name="T15" fmla="*/ 141 h 300"/>
                  <a:gd name="T16" fmla="*/ 0 w 300"/>
                  <a:gd name="T17" fmla="*/ 159 h 300"/>
                  <a:gd name="T18" fmla="*/ 15 w 300"/>
                  <a:gd name="T19" fmla="*/ 159 h 300"/>
                  <a:gd name="T20" fmla="*/ 141 w 300"/>
                  <a:gd name="T21" fmla="*/ 285 h 300"/>
                  <a:gd name="T22" fmla="*/ 141 w 300"/>
                  <a:gd name="T23" fmla="*/ 300 h 300"/>
                  <a:gd name="T24" fmla="*/ 159 w 300"/>
                  <a:gd name="T25" fmla="*/ 300 h 300"/>
                  <a:gd name="T26" fmla="*/ 159 w 300"/>
                  <a:gd name="T27" fmla="*/ 285 h 300"/>
                  <a:gd name="T28" fmla="*/ 285 w 300"/>
                  <a:gd name="T29" fmla="*/ 159 h 300"/>
                  <a:gd name="T30" fmla="*/ 300 w 300"/>
                  <a:gd name="T31" fmla="*/ 159 h 300"/>
                  <a:gd name="T32" fmla="*/ 300 w 300"/>
                  <a:gd name="T33" fmla="*/ 141 h 300"/>
                  <a:gd name="T34" fmla="*/ 258 w 300"/>
                  <a:gd name="T35" fmla="*/ 141 h 300"/>
                  <a:gd name="T36" fmla="*/ 230 w 300"/>
                  <a:gd name="T37" fmla="*/ 141 h 300"/>
                  <a:gd name="T38" fmla="*/ 159 w 300"/>
                  <a:gd name="T39" fmla="*/ 70 h 300"/>
                  <a:gd name="T40" fmla="*/ 159 w 300"/>
                  <a:gd name="T41" fmla="*/ 42 h 300"/>
                  <a:gd name="T42" fmla="*/ 258 w 300"/>
                  <a:gd name="T43" fmla="*/ 141 h 300"/>
                  <a:gd name="T44" fmla="*/ 141 w 300"/>
                  <a:gd name="T45" fmla="*/ 125 h 300"/>
                  <a:gd name="T46" fmla="*/ 125 w 300"/>
                  <a:gd name="T47" fmla="*/ 141 h 300"/>
                  <a:gd name="T48" fmla="*/ 97 w 300"/>
                  <a:gd name="T49" fmla="*/ 141 h 300"/>
                  <a:gd name="T50" fmla="*/ 141 w 300"/>
                  <a:gd name="T51" fmla="*/ 97 h 300"/>
                  <a:gd name="T52" fmla="*/ 141 w 300"/>
                  <a:gd name="T53" fmla="*/ 125 h 300"/>
                  <a:gd name="T54" fmla="*/ 125 w 300"/>
                  <a:gd name="T55" fmla="*/ 159 h 300"/>
                  <a:gd name="T56" fmla="*/ 141 w 300"/>
                  <a:gd name="T57" fmla="*/ 175 h 300"/>
                  <a:gd name="T58" fmla="*/ 141 w 300"/>
                  <a:gd name="T59" fmla="*/ 203 h 300"/>
                  <a:gd name="T60" fmla="*/ 97 w 300"/>
                  <a:gd name="T61" fmla="*/ 159 h 300"/>
                  <a:gd name="T62" fmla="*/ 125 w 300"/>
                  <a:gd name="T63" fmla="*/ 159 h 300"/>
                  <a:gd name="T64" fmla="*/ 159 w 300"/>
                  <a:gd name="T65" fmla="*/ 175 h 300"/>
                  <a:gd name="T66" fmla="*/ 175 w 300"/>
                  <a:gd name="T67" fmla="*/ 159 h 300"/>
                  <a:gd name="T68" fmla="*/ 203 w 300"/>
                  <a:gd name="T69" fmla="*/ 159 h 300"/>
                  <a:gd name="T70" fmla="*/ 159 w 300"/>
                  <a:gd name="T71" fmla="*/ 203 h 300"/>
                  <a:gd name="T72" fmla="*/ 159 w 300"/>
                  <a:gd name="T73" fmla="*/ 175 h 300"/>
                  <a:gd name="T74" fmla="*/ 175 w 300"/>
                  <a:gd name="T75" fmla="*/ 141 h 300"/>
                  <a:gd name="T76" fmla="*/ 159 w 300"/>
                  <a:gd name="T77" fmla="*/ 125 h 300"/>
                  <a:gd name="T78" fmla="*/ 159 w 300"/>
                  <a:gd name="T79" fmla="*/ 97 h 300"/>
                  <a:gd name="T80" fmla="*/ 203 w 300"/>
                  <a:gd name="T81" fmla="*/ 141 h 300"/>
                  <a:gd name="T82" fmla="*/ 175 w 300"/>
                  <a:gd name="T83" fmla="*/ 141 h 300"/>
                  <a:gd name="T84" fmla="*/ 141 w 300"/>
                  <a:gd name="T85" fmla="*/ 42 h 300"/>
                  <a:gd name="T86" fmla="*/ 141 w 300"/>
                  <a:gd name="T87" fmla="*/ 70 h 300"/>
                  <a:gd name="T88" fmla="*/ 70 w 300"/>
                  <a:gd name="T89" fmla="*/ 141 h 300"/>
                  <a:gd name="T90" fmla="*/ 42 w 300"/>
                  <a:gd name="T91" fmla="*/ 141 h 300"/>
                  <a:gd name="T92" fmla="*/ 141 w 300"/>
                  <a:gd name="T93" fmla="*/ 42 h 300"/>
                  <a:gd name="T94" fmla="*/ 42 w 300"/>
                  <a:gd name="T95" fmla="*/ 159 h 300"/>
                  <a:gd name="T96" fmla="*/ 70 w 300"/>
                  <a:gd name="T97" fmla="*/ 159 h 300"/>
                  <a:gd name="T98" fmla="*/ 141 w 300"/>
                  <a:gd name="T99" fmla="*/ 230 h 300"/>
                  <a:gd name="T100" fmla="*/ 141 w 300"/>
                  <a:gd name="T101" fmla="*/ 258 h 300"/>
                  <a:gd name="T102" fmla="*/ 42 w 300"/>
                  <a:gd name="T103" fmla="*/ 159 h 300"/>
                  <a:gd name="T104" fmla="*/ 159 w 300"/>
                  <a:gd name="T105" fmla="*/ 258 h 300"/>
                  <a:gd name="T106" fmla="*/ 159 w 300"/>
                  <a:gd name="T107" fmla="*/ 230 h 300"/>
                  <a:gd name="T108" fmla="*/ 230 w 300"/>
                  <a:gd name="T109" fmla="*/ 159 h 300"/>
                  <a:gd name="T110" fmla="*/ 258 w 300"/>
                  <a:gd name="T111" fmla="*/ 159 h 300"/>
                  <a:gd name="T112" fmla="*/ 159 w 300"/>
                  <a:gd name="T113" fmla="*/ 25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 h="300">
                    <a:moveTo>
                      <a:pt x="300" y="141"/>
                    </a:moveTo>
                    <a:cubicBezTo>
                      <a:pt x="285" y="141"/>
                      <a:pt x="285" y="141"/>
                      <a:pt x="285" y="141"/>
                    </a:cubicBezTo>
                    <a:cubicBezTo>
                      <a:pt x="280" y="74"/>
                      <a:pt x="226" y="20"/>
                      <a:pt x="159" y="15"/>
                    </a:cubicBezTo>
                    <a:cubicBezTo>
                      <a:pt x="159" y="0"/>
                      <a:pt x="159" y="0"/>
                      <a:pt x="159" y="0"/>
                    </a:cubicBezTo>
                    <a:cubicBezTo>
                      <a:pt x="141" y="0"/>
                      <a:pt x="141" y="0"/>
                      <a:pt x="141" y="0"/>
                    </a:cubicBezTo>
                    <a:cubicBezTo>
                      <a:pt x="141" y="15"/>
                      <a:pt x="141" y="15"/>
                      <a:pt x="141" y="15"/>
                    </a:cubicBezTo>
                    <a:cubicBezTo>
                      <a:pt x="74" y="20"/>
                      <a:pt x="20" y="74"/>
                      <a:pt x="15" y="141"/>
                    </a:cubicBezTo>
                    <a:cubicBezTo>
                      <a:pt x="0" y="141"/>
                      <a:pt x="0" y="141"/>
                      <a:pt x="0" y="141"/>
                    </a:cubicBezTo>
                    <a:cubicBezTo>
                      <a:pt x="0" y="159"/>
                      <a:pt x="0" y="159"/>
                      <a:pt x="0" y="159"/>
                    </a:cubicBezTo>
                    <a:cubicBezTo>
                      <a:pt x="15" y="159"/>
                      <a:pt x="15" y="159"/>
                      <a:pt x="15" y="159"/>
                    </a:cubicBezTo>
                    <a:cubicBezTo>
                      <a:pt x="20" y="226"/>
                      <a:pt x="74" y="280"/>
                      <a:pt x="141" y="285"/>
                    </a:cubicBezTo>
                    <a:cubicBezTo>
                      <a:pt x="141" y="300"/>
                      <a:pt x="141" y="300"/>
                      <a:pt x="141" y="300"/>
                    </a:cubicBezTo>
                    <a:cubicBezTo>
                      <a:pt x="159" y="300"/>
                      <a:pt x="159" y="300"/>
                      <a:pt x="159" y="300"/>
                    </a:cubicBezTo>
                    <a:cubicBezTo>
                      <a:pt x="159" y="285"/>
                      <a:pt x="159" y="285"/>
                      <a:pt x="159" y="285"/>
                    </a:cubicBezTo>
                    <a:cubicBezTo>
                      <a:pt x="226" y="280"/>
                      <a:pt x="280" y="226"/>
                      <a:pt x="285" y="159"/>
                    </a:cubicBezTo>
                    <a:cubicBezTo>
                      <a:pt x="300" y="159"/>
                      <a:pt x="300" y="159"/>
                      <a:pt x="300" y="159"/>
                    </a:cubicBezTo>
                    <a:lnTo>
                      <a:pt x="300" y="141"/>
                    </a:lnTo>
                    <a:close/>
                    <a:moveTo>
                      <a:pt x="258" y="141"/>
                    </a:moveTo>
                    <a:cubicBezTo>
                      <a:pt x="230" y="141"/>
                      <a:pt x="230" y="141"/>
                      <a:pt x="230" y="141"/>
                    </a:cubicBezTo>
                    <a:cubicBezTo>
                      <a:pt x="226" y="103"/>
                      <a:pt x="197" y="74"/>
                      <a:pt x="159" y="70"/>
                    </a:cubicBezTo>
                    <a:cubicBezTo>
                      <a:pt x="159" y="42"/>
                      <a:pt x="159" y="42"/>
                      <a:pt x="159" y="42"/>
                    </a:cubicBezTo>
                    <a:cubicBezTo>
                      <a:pt x="211" y="47"/>
                      <a:pt x="253" y="89"/>
                      <a:pt x="258" y="141"/>
                    </a:cubicBezTo>
                    <a:close/>
                    <a:moveTo>
                      <a:pt x="141" y="125"/>
                    </a:moveTo>
                    <a:cubicBezTo>
                      <a:pt x="133" y="127"/>
                      <a:pt x="127" y="133"/>
                      <a:pt x="125" y="141"/>
                    </a:cubicBezTo>
                    <a:cubicBezTo>
                      <a:pt x="97" y="141"/>
                      <a:pt x="97" y="141"/>
                      <a:pt x="97" y="141"/>
                    </a:cubicBezTo>
                    <a:cubicBezTo>
                      <a:pt x="101" y="118"/>
                      <a:pt x="118" y="101"/>
                      <a:pt x="141" y="97"/>
                    </a:cubicBezTo>
                    <a:lnTo>
                      <a:pt x="141" y="125"/>
                    </a:lnTo>
                    <a:close/>
                    <a:moveTo>
                      <a:pt x="125" y="159"/>
                    </a:moveTo>
                    <a:cubicBezTo>
                      <a:pt x="127" y="167"/>
                      <a:pt x="133" y="173"/>
                      <a:pt x="141" y="175"/>
                    </a:cubicBezTo>
                    <a:cubicBezTo>
                      <a:pt x="141" y="203"/>
                      <a:pt x="141" y="203"/>
                      <a:pt x="141" y="203"/>
                    </a:cubicBezTo>
                    <a:cubicBezTo>
                      <a:pt x="118" y="199"/>
                      <a:pt x="101" y="182"/>
                      <a:pt x="97" y="159"/>
                    </a:cubicBezTo>
                    <a:lnTo>
                      <a:pt x="125" y="159"/>
                    </a:lnTo>
                    <a:close/>
                    <a:moveTo>
                      <a:pt x="159" y="175"/>
                    </a:moveTo>
                    <a:cubicBezTo>
                      <a:pt x="167" y="173"/>
                      <a:pt x="173" y="167"/>
                      <a:pt x="175" y="159"/>
                    </a:cubicBezTo>
                    <a:cubicBezTo>
                      <a:pt x="203" y="159"/>
                      <a:pt x="203" y="159"/>
                      <a:pt x="203" y="159"/>
                    </a:cubicBezTo>
                    <a:cubicBezTo>
                      <a:pt x="199" y="182"/>
                      <a:pt x="182" y="199"/>
                      <a:pt x="159" y="203"/>
                    </a:cubicBezTo>
                    <a:lnTo>
                      <a:pt x="159" y="175"/>
                    </a:lnTo>
                    <a:close/>
                    <a:moveTo>
                      <a:pt x="175" y="141"/>
                    </a:moveTo>
                    <a:cubicBezTo>
                      <a:pt x="173" y="133"/>
                      <a:pt x="167" y="127"/>
                      <a:pt x="159" y="125"/>
                    </a:cubicBezTo>
                    <a:cubicBezTo>
                      <a:pt x="159" y="97"/>
                      <a:pt x="159" y="97"/>
                      <a:pt x="159" y="97"/>
                    </a:cubicBezTo>
                    <a:cubicBezTo>
                      <a:pt x="182" y="101"/>
                      <a:pt x="199" y="118"/>
                      <a:pt x="203" y="141"/>
                    </a:cubicBezTo>
                    <a:lnTo>
                      <a:pt x="175" y="141"/>
                    </a:lnTo>
                    <a:close/>
                    <a:moveTo>
                      <a:pt x="141" y="42"/>
                    </a:moveTo>
                    <a:cubicBezTo>
                      <a:pt x="141" y="70"/>
                      <a:pt x="141" y="70"/>
                      <a:pt x="141" y="70"/>
                    </a:cubicBezTo>
                    <a:cubicBezTo>
                      <a:pt x="103" y="74"/>
                      <a:pt x="74" y="103"/>
                      <a:pt x="70" y="141"/>
                    </a:cubicBezTo>
                    <a:cubicBezTo>
                      <a:pt x="42" y="141"/>
                      <a:pt x="42" y="141"/>
                      <a:pt x="42" y="141"/>
                    </a:cubicBezTo>
                    <a:cubicBezTo>
                      <a:pt x="47" y="89"/>
                      <a:pt x="89" y="47"/>
                      <a:pt x="141" y="42"/>
                    </a:cubicBezTo>
                    <a:close/>
                    <a:moveTo>
                      <a:pt x="42" y="159"/>
                    </a:moveTo>
                    <a:cubicBezTo>
                      <a:pt x="70" y="159"/>
                      <a:pt x="70" y="159"/>
                      <a:pt x="70" y="159"/>
                    </a:cubicBezTo>
                    <a:cubicBezTo>
                      <a:pt x="74" y="197"/>
                      <a:pt x="103" y="226"/>
                      <a:pt x="141" y="230"/>
                    </a:cubicBezTo>
                    <a:cubicBezTo>
                      <a:pt x="141" y="258"/>
                      <a:pt x="141" y="258"/>
                      <a:pt x="141" y="258"/>
                    </a:cubicBezTo>
                    <a:cubicBezTo>
                      <a:pt x="89" y="253"/>
                      <a:pt x="47" y="211"/>
                      <a:pt x="42" y="159"/>
                    </a:cubicBezTo>
                    <a:close/>
                    <a:moveTo>
                      <a:pt x="159" y="258"/>
                    </a:moveTo>
                    <a:cubicBezTo>
                      <a:pt x="159" y="230"/>
                      <a:pt x="159" y="230"/>
                      <a:pt x="159" y="230"/>
                    </a:cubicBezTo>
                    <a:cubicBezTo>
                      <a:pt x="197" y="226"/>
                      <a:pt x="226" y="197"/>
                      <a:pt x="230" y="159"/>
                    </a:cubicBezTo>
                    <a:cubicBezTo>
                      <a:pt x="258" y="159"/>
                      <a:pt x="258" y="159"/>
                      <a:pt x="258" y="159"/>
                    </a:cubicBezTo>
                    <a:cubicBezTo>
                      <a:pt x="253" y="211"/>
                      <a:pt x="211" y="253"/>
                      <a:pt x="159" y="258"/>
                    </a:cubicBezTo>
                    <a:close/>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28" name="Freeform 22"/>
              <p:cNvSpPr>
                <a:spLocks noEditPoints="1"/>
              </p:cNvSpPr>
              <p:nvPr/>
            </p:nvSpPr>
            <p:spPr bwMode="black">
              <a:xfrm rot="21328346">
                <a:off x="8456924" y="5106580"/>
                <a:ext cx="431892" cy="431776"/>
              </a:xfrm>
              <a:custGeom>
                <a:avLst/>
                <a:gdLst>
                  <a:gd name="T0" fmla="*/ 300 w 300"/>
                  <a:gd name="T1" fmla="*/ 141 h 300"/>
                  <a:gd name="T2" fmla="*/ 285 w 300"/>
                  <a:gd name="T3" fmla="*/ 141 h 300"/>
                  <a:gd name="T4" fmla="*/ 159 w 300"/>
                  <a:gd name="T5" fmla="*/ 15 h 300"/>
                  <a:gd name="T6" fmla="*/ 159 w 300"/>
                  <a:gd name="T7" fmla="*/ 0 h 300"/>
                  <a:gd name="T8" fmla="*/ 141 w 300"/>
                  <a:gd name="T9" fmla="*/ 0 h 300"/>
                  <a:gd name="T10" fmla="*/ 141 w 300"/>
                  <a:gd name="T11" fmla="*/ 15 h 300"/>
                  <a:gd name="T12" fmla="*/ 15 w 300"/>
                  <a:gd name="T13" fmla="*/ 141 h 300"/>
                  <a:gd name="T14" fmla="*/ 0 w 300"/>
                  <a:gd name="T15" fmla="*/ 141 h 300"/>
                  <a:gd name="T16" fmla="*/ 0 w 300"/>
                  <a:gd name="T17" fmla="*/ 159 h 300"/>
                  <a:gd name="T18" fmla="*/ 15 w 300"/>
                  <a:gd name="T19" fmla="*/ 159 h 300"/>
                  <a:gd name="T20" fmla="*/ 141 w 300"/>
                  <a:gd name="T21" fmla="*/ 285 h 300"/>
                  <a:gd name="T22" fmla="*/ 141 w 300"/>
                  <a:gd name="T23" fmla="*/ 300 h 300"/>
                  <a:gd name="T24" fmla="*/ 159 w 300"/>
                  <a:gd name="T25" fmla="*/ 300 h 300"/>
                  <a:gd name="T26" fmla="*/ 159 w 300"/>
                  <a:gd name="T27" fmla="*/ 285 h 300"/>
                  <a:gd name="T28" fmla="*/ 285 w 300"/>
                  <a:gd name="T29" fmla="*/ 159 h 300"/>
                  <a:gd name="T30" fmla="*/ 300 w 300"/>
                  <a:gd name="T31" fmla="*/ 159 h 300"/>
                  <a:gd name="T32" fmla="*/ 300 w 300"/>
                  <a:gd name="T33" fmla="*/ 141 h 300"/>
                  <a:gd name="T34" fmla="*/ 258 w 300"/>
                  <a:gd name="T35" fmla="*/ 141 h 300"/>
                  <a:gd name="T36" fmla="*/ 230 w 300"/>
                  <a:gd name="T37" fmla="*/ 141 h 300"/>
                  <a:gd name="T38" fmla="*/ 159 w 300"/>
                  <a:gd name="T39" fmla="*/ 70 h 300"/>
                  <a:gd name="T40" fmla="*/ 159 w 300"/>
                  <a:gd name="T41" fmla="*/ 42 h 300"/>
                  <a:gd name="T42" fmla="*/ 258 w 300"/>
                  <a:gd name="T43" fmla="*/ 141 h 300"/>
                  <a:gd name="T44" fmla="*/ 141 w 300"/>
                  <a:gd name="T45" fmla="*/ 125 h 300"/>
                  <a:gd name="T46" fmla="*/ 125 w 300"/>
                  <a:gd name="T47" fmla="*/ 141 h 300"/>
                  <a:gd name="T48" fmla="*/ 97 w 300"/>
                  <a:gd name="T49" fmla="*/ 141 h 300"/>
                  <a:gd name="T50" fmla="*/ 141 w 300"/>
                  <a:gd name="T51" fmla="*/ 97 h 300"/>
                  <a:gd name="T52" fmla="*/ 141 w 300"/>
                  <a:gd name="T53" fmla="*/ 125 h 300"/>
                  <a:gd name="T54" fmla="*/ 125 w 300"/>
                  <a:gd name="T55" fmla="*/ 159 h 300"/>
                  <a:gd name="T56" fmla="*/ 141 w 300"/>
                  <a:gd name="T57" fmla="*/ 175 h 300"/>
                  <a:gd name="T58" fmla="*/ 141 w 300"/>
                  <a:gd name="T59" fmla="*/ 203 h 300"/>
                  <a:gd name="T60" fmla="*/ 97 w 300"/>
                  <a:gd name="T61" fmla="*/ 159 h 300"/>
                  <a:gd name="T62" fmla="*/ 125 w 300"/>
                  <a:gd name="T63" fmla="*/ 159 h 300"/>
                  <a:gd name="T64" fmla="*/ 159 w 300"/>
                  <a:gd name="T65" fmla="*/ 175 h 300"/>
                  <a:gd name="T66" fmla="*/ 175 w 300"/>
                  <a:gd name="T67" fmla="*/ 159 h 300"/>
                  <a:gd name="T68" fmla="*/ 203 w 300"/>
                  <a:gd name="T69" fmla="*/ 159 h 300"/>
                  <a:gd name="T70" fmla="*/ 159 w 300"/>
                  <a:gd name="T71" fmla="*/ 203 h 300"/>
                  <a:gd name="T72" fmla="*/ 159 w 300"/>
                  <a:gd name="T73" fmla="*/ 175 h 300"/>
                  <a:gd name="T74" fmla="*/ 175 w 300"/>
                  <a:gd name="T75" fmla="*/ 141 h 300"/>
                  <a:gd name="T76" fmla="*/ 159 w 300"/>
                  <a:gd name="T77" fmla="*/ 125 h 300"/>
                  <a:gd name="T78" fmla="*/ 159 w 300"/>
                  <a:gd name="T79" fmla="*/ 97 h 300"/>
                  <a:gd name="T80" fmla="*/ 203 w 300"/>
                  <a:gd name="T81" fmla="*/ 141 h 300"/>
                  <a:gd name="T82" fmla="*/ 175 w 300"/>
                  <a:gd name="T83" fmla="*/ 141 h 300"/>
                  <a:gd name="T84" fmla="*/ 141 w 300"/>
                  <a:gd name="T85" fmla="*/ 42 h 300"/>
                  <a:gd name="T86" fmla="*/ 141 w 300"/>
                  <a:gd name="T87" fmla="*/ 70 h 300"/>
                  <a:gd name="T88" fmla="*/ 70 w 300"/>
                  <a:gd name="T89" fmla="*/ 141 h 300"/>
                  <a:gd name="T90" fmla="*/ 42 w 300"/>
                  <a:gd name="T91" fmla="*/ 141 h 300"/>
                  <a:gd name="T92" fmla="*/ 141 w 300"/>
                  <a:gd name="T93" fmla="*/ 42 h 300"/>
                  <a:gd name="T94" fmla="*/ 42 w 300"/>
                  <a:gd name="T95" fmla="*/ 159 h 300"/>
                  <a:gd name="T96" fmla="*/ 70 w 300"/>
                  <a:gd name="T97" fmla="*/ 159 h 300"/>
                  <a:gd name="T98" fmla="*/ 141 w 300"/>
                  <a:gd name="T99" fmla="*/ 230 h 300"/>
                  <a:gd name="T100" fmla="*/ 141 w 300"/>
                  <a:gd name="T101" fmla="*/ 258 h 300"/>
                  <a:gd name="T102" fmla="*/ 42 w 300"/>
                  <a:gd name="T103" fmla="*/ 159 h 300"/>
                  <a:gd name="T104" fmla="*/ 159 w 300"/>
                  <a:gd name="T105" fmla="*/ 258 h 300"/>
                  <a:gd name="T106" fmla="*/ 159 w 300"/>
                  <a:gd name="T107" fmla="*/ 230 h 300"/>
                  <a:gd name="T108" fmla="*/ 230 w 300"/>
                  <a:gd name="T109" fmla="*/ 159 h 300"/>
                  <a:gd name="T110" fmla="*/ 258 w 300"/>
                  <a:gd name="T111" fmla="*/ 159 h 300"/>
                  <a:gd name="T112" fmla="*/ 159 w 300"/>
                  <a:gd name="T113" fmla="*/ 25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 h="300">
                    <a:moveTo>
                      <a:pt x="300" y="141"/>
                    </a:moveTo>
                    <a:cubicBezTo>
                      <a:pt x="285" y="141"/>
                      <a:pt x="285" y="141"/>
                      <a:pt x="285" y="141"/>
                    </a:cubicBezTo>
                    <a:cubicBezTo>
                      <a:pt x="280" y="74"/>
                      <a:pt x="226" y="20"/>
                      <a:pt x="159" y="15"/>
                    </a:cubicBezTo>
                    <a:cubicBezTo>
                      <a:pt x="159" y="0"/>
                      <a:pt x="159" y="0"/>
                      <a:pt x="159" y="0"/>
                    </a:cubicBezTo>
                    <a:cubicBezTo>
                      <a:pt x="141" y="0"/>
                      <a:pt x="141" y="0"/>
                      <a:pt x="141" y="0"/>
                    </a:cubicBezTo>
                    <a:cubicBezTo>
                      <a:pt x="141" y="15"/>
                      <a:pt x="141" y="15"/>
                      <a:pt x="141" y="15"/>
                    </a:cubicBezTo>
                    <a:cubicBezTo>
                      <a:pt x="74" y="20"/>
                      <a:pt x="20" y="74"/>
                      <a:pt x="15" y="141"/>
                    </a:cubicBezTo>
                    <a:cubicBezTo>
                      <a:pt x="0" y="141"/>
                      <a:pt x="0" y="141"/>
                      <a:pt x="0" y="141"/>
                    </a:cubicBezTo>
                    <a:cubicBezTo>
                      <a:pt x="0" y="159"/>
                      <a:pt x="0" y="159"/>
                      <a:pt x="0" y="159"/>
                    </a:cubicBezTo>
                    <a:cubicBezTo>
                      <a:pt x="15" y="159"/>
                      <a:pt x="15" y="159"/>
                      <a:pt x="15" y="159"/>
                    </a:cubicBezTo>
                    <a:cubicBezTo>
                      <a:pt x="20" y="226"/>
                      <a:pt x="74" y="280"/>
                      <a:pt x="141" y="285"/>
                    </a:cubicBezTo>
                    <a:cubicBezTo>
                      <a:pt x="141" y="300"/>
                      <a:pt x="141" y="300"/>
                      <a:pt x="141" y="300"/>
                    </a:cubicBezTo>
                    <a:cubicBezTo>
                      <a:pt x="159" y="300"/>
                      <a:pt x="159" y="300"/>
                      <a:pt x="159" y="300"/>
                    </a:cubicBezTo>
                    <a:cubicBezTo>
                      <a:pt x="159" y="285"/>
                      <a:pt x="159" y="285"/>
                      <a:pt x="159" y="285"/>
                    </a:cubicBezTo>
                    <a:cubicBezTo>
                      <a:pt x="226" y="280"/>
                      <a:pt x="280" y="226"/>
                      <a:pt x="285" y="159"/>
                    </a:cubicBezTo>
                    <a:cubicBezTo>
                      <a:pt x="300" y="159"/>
                      <a:pt x="300" y="159"/>
                      <a:pt x="300" y="159"/>
                    </a:cubicBezTo>
                    <a:lnTo>
                      <a:pt x="300" y="141"/>
                    </a:lnTo>
                    <a:close/>
                    <a:moveTo>
                      <a:pt x="258" y="141"/>
                    </a:moveTo>
                    <a:cubicBezTo>
                      <a:pt x="230" y="141"/>
                      <a:pt x="230" y="141"/>
                      <a:pt x="230" y="141"/>
                    </a:cubicBezTo>
                    <a:cubicBezTo>
                      <a:pt x="226" y="103"/>
                      <a:pt x="197" y="74"/>
                      <a:pt x="159" y="70"/>
                    </a:cubicBezTo>
                    <a:cubicBezTo>
                      <a:pt x="159" y="42"/>
                      <a:pt x="159" y="42"/>
                      <a:pt x="159" y="42"/>
                    </a:cubicBezTo>
                    <a:cubicBezTo>
                      <a:pt x="211" y="47"/>
                      <a:pt x="253" y="89"/>
                      <a:pt x="258" y="141"/>
                    </a:cubicBezTo>
                    <a:close/>
                    <a:moveTo>
                      <a:pt x="141" y="125"/>
                    </a:moveTo>
                    <a:cubicBezTo>
                      <a:pt x="133" y="127"/>
                      <a:pt x="127" y="133"/>
                      <a:pt x="125" y="141"/>
                    </a:cubicBezTo>
                    <a:cubicBezTo>
                      <a:pt x="97" y="141"/>
                      <a:pt x="97" y="141"/>
                      <a:pt x="97" y="141"/>
                    </a:cubicBezTo>
                    <a:cubicBezTo>
                      <a:pt x="101" y="118"/>
                      <a:pt x="118" y="101"/>
                      <a:pt x="141" y="97"/>
                    </a:cubicBezTo>
                    <a:lnTo>
                      <a:pt x="141" y="125"/>
                    </a:lnTo>
                    <a:close/>
                    <a:moveTo>
                      <a:pt x="125" y="159"/>
                    </a:moveTo>
                    <a:cubicBezTo>
                      <a:pt x="127" y="167"/>
                      <a:pt x="133" y="173"/>
                      <a:pt x="141" y="175"/>
                    </a:cubicBezTo>
                    <a:cubicBezTo>
                      <a:pt x="141" y="203"/>
                      <a:pt x="141" y="203"/>
                      <a:pt x="141" y="203"/>
                    </a:cubicBezTo>
                    <a:cubicBezTo>
                      <a:pt x="118" y="199"/>
                      <a:pt x="101" y="182"/>
                      <a:pt x="97" y="159"/>
                    </a:cubicBezTo>
                    <a:lnTo>
                      <a:pt x="125" y="159"/>
                    </a:lnTo>
                    <a:close/>
                    <a:moveTo>
                      <a:pt x="159" y="175"/>
                    </a:moveTo>
                    <a:cubicBezTo>
                      <a:pt x="167" y="173"/>
                      <a:pt x="173" y="167"/>
                      <a:pt x="175" y="159"/>
                    </a:cubicBezTo>
                    <a:cubicBezTo>
                      <a:pt x="203" y="159"/>
                      <a:pt x="203" y="159"/>
                      <a:pt x="203" y="159"/>
                    </a:cubicBezTo>
                    <a:cubicBezTo>
                      <a:pt x="199" y="182"/>
                      <a:pt x="182" y="199"/>
                      <a:pt x="159" y="203"/>
                    </a:cubicBezTo>
                    <a:lnTo>
                      <a:pt x="159" y="175"/>
                    </a:lnTo>
                    <a:close/>
                    <a:moveTo>
                      <a:pt x="175" y="141"/>
                    </a:moveTo>
                    <a:cubicBezTo>
                      <a:pt x="173" y="133"/>
                      <a:pt x="167" y="127"/>
                      <a:pt x="159" y="125"/>
                    </a:cubicBezTo>
                    <a:cubicBezTo>
                      <a:pt x="159" y="97"/>
                      <a:pt x="159" y="97"/>
                      <a:pt x="159" y="97"/>
                    </a:cubicBezTo>
                    <a:cubicBezTo>
                      <a:pt x="182" y="101"/>
                      <a:pt x="199" y="118"/>
                      <a:pt x="203" y="141"/>
                    </a:cubicBezTo>
                    <a:lnTo>
                      <a:pt x="175" y="141"/>
                    </a:lnTo>
                    <a:close/>
                    <a:moveTo>
                      <a:pt x="141" y="42"/>
                    </a:moveTo>
                    <a:cubicBezTo>
                      <a:pt x="141" y="70"/>
                      <a:pt x="141" y="70"/>
                      <a:pt x="141" y="70"/>
                    </a:cubicBezTo>
                    <a:cubicBezTo>
                      <a:pt x="103" y="74"/>
                      <a:pt x="74" y="103"/>
                      <a:pt x="70" y="141"/>
                    </a:cubicBezTo>
                    <a:cubicBezTo>
                      <a:pt x="42" y="141"/>
                      <a:pt x="42" y="141"/>
                      <a:pt x="42" y="141"/>
                    </a:cubicBezTo>
                    <a:cubicBezTo>
                      <a:pt x="47" y="89"/>
                      <a:pt x="89" y="47"/>
                      <a:pt x="141" y="42"/>
                    </a:cubicBezTo>
                    <a:close/>
                    <a:moveTo>
                      <a:pt x="42" y="159"/>
                    </a:moveTo>
                    <a:cubicBezTo>
                      <a:pt x="70" y="159"/>
                      <a:pt x="70" y="159"/>
                      <a:pt x="70" y="159"/>
                    </a:cubicBezTo>
                    <a:cubicBezTo>
                      <a:pt x="74" y="197"/>
                      <a:pt x="103" y="226"/>
                      <a:pt x="141" y="230"/>
                    </a:cubicBezTo>
                    <a:cubicBezTo>
                      <a:pt x="141" y="258"/>
                      <a:pt x="141" y="258"/>
                      <a:pt x="141" y="258"/>
                    </a:cubicBezTo>
                    <a:cubicBezTo>
                      <a:pt x="89" y="253"/>
                      <a:pt x="47" y="211"/>
                      <a:pt x="42" y="159"/>
                    </a:cubicBezTo>
                    <a:close/>
                    <a:moveTo>
                      <a:pt x="159" y="258"/>
                    </a:moveTo>
                    <a:cubicBezTo>
                      <a:pt x="159" y="230"/>
                      <a:pt x="159" y="230"/>
                      <a:pt x="159" y="230"/>
                    </a:cubicBezTo>
                    <a:cubicBezTo>
                      <a:pt x="197" y="226"/>
                      <a:pt x="226" y="197"/>
                      <a:pt x="230" y="159"/>
                    </a:cubicBezTo>
                    <a:cubicBezTo>
                      <a:pt x="258" y="159"/>
                      <a:pt x="258" y="159"/>
                      <a:pt x="258" y="159"/>
                    </a:cubicBezTo>
                    <a:cubicBezTo>
                      <a:pt x="253" y="211"/>
                      <a:pt x="211" y="253"/>
                      <a:pt x="159" y="258"/>
                    </a:cubicBezTo>
                    <a:close/>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endParaRPr lang="en-US" sz="1600"/>
              </a:p>
            </p:txBody>
          </p:sp>
        </p:grpSp>
      </p:grpSp>
      <p:sp>
        <p:nvSpPr>
          <p:cNvPr id="3" name="TextBox 2"/>
          <p:cNvSpPr txBox="1"/>
          <p:nvPr/>
        </p:nvSpPr>
        <p:spPr>
          <a:xfrm>
            <a:off x="5115697" y="3899160"/>
            <a:ext cx="6688401" cy="2289858"/>
          </a:xfrm>
          <a:prstGeom prst="rect">
            <a:avLst/>
          </a:prstGeom>
          <a:noFill/>
        </p:spPr>
        <p:txBody>
          <a:bodyPr wrap="square" lIns="0" tIns="0" rIns="0" bIns="0" rtlCol="0">
            <a:spAutoFit/>
          </a:bodyPr>
          <a:lstStyle/>
          <a:p>
            <a:pPr>
              <a:lnSpc>
                <a:spcPct val="90000"/>
              </a:lnSpc>
              <a:spcBef>
                <a:spcPct val="20000"/>
              </a:spcBef>
              <a:buSzPct val="80000"/>
            </a:pPr>
            <a:r>
              <a:rPr lang="es-ES" dirty="0" err="1" smtClean="0">
                <a:solidFill>
                  <a:schemeClr val="bg1"/>
                </a:solidFill>
              </a:rPr>
              <a:t>PartitionKey</a:t>
            </a:r>
            <a:r>
              <a:rPr lang="es-ES" dirty="0" smtClean="0">
                <a:solidFill>
                  <a:schemeClr val="bg1"/>
                </a:solidFill>
              </a:rPr>
              <a:t>, </a:t>
            </a:r>
            <a:r>
              <a:rPr lang="es-ES" dirty="0" err="1" smtClean="0">
                <a:solidFill>
                  <a:schemeClr val="bg1"/>
                </a:solidFill>
              </a:rPr>
              <a:t>RowKey</a:t>
            </a:r>
            <a:r>
              <a:rPr lang="es-ES" dirty="0" smtClean="0">
                <a:solidFill>
                  <a:schemeClr val="bg1"/>
                </a:solidFill>
              </a:rPr>
              <a:t> y </a:t>
            </a:r>
            <a:r>
              <a:rPr lang="es-ES" dirty="0" err="1" smtClean="0">
                <a:solidFill>
                  <a:schemeClr val="bg1"/>
                </a:solidFill>
              </a:rPr>
              <a:t>Timestamp</a:t>
            </a:r>
            <a:endParaRPr lang="es-ES" dirty="0">
              <a:solidFill>
                <a:schemeClr val="bg1"/>
              </a:solidFill>
            </a:endParaRPr>
          </a:p>
          <a:p>
            <a:pPr>
              <a:lnSpc>
                <a:spcPct val="90000"/>
              </a:lnSpc>
              <a:spcBef>
                <a:spcPct val="20000"/>
              </a:spcBef>
              <a:buSzPct val="80000"/>
            </a:pPr>
            <a:r>
              <a:rPr lang="es-ES" dirty="0" smtClean="0">
                <a:solidFill>
                  <a:schemeClr val="bg1"/>
                </a:solidFill>
              </a:rPr>
              <a:t>Las tablas son particionadas (load </a:t>
            </a:r>
            <a:r>
              <a:rPr lang="es-ES" dirty="0" err="1" smtClean="0">
                <a:solidFill>
                  <a:schemeClr val="bg1"/>
                </a:solidFill>
              </a:rPr>
              <a:t>balancing</a:t>
            </a:r>
            <a:r>
              <a:rPr lang="es-ES" dirty="0" smtClean="0">
                <a:solidFill>
                  <a:schemeClr val="bg1"/>
                </a:solidFill>
              </a:rPr>
              <a:t>)</a:t>
            </a:r>
          </a:p>
          <a:p>
            <a:pPr>
              <a:lnSpc>
                <a:spcPct val="90000"/>
              </a:lnSpc>
              <a:spcBef>
                <a:spcPct val="20000"/>
              </a:spcBef>
              <a:buSzPct val="80000"/>
            </a:pPr>
            <a:r>
              <a:rPr lang="es-ES" dirty="0" smtClean="0">
                <a:solidFill>
                  <a:schemeClr val="bg1"/>
                </a:solidFill>
              </a:rPr>
              <a:t>Las entidades se identifican en la partición con la </a:t>
            </a:r>
            <a:r>
              <a:rPr lang="es-ES" dirty="0" err="1" smtClean="0">
                <a:solidFill>
                  <a:schemeClr val="bg1"/>
                </a:solidFill>
              </a:rPr>
              <a:t>row</a:t>
            </a:r>
            <a:r>
              <a:rPr lang="es-ES" dirty="0" smtClean="0">
                <a:solidFill>
                  <a:schemeClr val="bg1"/>
                </a:solidFill>
              </a:rPr>
              <a:t> </a:t>
            </a:r>
            <a:r>
              <a:rPr lang="es-ES" dirty="0" err="1" smtClean="0">
                <a:solidFill>
                  <a:schemeClr val="bg1"/>
                </a:solidFill>
              </a:rPr>
              <a:t>key</a:t>
            </a:r>
            <a:endParaRPr lang="es-ES" dirty="0" smtClean="0">
              <a:solidFill>
                <a:schemeClr val="bg1"/>
              </a:solidFill>
            </a:endParaRPr>
          </a:p>
          <a:p>
            <a:pPr>
              <a:lnSpc>
                <a:spcPct val="90000"/>
              </a:lnSpc>
              <a:spcBef>
                <a:spcPct val="20000"/>
              </a:spcBef>
              <a:buSzPct val="80000"/>
            </a:pPr>
            <a:r>
              <a:rPr lang="es-ES" dirty="0" err="1" smtClean="0">
                <a:solidFill>
                  <a:schemeClr val="bg1"/>
                </a:solidFill>
              </a:rPr>
              <a:t>PartitionKey</a:t>
            </a:r>
            <a:r>
              <a:rPr lang="es-ES" dirty="0" smtClean="0">
                <a:solidFill>
                  <a:schemeClr val="bg1"/>
                </a:solidFill>
              </a:rPr>
              <a:t> + </a:t>
            </a:r>
            <a:r>
              <a:rPr lang="es-ES" dirty="0" err="1" smtClean="0">
                <a:solidFill>
                  <a:schemeClr val="bg1"/>
                </a:solidFill>
              </a:rPr>
              <a:t>RowKey</a:t>
            </a:r>
            <a:r>
              <a:rPr lang="es-ES" dirty="0" smtClean="0">
                <a:solidFill>
                  <a:schemeClr val="bg1"/>
                </a:solidFill>
              </a:rPr>
              <a:t> </a:t>
            </a:r>
            <a:r>
              <a:rPr lang="es-ES" dirty="0" smtClean="0">
                <a:solidFill>
                  <a:schemeClr val="bg1"/>
                </a:solidFill>
                <a:sym typeface="Wingdings" panose="05000000000000000000" pitchFamily="2" charset="2"/>
              </a:rPr>
              <a:t> </a:t>
            </a:r>
            <a:r>
              <a:rPr lang="es-ES" dirty="0" err="1" smtClean="0">
                <a:solidFill>
                  <a:schemeClr val="bg1"/>
                </a:solidFill>
                <a:sym typeface="Wingdings" panose="05000000000000000000" pitchFamily="2" charset="2"/>
              </a:rPr>
              <a:t>primary</a:t>
            </a:r>
            <a:r>
              <a:rPr lang="es-ES" dirty="0" smtClean="0">
                <a:solidFill>
                  <a:schemeClr val="bg1"/>
                </a:solidFill>
                <a:sym typeface="Wingdings" panose="05000000000000000000" pitchFamily="2" charset="2"/>
              </a:rPr>
              <a:t> </a:t>
            </a:r>
            <a:r>
              <a:rPr lang="es-ES" dirty="0" err="1" smtClean="0">
                <a:solidFill>
                  <a:schemeClr val="bg1"/>
                </a:solidFill>
                <a:sym typeface="Wingdings" panose="05000000000000000000" pitchFamily="2" charset="2"/>
              </a:rPr>
              <a:t>key</a:t>
            </a:r>
            <a:endParaRPr lang="es-ES" dirty="0" smtClean="0">
              <a:solidFill>
                <a:schemeClr val="bg1"/>
              </a:solidFill>
            </a:endParaRPr>
          </a:p>
          <a:p>
            <a:pPr>
              <a:lnSpc>
                <a:spcPct val="90000"/>
              </a:lnSpc>
              <a:spcBef>
                <a:spcPct val="20000"/>
              </a:spcBef>
              <a:buSzPct val="80000"/>
            </a:pPr>
            <a:endParaRPr lang="es-AR" dirty="0">
              <a:solidFill>
                <a:schemeClr val="bg1"/>
              </a:solidFill>
            </a:endParaRPr>
          </a:p>
        </p:txBody>
      </p:sp>
    </p:spTree>
    <p:extLst>
      <p:ext uri="{BB962C8B-B14F-4D97-AF65-F5344CB8AC3E}">
        <p14:creationId xmlns:p14="http://schemas.microsoft.com/office/powerpoint/2010/main" val="2108929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fade">
                                      <p:cBhvr>
                                        <p:cTn id="15" dur="500"/>
                                        <p:tgtEl>
                                          <p:spTgt spid="30"/>
                                        </p:tgtEl>
                                      </p:cBhvr>
                                    </p:animEffect>
                                  </p:childTnLst>
                                </p:cTn>
                              </p:par>
                            </p:childTnLst>
                          </p:cTn>
                        </p:par>
                        <p:par>
                          <p:cTn id="16" fill="hold">
                            <p:stCondLst>
                              <p:cond delay="1500"/>
                            </p:stCondLst>
                            <p:childTnLst>
                              <p:par>
                                <p:cTn id="17" presetID="10" presetClass="entr" presetSubtype="0" fill="hold" grpId="0" nodeType="afterEffect" nodePh="1">
                                  <p:stCondLst>
                                    <p:cond delay="0"/>
                                  </p:stCondLst>
                                  <p:endCondLst>
                                    <p:cond evt="begin" delay="0">
                                      <p:tn val="17"/>
                                    </p:cond>
                                  </p:end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reeform 6"/>
          <p:cNvSpPr>
            <a:spLocks/>
          </p:cNvSpPr>
          <p:nvPr/>
        </p:nvSpPr>
        <p:spPr bwMode="auto">
          <a:xfrm>
            <a:off x="5409208" y="230188"/>
            <a:ext cx="5563591" cy="3728969"/>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dirty="0">
              <a:solidFill>
                <a:schemeClr val="tx1"/>
              </a:solidFill>
            </a:endParaRPr>
          </a:p>
        </p:txBody>
      </p:sp>
      <p:sp>
        <p:nvSpPr>
          <p:cNvPr id="4" name="Title 3"/>
          <p:cNvSpPr>
            <a:spLocks noGrp="1"/>
          </p:cNvSpPr>
          <p:nvPr>
            <p:ph type="title"/>
          </p:nvPr>
        </p:nvSpPr>
        <p:spPr>
          <a:xfrm>
            <a:off x="519112" y="228600"/>
            <a:ext cx="11149013" cy="1440394"/>
          </a:xfrm>
        </p:spPr>
        <p:txBody>
          <a:bodyPr/>
          <a:lstStyle/>
          <a:p>
            <a:r>
              <a:rPr lang="en-NZ" sz="5200" dirty="0" smtClean="0"/>
              <a:t>Las </a:t>
            </a:r>
            <a:r>
              <a:rPr lang="en-NZ" sz="5200" dirty="0" err="1" smtClean="0"/>
              <a:t>tablas</a:t>
            </a:r>
            <a:r>
              <a:rPr lang="en-NZ" sz="5200" dirty="0" smtClean="0"/>
              <a:t> no </a:t>
            </a:r>
            <a:r>
              <a:rPr lang="en-NZ" sz="5200" dirty="0" err="1" smtClean="0"/>
              <a:t>tienen</a:t>
            </a:r>
            <a:r>
              <a:rPr lang="en-NZ" sz="5200" dirty="0" smtClean="0"/>
              <a:t/>
            </a:r>
            <a:br>
              <a:rPr lang="en-NZ" sz="5200" dirty="0" smtClean="0"/>
            </a:br>
            <a:r>
              <a:rPr lang="en-NZ" sz="5200" dirty="0" err="1" smtClean="0"/>
              <a:t>estructura</a:t>
            </a:r>
            <a:r>
              <a:rPr lang="en-NZ" sz="5200" dirty="0" smtClean="0"/>
              <a:t> </a:t>
            </a:r>
            <a:r>
              <a:rPr lang="en-NZ" sz="5200" dirty="0" err="1" smtClean="0"/>
              <a:t>fija</a:t>
            </a:r>
            <a:endParaRPr lang="en-NZ" sz="5200" dirty="0"/>
          </a:p>
        </p:txBody>
      </p:sp>
      <p:graphicFrame>
        <p:nvGraphicFramePr>
          <p:cNvPr id="12" name="Table 11"/>
          <p:cNvGraphicFramePr>
            <a:graphicFrameLocks noGrp="1"/>
          </p:cNvGraphicFramePr>
          <p:nvPr>
            <p:extLst>
              <p:ext uri="{D42A27DB-BD31-4B8C-83A1-F6EECF244321}">
                <p14:modId xmlns:p14="http://schemas.microsoft.com/office/powerpoint/2010/main" val="1463763107"/>
              </p:ext>
            </p:extLst>
          </p:nvPr>
        </p:nvGraphicFramePr>
        <p:xfrm>
          <a:off x="1180593" y="2360614"/>
          <a:ext cx="7000410" cy="3116059"/>
        </p:xfrm>
        <a:graphic>
          <a:graphicData uri="http://schemas.openxmlformats.org/drawingml/2006/table">
            <a:tbl>
              <a:tblPr firstRow="1" bandRow="1">
                <a:tableStyleId>{7DF18680-E054-41AD-8BC1-D1AEF772440D}</a:tableStyleId>
              </a:tblPr>
              <a:tblGrid>
                <a:gridCol w="1978569"/>
                <a:gridCol w="1978569"/>
                <a:gridCol w="1503813"/>
                <a:gridCol w="1539459"/>
              </a:tblGrid>
              <a:tr h="641542">
                <a:tc>
                  <a:txBody>
                    <a:bodyPr/>
                    <a:lstStyle/>
                    <a:p>
                      <a:endParaRPr lang="en-NZ" sz="1600" b="1" dirty="0">
                        <a:solidFill>
                          <a:schemeClr val="lt1">
                            <a:alpha val="99000"/>
                          </a:schemeClr>
                        </a:solidFill>
                      </a:endParaRPr>
                    </a:p>
                  </a:txBody>
                  <a:tcPr marL="182880" marR="182880" marT="91440" marB="91440" anchor="b">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NZ" sz="1600" b="1" cap="all" baseline="0" dirty="0" err="1" smtClean="0">
                          <a:solidFill>
                            <a:schemeClr val="lt1">
                              <a:alpha val="99000"/>
                            </a:schemeClr>
                          </a:solidFill>
                        </a:rPr>
                        <a:t>Nombre</a:t>
                      </a:r>
                      <a:endParaRPr lang="en-NZ" sz="1600" b="1" cap="all" baseline="0" dirty="0">
                        <a:solidFill>
                          <a:schemeClr val="lt1">
                            <a:alpha val="99000"/>
                          </a:schemeClr>
                        </a:solidFill>
                      </a:endParaRPr>
                    </a:p>
                  </a:txBody>
                  <a:tcPr marL="182880" marR="182880" marT="91440" marB="91440" anchor="ctr">
                    <a:lnL w="12700" cmpd="sng">
                      <a:noFill/>
                    </a:lnL>
                    <a:lnB w="12700" cap="flat" cmpd="sng" algn="ctr">
                      <a:noFill/>
                      <a:prstDash val="solid"/>
                      <a:round/>
                      <a:headEnd type="none" w="med" len="med"/>
                      <a:tailEnd type="none" w="med" len="med"/>
                    </a:lnB>
                    <a:solidFill>
                      <a:srgbClr val="92D050"/>
                    </a:solidFill>
                  </a:tcPr>
                </a:tc>
                <a:tc>
                  <a:txBody>
                    <a:bodyPr/>
                    <a:lstStyle/>
                    <a:p>
                      <a:r>
                        <a:rPr lang="en-NZ" sz="1600" b="1" cap="all" baseline="0" dirty="0" err="1" smtClean="0">
                          <a:solidFill>
                            <a:schemeClr val="lt1">
                              <a:alpha val="99000"/>
                            </a:schemeClr>
                          </a:solidFill>
                        </a:rPr>
                        <a:t>Apellido</a:t>
                      </a:r>
                      <a:endParaRPr lang="en-NZ" sz="16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c>
                  <a:txBody>
                    <a:bodyPr/>
                    <a:lstStyle/>
                    <a:p>
                      <a:r>
                        <a:rPr lang="en-NZ" sz="1600" b="1" cap="all" baseline="0" dirty="0" err="1" smtClean="0">
                          <a:solidFill>
                            <a:schemeClr val="lt1">
                              <a:alpha val="99000"/>
                            </a:schemeClr>
                          </a:solidFill>
                        </a:rPr>
                        <a:t>fechanac</a:t>
                      </a:r>
                      <a:endParaRPr lang="en-NZ" sz="16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r>
              <a:tr h="824839">
                <a:tc>
                  <a:txBody>
                    <a:bodyPr/>
                    <a:lstStyle/>
                    <a:p>
                      <a:pPr algn="r"/>
                      <a:endParaRPr lang="en-NZ" sz="2400" dirty="0">
                        <a:solidFill>
                          <a:schemeClr val="tx1">
                            <a:lumMod val="50000"/>
                            <a:lumOff val="50000"/>
                            <a:alpha val="99000"/>
                          </a:schemeClr>
                        </a:solidFill>
                        <a:latin typeface="Segoe UI Light" pitchFamily="34" charset="0"/>
                      </a:endParaRPr>
                    </a:p>
                  </a:txBody>
                  <a:tcPr marL="182880" marR="182880" marT="91440" marB="9144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Mariano</a:t>
                      </a:r>
                    </a:p>
                  </a:txBody>
                  <a:tcPr marL="182880" marR="182880" marT="91440" marB="91440" anchor="ctr">
                    <a:lnL w="12700" cmpd="sng">
                      <a:noFill/>
                    </a:lnL>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Vazquez</a:t>
                      </a:r>
                    </a:p>
                  </a:txBody>
                  <a:tcPr marL="182880" marR="182880" marT="91440" marB="9144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63" rtl="0" eaLnBrk="1" latinLnBrk="0" hangingPunct="1"/>
                      <a:r>
                        <a:rPr lang="en-US" sz="1400" kern="1200" dirty="0" smtClean="0">
                          <a:solidFill>
                            <a:schemeClr val="tx2">
                              <a:lumMod val="75000"/>
                              <a:alpha val="99000"/>
                            </a:schemeClr>
                          </a:solidFill>
                          <a:latin typeface="+mn-lt"/>
                          <a:ea typeface="+mn-ea"/>
                          <a:cs typeface="+mn-cs"/>
                        </a:rPr>
                        <a:t>29/10/1987</a:t>
                      </a:r>
                      <a:endParaRPr lang="en-US" sz="1400" kern="1200" dirty="0">
                        <a:solidFill>
                          <a:schemeClr val="tx2">
                            <a:lumMod val="75000"/>
                            <a:alpha val="99000"/>
                          </a:schemeClr>
                        </a:solidFill>
                        <a:latin typeface="+mn-lt"/>
                        <a:ea typeface="+mn-ea"/>
                        <a:cs typeface="+mn-cs"/>
                      </a:endParaRPr>
                    </a:p>
                  </a:txBody>
                  <a:tcPr marL="121888" marR="121888" anchor="ctr">
                    <a:lnT w="12700" cap="flat" cmpd="sng" algn="ctr">
                      <a:noFill/>
                      <a:prstDash val="solid"/>
                      <a:round/>
                      <a:headEnd type="none" w="med" len="med"/>
                      <a:tailEnd type="none" w="med" len="med"/>
                    </a:lnT>
                    <a:solidFill>
                      <a:schemeClr val="bg1">
                        <a:lumMod val="95000"/>
                      </a:schemeClr>
                    </a:solidFill>
                  </a:tcPr>
                </a:tc>
              </a:tr>
              <a:tr h="824839">
                <a:tc>
                  <a:txBody>
                    <a:bodyPr/>
                    <a:lstStyle/>
                    <a:p>
                      <a:pPr algn="r"/>
                      <a:endParaRPr lang="en-NZ" sz="2400" dirty="0">
                        <a:solidFill>
                          <a:schemeClr val="tx1">
                            <a:lumMod val="50000"/>
                            <a:lumOff val="50000"/>
                            <a:alpha val="99000"/>
                          </a:schemeClr>
                        </a:solidFill>
                        <a:latin typeface="Segoe UI Light" pitchFamily="34" charset="0"/>
                      </a:endParaRPr>
                    </a:p>
                  </a:txBody>
                  <a:tcPr marL="182880" marR="18288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Hernan</a:t>
                      </a:r>
                    </a:p>
                  </a:txBody>
                  <a:tcPr marL="182880" marR="182880" marT="91440" marB="91440" anchor="ctr">
                    <a:lnL w="12700" cmpd="sng">
                      <a:noFill/>
                    </a:lnL>
                    <a:solidFill>
                      <a:schemeClr val="bg1">
                        <a:lumMod val="95000"/>
                      </a:schemeClr>
                    </a:solidFill>
                  </a:tcPr>
                </a:tc>
                <a:tc>
                  <a:txBody>
                    <a:bodyPr/>
                    <a:lstStyle/>
                    <a:p>
                      <a:pPr marL="0" algn="l" defTabSz="914325" rtl="0" eaLnBrk="1" latinLnBrk="0" hangingPunct="1"/>
                      <a:r>
                        <a:rPr lang="en-US" sz="1400" kern="1200" dirty="0" err="1" smtClean="0">
                          <a:solidFill>
                            <a:schemeClr val="tx2">
                              <a:lumMod val="75000"/>
                              <a:alpha val="99000"/>
                            </a:schemeClr>
                          </a:solidFill>
                          <a:latin typeface="+mn-lt"/>
                          <a:ea typeface="+mn-ea"/>
                          <a:cs typeface="+mn-cs"/>
                        </a:rPr>
                        <a:t>Meydac</a:t>
                      </a:r>
                      <a:endParaRPr lang="en-US" sz="1400" kern="1200" dirty="0">
                        <a:solidFill>
                          <a:schemeClr val="tx2">
                            <a:lumMod val="75000"/>
                            <a:alpha val="99000"/>
                          </a:schemeClr>
                        </a:solidFill>
                        <a:latin typeface="+mn-lt"/>
                        <a:ea typeface="+mn-ea"/>
                        <a:cs typeface="+mn-cs"/>
                      </a:endParaRPr>
                    </a:p>
                  </a:txBody>
                  <a:tcPr marL="182880" marR="182880" marT="91440" marB="91440" anchor="ctr">
                    <a:solidFill>
                      <a:schemeClr val="bg1">
                        <a:lumMod val="95000"/>
                      </a:schemeClr>
                    </a:solidFill>
                  </a:tcPr>
                </a:tc>
                <a:tc>
                  <a:txBody>
                    <a:bodyPr/>
                    <a:lstStyle/>
                    <a:p>
                      <a:pPr marL="0" algn="l" defTabSz="914363" rtl="0" eaLnBrk="1" latinLnBrk="0" hangingPunct="1"/>
                      <a:r>
                        <a:rPr lang="en-US" sz="1400" kern="1200" dirty="0" smtClean="0">
                          <a:solidFill>
                            <a:schemeClr val="tx2">
                              <a:lumMod val="75000"/>
                              <a:alpha val="99000"/>
                            </a:schemeClr>
                          </a:solidFill>
                          <a:latin typeface="+mn-lt"/>
                          <a:ea typeface="+mn-ea"/>
                          <a:cs typeface="+mn-cs"/>
                        </a:rPr>
                        <a:t>3/15/1965</a:t>
                      </a:r>
                      <a:endParaRPr lang="en-US" sz="1400" kern="1200" dirty="0">
                        <a:solidFill>
                          <a:schemeClr val="tx2">
                            <a:lumMod val="75000"/>
                            <a:alpha val="99000"/>
                          </a:schemeClr>
                        </a:solidFill>
                        <a:latin typeface="+mn-lt"/>
                        <a:ea typeface="+mn-ea"/>
                        <a:cs typeface="+mn-cs"/>
                      </a:endParaRPr>
                    </a:p>
                  </a:txBody>
                  <a:tcPr marL="121888" marR="121888" anchor="ctr">
                    <a:solidFill>
                      <a:schemeClr val="bg1">
                        <a:lumMod val="95000"/>
                      </a:schemeClr>
                    </a:solidFill>
                  </a:tcPr>
                </a:tc>
              </a:tr>
              <a:tr h="824839">
                <a:tc>
                  <a:txBody>
                    <a:bodyPr/>
                    <a:lstStyle/>
                    <a:p>
                      <a:pPr algn="r"/>
                      <a:endParaRPr lang="en-NZ" sz="2400" dirty="0">
                        <a:solidFill>
                          <a:schemeClr val="tx1">
                            <a:lumMod val="50000"/>
                            <a:lumOff val="50000"/>
                            <a:alpha val="99000"/>
                          </a:schemeClr>
                        </a:solidFill>
                        <a:latin typeface="Segoe UI Light" pitchFamily="34" charset="0"/>
                      </a:endParaRPr>
                    </a:p>
                  </a:txBody>
                  <a:tcPr marL="182880" marR="18288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400" kern="1200" dirty="0" smtClean="0">
                          <a:solidFill>
                            <a:schemeClr val="tx2">
                              <a:lumMod val="75000"/>
                              <a:alpha val="99000"/>
                            </a:schemeClr>
                          </a:solidFill>
                          <a:latin typeface="+mn-lt"/>
                          <a:ea typeface="+mn-ea"/>
                          <a:cs typeface="+mn-cs"/>
                        </a:rPr>
                        <a:t>Juan</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r>
                        <a:rPr lang="en-US" sz="1400" kern="1200" dirty="0" err="1" smtClean="0">
                          <a:solidFill>
                            <a:schemeClr val="tx2">
                              <a:lumMod val="75000"/>
                              <a:alpha val="99000"/>
                            </a:schemeClr>
                          </a:solidFill>
                          <a:latin typeface="+mn-lt"/>
                          <a:ea typeface="+mn-ea"/>
                          <a:cs typeface="+mn-cs"/>
                        </a:rPr>
                        <a:t>Arguello</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63" rtl="0" eaLnBrk="1" latinLnBrk="0" hangingPunct="1"/>
                      <a:r>
                        <a:rPr lang="en-US" sz="1400" kern="1200" dirty="0" smtClean="0">
                          <a:solidFill>
                            <a:schemeClr val="tx2">
                              <a:lumMod val="75000"/>
                              <a:alpha val="99000"/>
                            </a:schemeClr>
                          </a:solidFill>
                          <a:latin typeface="+mn-lt"/>
                          <a:ea typeface="+mn-ea"/>
                          <a:cs typeface="+mn-cs"/>
                        </a:rPr>
                        <a:t>1 Mayo 1976</a:t>
                      </a:r>
                      <a:endParaRPr lang="en-US" sz="1400" kern="1200" dirty="0">
                        <a:solidFill>
                          <a:schemeClr val="tx2">
                            <a:lumMod val="75000"/>
                            <a:alpha val="99000"/>
                          </a:schemeClr>
                        </a:solidFill>
                        <a:latin typeface="+mn-lt"/>
                        <a:ea typeface="+mn-ea"/>
                        <a:cs typeface="+mn-cs"/>
                      </a:endParaRPr>
                    </a:p>
                  </a:txBody>
                  <a:tcPr marL="121888" marR="121888" anchor="ctr">
                    <a:solidFill>
                      <a:schemeClr val="bg1">
                        <a:lumMod val="95000"/>
                      </a:schemeClr>
                    </a:solidFill>
                  </a:tcPr>
                </a:tc>
              </a:tr>
            </a:tbl>
          </a:graphicData>
        </a:graphic>
      </p:graphicFrame>
      <p:sp>
        <p:nvSpPr>
          <p:cNvPr id="17" name="Oval 16"/>
          <p:cNvSpPr/>
          <p:nvPr/>
        </p:nvSpPr>
        <p:spPr>
          <a:xfrm>
            <a:off x="6627227" y="4644858"/>
            <a:ext cx="1232722" cy="847928"/>
          </a:xfrm>
          <a:prstGeom prst="ellipse">
            <a:avLst/>
          </a:prstGeom>
          <a:noFill/>
          <a:ln>
            <a:solidFill>
              <a:schemeClr val="accent2">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dirty="0"/>
          </a:p>
        </p:txBody>
      </p:sp>
      <p:sp>
        <p:nvSpPr>
          <p:cNvPr id="18" name="Rectangle 17"/>
          <p:cNvSpPr/>
          <p:nvPr/>
        </p:nvSpPr>
        <p:spPr>
          <a:xfrm>
            <a:off x="8179594" y="2360613"/>
            <a:ext cx="1827291" cy="649287"/>
          </a:xfrm>
          <a:prstGeom prst="rect">
            <a:avLst/>
          </a:prstGeom>
          <a:solidFill>
            <a:srgbClr val="92D050"/>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tIns="45719" rIns="91436" bIns="45719" rtlCol="0" anchor="ctr" anchorCtr="0"/>
          <a:lstStyle/>
          <a:p>
            <a:r>
              <a:rPr lang="en-NZ" sz="1600" b="1" cap="all" dirty="0" err="1" smtClean="0">
                <a:solidFill>
                  <a:srgbClr val="FFFFFF">
                    <a:alpha val="99000"/>
                  </a:srgbClr>
                </a:solidFill>
              </a:rPr>
              <a:t>hobbie</a:t>
            </a:r>
            <a:endParaRPr lang="en-US" sz="1900" b="1" dirty="0">
              <a:solidFill>
                <a:schemeClr val="bg1">
                  <a:alpha val="99000"/>
                </a:schemeClr>
              </a:solidFill>
            </a:endParaRPr>
          </a:p>
        </p:txBody>
      </p:sp>
      <p:sp>
        <p:nvSpPr>
          <p:cNvPr id="19" name="Rectangle 18"/>
          <p:cNvSpPr/>
          <p:nvPr/>
        </p:nvSpPr>
        <p:spPr>
          <a:xfrm>
            <a:off x="8177213" y="3827532"/>
            <a:ext cx="1828800" cy="824398"/>
          </a:xfrm>
          <a:prstGeom prst="rect">
            <a:avLst/>
          </a:prstGeom>
          <a:solidFill>
            <a:schemeClr val="bg1">
              <a:lumMod val="9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82880" tIns="45719" rIns="91436" bIns="45719" rtlCol="0" anchor="ctr" anchorCtr="0"/>
          <a:lstStyle/>
          <a:p>
            <a:r>
              <a:rPr lang="en-US" sz="1400" dirty="0" err="1" smtClean="0">
                <a:solidFill>
                  <a:schemeClr val="tx2">
                    <a:lumMod val="75000"/>
                    <a:alpha val="99000"/>
                  </a:schemeClr>
                </a:solidFill>
              </a:rPr>
              <a:t>Pescar</a:t>
            </a:r>
            <a:endParaRPr lang="en-US" sz="1400" dirty="0">
              <a:solidFill>
                <a:schemeClr val="tx2">
                  <a:lumMod val="75000"/>
                  <a:alpha val="99000"/>
                </a:schemeClr>
              </a:solidFill>
            </a:endParaRPr>
          </a:p>
        </p:txBody>
      </p:sp>
      <p:grpSp>
        <p:nvGrpSpPr>
          <p:cNvPr id="10" name="Group 9"/>
          <p:cNvGrpSpPr/>
          <p:nvPr/>
        </p:nvGrpSpPr>
        <p:grpSpPr>
          <a:xfrm>
            <a:off x="2251879" y="3104907"/>
            <a:ext cx="678646" cy="686022"/>
            <a:chOff x="2251879" y="3104907"/>
            <a:chExt cx="678646" cy="686022"/>
          </a:xfrm>
        </p:grpSpPr>
        <p:sp>
          <p:nvSpPr>
            <p:cNvPr id="25" name="Freeform 74"/>
            <p:cNvSpPr>
              <a:spLocks/>
            </p:cNvSpPr>
            <p:nvPr/>
          </p:nvSpPr>
          <p:spPr bwMode="auto">
            <a:xfrm>
              <a:off x="2251879" y="3336040"/>
              <a:ext cx="201627" cy="314734"/>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26" name="Freeform 75"/>
            <p:cNvSpPr>
              <a:spLocks/>
            </p:cNvSpPr>
            <p:nvPr/>
          </p:nvSpPr>
          <p:spPr bwMode="auto">
            <a:xfrm>
              <a:off x="2726440" y="3336040"/>
              <a:ext cx="204085" cy="314734"/>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27" name="Freeform 76"/>
            <p:cNvSpPr>
              <a:spLocks/>
            </p:cNvSpPr>
            <p:nvPr/>
          </p:nvSpPr>
          <p:spPr bwMode="auto">
            <a:xfrm>
              <a:off x="2389576" y="3353251"/>
              <a:ext cx="400795" cy="437678"/>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8" name="Oval 77"/>
            <p:cNvSpPr>
              <a:spLocks noChangeArrowheads="1"/>
            </p:cNvSpPr>
            <p:nvPr/>
          </p:nvSpPr>
          <p:spPr bwMode="auto">
            <a:xfrm>
              <a:off x="2460882" y="3104907"/>
              <a:ext cx="265558" cy="265557"/>
            </a:xfrm>
            <a:prstGeom prst="ellipse">
              <a:avLst/>
            </a:pr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grpSp>
      <p:grpSp>
        <p:nvGrpSpPr>
          <p:cNvPr id="8" name="Group 7"/>
          <p:cNvGrpSpPr/>
          <p:nvPr/>
        </p:nvGrpSpPr>
        <p:grpSpPr>
          <a:xfrm>
            <a:off x="2251879" y="3897711"/>
            <a:ext cx="678646" cy="686022"/>
            <a:chOff x="2251879" y="3897711"/>
            <a:chExt cx="678646" cy="686022"/>
          </a:xfrm>
        </p:grpSpPr>
        <p:sp>
          <p:nvSpPr>
            <p:cNvPr id="30" name="Freeform 74"/>
            <p:cNvSpPr>
              <a:spLocks/>
            </p:cNvSpPr>
            <p:nvPr/>
          </p:nvSpPr>
          <p:spPr bwMode="auto">
            <a:xfrm>
              <a:off x="2251879" y="4128844"/>
              <a:ext cx="201627" cy="314734"/>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1" name="Freeform 75"/>
            <p:cNvSpPr>
              <a:spLocks/>
            </p:cNvSpPr>
            <p:nvPr/>
          </p:nvSpPr>
          <p:spPr bwMode="auto">
            <a:xfrm>
              <a:off x="2726440" y="4128844"/>
              <a:ext cx="204085" cy="314734"/>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2" name="Freeform 76"/>
            <p:cNvSpPr>
              <a:spLocks/>
            </p:cNvSpPr>
            <p:nvPr/>
          </p:nvSpPr>
          <p:spPr bwMode="auto">
            <a:xfrm>
              <a:off x="2389576" y="4146055"/>
              <a:ext cx="400795" cy="437678"/>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3" name="Oval 77"/>
            <p:cNvSpPr>
              <a:spLocks noChangeArrowheads="1"/>
            </p:cNvSpPr>
            <p:nvPr/>
          </p:nvSpPr>
          <p:spPr bwMode="auto">
            <a:xfrm>
              <a:off x="2460882" y="3897711"/>
              <a:ext cx="265558" cy="265557"/>
            </a:xfrm>
            <a:prstGeom prst="ellipse">
              <a:avLst/>
            </a:pr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grpSp>
      <p:grpSp>
        <p:nvGrpSpPr>
          <p:cNvPr id="7" name="Group 6"/>
          <p:cNvGrpSpPr/>
          <p:nvPr/>
        </p:nvGrpSpPr>
        <p:grpSpPr>
          <a:xfrm>
            <a:off x="2251879" y="4690515"/>
            <a:ext cx="678646" cy="686022"/>
            <a:chOff x="2251879" y="4690515"/>
            <a:chExt cx="678646" cy="686022"/>
          </a:xfrm>
        </p:grpSpPr>
        <p:sp>
          <p:nvSpPr>
            <p:cNvPr id="35" name="Freeform 74"/>
            <p:cNvSpPr>
              <a:spLocks/>
            </p:cNvSpPr>
            <p:nvPr/>
          </p:nvSpPr>
          <p:spPr bwMode="auto">
            <a:xfrm>
              <a:off x="2251879" y="4921648"/>
              <a:ext cx="201627" cy="314734"/>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6" name="Freeform 75"/>
            <p:cNvSpPr>
              <a:spLocks/>
            </p:cNvSpPr>
            <p:nvPr/>
          </p:nvSpPr>
          <p:spPr bwMode="auto">
            <a:xfrm>
              <a:off x="2726440" y="4921648"/>
              <a:ext cx="204085" cy="314734"/>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7" name="Freeform 76"/>
            <p:cNvSpPr>
              <a:spLocks/>
            </p:cNvSpPr>
            <p:nvPr/>
          </p:nvSpPr>
          <p:spPr bwMode="auto">
            <a:xfrm>
              <a:off x="2389576" y="4938859"/>
              <a:ext cx="400795" cy="437678"/>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solidFill>
              <a:schemeClr val="accent5"/>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8" name="Oval 77"/>
            <p:cNvSpPr>
              <a:spLocks noChangeArrowheads="1"/>
            </p:cNvSpPr>
            <p:nvPr/>
          </p:nvSpPr>
          <p:spPr bwMode="auto">
            <a:xfrm>
              <a:off x="2460882" y="4690515"/>
              <a:ext cx="265558" cy="265557"/>
            </a:xfrm>
            <a:prstGeom prst="ellipse">
              <a:avLst/>
            </a:pr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grpSp>
      <p:cxnSp>
        <p:nvCxnSpPr>
          <p:cNvPr id="3" name="Straight Arrow Connector 2"/>
          <p:cNvCxnSpPr/>
          <p:nvPr/>
        </p:nvCxnSpPr>
        <p:spPr>
          <a:xfrm flipH="1" flipV="1">
            <a:off x="7859949" y="5236382"/>
            <a:ext cx="730259" cy="610626"/>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a:endCxn id="29" idx="6"/>
          </p:cNvCxnSpPr>
          <p:nvPr/>
        </p:nvCxnSpPr>
        <p:spPr>
          <a:xfrm flipH="1" flipV="1">
            <a:off x="7872328" y="4214893"/>
            <a:ext cx="717880" cy="1619237"/>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590208" y="5799273"/>
            <a:ext cx="1933991" cy="738664"/>
          </a:xfrm>
          <a:prstGeom prst="rect">
            <a:avLst/>
          </a:prstGeom>
          <a:noFill/>
        </p:spPr>
        <p:txBody>
          <a:bodyPr wrap="none" lIns="0" tIns="0" rIns="0" bIns="0" rtlCol="0">
            <a:spAutoFit/>
          </a:bodyPr>
          <a:lstStyle/>
          <a:p>
            <a:pPr algn="ctr">
              <a:lnSpc>
                <a:spcPct val="90000"/>
              </a:lnSpc>
              <a:spcBef>
                <a:spcPct val="20000"/>
              </a:spcBef>
              <a:buSzPct val="80000"/>
            </a:pPr>
            <a:r>
              <a:rPr lang="es-AR" dirty="0" smtClean="0">
                <a:solidFill>
                  <a:srgbClr val="00B0F0"/>
                </a:solidFill>
              </a:rPr>
              <a:t>tipos de datos</a:t>
            </a:r>
          </a:p>
          <a:p>
            <a:pPr algn="ctr">
              <a:lnSpc>
                <a:spcPct val="90000"/>
              </a:lnSpc>
              <a:spcBef>
                <a:spcPct val="20000"/>
              </a:spcBef>
              <a:buSzPct val="80000"/>
            </a:pPr>
            <a:r>
              <a:rPr lang="es-AR" dirty="0" smtClean="0">
                <a:solidFill>
                  <a:srgbClr val="00B0F0"/>
                </a:solidFill>
              </a:rPr>
              <a:t>diferentes!</a:t>
            </a:r>
            <a:endParaRPr lang="es-AR" dirty="0">
              <a:solidFill>
                <a:srgbClr val="00B0F0"/>
              </a:solidFill>
            </a:endParaRPr>
          </a:p>
        </p:txBody>
      </p:sp>
      <p:sp>
        <p:nvSpPr>
          <p:cNvPr id="29" name="Oval 28"/>
          <p:cNvSpPr/>
          <p:nvPr/>
        </p:nvSpPr>
        <p:spPr>
          <a:xfrm>
            <a:off x="6639606" y="3790929"/>
            <a:ext cx="1232722" cy="847928"/>
          </a:xfrm>
          <a:prstGeom prst="ellipse">
            <a:avLst/>
          </a:prstGeom>
          <a:noFill/>
          <a:ln>
            <a:solidFill>
              <a:schemeClr val="accent2">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dirty="0"/>
          </a:p>
        </p:txBody>
      </p:sp>
      <p:sp>
        <p:nvSpPr>
          <p:cNvPr id="13" name="TextBox 12"/>
          <p:cNvSpPr txBox="1"/>
          <p:nvPr/>
        </p:nvSpPr>
        <p:spPr>
          <a:xfrm>
            <a:off x="9769922" y="4327945"/>
            <a:ext cx="2087879" cy="738664"/>
          </a:xfrm>
          <a:prstGeom prst="rect">
            <a:avLst/>
          </a:prstGeom>
          <a:noFill/>
        </p:spPr>
        <p:txBody>
          <a:bodyPr wrap="none" lIns="0" tIns="0" rIns="0" bIns="0" rtlCol="0">
            <a:spAutoFit/>
          </a:bodyPr>
          <a:lstStyle/>
          <a:p>
            <a:pPr algn="ctr">
              <a:lnSpc>
                <a:spcPct val="90000"/>
              </a:lnSpc>
              <a:spcBef>
                <a:spcPct val="20000"/>
              </a:spcBef>
              <a:buSzPct val="80000"/>
            </a:pPr>
            <a:r>
              <a:rPr lang="es-AR" dirty="0">
                <a:solidFill>
                  <a:srgbClr val="00B0F0"/>
                </a:solidFill>
              </a:rPr>
              <a:t>tienen distintos</a:t>
            </a:r>
          </a:p>
          <a:p>
            <a:pPr algn="ctr">
              <a:lnSpc>
                <a:spcPct val="90000"/>
              </a:lnSpc>
              <a:spcBef>
                <a:spcPct val="20000"/>
              </a:spcBef>
              <a:buSzPct val="80000"/>
            </a:pPr>
            <a:r>
              <a:rPr lang="es-AR" dirty="0">
                <a:solidFill>
                  <a:srgbClr val="00B0F0"/>
                </a:solidFill>
              </a:rPr>
              <a:t>campos!</a:t>
            </a:r>
          </a:p>
        </p:txBody>
      </p:sp>
      <p:cxnSp>
        <p:nvCxnSpPr>
          <p:cNvPr id="23" name="Straight Arrow Connector 22"/>
          <p:cNvCxnSpPr/>
          <p:nvPr/>
        </p:nvCxnSpPr>
        <p:spPr>
          <a:xfrm flipH="1" flipV="1">
            <a:off x="8895095" y="4286212"/>
            <a:ext cx="778992" cy="167933"/>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0013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20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fade">
                                      <p:cBhvr>
                                        <p:cTn id="20" dur="2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Propósito</a:t>
            </a:r>
            <a:r>
              <a:rPr lang="en-US" dirty="0" smtClean="0"/>
              <a:t> del </a:t>
            </a:r>
            <a:r>
              <a:rPr lang="en-US" dirty="0" err="1"/>
              <a:t>PartitionKey</a:t>
            </a:r>
            <a:endParaRPr lang="en-US" dirty="0"/>
          </a:p>
        </p:txBody>
      </p:sp>
      <p:sp>
        <p:nvSpPr>
          <p:cNvPr id="3" name="Content Placeholder 2"/>
          <p:cNvSpPr>
            <a:spLocks noGrp="1"/>
          </p:cNvSpPr>
          <p:nvPr>
            <p:ph type="body" sz="quarter" idx="10"/>
          </p:nvPr>
        </p:nvSpPr>
        <p:spPr>
          <a:xfrm>
            <a:off x="531812" y="1295399"/>
            <a:ext cx="11149013" cy="5050613"/>
          </a:xfrm>
        </p:spPr>
        <p:txBody>
          <a:bodyPr/>
          <a:lstStyle/>
          <a:p>
            <a:pPr marL="0" defTabSz="888926">
              <a:spcBef>
                <a:spcPct val="0"/>
              </a:spcBef>
              <a:spcAft>
                <a:spcPts val="600"/>
              </a:spcAft>
            </a:pPr>
            <a:r>
              <a:rPr lang="en-US" sz="3600" dirty="0" err="1" smtClean="0">
                <a:solidFill>
                  <a:schemeClr val="accent2">
                    <a:alpha val="99000"/>
                  </a:schemeClr>
                </a:solidFill>
              </a:rPr>
              <a:t>Localidad</a:t>
            </a:r>
            <a:r>
              <a:rPr lang="en-US" sz="3600" dirty="0" smtClean="0">
                <a:solidFill>
                  <a:schemeClr val="accent2">
                    <a:alpha val="99000"/>
                  </a:schemeClr>
                </a:solidFill>
              </a:rPr>
              <a:t> de </a:t>
            </a:r>
            <a:r>
              <a:rPr lang="en-US" sz="3600" dirty="0" err="1" smtClean="0">
                <a:solidFill>
                  <a:schemeClr val="accent2">
                    <a:alpha val="99000"/>
                  </a:schemeClr>
                </a:solidFill>
              </a:rPr>
              <a:t>las</a:t>
            </a:r>
            <a:r>
              <a:rPr lang="en-US" sz="3600" dirty="0" smtClean="0">
                <a:solidFill>
                  <a:schemeClr val="accent2">
                    <a:alpha val="99000"/>
                  </a:schemeClr>
                </a:solidFill>
              </a:rPr>
              <a:t> </a:t>
            </a:r>
            <a:r>
              <a:rPr lang="en-US" sz="3600" dirty="0" err="1" smtClean="0">
                <a:solidFill>
                  <a:schemeClr val="accent2">
                    <a:alpha val="99000"/>
                  </a:schemeClr>
                </a:solidFill>
              </a:rPr>
              <a:t>entidades</a:t>
            </a:r>
            <a:endParaRPr lang="en-US" sz="3600" dirty="0">
              <a:solidFill>
                <a:schemeClr val="accent2">
                  <a:alpha val="99000"/>
                </a:schemeClr>
              </a:solidFill>
            </a:endParaRPr>
          </a:p>
          <a:p>
            <a:pPr lvl="1"/>
            <a:r>
              <a:rPr lang="en-US" sz="2400" spc="-51" dirty="0" smtClean="0"/>
              <a:t>Las </a:t>
            </a:r>
            <a:r>
              <a:rPr lang="en-US" sz="2400" spc="-51" dirty="0" err="1" smtClean="0"/>
              <a:t>entidades</a:t>
            </a:r>
            <a:r>
              <a:rPr lang="en-US" sz="2400" spc="-51" dirty="0" smtClean="0"/>
              <a:t> con la </a:t>
            </a:r>
            <a:r>
              <a:rPr lang="en-US" sz="2400" spc="-51" dirty="0" err="1" smtClean="0"/>
              <a:t>misma</a:t>
            </a:r>
            <a:r>
              <a:rPr lang="en-US" sz="2400" spc="-51" dirty="0" smtClean="0"/>
              <a:t> partition key se </a:t>
            </a:r>
            <a:r>
              <a:rPr lang="en-US" sz="2400" spc="-51" dirty="0" err="1" smtClean="0"/>
              <a:t>almacenan</a:t>
            </a:r>
            <a:r>
              <a:rPr lang="en-US" sz="2400" spc="-51" dirty="0" smtClean="0"/>
              <a:t> juntas.</a:t>
            </a:r>
          </a:p>
          <a:p>
            <a:pPr lvl="1"/>
            <a:r>
              <a:rPr lang="en-US" sz="2400" spc="-51" dirty="0" err="1" smtClean="0"/>
              <a:t>Agiliza</a:t>
            </a:r>
            <a:r>
              <a:rPr lang="en-US" sz="2400" spc="-51" dirty="0" smtClean="0"/>
              <a:t> </a:t>
            </a:r>
            <a:r>
              <a:rPr lang="en-US" sz="2400" spc="-51" dirty="0" err="1" smtClean="0"/>
              <a:t>las</a:t>
            </a:r>
            <a:r>
              <a:rPr lang="en-US" sz="2400" spc="-51" dirty="0" smtClean="0"/>
              <a:t> </a:t>
            </a:r>
            <a:r>
              <a:rPr lang="en-US" sz="2400" spc="-51" dirty="0" err="1" smtClean="0"/>
              <a:t>consultas</a:t>
            </a:r>
            <a:r>
              <a:rPr lang="en-US" sz="2400" spc="-51" dirty="0" smtClean="0"/>
              <a:t> y la </a:t>
            </a:r>
            <a:r>
              <a:rPr lang="en-US" sz="2400" spc="-51" dirty="0" err="1" smtClean="0"/>
              <a:t>localidad</a:t>
            </a:r>
            <a:r>
              <a:rPr lang="en-US" sz="2400" spc="-51" dirty="0" smtClean="0"/>
              <a:t> de la cache.</a:t>
            </a:r>
            <a:endParaRPr lang="en-US" sz="2400" spc="-51" dirty="0"/>
          </a:p>
          <a:p>
            <a:pPr lvl="1"/>
            <a:endParaRPr lang="en-US" sz="2400" spc="-51" dirty="0"/>
          </a:p>
          <a:p>
            <a:pPr marL="0" defTabSz="888926">
              <a:spcBef>
                <a:spcPct val="0"/>
              </a:spcBef>
              <a:spcAft>
                <a:spcPts val="600"/>
              </a:spcAft>
            </a:pPr>
            <a:r>
              <a:rPr lang="en-US" sz="3600" dirty="0" err="1" smtClean="0">
                <a:solidFill>
                  <a:schemeClr val="accent2">
                    <a:alpha val="99000"/>
                  </a:schemeClr>
                </a:solidFill>
              </a:rPr>
              <a:t>Transacciones</a:t>
            </a:r>
            <a:r>
              <a:rPr lang="en-US" sz="3600" dirty="0" smtClean="0">
                <a:solidFill>
                  <a:schemeClr val="accent2">
                    <a:alpha val="99000"/>
                  </a:schemeClr>
                </a:solidFill>
              </a:rPr>
              <a:t> de </a:t>
            </a:r>
            <a:r>
              <a:rPr lang="en-US" sz="3600" dirty="0" err="1" smtClean="0">
                <a:solidFill>
                  <a:schemeClr val="accent2">
                    <a:alpha val="99000"/>
                  </a:schemeClr>
                </a:solidFill>
              </a:rPr>
              <a:t>operaciones</a:t>
            </a:r>
            <a:endParaRPr lang="en-US" sz="3600" dirty="0">
              <a:solidFill>
                <a:schemeClr val="accent2">
                  <a:alpha val="99000"/>
                </a:schemeClr>
              </a:solidFill>
            </a:endParaRPr>
          </a:p>
          <a:p>
            <a:pPr lvl="1"/>
            <a:r>
              <a:rPr lang="en-US" sz="2400" spc="-51" dirty="0" err="1" smtClean="0"/>
              <a:t>Soporta</a:t>
            </a:r>
            <a:r>
              <a:rPr lang="en-US" sz="2400" spc="-51" dirty="0" smtClean="0"/>
              <a:t> </a:t>
            </a:r>
            <a:r>
              <a:rPr lang="en-US" sz="2400" spc="-51" dirty="0" err="1" smtClean="0"/>
              <a:t>transacciones</a:t>
            </a:r>
            <a:r>
              <a:rPr lang="en-US" sz="2400" spc="-51" dirty="0" smtClean="0"/>
              <a:t> para </a:t>
            </a:r>
            <a:r>
              <a:rPr lang="en-US" sz="2400" spc="-51" dirty="0" err="1" smtClean="0"/>
              <a:t>entidades</a:t>
            </a:r>
            <a:r>
              <a:rPr lang="en-US" sz="2400" spc="-51" dirty="0" smtClean="0"/>
              <a:t> con la </a:t>
            </a:r>
            <a:r>
              <a:rPr lang="en-US" sz="2400" spc="-51" dirty="0" err="1" smtClean="0"/>
              <a:t>misma</a:t>
            </a:r>
            <a:r>
              <a:rPr lang="en-US" sz="2400" spc="-51" dirty="0" smtClean="0"/>
              <a:t> </a:t>
            </a:r>
            <a:r>
              <a:rPr lang="en-US" sz="2400" spc="-51" dirty="0" err="1" smtClean="0"/>
              <a:t>PartitionKey</a:t>
            </a:r>
            <a:r>
              <a:rPr lang="en-US" sz="2400" spc="-51" dirty="0" smtClean="0"/>
              <a:t>.</a:t>
            </a:r>
          </a:p>
          <a:p>
            <a:pPr lvl="1"/>
            <a:r>
              <a:rPr lang="en-US" sz="2400" spc="-51" dirty="0" smtClean="0"/>
              <a:t>Para </a:t>
            </a:r>
            <a:r>
              <a:rPr lang="en-US" sz="2400" spc="-51" dirty="0" err="1" smtClean="0"/>
              <a:t>agrupar</a:t>
            </a:r>
            <a:r>
              <a:rPr lang="en-US" sz="2400" spc="-51" dirty="0" smtClean="0"/>
              <a:t> </a:t>
            </a:r>
            <a:r>
              <a:rPr lang="en-US" sz="2400" spc="-51" dirty="0" err="1" smtClean="0"/>
              <a:t>múltiples</a:t>
            </a:r>
            <a:r>
              <a:rPr lang="en-US" sz="2400" spc="-51" dirty="0" smtClean="0"/>
              <a:t> </a:t>
            </a:r>
            <a:r>
              <a:rPr lang="en-US" sz="2400" spc="-51" dirty="0" err="1" smtClean="0"/>
              <a:t>operaciones</a:t>
            </a:r>
            <a:r>
              <a:rPr lang="en-US" sz="2400" spc="-51" dirty="0" smtClean="0"/>
              <a:t> </a:t>
            </a:r>
            <a:r>
              <a:rPr lang="en-US" sz="2400" spc="-51" dirty="0" err="1" smtClean="0"/>
              <a:t>atómicas</a:t>
            </a:r>
            <a:r>
              <a:rPr lang="en-US" sz="2400" spc="-51" dirty="0" smtClean="0"/>
              <a:t> de </a:t>
            </a:r>
            <a:r>
              <a:rPr lang="en-US" sz="2400" spc="-51" dirty="0" err="1" smtClean="0"/>
              <a:t>tipo</a:t>
            </a:r>
            <a:r>
              <a:rPr lang="en-US" sz="2400" spc="-51" dirty="0" smtClean="0"/>
              <a:t> Insert/Update/Delete en </a:t>
            </a:r>
            <a:r>
              <a:rPr lang="en-US" sz="2400" spc="-51" dirty="0" err="1" smtClean="0"/>
              <a:t>una</a:t>
            </a:r>
            <a:r>
              <a:rPr lang="en-US" sz="2400" spc="-51" dirty="0" smtClean="0"/>
              <a:t> </a:t>
            </a:r>
            <a:r>
              <a:rPr lang="en-US" sz="2400" spc="-51" dirty="0" err="1" smtClean="0"/>
              <a:t>misma</a:t>
            </a:r>
            <a:r>
              <a:rPr lang="en-US" sz="2400" spc="-51" dirty="0" smtClean="0"/>
              <a:t> </a:t>
            </a:r>
            <a:r>
              <a:rPr lang="en-US" sz="2400" spc="-51" dirty="0" err="1" smtClean="0"/>
              <a:t>operación</a:t>
            </a:r>
            <a:r>
              <a:rPr lang="en-US" sz="2400" spc="-51" dirty="0" smtClean="0"/>
              <a:t>.</a:t>
            </a:r>
          </a:p>
          <a:p>
            <a:pPr lvl="1"/>
            <a:endParaRPr lang="en-US" sz="2400" spc="-51" dirty="0"/>
          </a:p>
          <a:p>
            <a:pPr marL="0" defTabSz="888926">
              <a:spcBef>
                <a:spcPct val="0"/>
              </a:spcBef>
              <a:spcAft>
                <a:spcPts val="600"/>
              </a:spcAft>
            </a:pPr>
            <a:r>
              <a:rPr lang="en-US" sz="3600" dirty="0" err="1" smtClean="0">
                <a:solidFill>
                  <a:schemeClr val="accent2">
                    <a:alpha val="99000"/>
                  </a:schemeClr>
                </a:solidFill>
              </a:rPr>
              <a:t>Escalabilidad</a:t>
            </a:r>
            <a:r>
              <a:rPr lang="en-US" sz="3600" dirty="0" smtClean="0">
                <a:solidFill>
                  <a:schemeClr val="accent2">
                    <a:alpha val="99000"/>
                  </a:schemeClr>
                </a:solidFill>
              </a:rPr>
              <a:t> </a:t>
            </a:r>
            <a:r>
              <a:rPr lang="en-US" sz="3600" dirty="0" err="1">
                <a:solidFill>
                  <a:schemeClr val="accent2">
                    <a:alpha val="99000"/>
                  </a:schemeClr>
                </a:solidFill>
              </a:rPr>
              <a:t>automática</a:t>
            </a:r>
            <a:r>
              <a:rPr lang="en-US" sz="3600" dirty="0">
                <a:solidFill>
                  <a:schemeClr val="accent2">
                    <a:alpha val="99000"/>
                  </a:schemeClr>
                </a:solidFill>
              </a:rPr>
              <a:t> de </a:t>
            </a:r>
            <a:r>
              <a:rPr lang="en-US" sz="3600" dirty="0" smtClean="0">
                <a:solidFill>
                  <a:schemeClr val="accent2">
                    <a:alpha val="99000"/>
                  </a:schemeClr>
                </a:solidFill>
              </a:rPr>
              <a:t>la </a:t>
            </a:r>
            <a:r>
              <a:rPr lang="en-US" sz="3600" dirty="0" err="1" smtClean="0">
                <a:solidFill>
                  <a:schemeClr val="accent2">
                    <a:alpha val="99000"/>
                  </a:schemeClr>
                </a:solidFill>
              </a:rPr>
              <a:t>Tabla</a:t>
            </a:r>
            <a:endParaRPr lang="en-US" sz="3600" dirty="0">
              <a:solidFill>
                <a:schemeClr val="accent2">
                  <a:alpha val="99000"/>
                </a:schemeClr>
              </a:solidFill>
            </a:endParaRPr>
          </a:p>
          <a:p>
            <a:pPr lvl="1"/>
            <a:r>
              <a:rPr lang="es-ES" sz="2400" spc="-51" dirty="0" smtClean="0"/>
              <a:t>Entidades de una misma tabla pero de diferentes particiones son almacenadas en diferentes servidores (</a:t>
            </a:r>
            <a:r>
              <a:rPr lang="es-ES" sz="2400" spc="-51" dirty="0" err="1" smtClean="0"/>
              <a:t>via</a:t>
            </a:r>
            <a:r>
              <a:rPr lang="es-ES" sz="2400" spc="-51" dirty="0" smtClean="0"/>
              <a:t> load </a:t>
            </a:r>
            <a:r>
              <a:rPr lang="es-ES" sz="2400" spc="-51" dirty="0" err="1" smtClean="0"/>
              <a:t>balancing</a:t>
            </a:r>
            <a:r>
              <a:rPr lang="es-ES" sz="2400" spc="-51" dirty="0" smtClean="0"/>
              <a:t>).</a:t>
            </a:r>
          </a:p>
          <a:p>
            <a:pPr lvl="1"/>
            <a:r>
              <a:rPr lang="es-ES" sz="2400" spc="-51" dirty="0" smtClean="0"/>
              <a:t>Esto permite tener tablas con muchas entidades.</a:t>
            </a:r>
            <a:endParaRPr lang="en-US" sz="2400" spc="-51" dirty="0" smtClean="0"/>
          </a:p>
        </p:txBody>
      </p:sp>
    </p:spTree>
    <p:extLst>
      <p:ext uri="{BB962C8B-B14F-4D97-AF65-F5344CB8AC3E}">
        <p14:creationId xmlns:p14="http://schemas.microsoft.com/office/powerpoint/2010/main" val="879879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Queues</a:t>
            </a:r>
            <a:endParaRPr lang="en-US" dirty="0"/>
          </a:p>
        </p:txBody>
      </p:sp>
    </p:spTree>
    <p:extLst>
      <p:ext uri="{BB962C8B-B14F-4D97-AF65-F5344CB8AC3E}">
        <p14:creationId xmlns:p14="http://schemas.microsoft.com/office/powerpoint/2010/main" val="4087402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Azure Queues</a:t>
            </a:r>
            <a:endParaRPr lang="en-US" dirty="0"/>
          </a:p>
        </p:txBody>
      </p:sp>
      <p:sp>
        <p:nvSpPr>
          <p:cNvPr id="3" name="Content Placeholder 2"/>
          <p:cNvSpPr>
            <a:spLocks noGrp="1"/>
          </p:cNvSpPr>
          <p:nvPr>
            <p:ph type="body" sz="quarter" idx="10"/>
          </p:nvPr>
        </p:nvSpPr>
        <p:spPr>
          <a:xfrm>
            <a:off x="519112" y="1366154"/>
            <a:ext cx="7543063" cy="4335033"/>
          </a:xfrm>
        </p:spPr>
        <p:txBody>
          <a:bodyPr/>
          <a:lstStyle/>
          <a:p>
            <a:r>
              <a:rPr lang="en-US" sz="3200" dirty="0" smtClean="0">
                <a:solidFill>
                  <a:schemeClr val="accent2">
                    <a:alpha val="99000"/>
                  </a:schemeClr>
                </a:solidFill>
              </a:rPr>
              <a:t>Sistema de </a:t>
            </a:r>
            <a:r>
              <a:rPr lang="en-US" sz="3200" dirty="0" err="1" smtClean="0">
                <a:solidFill>
                  <a:schemeClr val="accent2">
                    <a:alpha val="99000"/>
                  </a:schemeClr>
                </a:solidFill>
              </a:rPr>
              <a:t>mensajería</a:t>
            </a:r>
            <a:r>
              <a:rPr lang="en-US" sz="3200" dirty="0" smtClean="0">
                <a:solidFill>
                  <a:schemeClr val="accent2">
                    <a:alpha val="99000"/>
                  </a:schemeClr>
                </a:solidFill>
              </a:rPr>
              <a:t> en la </a:t>
            </a:r>
            <a:r>
              <a:rPr lang="en-US" sz="3200" dirty="0" err="1" smtClean="0">
                <a:solidFill>
                  <a:schemeClr val="accent2">
                    <a:alpha val="99000"/>
                  </a:schemeClr>
                </a:solidFill>
              </a:rPr>
              <a:t>nube</a:t>
            </a:r>
            <a:endParaRPr lang="en-US" sz="3200" dirty="0" smtClean="0">
              <a:solidFill>
                <a:schemeClr val="accent2">
                  <a:alpha val="99000"/>
                </a:schemeClr>
              </a:solidFill>
            </a:endParaRPr>
          </a:p>
          <a:p>
            <a:pPr lvl="1"/>
            <a:r>
              <a:rPr lang="es-ES" sz="2400" dirty="0" smtClean="0"/>
              <a:t>Sistema </a:t>
            </a:r>
            <a:r>
              <a:rPr lang="es-ES" sz="2400" dirty="0"/>
              <a:t>de mensajería </a:t>
            </a:r>
            <a:r>
              <a:rPr lang="es-ES" sz="2400" dirty="0" smtClean="0"/>
              <a:t>confiable y persistente</a:t>
            </a:r>
          </a:p>
          <a:p>
            <a:pPr lvl="1"/>
            <a:r>
              <a:rPr lang="es-ES" sz="2400" dirty="0" smtClean="0"/>
              <a:t>Permite implementar programación asincrónica</a:t>
            </a:r>
          </a:p>
          <a:p>
            <a:pPr lvl="1"/>
            <a:r>
              <a:rPr lang="en-JM" sz="2400" dirty="0" err="1" smtClean="0"/>
              <a:t>Acceso</a:t>
            </a:r>
            <a:r>
              <a:rPr lang="en-JM" sz="2400" dirty="0" smtClean="0"/>
              <a:t> via HTTP o HTTPS </a:t>
            </a:r>
            <a:r>
              <a:rPr lang="en-JM" sz="2400" dirty="0" err="1" smtClean="0"/>
              <a:t>desde</a:t>
            </a:r>
            <a:r>
              <a:rPr lang="en-JM" sz="2400" dirty="0" smtClean="0"/>
              <a:t> </a:t>
            </a:r>
            <a:r>
              <a:rPr lang="en-JM" sz="2400" dirty="0" err="1" smtClean="0"/>
              <a:t>cualquier</a:t>
            </a:r>
            <a:r>
              <a:rPr lang="en-JM" sz="2400" dirty="0" smtClean="0"/>
              <a:t> parte del </a:t>
            </a:r>
            <a:r>
              <a:rPr lang="en-JM" sz="2400" dirty="0" err="1" smtClean="0"/>
              <a:t>mundo</a:t>
            </a:r>
            <a:r>
              <a:rPr lang="en-JM" sz="2400" dirty="0" smtClean="0"/>
              <a:t> (via </a:t>
            </a:r>
            <a:r>
              <a:rPr lang="en-JM" sz="2400" dirty="0" err="1" smtClean="0"/>
              <a:t>una</a:t>
            </a:r>
            <a:r>
              <a:rPr lang="en-JM" sz="2400" dirty="0" smtClean="0"/>
              <a:t> </a:t>
            </a:r>
            <a:r>
              <a:rPr lang="en-JM" sz="2400" dirty="0" err="1" smtClean="0"/>
              <a:t>interfaz</a:t>
            </a:r>
            <a:r>
              <a:rPr lang="en-JM" sz="2400" dirty="0" smtClean="0"/>
              <a:t> REST)</a:t>
            </a:r>
          </a:p>
          <a:p>
            <a:pPr lvl="1"/>
            <a:endParaRPr lang="en-US" sz="2400" dirty="0"/>
          </a:p>
          <a:p>
            <a:r>
              <a:rPr lang="en-US" sz="3200" dirty="0" err="1" smtClean="0">
                <a:solidFill>
                  <a:schemeClr val="accent2">
                    <a:alpha val="99000"/>
                  </a:schemeClr>
                </a:solidFill>
              </a:rPr>
              <a:t>Permite</a:t>
            </a:r>
            <a:r>
              <a:rPr lang="en-US" sz="3200" dirty="0" smtClean="0">
                <a:solidFill>
                  <a:schemeClr val="accent2">
                    <a:alpha val="99000"/>
                  </a:schemeClr>
                </a:solidFill>
              </a:rPr>
              <a:t> </a:t>
            </a:r>
            <a:r>
              <a:rPr lang="en-US" sz="3200" dirty="0" err="1" smtClean="0">
                <a:solidFill>
                  <a:schemeClr val="accent2">
                    <a:alpha val="99000"/>
                  </a:schemeClr>
                </a:solidFill>
              </a:rPr>
              <a:t>almacenar</a:t>
            </a:r>
            <a:r>
              <a:rPr lang="en-US" sz="3200" dirty="0" smtClean="0">
                <a:solidFill>
                  <a:schemeClr val="accent2">
                    <a:alpha val="99000"/>
                  </a:schemeClr>
                </a:solidFill>
              </a:rPr>
              <a:t> </a:t>
            </a:r>
            <a:r>
              <a:rPr lang="en-US" sz="3200" dirty="0" err="1" smtClean="0">
                <a:solidFill>
                  <a:schemeClr val="accent2">
                    <a:alpha val="99000"/>
                  </a:schemeClr>
                </a:solidFill>
              </a:rPr>
              <a:t>millones</a:t>
            </a:r>
            <a:r>
              <a:rPr lang="en-US" sz="3200" dirty="0" smtClean="0">
                <a:solidFill>
                  <a:schemeClr val="accent2">
                    <a:alpha val="99000"/>
                  </a:schemeClr>
                </a:solidFill>
              </a:rPr>
              <a:t> de </a:t>
            </a:r>
            <a:r>
              <a:rPr lang="en-US" sz="3200" dirty="0" err="1" smtClean="0">
                <a:solidFill>
                  <a:schemeClr val="accent2">
                    <a:alpha val="99000"/>
                  </a:schemeClr>
                </a:solidFill>
              </a:rPr>
              <a:t>mensajes</a:t>
            </a:r>
            <a:r>
              <a:rPr lang="en-US" sz="3200" dirty="0" smtClean="0">
                <a:solidFill>
                  <a:schemeClr val="accent2">
                    <a:alpha val="99000"/>
                  </a:schemeClr>
                </a:solidFill>
              </a:rPr>
              <a:t> en la </a:t>
            </a:r>
            <a:r>
              <a:rPr lang="en-US" sz="3200" dirty="0" err="1" smtClean="0">
                <a:solidFill>
                  <a:schemeClr val="accent2">
                    <a:alpha val="99000"/>
                  </a:schemeClr>
                </a:solidFill>
              </a:rPr>
              <a:t>nube</a:t>
            </a:r>
            <a:endParaRPr lang="en-US" sz="3200" dirty="0" smtClean="0">
              <a:solidFill>
                <a:schemeClr val="accent2">
                  <a:alpha val="99000"/>
                </a:schemeClr>
              </a:solidFill>
            </a:endParaRPr>
          </a:p>
          <a:p>
            <a:pPr lvl="1">
              <a:spcAft>
                <a:spcPts val="900"/>
              </a:spcAft>
            </a:pPr>
            <a:r>
              <a:rPr lang="en-JM" sz="2400" dirty="0" err="1" smtClean="0"/>
              <a:t>Tamaño</a:t>
            </a:r>
            <a:r>
              <a:rPr lang="en-JM" sz="2400" dirty="0" smtClean="0"/>
              <a:t> </a:t>
            </a:r>
            <a:r>
              <a:rPr lang="en-JM" sz="2400" dirty="0" err="1" smtClean="0"/>
              <a:t>máximo</a:t>
            </a:r>
            <a:r>
              <a:rPr lang="en-JM" sz="2400" dirty="0" smtClean="0"/>
              <a:t> de un </a:t>
            </a:r>
            <a:r>
              <a:rPr lang="en-JM" sz="2400" dirty="0" err="1" smtClean="0"/>
              <a:t>mensaje</a:t>
            </a:r>
            <a:r>
              <a:rPr lang="en-JM" sz="2400" dirty="0" smtClean="0"/>
              <a:t>: 64 KB</a:t>
            </a:r>
          </a:p>
          <a:p>
            <a:pPr lvl="1">
              <a:spcAft>
                <a:spcPts val="900"/>
              </a:spcAft>
            </a:pPr>
            <a:r>
              <a:rPr lang="en-JM" sz="2400" dirty="0" err="1" smtClean="0"/>
              <a:t>Tamaño</a:t>
            </a:r>
            <a:r>
              <a:rPr lang="en-JM" sz="2400" dirty="0" smtClean="0"/>
              <a:t> total de los </a:t>
            </a:r>
            <a:r>
              <a:rPr lang="en-JM" sz="2400" dirty="0" err="1" smtClean="0"/>
              <a:t>mensajes</a:t>
            </a:r>
            <a:r>
              <a:rPr lang="en-JM" sz="2400" dirty="0" smtClean="0"/>
              <a:t> </a:t>
            </a:r>
            <a:r>
              <a:rPr lang="en-JM" sz="2400" dirty="0" err="1" smtClean="0"/>
              <a:t>almacenados</a:t>
            </a:r>
            <a:r>
              <a:rPr lang="en-JM" sz="2400" dirty="0" smtClean="0"/>
              <a:t>: 200TB (Storage account)</a:t>
            </a:r>
            <a:endParaRPr lang="en-US" sz="2400" dirty="0" smtClean="0"/>
          </a:p>
        </p:txBody>
      </p:sp>
      <p:pic>
        <p:nvPicPr>
          <p:cNvPr id="1026" name="Picture 2" descr="Queue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82144" y="2878204"/>
            <a:ext cx="3771900" cy="2352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734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Recursos</a:t>
            </a:r>
            <a:r>
              <a:rPr lang="en-US" dirty="0" smtClean="0"/>
              <a:t> extra</a:t>
            </a:r>
            <a:endParaRPr lang="en-US" dirty="0"/>
          </a:p>
        </p:txBody>
      </p:sp>
      <p:sp>
        <p:nvSpPr>
          <p:cNvPr id="3" name="Content Placeholder 2"/>
          <p:cNvSpPr>
            <a:spLocks noGrp="1"/>
          </p:cNvSpPr>
          <p:nvPr>
            <p:ph type="body" sz="quarter" idx="10"/>
          </p:nvPr>
        </p:nvSpPr>
        <p:spPr>
          <a:xfrm>
            <a:off x="519112" y="1366154"/>
            <a:ext cx="11149013" cy="4681282"/>
          </a:xfrm>
        </p:spPr>
        <p:txBody>
          <a:bodyPr/>
          <a:lstStyle/>
          <a:p>
            <a:r>
              <a:rPr lang="en-US" sz="3200" dirty="0" smtClean="0">
                <a:solidFill>
                  <a:schemeClr val="accent2">
                    <a:alpha val="99000"/>
                  </a:schemeClr>
                </a:solidFill>
              </a:rPr>
              <a:t>Portal de Windows Azure</a:t>
            </a:r>
          </a:p>
          <a:p>
            <a:pPr lvl="1"/>
            <a:r>
              <a:rPr lang="es-ES" sz="2400" dirty="0">
                <a:hlinkClick r:id="rId3"/>
              </a:rPr>
              <a:t>http://www.windowsazure.com/es-es</a:t>
            </a:r>
            <a:r>
              <a:rPr lang="es-ES" sz="2400" dirty="0" smtClean="0">
                <a:hlinkClick r:id="rId3"/>
              </a:rPr>
              <a:t>/</a:t>
            </a:r>
            <a:endParaRPr lang="es-ES" sz="2400" dirty="0" smtClean="0"/>
          </a:p>
          <a:p>
            <a:pPr lvl="1"/>
            <a:endParaRPr lang="en-US" sz="2400" dirty="0"/>
          </a:p>
          <a:p>
            <a:endParaRPr lang="en-US" sz="3200" dirty="0" smtClean="0">
              <a:solidFill>
                <a:schemeClr val="accent2">
                  <a:alpha val="99000"/>
                </a:schemeClr>
              </a:solidFill>
            </a:endParaRPr>
          </a:p>
          <a:p>
            <a:r>
              <a:rPr lang="en-US" sz="3200" dirty="0" smtClean="0">
                <a:solidFill>
                  <a:schemeClr val="accent2">
                    <a:alpha val="99000"/>
                  </a:schemeClr>
                </a:solidFill>
              </a:rPr>
              <a:t>Windows Azure Training Kit</a:t>
            </a:r>
          </a:p>
          <a:p>
            <a:r>
              <a:rPr lang="en-US" sz="2400" spc="-50">
                <a:latin typeface="+mn-lt"/>
                <a:hlinkClick r:id="rId4"/>
              </a:rPr>
              <a:t>http://www.windowsazure.com/en-us/documentation/articles/resources-training-kit</a:t>
            </a:r>
            <a:r>
              <a:rPr lang="en-US" sz="2400" spc="-50" smtClean="0">
                <a:latin typeface="+mn-lt"/>
                <a:hlinkClick r:id="rId4"/>
              </a:rPr>
              <a:t>/</a:t>
            </a:r>
            <a:endParaRPr lang="en-US" sz="2400" spc="-50" smtClean="0">
              <a:latin typeface="+mn-lt"/>
            </a:endParaRPr>
          </a:p>
          <a:p>
            <a:r>
              <a:rPr lang="en-US" sz="3200" dirty="0" smtClean="0">
                <a:solidFill>
                  <a:schemeClr val="accent2">
                    <a:alpha val="99000"/>
                  </a:schemeClr>
                </a:solidFill>
              </a:rPr>
              <a:t/>
            </a:r>
            <a:br>
              <a:rPr lang="en-US" sz="3200" dirty="0" smtClean="0">
                <a:solidFill>
                  <a:schemeClr val="accent2">
                    <a:alpha val="99000"/>
                  </a:schemeClr>
                </a:solidFill>
              </a:rPr>
            </a:br>
            <a:r>
              <a:rPr lang="en-US" sz="3200" dirty="0" err="1" smtClean="0">
                <a:solidFill>
                  <a:schemeClr val="accent2">
                    <a:alpha val="99000"/>
                  </a:schemeClr>
                </a:solidFill>
              </a:rPr>
              <a:t>Documentación</a:t>
            </a:r>
            <a:r>
              <a:rPr lang="en-US" sz="3200" dirty="0" smtClean="0">
                <a:solidFill>
                  <a:schemeClr val="accent2">
                    <a:alpha val="99000"/>
                  </a:schemeClr>
                </a:solidFill>
              </a:rPr>
              <a:t> de Windows Azure en el Portal</a:t>
            </a:r>
          </a:p>
          <a:p>
            <a:r>
              <a:rPr lang="en-US" sz="2400" spc="-50" dirty="0">
                <a:latin typeface="+mn-lt"/>
                <a:hlinkClick r:id="rId5"/>
              </a:rPr>
              <a:t>http://www.windowsazure.com/en-us/documentation/?fb=es-es</a:t>
            </a:r>
            <a:endParaRPr lang="en-US" sz="2400" spc="-50" dirty="0">
              <a:latin typeface="+mn-lt"/>
            </a:endParaRPr>
          </a:p>
          <a:p>
            <a:endParaRPr lang="en-US" sz="3200" dirty="0" smtClean="0">
              <a:solidFill>
                <a:schemeClr val="accent2">
                  <a:alpha val="99000"/>
                </a:schemeClr>
              </a:solidFill>
            </a:endParaRPr>
          </a:p>
        </p:txBody>
      </p:sp>
    </p:spTree>
    <p:extLst>
      <p:ext uri="{BB962C8B-B14F-4D97-AF65-F5344CB8AC3E}">
        <p14:creationId xmlns:p14="http://schemas.microsoft.com/office/powerpoint/2010/main" val="500398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67614" y="5959359"/>
            <a:ext cx="10755853" cy="606312"/>
          </a:xfrm>
          <a:prstGeom prst="rect">
            <a:avLst/>
          </a:prstGeom>
          <a:noFill/>
          <a:ln w="12700">
            <a:noFill/>
            <a:miter lim="800000"/>
            <a:headEnd type="none" w="sm" len="sm"/>
            <a:tailEnd type="none" w="sm" len="sm"/>
          </a:ln>
          <a:effectLst/>
        </p:spPr>
        <p:txBody>
          <a:bodyPr vert="horz" wrap="square" lIns="179238" tIns="143391" rIns="179238" bIns="143391" numCol="1" anchor="t" anchorCtr="0" compatLnSpc="1">
            <a:prstTxWarp prst="textNoShape">
              <a:avLst/>
            </a:prstTxWarp>
            <a:spAutoFit/>
          </a:bodyPr>
          <a:lstStyle/>
          <a:p>
            <a:pPr defTabSz="913650" eaLnBrk="0" hangingPunct="0"/>
            <a:r>
              <a:rPr lang="en-US" sz="686" dirty="0">
                <a:gradFill>
                  <a:gsLst>
                    <a:gs pos="0">
                      <a:srgbClr val="FFFFFF"/>
                    </a:gs>
                    <a:gs pos="100000">
                      <a:srgbClr val="FFFFFF"/>
                    </a:gs>
                  </a:gsLst>
                  <a:lin ang="5400000" scaled="0"/>
                </a:gradFill>
                <a:cs typeface="Segoe UI" pitchFamily="34" charset="0"/>
              </a:rPr>
              <a:t>© 2014 Microsoft Corporation. All rights reserved. Microsoft, Windows, Windows Vista and other product names are or may be registered trademarks and/or trademarks in the U.S. and/or other countries.</a:t>
            </a:r>
          </a:p>
          <a:p>
            <a:pPr defTabSz="913650"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invGray">
          <a:xfrm>
            <a:off x="450086" y="3083792"/>
            <a:ext cx="3223021" cy="690417"/>
          </a:xfrm>
          <a:prstGeom prst="rect">
            <a:avLst/>
          </a:prstGeom>
        </p:spPr>
      </p:pic>
    </p:spTree>
    <p:extLst>
      <p:ext uri="{BB962C8B-B14F-4D97-AF65-F5344CB8AC3E}">
        <p14:creationId xmlns:p14="http://schemas.microsoft.com/office/powerpoint/2010/main" val="3934529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reeform 6"/>
          <p:cNvSpPr>
            <a:spLocks/>
          </p:cNvSpPr>
          <p:nvPr/>
        </p:nvSpPr>
        <p:spPr bwMode="auto">
          <a:xfrm>
            <a:off x="6958861" y="3345976"/>
            <a:ext cx="4240276" cy="2842024"/>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t" anchorCtr="0" compatLnSpc="1">
            <a:prstTxWarp prst="textNoShape">
              <a:avLst/>
            </a:prstTxWarp>
          </a:bodyPr>
          <a:lstStyle/>
          <a:p>
            <a:pPr algn="ctr" defTabSz="913788" fontAlgn="base">
              <a:spcBef>
                <a:spcPct val="0"/>
              </a:spcBef>
              <a:spcAft>
                <a:spcPct val="0"/>
              </a:spcAft>
            </a:pPr>
            <a:endParaRPr lang="en-US" dirty="0">
              <a:ln>
                <a:solidFill>
                  <a:schemeClr val="bg1">
                    <a:alpha val="0"/>
                  </a:schemeClr>
                </a:solidFill>
              </a:ln>
              <a:solidFill>
                <a:srgbClr val="595959"/>
              </a:solidFill>
              <a:latin typeface="Segoe UI Light" pitchFamily="34" charset="0"/>
            </a:endParaRPr>
          </a:p>
        </p:txBody>
      </p:sp>
      <p:sp>
        <p:nvSpPr>
          <p:cNvPr id="2" name="Title 1"/>
          <p:cNvSpPr>
            <a:spLocks noGrp="1"/>
          </p:cNvSpPr>
          <p:nvPr>
            <p:ph type="title"/>
          </p:nvPr>
        </p:nvSpPr>
        <p:spPr/>
        <p:txBody>
          <a:bodyPr/>
          <a:lstStyle/>
          <a:p>
            <a:r>
              <a:rPr lang="en-US" dirty="0" smtClean="0"/>
              <a:t>Windows Azure Storage</a:t>
            </a:r>
            <a:endParaRPr lang="en-US" dirty="0"/>
          </a:p>
        </p:txBody>
      </p:sp>
      <p:sp>
        <p:nvSpPr>
          <p:cNvPr id="3" name="Content Placeholder 2"/>
          <p:cNvSpPr>
            <a:spLocks noGrp="1"/>
          </p:cNvSpPr>
          <p:nvPr>
            <p:ph type="body" sz="quarter" idx="10"/>
          </p:nvPr>
        </p:nvSpPr>
        <p:spPr>
          <a:xfrm>
            <a:off x="519112" y="1447799"/>
            <a:ext cx="11149013" cy="3277820"/>
          </a:xfrm>
        </p:spPr>
        <p:txBody>
          <a:bodyPr/>
          <a:lstStyle/>
          <a:p>
            <a:r>
              <a:rPr lang="es-AR" dirty="0" smtClean="0">
                <a:solidFill>
                  <a:schemeClr val="accent2">
                    <a:alpha val="99000"/>
                  </a:schemeClr>
                </a:solidFill>
              </a:rPr>
              <a:t>Almacenamiento</a:t>
            </a:r>
            <a:r>
              <a:rPr lang="en-US" dirty="0" smtClean="0">
                <a:solidFill>
                  <a:schemeClr val="accent2">
                    <a:alpha val="99000"/>
                  </a:schemeClr>
                </a:solidFill>
              </a:rPr>
              <a:t> en la </a:t>
            </a:r>
            <a:r>
              <a:rPr lang="es-AR" dirty="0" smtClean="0">
                <a:solidFill>
                  <a:schemeClr val="accent2">
                    <a:alpha val="99000"/>
                  </a:schemeClr>
                </a:solidFill>
              </a:rPr>
              <a:t>Nube</a:t>
            </a:r>
          </a:p>
          <a:p>
            <a:pPr lvl="1"/>
            <a:r>
              <a:rPr lang="es-AR" dirty="0" smtClean="0"/>
              <a:t>Escalable, disponible </a:t>
            </a:r>
            <a:r>
              <a:rPr lang="es-AR" i="1" dirty="0" smtClean="0"/>
              <a:t>para siempre</a:t>
            </a:r>
          </a:p>
          <a:p>
            <a:pPr lvl="1"/>
            <a:r>
              <a:rPr lang="es-AR" dirty="0" smtClean="0"/>
              <a:t>y accesible desde </a:t>
            </a:r>
            <a:r>
              <a:rPr lang="es-AR" i="1" dirty="0" smtClean="0"/>
              <a:t>donde sea, cuando sea</a:t>
            </a:r>
            <a:endParaRPr lang="en-US" i="1" dirty="0" smtClean="0"/>
          </a:p>
          <a:p>
            <a:pPr lvl="1"/>
            <a:r>
              <a:rPr lang="es-AR" dirty="0" smtClean="0"/>
              <a:t>Escalable a pedido, se paga por lo que usa</a:t>
            </a:r>
          </a:p>
          <a:p>
            <a:pPr lvl="1"/>
            <a:r>
              <a:rPr lang="es-AR" dirty="0" smtClean="0"/>
              <a:t>(“pay-as-</a:t>
            </a:r>
            <a:r>
              <a:rPr lang="es-AR" dirty="0" err="1" smtClean="0"/>
              <a:t>you</a:t>
            </a:r>
            <a:r>
              <a:rPr lang="es-AR" dirty="0" smtClean="0"/>
              <a:t>-</a:t>
            </a:r>
            <a:r>
              <a:rPr lang="es-AR" dirty="0" err="1" smtClean="0"/>
              <a:t>go</a:t>
            </a:r>
            <a:r>
              <a:rPr lang="es-AR" dirty="0" smtClean="0"/>
              <a:t>”)</a:t>
            </a:r>
          </a:p>
          <a:p>
            <a:pPr lvl="1"/>
            <a:endParaRPr lang="en-US" dirty="0" smtClean="0"/>
          </a:p>
          <a:p>
            <a:r>
              <a:rPr lang="en-US" dirty="0" smtClean="0">
                <a:solidFill>
                  <a:schemeClr val="accent2">
                    <a:alpha val="99000"/>
                  </a:schemeClr>
                </a:solidFill>
              </a:rPr>
              <a:t>Accessible via </a:t>
            </a:r>
            <a:r>
              <a:rPr lang="en-US" dirty="0" err="1" smtClean="0">
                <a:solidFill>
                  <a:schemeClr val="accent2">
                    <a:alpha val="99000"/>
                  </a:schemeClr>
                </a:solidFill>
              </a:rPr>
              <a:t>servicios</a:t>
            </a:r>
            <a:r>
              <a:rPr lang="en-US" dirty="0" smtClean="0">
                <a:solidFill>
                  <a:schemeClr val="accent2">
                    <a:alpha val="99000"/>
                  </a:schemeClr>
                </a:solidFill>
              </a:rPr>
              <a:t> web </a:t>
            </a:r>
            <a:r>
              <a:rPr lang="en-US" dirty="0" err="1" smtClean="0">
                <a:solidFill>
                  <a:schemeClr val="accent2">
                    <a:alpha val="99000"/>
                  </a:schemeClr>
                </a:solidFill>
              </a:rPr>
              <a:t>RESTful</a:t>
            </a:r>
            <a:endParaRPr lang="en-US" dirty="0">
              <a:solidFill>
                <a:schemeClr val="accent2">
                  <a:alpha val="99000"/>
                </a:schemeClr>
              </a:solidFill>
            </a:endParaRPr>
          </a:p>
          <a:p>
            <a:pPr lvl="1"/>
            <a:r>
              <a:rPr lang="en-US" dirty="0" err="1" smtClean="0"/>
              <a:t>Pueden</a:t>
            </a:r>
            <a:r>
              <a:rPr lang="en-US" dirty="0" smtClean="0"/>
              <a:t> </a:t>
            </a:r>
            <a:r>
              <a:rPr lang="en-US" dirty="0" err="1" smtClean="0"/>
              <a:t>accederse</a:t>
            </a:r>
            <a:r>
              <a:rPr lang="en-US" dirty="0" smtClean="0"/>
              <a:t> </a:t>
            </a:r>
            <a:r>
              <a:rPr lang="en-US" dirty="0" err="1" smtClean="0"/>
              <a:t>desde</a:t>
            </a:r>
            <a:r>
              <a:rPr lang="en-US" dirty="0" smtClean="0"/>
              <a:t> </a:t>
            </a:r>
            <a:r>
              <a:rPr lang="en-US" dirty="0" err="1" smtClean="0"/>
              <a:t>cualquier</a:t>
            </a:r>
            <a:r>
              <a:rPr lang="en-US" dirty="0" smtClean="0"/>
              <a:t> </a:t>
            </a:r>
            <a:r>
              <a:rPr lang="en-US" dirty="0" err="1" smtClean="0"/>
              <a:t>lugar</a:t>
            </a:r>
            <a:r>
              <a:rPr lang="en-US" dirty="0" smtClean="0"/>
              <a:t> con </a:t>
            </a:r>
            <a:r>
              <a:rPr lang="en-US" dirty="0" err="1" smtClean="0"/>
              <a:t>conexión</a:t>
            </a:r>
            <a:endParaRPr lang="en-US" dirty="0" smtClean="0"/>
          </a:p>
          <a:p>
            <a:pPr lvl="1"/>
            <a:r>
              <a:rPr lang="en-US" dirty="0" smtClean="0"/>
              <a:t>a internet</a:t>
            </a:r>
            <a:endParaRPr lang="en-US" dirty="0"/>
          </a:p>
        </p:txBody>
      </p:sp>
      <p:grpSp>
        <p:nvGrpSpPr>
          <p:cNvPr id="23" name="Group 22"/>
          <p:cNvGrpSpPr/>
          <p:nvPr/>
        </p:nvGrpSpPr>
        <p:grpSpPr>
          <a:xfrm>
            <a:off x="8364517" y="4201042"/>
            <a:ext cx="1428726" cy="1593178"/>
            <a:chOff x="4787900" y="1978025"/>
            <a:chExt cx="2606676" cy="2906713"/>
          </a:xfrm>
        </p:grpSpPr>
        <p:sp>
          <p:nvSpPr>
            <p:cNvPr id="19" name="Freeform 14"/>
            <p:cNvSpPr>
              <a:spLocks noEditPoints="1"/>
            </p:cNvSpPr>
            <p:nvPr/>
          </p:nvSpPr>
          <p:spPr bwMode="auto">
            <a:xfrm>
              <a:off x="4787900" y="2905125"/>
              <a:ext cx="1979613" cy="1979613"/>
            </a:xfrm>
            <a:custGeom>
              <a:avLst/>
              <a:gdLst>
                <a:gd name="T0" fmla="*/ 1247 w 1247"/>
                <a:gd name="T1" fmla="*/ 1003 h 1247"/>
                <a:gd name="T2" fmla="*/ 657 w 1247"/>
                <a:gd name="T3" fmla="*/ 1247 h 1247"/>
                <a:gd name="T4" fmla="*/ 657 w 1247"/>
                <a:gd name="T5" fmla="*/ 517 h 1247"/>
                <a:gd name="T6" fmla="*/ 1247 w 1247"/>
                <a:gd name="T7" fmla="*/ 271 h 1247"/>
                <a:gd name="T8" fmla="*/ 1247 w 1247"/>
                <a:gd name="T9" fmla="*/ 1003 h 1247"/>
                <a:gd name="T10" fmla="*/ 1247 w 1247"/>
                <a:gd name="T11" fmla="*/ 1003 h 1247"/>
                <a:gd name="T12" fmla="*/ 1247 w 1247"/>
                <a:gd name="T13" fmla="*/ 1003 h 1247"/>
                <a:gd name="T14" fmla="*/ 588 w 1247"/>
                <a:gd name="T15" fmla="*/ 517 h 1247"/>
                <a:gd name="T16" fmla="*/ 0 w 1247"/>
                <a:gd name="T17" fmla="*/ 271 h 1247"/>
                <a:gd name="T18" fmla="*/ 0 w 1247"/>
                <a:gd name="T19" fmla="*/ 1003 h 1247"/>
                <a:gd name="T20" fmla="*/ 588 w 1247"/>
                <a:gd name="T21" fmla="*/ 1247 h 1247"/>
                <a:gd name="T22" fmla="*/ 588 w 1247"/>
                <a:gd name="T23" fmla="*/ 517 h 1247"/>
                <a:gd name="T24" fmla="*/ 588 w 1247"/>
                <a:gd name="T25" fmla="*/ 517 h 1247"/>
                <a:gd name="T26" fmla="*/ 588 w 1247"/>
                <a:gd name="T27" fmla="*/ 517 h 1247"/>
                <a:gd name="T28" fmla="*/ 621 w 1247"/>
                <a:gd name="T29" fmla="*/ 0 h 1247"/>
                <a:gd name="T30" fmla="*/ 0 w 1247"/>
                <a:gd name="T31" fmla="*/ 222 h 1247"/>
                <a:gd name="T32" fmla="*/ 621 w 1247"/>
                <a:gd name="T33" fmla="*/ 472 h 1247"/>
                <a:gd name="T34" fmla="*/ 1247 w 1247"/>
                <a:gd name="T35" fmla="*/ 222 h 1247"/>
                <a:gd name="T36" fmla="*/ 621 w 1247"/>
                <a:gd name="T37" fmla="*/ 0 h 1247"/>
                <a:gd name="T38" fmla="*/ 621 w 1247"/>
                <a:gd name="T39" fmla="*/ 0 h 1247"/>
                <a:gd name="T40" fmla="*/ 621 w 1247"/>
                <a:gd name="T41" fmla="*/ 0 h 1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47" h="1247">
                  <a:moveTo>
                    <a:pt x="1247" y="1003"/>
                  </a:moveTo>
                  <a:lnTo>
                    <a:pt x="657" y="1247"/>
                  </a:lnTo>
                  <a:lnTo>
                    <a:pt x="657" y="517"/>
                  </a:lnTo>
                  <a:lnTo>
                    <a:pt x="1247" y="271"/>
                  </a:lnTo>
                  <a:lnTo>
                    <a:pt x="1247" y="1003"/>
                  </a:lnTo>
                  <a:lnTo>
                    <a:pt x="1247" y="1003"/>
                  </a:lnTo>
                  <a:lnTo>
                    <a:pt x="1247" y="1003"/>
                  </a:lnTo>
                  <a:close/>
                  <a:moveTo>
                    <a:pt x="588" y="517"/>
                  </a:moveTo>
                  <a:lnTo>
                    <a:pt x="0" y="271"/>
                  </a:lnTo>
                  <a:lnTo>
                    <a:pt x="0" y="1003"/>
                  </a:lnTo>
                  <a:lnTo>
                    <a:pt x="588" y="1247"/>
                  </a:lnTo>
                  <a:lnTo>
                    <a:pt x="588" y="517"/>
                  </a:lnTo>
                  <a:lnTo>
                    <a:pt x="588" y="517"/>
                  </a:lnTo>
                  <a:lnTo>
                    <a:pt x="588" y="517"/>
                  </a:lnTo>
                  <a:close/>
                  <a:moveTo>
                    <a:pt x="621" y="0"/>
                  </a:moveTo>
                  <a:lnTo>
                    <a:pt x="0" y="222"/>
                  </a:lnTo>
                  <a:lnTo>
                    <a:pt x="621" y="472"/>
                  </a:lnTo>
                  <a:lnTo>
                    <a:pt x="1247" y="222"/>
                  </a:lnTo>
                  <a:lnTo>
                    <a:pt x="621" y="0"/>
                  </a:lnTo>
                  <a:lnTo>
                    <a:pt x="621" y="0"/>
                  </a:lnTo>
                  <a:lnTo>
                    <a:pt x="621" y="0"/>
                  </a:lnTo>
                  <a:close/>
                </a:path>
              </a:pathLst>
            </a:custGeom>
            <a:solidFill>
              <a:srgbClr val="5959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5"/>
            <p:cNvSpPr>
              <a:spLocks/>
            </p:cNvSpPr>
            <p:nvPr/>
          </p:nvSpPr>
          <p:spPr bwMode="auto">
            <a:xfrm>
              <a:off x="5591175" y="1978025"/>
              <a:ext cx="1803400" cy="682625"/>
            </a:xfrm>
            <a:custGeom>
              <a:avLst/>
              <a:gdLst>
                <a:gd name="T0" fmla="*/ 1136 w 1136"/>
                <a:gd name="T1" fmla="*/ 204 h 430"/>
                <a:gd name="T2" fmla="*/ 566 w 1136"/>
                <a:gd name="T3" fmla="*/ 0 h 430"/>
                <a:gd name="T4" fmla="*/ 0 w 1136"/>
                <a:gd name="T5" fmla="*/ 204 h 430"/>
                <a:gd name="T6" fmla="*/ 566 w 1136"/>
                <a:gd name="T7" fmla="*/ 430 h 430"/>
                <a:gd name="T8" fmla="*/ 1136 w 1136"/>
                <a:gd name="T9" fmla="*/ 204 h 430"/>
              </a:gdLst>
              <a:ahLst/>
              <a:cxnLst>
                <a:cxn ang="0">
                  <a:pos x="T0" y="T1"/>
                </a:cxn>
                <a:cxn ang="0">
                  <a:pos x="T2" y="T3"/>
                </a:cxn>
                <a:cxn ang="0">
                  <a:pos x="T4" y="T5"/>
                </a:cxn>
                <a:cxn ang="0">
                  <a:pos x="T6" y="T7"/>
                </a:cxn>
                <a:cxn ang="0">
                  <a:pos x="T8" y="T9"/>
                </a:cxn>
              </a:cxnLst>
              <a:rect l="0" t="0" r="r" b="b"/>
              <a:pathLst>
                <a:path w="1136" h="430">
                  <a:moveTo>
                    <a:pt x="1136" y="204"/>
                  </a:moveTo>
                  <a:lnTo>
                    <a:pt x="566" y="0"/>
                  </a:lnTo>
                  <a:lnTo>
                    <a:pt x="0" y="204"/>
                  </a:lnTo>
                  <a:lnTo>
                    <a:pt x="566" y="430"/>
                  </a:lnTo>
                  <a:lnTo>
                    <a:pt x="1136" y="204"/>
                  </a:lnTo>
                  <a:close/>
                </a:path>
              </a:pathLst>
            </a:custGeom>
            <a:solidFill>
              <a:srgbClr val="5959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6"/>
            <p:cNvSpPr>
              <a:spLocks/>
            </p:cNvSpPr>
            <p:nvPr/>
          </p:nvSpPr>
          <p:spPr bwMode="auto">
            <a:xfrm>
              <a:off x="6538913" y="2371725"/>
              <a:ext cx="855663" cy="1293813"/>
            </a:xfrm>
            <a:custGeom>
              <a:avLst/>
              <a:gdLst>
                <a:gd name="T0" fmla="*/ 0 w 539"/>
                <a:gd name="T1" fmla="*/ 459 h 815"/>
                <a:gd name="T2" fmla="*/ 175 w 539"/>
                <a:gd name="T3" fmla="*/ 522 h 815"/>
                <a:gd name="T4" fmla="*/ 175 w 539"/>
                <a:gd name="T5" fmla="*/ 815 h 815"/>
                <a:gd name="T6" fmla="*/ 539 w 539"/>
                <a:gd name="T7" fmla="*/ 666 h 815"/>
                <a:gd name="T8" fmla="*/ 539 w 539"/>
                <a:gd name="T9" fmla="*/ 0 h 815"/>
                <a:gd name="T10" fmla="*/ 0 w 539"/>
                <a:gd name="T11" fmla="*/ 225 h 815"/>
                <a:gd name="T12" fmla="*/ 0 w 539"/>
                <a:gd name="T13" fmla="*/ 459 h 815"/>
              </a:gdLst>
              <a:ahLst/>
              <a:cxnLst>
                <a:cxn ang="0">
                  <a:pos x="T0" y="T1"/>
                </a:cxn>
                <a:cxn ang="0">
                  <a:pos x="T2" y="T3"/>
                </a:cxn>
                <a:cxn ang="0">
                  <a:pos x="T4" y="T5"/>
                </a:cxn>
                <a:cxn ang="0">
                  <a:pos x="T6" y="T7"/>
                </a:cxn>
                <a:cxn ang="0">
                  <a:pos x="T8" y="T9"/>
                </a:cxn>
                <a:cxn ang="0">
                  <a:pos x="T10" y="T11"/>
                </a:cxn>
                <a:cxn ang="0">
                  <a:pos x="T12" y="T13"/>
                </a:cxn>
              </a:cxnLst>
              <a:rect l="0" t="0" r="r" b="b"/>
              <a:pathLst>
                <a:path w="539" h="815">
                  <a:moveTo>
                    <a:pt x="0" y="459"/>
                  </a:moveTo>
                  <a:lnTo>
                    <a:pt x="175" y="522"/>
                  </a:lnTo>
                  <a:lnTo>
                    <a:pt x="175" y="815"/>
                  </a:lnTo>
                  <a:lnTo>
                    <a:pt x="539" y="666"/>
                  </a:lnTo>
                  <a:lnTo>
                    <a:pt x="539" y="0"/>
                  </a:lnTo>
                  <a:lnTo>
                    <a:pt x="0" y="225"/>
                  </a:lnTo>
                  <a:lnTo>
                    <a:pt x="0" y="459"/>
                  </a:lnTo>
                  <a:close/>
                </a:path>
              </a:pathLst>
            </a:custGeom>
            <a:solidFill>
              <a:srgbClr val="5959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7"/>
            <p:cNvSpPr>
              <a:spLocks/>
            </p:cNvSpPr>
            <p:nvPr/>
          </p:nvSpPr>
          <p:spPr bwMode="auto">
            <a:xfrm>
              <a:off x="5591175" y="2371725"/>
              <a:ext cx="850900" cy="693738"/>
            </a:xfrm>
            <a:custGeom>
              <a:avLst/>
              <a:gdLst>
                <a:gd name="T0" fmla="*/ 120 w 536"/>
                <a:gd name="T1" fmla="*/ 291 h 437"/>
                <a:gd name="T2" fmla="*/ 536 w 536"/>
                <a:gd name="T3" fmla="*/ 437 h 437"/>
                <a:gd name="T4" fmla="*/ 536 w 536"/>
                <a:gd name="T5" fmla="*/ 225 h 437"/>
                <a:gd name="T6" fmla="*/ 0 w 536"/>
                <a:gd name="T7" fmla="*/ 0 h 437"/>
                <a:gd name="T8" fmla="*/ 0 w 536"/>
                <a:gd name="T9" fmla="*/ 331 h 437"/>
                <a:gd name="T10" fmla="*/ 120 w 536"/>
                <a:gd name="T11" fmla="*/ 291 h 437"/>
              </a:gdLst>
              <a:ahLst/>
              <a:cxnLst>
                <a:cxn ang="0">
                  <a:pos x="T0" y="T1"/>
                </a:cxn>
                <a:cxn ang="0">
                  <a:pos x="T2" y="T3"/>
                </a:cxn>
                <a:cxn ang="0">
                  <a:pos x="T4" y="T5"/>
                </a:cxn>
                <a:cxn ang="0">
                  <a:pos x="T6" y="T7"/>
                </a:cxn>
                <a:cxn ang="0">
                  <a:pos x="T8" y="T9"/>
                </a:cxn>
                <a:cxn ang="0">
                  <a:pos x="T10" y="T11"/>
                </a:cxn>
              </a:cxnLst>
              <a:rect l="0" t="0" r="r" b="b"/>
              <a:pathLst>
                <a:path w="536" h="437">
                  <a:moveTo>
                    <a:pt x="120" y="291"/>
                  </a:moveTo>
                  <a:lnTo>
                    <a:pt x="536" y="437"/>
                  </a:lnTo>
                  <a:lnTo>
                    <a:pt x="536" y="225"/>
                  </a:lnTo>
                  <a:lnTo>
                    <a:pt x="0" y="0"/>
                  </a:lnTo>
                  <a:lnTo>
                    <a:pt x="0" y="331"/>
                  </a:lnTo>
                  <a:lnTo>
                    <a:pt x="120" y="291"/>
                  </a:lnTo>
                  <a:close/>
                </a:path>
              </a:pathLst>
            </a:custGeom>
            <a:solidFill>
              <a:srgbClr val="5959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882806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1246495"/>
          </a:xfrm>
        </p:spPr>
        <p:txBody>
          <a:bodyPr/>
          <a:lstStyle/>
          <a:p>
            <a:r>
              <a:rPr lang="en-US" dirty="0" smtClean="0"/>
              <a:t>Windows Azure </a:t>
            </a:r>
            <a:r>
              <a:rPr lang="en-US" dirty="0"/>
              <a:t>Storage Account</a:t>
            </a:r>
            <a:br>
              <a:rPr lang="en-US" dirty="0"/>
            </a:br>
            <a:r>
              <a:rPr lang="en-US" sz="3600" dirty="0" err="1" smtClean="0">
                <a:solidFill>
                  <a:schemeClr val="tx1">
                    <a:lumMod val="90000"/>
                    <a:lumOff val="10000"/>
                    <a:alpha val="99000"/>
                  </a:schemeClr>
                </a:solidFill>
              </a:rPr>
              <a:t>Cuenta</a:t>
            </a:r>
            <a:r>
              <a:rPr lang="en-US" sz="3600" dirty="0" smtClean="0">
                <a:solidFill>
                  <a:schemeClr val="tx1">
                    <a:lumMod val="90000"/>
                    <a:lumOff val="10000"/>
                    <a:alpha val="99000"/>
                  </a:schemeClr>
                </a:solidFill>
              </a:rPr>
              <a:t> global y </a:t>
            </a:r>
            <a:r>
              <a:rPr lang="en-US" sz="3600" dirty="0" err="1" smtClean="0">
                <a:solidFill>
                  <a:schemeClr val="tx1">
                    <a:lumMod val="90000"/>
                    <a:lumOff val="10000"/>
                    <a:alpha val="99000"/>
                  </a:schemeClr>
                </a:solidFill>
              </a:rPr>
              <a:t>única</a:t>
            </a:r>
            <a:r>
              <a:rPr lang="en-US" sz="3600" dirty="0" smtClean="0">
                <a:solidFill>
                  <a:schemeClr val="tx1">
                    <a:lumMod val="90000"/>
                    <a:lumOff val="10000"/>
                    <a:alpha val="99000"/>
                  </a:schemeClr>
                </a:solidFill>
              </a:rPr>
              <a:t> </a:t>
            </a:r>
            <a:r>
              <a:rPr lang="en-US" sz="3600" dirty="0" err="1" smtClean="0">
                <a:solidFill>
                  <a:schemeClr val="tx1">
                    <a:lumMod val="90000"/>
                    <a:lumOff val="10000"/>
                    <a:alpha val="99000"/>
                  </a:schemeClr>
                </a:solidFill>
              </a:rPr>
              <a:t>elegida</a:t>
            </a:r>
            <a:r>
              <a:rPr lang="en-US" sz="3600" dirty="0" smtClean="0">
                <a:solidFill>
                  <a:schemeClr val="tx1">
                    <a:lumMod val="90000"/>
                    <a:lumOff val="10000"/>
                    <a:alpha val="99000"/>
                  </a:schemeClr>
                </a:solidFill>
              </a:rPr>
              <a:t> </a:t>
            </a:r>
            <a:r>
              <a:rPr lang="en-US" sz="3600" dirty="0" err="1" smtClean="0">
                <a:solidFill>
                  <a:schemeClr val="tx1">
                    <a:lumMod val="90000"/>
                    <a:lumOff val="10000"/>
                    <a:alpha val="99000"/>
                  </a:schemeClr>
                </a:solidFill>
              </a:rPr>
              <a:t>por</a:t>
            </a:r>
            <a:r>
              <a:rPr lang="en-US" sz="3600" dirty="0" smtClean="0">
                <a:solidFill>
                  <a:schemeClr val="tx1">
                    <a:lumMod val="90000"/>
                    <a:lumOff val="10000"/>
                    <a:alpha val="99000"/>
                  </a:schemeClr>
                </a:solidFill>
              </a:rPr>
              <a:t> el </a:t>
            </a:r>
            <a:r>
              <a:rPr lang="en-US" sz="3600" dirty="0" err="1" smtClean="0">
                <a:solidFill>
                  <a:schemeClr val="tx1">
                    <a:lumMod val="90000"/>
                    <a:lumOff val="10000"/>
                    <a:alpha val="99000"/>
                  </a:schemeClr>
                </a:solidFill>
              </a:rPr>
              <a:t>usuario</a:t>
            </a:r>
            <a:endParaRPr lang="en-US" sz="3600" dirty="0">
              <a:solidFill>
                <a:schemeClr val="tx1">
                  <a:lumMod val="90000"/>
                  <a:lumOff val="10000"/>
                  <a:alpha val="99000"/>
                </a:schemeClr>
              </a:solidFill>
            </a:endParaRPr>
          </a:p>
        </p:txBody>
      </p:sp>
      <p:pic>
        <p:nvPicPr>
          <p:cNvPr id="24" name="Picture 6" descr="\\server3\InternalBin\Resource DVD\DVD_ART36\Artwork_Imagery\Icons - Illustrations\Maps Globes\world map Transparent blue.png"/>
          <p:cNvPicPr>
            <a:picLocks noChangeAspect="1" noChangeArrowheads="1"/>
          </p:cNvPicPr>
          <p:nvPr/>
        </p:nvPicPr>
        <p:blipFill>
          <a:blip r:embed="rId3" cstate="screen">
            <a:extLst>
              <a:ext uri="{BEBA8EAE-BF5A-486C-A8C5-ECC9F3942E4B}">
                <a14:imgProps xmlns:a14="http://schemas.microsoft.com/office/drawing/2010/main">
                  <a14:imgLayer r:embed="rId4">
                    <a14:imgEffect>
                      <a14:brightnessContrast bright="-40000"/>
                    </a14:imgEffect>
                  </a14:imgLayer>
                </a14:imgProps>
              </a:ext>
              <a:ext uri="{28A0092B-C50C-407E-A947-70E740481C1C}">
                <a14:useLocalDpi xmlns:a14="http://schemas.microsoft.com/office/drawing/2010/main"/>
              </a:ext>
            </a:extLst>
          </a:blip>
          <a:srcRect/>
          <a:stretch>
            <a:fillRect/>
          </a:stretch>
        </p:blipFill>
        <p:spPr bwMode="auto">
          <a:xfrm>
            <a:off x="3" y="2736320"/>
            <a:ext cx="4799013" cy="3878227"/>
          </a:xfrm>
          <a:prstGeom prst="rect">
            <a:avLst/>
          </a:prstGeom>
          <a:noFill/>
        </p:spPr>
      </p:pic>
      <p:pic>
        <p:nvPicPr>
          <p:cNvPr id="25" name="Picture 24" descr="\\server3\InternalBin\Resource DVD\DVD_ART36\Artwork_Imagery\Icons - Illustrations\Maps Globes\world map Transparent blue.png"/>
          <p:cNvPicPr>
            <a:picLocks noChangeAspect="1" noChangeArrowheads="1"/>
          </p:cNvPicPr>
          <p:nvPr/>
        </p:nvPicPr>
        <p:blipFill>
          <a:blip r:embed="rId5" cstate="screen">
            <a:duotone>
              <a:prstClr val="black"/>
              <a:schemeClr val="tx2">
                <a:tint val="45000"/>
                <a:satMod val="400000"/>
              </a:schemeClr>
            </a:duotone>
            <a:extLst>
              <a:ext uri="{BEBA8EAE-BF5A-486C-A8C5-ECC9F3942E4B}">
                <a14:imgProps xmlns:a14="http://schemas.microsoft.com/office/drawing/2010/main">
                  <a14:imgLayer r:embed="rId6">
                    <a14:imgEffect>
                      <a14:colorTemperature colorTemp="11200"/>
                    </a14:imgEffect>
                    <a14:imgEffect>
                      <a14:saturation sat="400000"/>
                    </a14:imgEffect>
                  </a14:imgLayer>
                </a14:imgProps>
              </a:ext>
              <a:ext uri="{28A0092B-C50C-407E-A947-70E740481C1C}">
                <a14:useLocalDpi xmlns:a14="http://schemas.microsoft.com/office/drawing/2010/main"/>
              </a:ext>
            </a:extLst>
          </a:blip>
          <a:srcRect/>
          <a:stretch>
            <a:fillRect/>
          </a:stretch>
        </p:blipFill>
        <p:spPr bwMode="auto">
          <a:xfrm>
            <a:off x="4810126" y="2745845"/>
            <a:ext cx="2590800" cy="3878227"/>
          </a:xfrm>
          <a:prstGeom prst="rect">
            <a:avLst/>
          </a:prstGeom>
          <a:noFill/>
        </p:spPr>
      </p:pic>
      <p:pic>
        <p:nvPicPr>
          <p:cNvPr id="26" name="Picture 6" descr="\\server3\InternalBin\Resource DVD\DVD_ART36\Artwork_Imagery\Icons - Illustrations\Maps Globes\world map Transparent blue.png"/>
          <p:cNvPicPr>
            <a:picLocks noChangeAspect="1" noChangeArrowheads="1"/>
          </p:cNvPicPr>
          <p:nvPr/>
        </p:nvPicPr>
        <p:blipFill>
          <a:blip r:embed="rId7" cstate="screen">
            <a:extLst>
              <a:ext uri="{BEBA8EAE-BF5A-486C-A8C5-ECC9F3942E4B}">
                <a14:imgProps xmlns:a14="http://schemas.microsoft.com/office/drawing/2010/main">
                  <a14:imgLayer r:embed="rId8">
                    <a14:imgEffect>
                      <a14:brightnessContrast bright="-40000"/>
                    </a14:imgEffect>
                  </a14:imgLayer>
                </a14:imgProps>
              </a:ext>
              <a:ext uri="{28A0092B-C50C-407E-A947-70E740481C1C}">
                <a14:useLocalDpi xmlns:a14="http://schemas.microsoft.com/office/drawing/2010/main"/>
              </a:ext>
            </a:extLst>
          </a:blip>
          <a:srcRect r="-1748"/>
          <a:stretch>
            <a:fillRect/>
          </a:stretch>
        </p:blipFill>
        <p:spPr bwMode="auto">
          <a:xfrm>
            <a:off x="7410453" y="2745845"/>
            <a:ext cx="4778375" cy="3878227"/>
          </a:xfrm>
          <a:prstGeom prst="rect">
            <a:avLst/>
          </a:prstGeom>
          <a:noFill/>
        </p:spPr>
      </p:pic>
      <p:cxnSp>
        <p:nvCxnSpPr>
          <p:cNvPr id="27" name="Straight Connector 26"/>
          <p:cNvCxnSpPr/>
          <p:nvPr/>
        </p:nvCxnSpPr>
        <p:spPr>
          <a:xfrm>
            <a:off x="4810126" y="2409227"/>
            <a:ext cx="0" cy="4114800"/>
          </a:xfrm>
          <a:prstGeom prst="line">
            <a:avLst/>
          </a:prstGeom>
          <a:ln>
            <a:solidFill>
              <a:schemeClr val="tx1">
                <a:lumMod val="10000"/>
                <a:lumOff val="9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389812" y="2409227"/>
            <a:ext cx="0" cy="4114800"/>
          </a:xfrm>
          <a:prstGeom prst="line">
            <a:avLst/>
          </a:prstGeom>
          <a:ln>
            <a:solidFill>
              <a:schemeClr val="tx1">
                <a:lumMod val="10000"/>
                <a:lumOff val="90000"/>
              </a:schemeClr>
            </a:solidFill>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bwMode="auto">
          <a:xfrm>
            <a:off x="3" y="4317473"/>
            <a:ext cx="12188824" cy="3076575"/>
          </a:xfrm>
          <a:prstGeom prst="rect">
            <a:avLst/>
          </a:prstGeom>
          <a:gradFill flip="none" rotWithShape="1">
            <a:gsLst>
              <a:gs pos="0">
                <a:schemeClr val="bg1">
                  <a:alpha val="0"/>
                </a:schemeClr>
              </a:gs>
              <a:gs pos="46000">
                <a:schemeClr val="bg1">
                  <a:alpha val="20000"/>
                </a:schemeClr>
              </a:gs>
              <a:gs pos="100000">
                <a:schemeClr val="bg1">
                  <a:alpha val="45000"/>
                </a:schemeClr>
              </a:gs>
            </a:gsLst>
            <a:lin ang="5400000" scaled="0"/>
            <a:tileRect/>
          </a:gradFill>
          <a:ln>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121888" tIns="60944" rIns="121888" bIns="60944" numCol="1" rtlCol="0" anchor="ctr" anchorCtr="0" compatLnSpc="1">
            <a:prstTxWarp prst="textNoShape">
              <a:avLst/>
            </a:prstTxWarp>
          </a:bodyPr>
          <a:lstStyle/>
          <a:p>
            <a:pPr algn="ctr" defTabSz="1218535"/>
            <a:endParaRPr lang="en-US" sz="3200" spc="-67" dirty="0">
              <a:gradFill>
                <a:gsLst>
                  <a:gs pos="0">
                    <a:srgbClr val="000000"/>
                  </a:gs>
                  <a:gs pos="100000">
                    <a:srgbClr val="000000"/>
                  </a:gs>
                </a:gsLst>
                <a:lin ang="5400000" scaled="0"/>
              </a:gradFill>
            </a:endParaRPr>
          </a:p>
        </p:txBody>
      </p:sp>
      <p:grpSp>
        <p:nvGrpSpPr>
          <p:cNvPr id="34" name="Group 33"/>
          <p:cNvGrpSpPr/>
          <p:nvPr/>
        </p:nvGrpSpPr>
        <p:grpSpPr>
          <a:xfrm>
            <a:off x="2051630" y="3424849"/>
            <a:ext cx="1786840" cy="536697"/>
            <a:chOff x="8718270" y="3152204"/>
            <a:chExt cx="2762610" cy="829780"/>
          </a:xfrm>
          <a:effectLst>
            <a:outerShdw blurRad="76200" dir="18900000" sy="23000" kx="-1200000" algn="bl" rotWithShape="0">
              <a:prstClr val="black">
                <a:alpha val="20000"/>
              </a:prstClr>
            </a:outerShdw>
          </a:effectLst>
        </p:grpSpPr>
        <p:grpSp>
          <p:nvGrpSpPr>
            <p:cNvPr id="41" name="Group 40"/>
            <p:cNvGrpSpPr/>
            <p:nvPr/>
          </p:nvGrpSpPr>
          <p:grpSpPr>
            <a:xfrm>
              <a:off x="8718270" y="3152204"/>
              <a:ext cx="2762610" cy="829780"/>
              <a:chOff x="8069942" y="-247775"/>
              <a:chExt cx="2762610" cy="829780"/>
            </a:xfrm>
          </p:grpSpPr>
          <p:sp>
            <p:nvSpPr>
              <p:cNvPr id="43" name="Rectangle 42"/>
              <p:cNvSpPr/>
              <p:nvPr/>
            </p:nvSpPr>
            <p:spPr bwMode="auto">
              <a:xfrm>
                <a:off x="8072519" y="-247775"/>
                <a:ext cx="2760033" cy="549224"/>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44" name="Isosceles Triangle 43"/>
              <p:cNvSpPr/>
              <p:nvPr/>
            </p:nvSpPr>
            <p:spPr bwMode="auto">
              <a:xfrm rot="5400000">
                <a:off x="7864352" y="64918"/>
                <a:ext cx="722677" cy="311498"/>
              </a:xfrm>
              <a:prstGeom prst="triangle">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grpSp>
        <p:sp>
          <p:nvSpPr>
            <p:cNvPr id="42" name="TextBox 41"/>
            <p:cNvSpPr txBox="1"/>
            <p:nvPr/>
          </p:nvSpPr>
          <p:spPr>
            <a:xfrm>
              <a:off x="8874018" y="3266409"/>
              <a:ext cx="2092349" cy="299785"/>
            </a:xfrm>
            <a:prstGeom prst="rect">
              <a:avLst/>
            </a:prstGeom>
            <a:noFill/>
          </p:spPr>
          <p:txBody>
            <a:bodyPr wrap="none" lIns="0" tIns="0" rIns="0" bIns="0" rtlCol="0">
              <a:spAutoFit/>
            </a:bodyPr>
            <a:lstStyle/>
            <a:p>
              <a:pPr>
                <a:lnSpc>
                  <a:spcPct val="90000"/>
                </a:lnSpc>
                <a:spcBef>
                  <a:spcPct val="20000"/>
                </a:spcBef>
                <a:buSzPct val="80000"/>
              </a:pPr>
              <a:r>
                <a:rPr lang="en-US" sz="1400" dirty="0" smtClean="0">
                  <a:solidFill>
                    <a:schemeClr val="bg1">
                      <a:alpha val="99000"/>
                    </a:schemeClr>
                  </a:solidFill>
                </a:rPr>
                <a:t>North Central US</a:t>
              </a:r>
            </a:p>
          </p:txBody>
        </p:sp>
      </p:grpSp>
      <p:grpSp>
        <p:nvGrpSpPr>
          <p:cNvPr id="50" name="Group 49"/>
          <p:cNvGrpSpPr/>
          <p:nvPr/>
        </p:nvGrpSpPr>
        <p:grpSpPr>
          <a:xfrm>
            <a:off x="5602046" y="3315252"/>
            <a:ext cx="1785173" cy="536697"/>
            <a:chOff x="8720847" y="3152204"/>
            <a:chExt cx="2760033" cy="829780"/>
          </a:xfrm>
          <a:effectLst>
            <a:outerShdw blurRad="76200" dir="18900000" sy="23000" kx="-1200000" algn="bl" rotWithShape="0">
              <a:prstClr val="black">
                <a:alpha val="20000"/>
              </a:prstClr>
            </a:outerShdw>
          </a:effectLst>
        </p:grpSpPr>
        <p:grpSp>
          <p:nvGrpSpPr>
            <p:cNvPr id="51" name="Group 50"/>
            <p:cNvGrpSpPr/>
            <p:nvPr/>
          </p:nvGrpSpPr>
          <p:grpSpPr>
            <a:xfrm>
              <a:off x="8720847" y="3152204"/>
              <a:ext cx="2760033" cy="829780"/>
              <a:chOff x="8072519" y="-247775"/>
              <a:chExt cx="2760033" cy="829780"/>
            </a:xfrm>
          </p:grpSpPr>
          <p:sp>
            <p:nvSpPr>
              <p:cNvPr id="53" name="Rectangle 52"/>
              <p:cNvSpPr/>
              <p:nvPr/>
            </p:nvSpPr>
            <p:spPr bwMode="auto">
              <a:xfrm>
                <a:off x="8072519" y="-247775"/>
                <a:ext cx="2760033" cy="549224"/>
              </a:xfrm>
              <a:prstGeom prst="rect">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54" name="Isosceles Triangle 53"/>
              <p:cNvSpPr/>
              <p:nvPr/>
            </p:nvSpPr>
            <p:spPr bwMode="auto">
              <a:xfrm rot="5400000">
                <a:off x="7866930" y="64918"/>
                <a:ext cx="722676" cy="311498"/>
              </a:xfrm>
              <a:prstGeom prst="triangle">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grpSp>
        <p:sp>
          <p:nvSpPr>
            <p:cNvPr id="52" name="TextBox 51"/>
            <p:cNvSpPr txBox="1"/>
            <p:nvPr/>
          </p:nvSpPr>
          <p:spPr>
            <a:xfrm>
              <a:off x="8874018" y="3266409"/>
              <a:ext cx="2065881" cy="299785"/>
            </a:xfrm>
            <a:prstGeom prst="rect">
              <a:avLst/>
            </a:prstGeom>
            <a:noFill/>
          </p:spPr>
          <p:txBody>
            <a:bodyPr wrap="none" lIns="0" tIns="0" rIns="0" bIns="0" rtlCol="0">
              <a:spAutoFit/>
            </a:bodyPr>
            <a:lstStyle/>
            <a:p>
              <a:pPr>
                <a:lnSpc>
                  <a:spcPct val="90000"/>
                </a:lnSpc>
                <a:spcBef>
                  <a:spcPct val="20000"/>
                </a:spcBef>
                <a:buSzPct val="80000"/>
              </a:pPr>
              <a:r>
                <a:rPr lang="en-US" sz="1400" dirty="0">
                  <a:solidFill>
                    <a:schemeClr val="bg1">
                      <a:alpha val="99000"/>
                    </a:schemeClr>
                  </a:solidFill>
                </a:rPr>
                <a:t>Northern Europe</a:t>
              </a:r>
            </a:p>
          </p:txBody>
        </p:sp>
      </p:grpSp>
      <p:grpSp>
        <p:nvGrpSpPr>
          <p:cNvPr id="55" name="Group 54"/>
          <p:cNvGrpSpPr/>
          <p:nvPr/>
        </p:nvGrpSpPr>
        <p:grpSpPr>
          <a:xfrm>
            <a:off x="6140466" y="3703047"/>
            <a:ext cx="1786840" cy="536697"/>
            <a:chOff x="8718270" y="3152204"/>
            <a:chExt cx="2762610" cy="829780"/>
          </a:xfrm>
          <a:effectLst>
            <a:outerShdw blurRad="76200" dir="18900000" sy="23000" kx="-1200000" algn="bl" rotWithShape="0">
              <a:prstClr val="black">
                <a:alpha val="20000"/>
              </a:prstClr>
            </a:outerShdw>
          </a:effectLst>
        </p:grpSpPr>
        <p:grpSp>
          <p:nvGrpSpPr>
            <p:cNvPr id="56" name="Group 55"/>
            <p:cNvGrpSpPr/>
            <p:nvPr/>
          </p:nvGrpSpPr>
          <p:grpSpPr>
            <a:xfrm>
              <a:off x="8718270" y="3152204"/>
              <a:ext cx="2762610" cy="829780"/>
              <a:chOff x="8069942" y="-247775"/>
              <a:chExt cx="2762610" cy="829780"/>
            </a:xfrm>
          </p:grpSpPr>
          <p:sp>
            <p:nvSpPr>
              <p:cNvPr id="58" name="Rectangle 57"/>
              <p:cNvSpPr/>
              <p:nvPr/>
            </p:nvSpPr>
            <p:spPr bwMode="auto">
              <a:xfrm>
                <a:off x="8072519" y="-247775"/>
                <a:ext cx="2760033" cy="549224"/>
              </a:xfrm>
              <a:prstGeom prst="rect">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59" name="Isosceles Triangle 58"/>
              <p:cNvSpPr/>
              <p:nvPr/>
            </p:nvSpPr>
            <p:spPr bwMode="auto">
              <a:xfrm rot="5400000">
                <a:off x="7864352" y="64918"/>
                <a:ext cx="722677" cy="311498"/>
              </a:xfrm>
              <a:prstGeom prst="triangle">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grpSp>
        <p:sp>
          <p:nvSpPr>
            <p:cNvPr id="57" name="TextBox 56"/>
            <p:cNvSpPr txBox="1"/>
            <p:nvPr/>
          </p:nvSpPr>
          <p:spPr>
            <a:xfrm>
              <a:off x="8874018" y="3266409"/>
              <a:ext cx="1949892" cy="299785"/>
            </a:xfrm>
            <a:prstGeom prst="rect">
              <a:avLst/>
            </a:prstGeom>
            <a:noFill/>
          </p:spPr>
          <p:txBody>
            <a:bodyPr wrap="none" lIns="0" tIns="0" rIns="0" bIns="0" rtlCol="0">
              <a:spAutoFit/>
            </a:bodyPr>
            <a:lstStyle/>
            <a:p>
              <a:pPr>
                <a:lnSpc>
                  <a:spcPct val="90000"/>
                </a:lnSpc>
                <a:spcBef>
                  <a:spcPct val="20000"/>
                </a:spcBef>
                <a:buSzPct val="80000"/>
              </a:pPr>
              <a:r>
                <a:rPr lang="en-US" sz="1400" dirty="0">
                  <a:solidFill>
                    <a:schemeClr val="bg1">
                      <a:alpha val="99000"/>
                    </a:schemeClr>
                  </a:solidFill>
                </a:rPr>
                <a:t>Western Europe</a:t>
              </a:r>
            </a:p>
          </p:txBody>
        </p:sp>
      </p:grpSp>
      <p:sp>
        <p:nvSpPr>
          <p:cNvPr id="75" name="TextBox 74"/>
          <p:cNvSpPr txBox="1">
            <a:spLocks noChangeArrowheads="1"/>
          </p:cNvSpPr>
          <p:nvPr/>
        </p:nvSpPr>
        <p:spPr bwMode="auto">
          <a:xfrm>
            <a:off x="283043" y="2288892"/>
            <a:ext cx="4460196" cy="492416"/>
          </a:xfrm>
          <a:prstGeom prst="rect">
            <a:avLst/>
          </a:prstGeom>
          <a:noFill/>
          <a:ln w="9525">
            <a:noFill/>
            <a:miter lim="800000"/>
            <a:headEnd/>
            <a:tailEnd/>
          </a:ln>
        </p:spPr>
        <p:txBody>
          <a:bodyPr wrap="square" lIns="121893" tIns="60947" rIns="121893" bIns="60947">
            <a:spAutoFit/>
          </a:bodyPr>
          <a:lstStyle/>
          <a:p>
            <a:pPr algn="ctr" eaLnBrk="0" hangingPunct="0"/>
            <a:r>
              <a:rPr lang="en-US" dirty="0" smtClean="0">
                <a:solidFill>
                  <a:srgbClr val="00B0F0">
                    <a:alpha val="98824"/>
                  </a:srgbClr>
                </a:solidFill>
                <a:latin typeface="Segoe UI Light" pitchFamily="34" charset="0"/>
              </a:rPr>
              <a:t>US</a:t>
            </a:r>
            <a:endParaRPr lang="en-US" dirty="0">
              <a:solidFill>
                <a:srgbClr val="00B0F0">
                  <a:alpha val="98824"/>
                </a:srgbClr>
              </a:solidFill>
              <a:latin typeface="Segoe UI Light" pitchFamily="34" charset="0"/>
            </a:endParaRPr>
          </a:p>
        </p:txBody>
      </p:sp>
      <p:sp>
        <p:nvSpPr>
          <p:cNvPr id="76" name="TextBox 9"/>
          <p:cNvSpPr txBox="1">
            <a:spLocks noChangeArrowheads="1"/>
          </p:cNvSpPr>
          <p:nvPr/>
        </p:nvSpPr>
        <p:spPr bwMode="auto">
          <a:xfrm>
            <a:off x="4640207" y="2297362"/>
            <a:ext cx="2862092" cy="492416"/>
          </a:xfrm>
          <a:prstGeom prst="rect">
            <a:avLst/>
          </a:prstGeom>
          <a:noFill/>
          <a:ln w="9525">
            <a:noFill/>
            <a:miter lim="800000"/>
            <a:headEnd/>
            <a:tailEnd/>
          </a:ln>
        </p:spPr>
        <p:txBody>
          <a:bodyPr wrap="square" lIns="121893" tIns="60947" rIns="121893" bIns="60947">
            <a:spAutoFit/>
          </a:bodyPr>
          <a:lstStyle/>
          <a:p>
            <a:pPr algn="ctr" eaLnBrk="0" hangingPunct="0"/>
            <a:r>
              <a:rPr lang="en-US" dirty="0" smtClean="0">
                <a:solidFill>
                  <a:schemeClr val="accent3">
                    <a:alpha val="98824"/>
                  </a:schemeClr>
                </a:solidFill>
                <a:latin typeface="Segoe UI Light" pitchFamily="34" charset="0"/>
              </a:rPr>
              <a:t>Europe</a:t>
            </a:r>
            <a:endParaRPr lang="en-US" dirty="0">
              <a:solidFill>
                <a:schemeClr val="accent3">
                  <a:alpha val="98824"/>
                </a:schemeClr>
              </a:solidFill>
              <a:latin typeface="Segoe UI Light" pitchFamily="34" charset="0"/>
            </a:endParaRPr>
          </a:p>
        </p:txBody>
      </p:sp>
      <p:sp>
        <p:nvSpPr>
          <p:cNvPr id="77" name="TextBox 9"/>
          <p:cNvSpPr txBox="1">
            <a:spLocks noChangeArrowheads="1"/>
          </p:cNvSpPr>
          <p:nvPr/>
        </p:nvSpPr>
        <p:spPr bwMode="auto">
          <a:xfrm>
            <a:off x="7856107" y="2330297"/>
            <a:ext cx="3663010" cy="492416"/>
          </a:xfrm>
          <a:prstGeom prst="rect">
            <a:avLst/>
          </a:prstGeom>
          <a:noFill/>
          <a:ln w="9525">
            <a:noFill/>
            <a:miter lim="800000"/>
            <a:headEnd/>
            <a:tailEnd/>
          </a:ln>
        </p:spPr>
        <p:txBody>
          <a:bodyPr wrap="square" lIns="121893" tIns="60947" rIns="121893" bIns="60947">
            <a:spAutoFit/>
          </a:bodyPr>
          <a:lstStyle/>
          <a:p>
            <a:pPr algn="ctr" eaLnBrk="0" hangingPunct="0"/>
            <a:r>
              <a:rPr lang="en-US" dirty="0" smtClean="0">
                <a:solidFill>
                  <a:srgbClr val="92D050">
                    <a:alpha val="98824"/>
                  </a:srgbClr>
                </a:solidFill>
                <a:latin typeface="Segoe UI Light" pitchFamily="34" charset="0"/>
              </a:rPr>
              <a:t>Asia</a:t>
            </a:r>
            <a:endParaRPr lang="en-US" dirty="0">
              <a:solidFill>
                <a:srgbClr val="92D050">
                  <a:alpha val="98824"/>
                </a:srgbClr>
              </a:solidFill>
              <a:latin typeface="Segoe UI Light" pitchFamily="34" charset="0"/>
            </a:endParaRPr>
          </a:p>
        </p:txBody>
      </p:sp>
      <p:sp>
        <p:nvSpPr>
          <p:cNvPr id="3" name="TextBox 2"/>
          <p:cNvSpPr txBox="1"/>
          <p:nvPr/>
        </p:nvSpPr>
        <p:spPr>
          <a:xfrm>
            <a:off x="519112" y="1686910"/>
            <a:ext cx="9435999" cy="443198"/>
          </a:xfrm>
          <a:prstGeom prst="rect">
            <a:avLst/>
          </a:prstGeom>
          <a:noFill/>
        </p:spPr>
        <p:txBody>
          <a:bodyPr wrap="square" lIns="0" tIns="0" rIns="0" bIns="0" rtlCol="0">
            <a:spAutoFit/>
          </a:bodyPr>
          <a:lstStyle/>
          <a:p>
            <a:pPr>
              <a:lnSpc>
                <a:spcPct val="90000"/>
              </a:lnSpc>
              <a:spcBef>
                <a:spcPct val="20000"/>
              </a:spcBef>
              <a:buSzPct val="80000"/>
            </a:pPr>
            <a:r>
              <a:rPr lang="en-US" sz="3200" dirty="0" err="1" smtClean="0">
                <a:solidFill>
                  <a:schemeClr val="accent2">
                    <a:alpha val="99000"/>
                  </a:schemeClr>
                </a:solidFill>
                <a:latin typeface="Segoe UI Light" pitchFamily="34" charset="0"/>
              </a:rPr>
              <a:t>Lugares</a:t>
            </a:r>
            <a:r>
              <a:rPr lang="en-US" sz="3200" dirty="0" smtClean="0">
                <a:solidFill>
                  <a:schemeClr val="accent2">
                    <a:alpha val="99000"/>
                  </a:schemeClr>
                </a:solidFill>
                <a:latin typeface="Segoe UI Light" pitchFamily="34" charset="0"/>
              </a:rPr>
              <a:t> </a:t>
            </a:r>
            <a:r>
              <a:rPr lang="en-US" sz="3200" dirty="0" err="1" smtClean="0">
                <a:solidFill>
                  <a:schemeClr val="accent2">
                    <a:alpha val="99000"/>
                  </a:schemeClr>
                </a:solidFill>
                <a:latin typeface="Segoe UI Light" pitchFamily="34" charset="0"/>
              </a:rPr>
              <a:t>disponibles</a:t>
            </a:r>
            <a:r>
              <a:rPr lang="en-US" sz="3200" dirty="0" smtClean="0">
                <a:solidFill>
                  <a:schemeClr val="accent2">
                    <a:alpha val="99000"/>
                  </a:schemeClr>
                </a:solidFill>
                <a:latin typeface="Segoe UI Light" pitchFamily="34" charset="0"/>
              </a:rPr>
              <a:t> para </a:t>
            </a:r>
            <a:r>
              <a:rPr lang="en-US" sz="3200" dirty="0" err="1" smtClean="0">
                <a:solidFill>
                  <a:schemeClr val="accent2">
                    <a:alpha val="99000"/>
                  </a:schemeClr>
                </a:solidFill>
                <a:latin typeface="Segoe UI Light" pitchFamily="34" charset="0"/>
              </a:rPr>
              <a:t>elegir</a:t>
            </a:r>
            <a:r>
              <a:rPr lang="en-US" sz="3200" dirty="0" smtClean="0">
                <a:solidFill>
                  <a:schemeClr val="accent2">
                    <a:alpha val="99000"/>
                  </a:schemeClr>
                </a:solidFill>
                <a:latin typeface="Segoe UI Light" pitchFamily="34" charset="0"/>
              </a:rPr>
              <a:t>:</a:t>
            </a:r>
            <a:endParaRPr lang="en-US" sz="3200" dirty="0">
              <a:solidFill>
                <a:schemeClr val="accent2">
                  <a:alpha val="99000"/>
                </a:schemeClr>
              </a:solidFill>
              <a:latin typeface="Segoe UI Light" pitchFamily="34" charset="0"/>
            </a:endParaRPr>
          </a:p>
        </p:txBody>
      </p:sp>
      <p:grpSp>
        <p:nvGrpSpPr>
          <p:cNvPr id="70" name="Group 69"/>
          <p:cNvGrpSpPr/>
          <p:nvPr/>
        </p:nvGrpSpPr>
        <p:grpSpPr>
          <a:xfrm>
            <a:off x="2063516" y="4384492"/>
            <a:ext cx="1836849" cy="394918"/>
            <a:chOff x="8495792" y="3059628"/>
            <a:chExt cx="2985088" cy="641789"/>
          </a:xfrm>
          <a:effectLst>
            <a:outerShdw blurRad="76200" dir="18900000" sy="23000" kx="-1200000" algn="bl" rotWithShape="0">
              <a:prstClr val="black">
                <a:alpha val="20000"/>
              </a:prstClr>
            </a:outerShdw>
          </a:effectLst>
        </p:grpSpPr>
        <p:grpSp>
          <p:nvGrpSpPr>
            <p:cNvPr id="71" name="Group 70"/>
            <p:cNvGrpSpPr/>
            <p:nvPr/>
          </p:nvGrpSpPr>
          <p:grpSpPr>
            <a:xfrm>
              <a:off x="8495792" y="3059628"/>
              <a:ext cx="2985088" cy="641789"/>
              <a:chOff x="7847464" y="-340351"/>
              <a:chExt cx="2985088" cy="641789"/>
            </a:xfrm>
          </p:grpSpPr>
          <p:sp>
            <p:nvSpPr>
              <p:cNvPr id="73" name="Rectangle 72"/>
              <p:cNvSpPr/>
              <p:nvPr/>
            </p:nvSpPr>
            <p:spPr bwMode="auto">
              <a:xfrm>
                <a:off x="8072519" y="-247784"/>
                <a:ext cx="2760033" cy="54922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800" dirty="0" smtClean="0">
                  <a:gradFill>
                    <a:gsLst>
                      <a:gs pos="0">
                        <a:srgbClr val="FFFFFF"/>
                      </a:gs>
                      <a:gs pos="100000">
                        <a:srgbClr val="FFFFFF"/>
                      </a:gs>
                    </a:gsLst>
                    <a:lin ang="5400000" scaled="0"/>
                  </a:gradFill>
                </a:endParaRPr>
              </a:p>
            </p:txBody>
          </p:sp>
          <p:sp>
            <p:nvSpPr>
              <p:cNvPr id="74" name="Isosceles Triangle 73"/>
              <p:cNvSpPr/>
              <p:nvPr/>
            </p:nvSpPr>
            <p:spPr bwMode="auto">
              <a:xfrm rot="12893492">
                <a:off x="7847464" y="-340351"/>
                <a:ext cx="722678" cy="311500"/>
              </a:xfrm>
              <a:prstGeom prst="triangle">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800" dirty="0" smtClean="0">
                  <a:gradFill>
                    <a:gsLst>
                      <a:gs pos="0">
                        <a:srgbClr val="FFFFFF"/>
                      </a:gs>
                      <a:gs pos="100000">
                        <a:srgbClr val="FFFFFF"/>
                      </a:gs>
                    </a:gsLst>
                    <a:lin ang="5400000" scaled="0"/>
                  </a:gradFill>
                </a:endParaRPr>
              </a:p>
            </p:txBody>
          </p:sp>
        </p:grpSp>
        <p:sp>
          <p:nvSpPr>
            <p:cNvPr id="72" name="TextBox 71"/>
            <p:cNvSpPr txBox="1"/>
            <p:nvPr/>
          </p:nvSpPr>
          <p:spPr>
            <a:xfrm>
              <a:off x="8874018" y="3266409"/>
              <a:ext cx="2349244" cy="339233"/>
            </a:xfrm>
            <a:prstGeom prst="rect">
              <a:avLst/>
            </a:prstGeom>
            <a:noFill/>
          </p:spPr>
          <p:txBody>
            <a:bodyPr wrap="none" lIns="0" tIns="0" rIns="0" bIns="0" rtlCol="0">
              <a:spAutoFit/>
            </a:bodyPr>
            <a:lstStyle/>
            <a:p>
              <a:pPr>
                <a:lnSpc>
                  <a:spcPct val="90000"/>
                </a:lnSpc>
                <a:spcBef>
                  <a:spcPct val="20000"/>
                </a:spcBef>
                <a:buSzPct val="80000"/>
              </a:pPr>
              <a:r>
                <a:rPr lang="en-US" sz="1200" dirty="0" smtClean="0">
                  <a:solidFill>
                    <a:schemeClr val="bg1"/>
                  </a:solidFill>
                </a:rPr>
                <a:t>South Central US</a:t>
              </a:r>
            </a:p>
          </p:txBody>
        </p:sp>
      </p:grpSp>
      <p:grpSp>
        <p:nvGrpSpPr>
          <p:cNvPr id="78" name="Group 77"/>
          <p:cNvGrpSpPr/>
          <p:nvPr/>
        </p:nvGrpSpPr>
        <p:grpSpPr>
          <a:xfrm>
            <a:off x="1303953" y="3783682"/>
            <a:ext cx="698329" cy="510598"/>
            <a:chOff x="8718270" y="3152204"/>
            <a:chExt cx="1134864" cy="829780"/>
          </a:xfrm>
          <a:effectLst>
            <a:outerShdw blurRad="76200" dir="18900000" sy="23000" kx="-1200000" algn="bl" rotWithShape="0">
              <a:prstClr val="black">
                <a:alpha val="20000"/>
              </a:prstClr>
            </a:outerShdw>
          </a:effectLst>
        </p:grpSpPr>
        <p:grpSp>
          <p:nvGrpSpPr>
            <p:cNvPr id="79" name="Group 78"/>
            <p:cNvGrpSpPr/>
            <p:nvPr/>
          </p:nvGrpSpPr>
          <p:grpSpPr>
            <a:xfrm>
              <a:off x="8718270" y="3152204"/>
              <a:ext cx="1134864" cy="829780"/>
              <a:chOff x="8069942" y="-247775"/>
              <a:chExt cx="1134864" cy="829780"/>
            </a:xfrm>
          </p:grpSpPr>
          <p:sp>
            <p:nvSpPr>
              <p:cNvPr id="81" name="Rectangle 80"/>
              <p:cNvSpPr/>
              <p:nvPr/>
            </p:nvSpPr>
            <p:spPr bwMode="auto">
              <a:xfrm>
                <a:off x="8072521" y="-247775"/>
                <a:ext cx="1132285" cy="549224"/>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800" dirty="0" smtClean="0">
                  <a:gradFill>
                    <a:gsLst>
                      <a:gs pos="0">
                        <a:srgbClr val="FFFFFF"/>
                      </a:gs>
                      <a:gs pos="100000">
                        <a:srgbClr val="FFFFFF"/>
                      </a:gs>
                    </a:gsLst>
                    <a:lin ang="5400000" scaled="0"/>
                  </a:gradFill>
                </a:endParaRPr>
              </a:p>
            </p:txBody>
          </p:sp>
          <p:sp>
            <p:nvSpPr>
              <p:cNvPr id="82" name="Isosceles Triangle 81"/>
              <p:cNvSpPr/>
              <p:nvPr/>
            </p:nvSpPr>
            <p:spPr bwMode="auto">
              <a:xfrm rot="5400000">
                <a:off x="7864352" y="64918"/>
                <a:ext cx="722677" cy="311498"/>
              </a:xfrm>
              <a:prstGeom prst="triangle">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800" dirty="0" smtClean="0">
                  <a:gradFill>
                    <a:gsLst>
                      <a:gs pos="0">
                        <a:srgbClr val="FFFFFF"/>
                      </a:gs>
                      <a:gs pos="100000">
                        <a:srgbClr val="FFFFFF"/>
                      </a:gs>
                    </a:gsLst>
                    <a:lin ang="5400000" scaled="0"/>
                  </a:gradFill>
                </a:endParaRPr>
              </a:p>
            </p:txBody>
          </p:sp>
        </p:grpSp>
        <p:sp>
          <p:nvSpPr>
            <p:cNvPr id="80" name="TextBox 79"/>
            <p:cNvSpPr txBox="1"/>
            <p:nvPr/>
          </p:nvSpPr>
          <p:spPr>
            <a:xfrm>
              <a:off x="8874018" y="3266409"/>
              <a:ext cx="924067" cy="270092"/>
            </a:xfrm>
            <a:prstGeom prst="rect">
              <a:avLst/>
            </a:prstGeom>
            <a:noFill/>
          </p:spPr>
          <p:txBody>
            <a:bodyPr wrap="none" lIns="0" tIns="0" rIns="0" bIns="0" rtlCol="0">
              <a:spAutoFit/>
            </a:bodyPr>
            <a:lstStyle/>
            <a:p>
              <a:pPr>
                <a:lnSpc>
                  <a:spcPct val="90000"/>
                </a:lnSpc>
                <a:spcBef>
                  <a:spcPct val="20000"/>
                </a:spcBef>
                <a:buSzPct val="80000"/>
              </a:pPr>
              <a:r>
                <a:rPr lang="en-US" sz="1200" dirty="0" smtClean="0">
                  <a:solidFill>
                    <a:schemeClr val="bg1"/>
                  </a:solidFill>
                </a:rPr>
                <a:t>West US</a:t>
              </a:r>
            </a:p>
          </p:txBody>
        </p:sp>
      </p:grpSp>
      <p:grpSp>
        <p:nvGrpSpPr>
          <p:cNvPr id="83" name="Group 82"/>
          <p:cNvGrpSpPr/>
          <p:nvPr/>
        </p:nvGrpSpPr>
        <p:grpSpPr>
          <a:xfrm>
            <a:off x="2775998" y="3852288"/>
            <a:ext cx="698329" cy="510598"/>
            <a:chOff x="8718270" y="3152204"/>
            <a:chExt cx="1134864" cy="829780"/>
          </a:xfrm>
          <a:effectLst>
            <a:outerShdw blurRad="76200" dir="18900000" sy="23000" kx="-1200000" algn="bl" rotWithShape="0">
              <a:prstClr val="black">
                <a:alpha val="20000"/>
              </a:prstClr>
            </a:outerShdw>
          </a:effectLst>
        </p:grpSpPr>
        <p:grpSp>
          <p:nvGrpSpPr>
            <p:cNvPr id="84" name="Group 83"/>
            <p:cNvGrpSpPr/>
            <p:nvPr/>
          </p:nvGrpSpPr>
          <p:grpSpPr>
            <a:xfrm>
              <a:off x="8718270" y="3152204"/>
              <a:ext cx="1134864" cy="829780"/>
              <a:chOff x="8069942" y="-247775"/>
              <a:chExt cx="1134864" cy="829780"/>
            </a:xfrm>
          </p:grpSpPr>
          <p:sp>
            <p:nvSpPr>
              <p:cNvPr id="86" name="Rectangle 85"/>
              <p:cNvSpPr/>
              <p:nvPr/>
            </p:nvSpPr>
            <p:spPr bwMode="auto">
              <a:xfrm>
                <a:off x="8072521" y="-247775"/>
                <a:ext cx="1132285" cy="549224"/>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800" dirty="0" smtClean="0">
                  <a:gradFill>
                    <a:gsLst>
                      <a:gs pos="0">
                        <a:srgbClr val="FFFFFF"/>
                      </a:gs>
                      <a:gs pos="100000">
                        <a:srgbClr val="FFFFFF"/>
                      </a:gs>
                    </a:gsLst>
                    <a:lin ang="5400000" scaled="0"/>
                  </a:gradFill>
                </a:endParaRPr>
              </a:p>
            </p:txBody>
          </p:sp>
          <p:sp>
            <p:nvSpPr>
              <p:cNvPr id="87" name="Isosceles Triangle 86"/>
              <p:cNvSpPr/>
              <p:nvPr/>
            </p:nvSpPr>
            <p:spPr bwMode="auto">
              <a:xfrm rot="5400000">
                <a:off x="7864352" y="64918"/>
                <a:ext cx="722677" cy="311498"/>
              </a:xfrm>
              <a:prstGeom prst="triangle">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800" dirty="0" smtClean="0">
                  <a:gradFill>
                    <a:gsLst>
                      <a:gs pos="0">
                        <a:srgbClr val="FFFFFF"/>
                      </a:gs>
                      <a:gs pos="100000">
                        <a:srgbClr val="FFFFFF"/>
                      </a:gs>
                    </a:gsLst>
                    <a:lin ang="5400000" scaled="0"/>
                  </a:gradFill>
                </a:endParaRPr>
              </a:p>
            </p:txBody>
          </p:sp>
        </p:grpSp>
        <p:sp>
          <p:nvSpPr>
            <p:cNvPr id="85" name="TextBox 84"/>
            <p:cNvSpPr txBox="1"/>
            <p:nvPr/>
          </p:nvSpPr>
          <p:spPr>
            <a:xfrm>
              <a:off x="8874018" y="3266409"/>
              <a:ext cx="820595" cy="270092"/>
            </a:xfrm>
            <a:prstGeom prst="rect">
              <a:avLst/>
            </a:prstGeom>
            <a:noFill/>
          </p:spPr>
          <p:txBody>
            <a:bodyPr wrap="none" lIns="0" tIns="0" rIns="0" bIns="0" rtlCol="0">
              <a:spAutoFit/>
            </a:bodyPr>
            <a:lstStyle/>
            <a:p>
              <a:pPr>
                <a:lnSpc>
                  <a:spcPct val="90000"/>
                </a:lnSpc>
                <a:spcBef>
                  <a:spcPct val="20000"/>
                </a:spcBef>
                <a:buSzPct val="80000"/>
              </a:pPr>
              <a:r>
                <a:rPr lang="en-US" sz="1200" dirty="0" smtClean="0">
                  <a:solidFill>
                    <a:schemeClr val="bg1"/>
                  </a:solidFill>
                </a:rPr>
                <a:t>East US</a:t>
              </a:r>
            </a:p>
          </p:txBody>
        </p:sp>
      </p:grpSp>
      <p:grpSp>
        <p:nvGrpSpPr>
          <p:cNvPr id="93" name="Group 92"/>
          <p:cNvGrpSpPr/>
          <p:nvPr/>
        </p:nvGrpSpPr>
        <p:grpSpPr>
          <a:xfrm>
            <a:off x="9889457" y="5890811"/>
            <a:ext cx="1836849" cy="394918"/>
            <a:chOff x="8495792" y="3059628"/>
            <a:chExt cx="2985088" cy="641789"/>
          </a:xfrm>
          <a:solidFill>
            <a:srgbClr val="00B050"/>
          </a:solidFill>
          <a:effectLst>
            <a:outerShdw blurRad="76200" dir="18900000" sy="23000" kx="-1200000" algn="bl" rotWithShape="0">
              <a:prstClr val="black">
                <a:alpha val="20000"/>
              </a:prstClr>
            </a:outerShdw>
          </a:effectLst>
        </p:grpSpPr>
        <p:grpSp>
          <p:nvGrpSpPr>
            <p:cNvPr id="94" name="Group 93"/>
            <p:cNvGrpSpPr/>
            <p:nvPr/>
          </p:nvGrpSpPr>
          <p:grpSpPr>
            <a:xfrm>
              <a:off x="8495792" y="3059628"/>
              <a:ext cx="2985088" cy="641789"/>
              <a:chOff x="7847464" y="-340351"/>
              <a:chExt cx="2985088" cy="641789"/>
            </a:xfrm>
            <a:grpFill/>
          </p:grpSpPr>
          <p:sp>
            <p:nvSpPr>
              <p:cNvPr id="96" name="Rectangle 95"/>
              <p:cNvSpPr/>
              <p:nvPr/>
            </p:nvSpPr>
            <p:spPr bwMode="auto">
              <a:xfrm>
                <a:off x="8072519" y="-247784"/>
                <a:ext cx="2760033" cy="549222"/>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800" dirty="0" smtClean="0">
                  <a:gradFill>
                    <a:gsLst>
                      <a:gs pos="0">
                        <a:srgbClr val="FFFFFF"/>
                      </a:gs>
                      <a:gs pos="100000">
                        <a:srgbClr val="FFFFFF"/>
                      </a:gs>
                    </a:gsLst>
                    <a:lin ang="5400000" scaled="0"/>
                  </a:gradFill>
                </a:endParaRPr>
              </a:p>
            </p:txBody>
          </p:sp>
          <p:sp>
            <p:nvSpPr>
              <p:cNvPr id="97" name="Isosceles Triangle 96"/>
              <p:cNvSpPr/>
              <p:nvPr/>
            </p:nvSpPr>
            <p:spPr bwMode="auto">
              <a:xfrm rot="12893492">
                <a:off x="7847464" y="-340351"/>
                <a:ext cx="722678" cy="3115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800" dirty="0" smtClean="0">
                  <a:gradFill>
                    <a:gsLst>
                      <a:gs pos="0">
                        <a:srgbClr val="FFFFFF"/>
                      </a:gs>
                      <a:gs pos="100000">
                        <a:srgbClr val="FFFFFF"/>
                      </a:gs>
                    </a:gsLst>
                    <a:lin ang="5400000" scaled="0"/>
                  </a:gradFill>
                </a:endParaRPr>
              </a:p>
            </p:txBody>
          </p:sp>
        </p:grpSp>
        <p:sp>
          <p:nvSpPr>
            <p:cNvPr id="95" name="TextBox 94"/>
            <p:cNvSpPr txBox="1"/>
            <p:nvPr/>
          </p:nvSpPr>
          <p:spPr>
            <a:xfrm>
              <a:off x="8874018" y="3266408"/>
              <a:ext cx="2539935" cy="270093"/>
            </a:xfrm>
            <a:prstGeom prst="rect">
              <a:avLst/>
            </a:prstGeom>
            <a:grpFill/>
          </p:spPr>
          <p:txBody>
            <a:bodyPr wrap="none" lIns="0" tIns="0" rIns="0" bIns="0" rtlCol="0">
              <a:spAutoFit/>
            </a:bodyPr>
            <a:lstStyle/>
            <a:p>
              <a:pPr>
                <a:lnSpc>
                  <a:spcPct val="90000"/>
                </a:lnSpc>
                <a:spcBef>
                  <a:spcPct val="20000"/>
                </a:spcBef>
                <a:buSzPct val="80000"/>
              </a:pPr>
              <a:r>
                <a:rPr lang="en-US" sz="1200" dirty="0" smtClean="0">
                  <a:solidFill>
                    <a:schemeClr val="bg1"/>
                  </a:solidFill>
                </a:rPr>
                <a:t>Oceania </a:t>
              </a:r>
              <a:r>
                <a:rPr lang="en-US" sz="1200" i="1" dirty="0" smtClean="0">
                  <a:solidFill>
                    <a:schemeClr val="bg1"/>
                  </a:solidFill>
                </a:rPr>
                <a:t>(coming soon)</a:t>
              </a:r>
            </a:p>
          </p:txBody>
        </p:sp>
      </p:grpSp>
      <p:grpSp>
        <p:nvGrpSpPr>
          <p:cNvPr id="108" name="Group 107"/>
          <p:cNvGrpSpPr/>
          <p:nvPr/>
        </p:nvGrpSpPr>
        <p:grpSpPr>
          <a:xfrm>
            <a:off x="8769187" y="5160543"/>
            <a:ext cx="1836849" cy="394918"/>
            <a:chOff x="8495792" y="3059628"/>
            <a:chExt cx="2985088" cy="641789"/>
          </a:xfrm>
          <a:solidFill>
            <a:srgbClr val="92D050"/>
          </a:solidFill>
          <a:effectLst>
            <a:outerShdw blurRad="76200" dir="18900000" sy="23000" kx="-1200000" algn="bl" rotWithShape="0">
              <a:prstClr val="black">
                <a:alpha val="20000"/>
              </a:prstClr>
            </a:outerShdw>
          </a:effectLst>
        </p:grpSpPr>
        <p:grpSp>
          <p:nvGrpSpPr>
            <p:cNvPr id="109" name="Group 108"/>
            <p:cNvGrpSpPr/>
            <p:nvPr/>
          </p:nvGrpSpPr>
          <p:grpSpPr>
            <a:xfrm>
              <a:off x="8495792" y="3059628"/>
              <a:ext cx="2985088" cy="641789"/>
              <a:chOff x="7847464" y="-340351"/>
              <a:chExt cx="2985088" cy="641789"/>
            </a:xfrm>
            <a:grpFill/>
          </p:grpSpPr>
          <p:sp>
            <p:nvSpPr>
              <p:cNvPr id="111" name="Rectangle 110"/>
              <p:cNvSpPr/>
              <p:nvPr/>
            </p:nvSpPr>
            <p:spPr bwMode="auto">
              <a:xfrm>
                <a:off x="8072519" y="-247784"/>
                <a:ext cx="2760033" cy="549222"/>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800" dirty="0" smtClean="0">
                  <a:gradFill>
                    <a:gsLst>
                      <a:gs pos="0">
                        <a:srgbClr val="FFFFFF"/>
                      </a:gs>
                      <a:gs pos="100000">
                        <a:srgbClr val="FFFFFF"/>
                      </a:gs>
                    </a:gsLst>
                    <a:lin ang="5400000" scaled="0"/>
                  </a:gradFill>
                </a:endParaRPr>
              </a:p>
            </p:txBody>
          </p:sp>
          <p:sp>
            <p:nvSpPr>
              <p:cNvPr id="112" name="Isosceles Triangle 111"/>
              <p:cNvSpPr/>
              <p:nvPr/>
            </p:nvSpPr>
            <p:spPr bwMode="auto">
              <a:xfrm rot="12893492">
                <a:off x="7847464" y="-340351"/>
                <a:ext cx="722678" cy="3115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800" dirty="0" smtClean="0">
                  <a:gradFill>
                    <a:gsLst>
                      <a:gs pos="0">
                        <a:srgbClr val="FFFFFF"/>
                      </a:gs>
                      <a:gs pos="100000">
                        <a:srgbClr val="FFFFFF"/>
                      </a:gs>
                    </a:gsLst>
                    <a:lin ang="5400000" scaled="0"/>
                  </a:gradFill>
                </a:endParaRPr>
              </a:p>
            </p:txBody>
          </p:sp>
        </p:grpSp>
        <p:sp>
          <p:nvSpPr>
            <p:cNvPr id="110" name="TextBox 109"/>
            <p:cNvSpPr txBox="1"/>
            <p:nvPr/>
          </p:nvSpPr>
          <p:spPr>
            <a:xfrm>
              <a:off x="8874018" y="3266408"/>
              <a:ext cx="1685475" cy="270093"/>
            </a:xfrm>
            <a:prstGeom prst="rect">
              <a:avLst/>
            </a:prstGeom>
            <a:grpFill/>
          </p:spPr>
          <p:txBody>
            <a:bodyPr wrap="none" lIns="0" tIns="0" rIns="0" bIns="0" rtlCol="0">
              <a:spAutoFit/>
            </a:bodyPr>
            <a:lstStyle/>
            <a:p>
              <a:pPr>
                <a:lnSpc>
                  <a:spcPct val="90000"/>
                </a:lnSpc>
                <a:spcBef>
                  <a:spcPct val="20000"/>
                </a:spcBef>
                <a:buSzPct val="80000"/>
              </a:pPr>
              <a:r>
                <a:rPr lang="en-US" sz="1200" dirty="0" smtClean="0">
                  <a:solidFill>
                    <a:schemeClr val="bg1"/>
                  </a:solidFill>
                </a:rPr>
                <a:t>South East Asia</a:t>
              </a:r>
            </a:p>
          </p:txBody>
        </p:sp>
      </p:grpSp>
      <p:grpSp>
        <p:nvGrpSpPr>
          <p:cNvPr id="113" name="Group 112"/>
          <p:cNvGrpSpPr/>
          <p:nvPr/>
        </p:nvGrpSpPr>
        <p:grpSpPr>
          <a:xfrm>
            <a:off x="9228734" y="4655665"/>
            <a:ext cx="1836849" cy="394918"/>
            <a:chOff x="8495792" y="3059628"/>
            <a:chExt cx="2985085" cy="641789"/>
          </a:xfrm>
          <a:solidFill>
            <a:srgbClr val="92D050"/>
          </a:solidFill>
          <a:effectLst>
            <a:outerShdw blurRad="76200" dir="18900000" sy="23000" kx="-1200000" algn="bl" rotWithShape="0">
              <a:prstClr val="black">
                <a:alpha val="20000"/>
              </a:prstClr>
            </a:outerShdw>
          </a:effectLst>
        </p:grpSpPr>
        <p:grpSp>
          <p:nvGrpSpPr>
            <p:cNvPr id="114" name="Group 113"/>
            <p:cNvGrpSpPr/>
            <p:nvPr/>
          </p:nvGrpSpPr>
          <p:grpSpPr>
            <a:xfrm>
              <a:off x="8495792" y="3059628"/>
              <a:ext cx="2985085" cy="641789"/>
              <a:chOff x="7847464" y="-340351"/>
              <a:chExt cx="2985085" cy="641789"/>
            </a:xfrm>
            <a:grpFill/>
          </p:grpSpPr>
          <p:sp>
            <p:nvSpPr>
              <p:cNvPr id="116" name="Rectangle 115"/>
              <p:cNvSpPr/>
              <p:nvPr/>
            </p:nvSpPr>
            <p:spPr bwMode="auto">
              <a:xfrm>
                <a:off x="8072518" y="-247784"/>
                <a:ext cx="2760031" cy="549222"/>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800" dirty="0" smtClean="0">
                  <a:gradFill>
                    <a:gsLst>
                      <a:gs pos="0">
                        <a:srgbClr val="FFFFFF"/>
                      </a:gs>
                      <a:gs pos="100000">
                        <a:srgbClr val="FFFFFF"/>
                      </a:gs>
                    </a:gsLst>
                    <a:lin ang="5400000" scaled="0"/>
                  </a:gradFill>
                </a:endParaRPr>
              </a:p>
            </p:txBody>
          </p:sp>
          <p:sp>
            <p:nvSpPr>
              <p:cNvPr id="117" name="Isosceles Triangle 116"/>
              <p:cNvSpPr/>
              <p:nvPr/>
            </p:nvSpPr>
            <p:spPr bwMode="auto">
              <a:xfrm rot="12893492">
                <a:off x="7847464" y="-340351"/>
                <a:ext cx="722678" cy="3115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800" dirty="0" smtClean="0">
                  <a:gradFill>
                    <a:gsLst>
                      <a:gs pos="0">
                        <a:srgbClr val="FFFFFF"/>
                      </a:gs>
                      <a:gs pos="100000">
                        <a:srgbClr val="FFFFFF"/>
                      </a:gs>
                    </a:gsLst>
                    <a:lin ang="5400000" scaled="0"/>
                  </a:gradFill>
                </a:endParaRPr>
              </a:p>
            </p:txBody>
          </p:sp>
        </p:grpSp>
        <p:sp>
          <p:nvSpPr>
            <p:cNvPr id="115" name="TextBox 114"/>
            <p:cNvSpPr txBox="1"/>
            <p:nvPr/>
          </p:nvSpPr>
          <p:spPr>
            <a:xfrm>
              <a:off x="8874017" y="3266408"/>
              <a:ext cx="971688" cy="270093"/>
            </a:xfrm>
            <a:prstGeom prst="rect">
              <a:avLst/>
            </a:prstGeom>
            <a:grpFill/>
          </p:spPr>
          <p:txBody>
            <a:bodyPr wrap="none" lIns="0" tIns="0" rIns="0" bIns="0" rtlCol="0">
              <a:spAutoFit/>
            </a:bodyPr>
            <a:lstStyle/>
            <a:p>
              <a:pPr>
                <a:lnSpc>
                  <a:spcPct val="90000"/>
                </a:lnSpc>
                <a:spcBef>
                  <a:spcPct val="20000"/>
                </a:spcBef>
                <a:buSzPct val="80000"/>
              </a:pPr>
              <a:r>
                <a:rPr lang="en-US" sz="1200" dirty="0" smtClean="0">
                  <a:solidFill>
                    <a:schemeClr val="bg1"/>
                  </a:solidFill>
                </a:rPr>
                <a:t>East Asia</a:t>
              </a:r>
            </a:p>
          </p:txBody>
        </p:sp>
      </p:grpSp>
      <p:grpSp>
        <p:nvGrpSpPr>
          <p:cNvPr id="118" name="Group 117"/>
          <p:cNvGrpSpPr/>
          <p:nvPr/>
        </p:nvGrpSpPr>
        <p:grpSpPr>
          <a:xfrm>
            <a:off x="10330993" y="3574113"/>
            <a:ext cx="1092261" cy="510598"/>
            <a:chOff x="8718270" y="3152204"/>
            <a:chExt cx="1134864" cy="829780"/>
          </a:xfrm>
          <a:solidFill>
            <a:schemeClr val="accent1"/>
          </a:solidFill>
          <a:effectLst>
            <a:outerShdw blurRad="76200" dir="18900000" sy="23000" kx="-1200000" algn="bl" rotWithShape="0">
              <a:prstClr val="black">
                <a:alpha val="20000"/>
              </a:prstClr>
            </a:outerShdw>
          </a:effectLst>
        </p:grpSpPr>
        <p:grpSp>
          <p:nvGrpSpPr>
            <p:cNvPr id="119" name="Group 118"/>
            <p:cNvGrpSpPr/>
            <p:nvPr/>
          </p:nvGrpSpPr>
          <p:grpSpPr>
            <a:xfrm>
              <a:off x="8718270" y="3152204"/>
              <a:ext cx="1134864" cy="829780"/>
              <a:chOff x="8069942" y="-247775"/>
              <a:chExt cx="1134864" cy="829780"/>
            </a:xfrm>
            <a:grpFill/>
          </p:grpSpPr>
          <p:sp>
            <p:nvSpPr>
              <p:cNvPr id="121" name="Rectangle 120"/>
              <p:cNvSpPr/>
              <p:nvPr/>
            </p:nvSpPr>
            <p:spPr bwMode="auto">
              <a:xfrm>
                <a:off x="8072521" y="-247775"/>
                <a:ext cx="1132285" cy="549224"/>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800" dirty="0" smtClean="0">
                  <a:gradFill>
                    <a:gsLst>
                      <a:gs pos="0">
                        <a:srgbClr val="FFFFFF"/>
                      </a:gs>
                      <a:gs pos="100000">
                        <a:srgbClr val="FFFFFF"/>
                      </a:gs>
                    </a:gsLst>
                    <a:lin ang="5400000" scaled="0"/>
                  </a:gradFill>
                </a:endParaRPr>
              </a:p>
            </p:txBody>
          </p:sp>
          <p:sp>
            <p:nvSpPr>
              <p:cNvPr id="122" name="Isosceles Triangle 121"/>
              <p:cNvSpPr/>
              <p:nvPr/>
            </p:nvSpPr>
            <p:spPr bwMode="auto">
              <a:xfrm rot="5400000">
                <a:off x="7864352" y="64918"/>
                <a:ext cx="722677" cy="311498"/>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800" dirty="0" smtClean="0">
                  <a:gradFill>
                    <a:gsLst>
                      <a:gs pos="0">
                        <a:srgbClr val="FFFFFF"/>
                      </a:gs>
                      <a:gs pos="100000">
                        <a:srgbClr val="FFFFFF"/>
                      </a:gs>
                    </a:gsLst>
                    <a:lin ang="5400000" scaled="0"/>
                  </a:gradFill>
                </a:endParaRPr>
              </a:p>
            </p:txBody>
          </p:sp>
        </p:grpSp>
        <p:sp>
          <p:nvSpPr>
            <p:cNvPr id="120" name="TextBox 119"/>
            <p:cNvSpPr txBox="1"/>
            <p:nvPr/>
          </p:nvSpPr>
          <p:spPr>
            <a:xfrm>
              <a:off x="8874018" y="3266409"/>
              <a:ext cx="697052" cy="270092"/>
            </a:xfrm>
            <a:prstGeom prst="rect">
              <a:avLst/>
            </a:prstGeom>
            <a:grpFill/>
          </p:spPr>
          <p:txBody>
            <a:bodyPr wrap="none" lIns="0" tIns="0" rIns="0" bIns="0" rtlCol="0">
              <a:spAutoFit/>
            </a:bodyPr>
            <a:lstStyle/>
            <a:p>
              <a:pPr>
                <a:lnSpc>
                  <a:spcPct val="90000"/>
                </a:lnSpc>
                <a:spcBef>
                  <a:spcPct val="20000"/>
                </a:spcBef>
                <a:buSzPct val="80000"/>
              </a:pPr>
              <a:r>
                <a:rPr lang="en-US" sz="1200" dirty="0" smtClean="0">
                  <a:solidFill>
                    <a:schemeClr val="bg1"/>
                  </a:solidFill>
                </a:rPr>
                <a:t>Japan West</a:t>
              </a:r>
            </a:p>
          </p:txBody>
        </p:sp>
      </p:grpSp>
      <p:grpSp>
        <p:nvGrpSpPr>
          <p:cNvPr id="123" name="Group 122"/>
          <p:cNvGrpSpPr/>
          <p:nvPr/>
        </p:nvGrpSpPr>
        <p:grpSpPr>
          <a:xfrm>
            <a:off x="9066784" y="3873864"/>
            <a:ext cx="897107" cy="524361"/>
            <a:chOff x="8720849" y="3152204"/>
            <a:chExt cx="1132285" cy="852147"/>
          </a:xfrm>
          <a:solidFill>
            <a:schemeClr val="accent1"/>
          </a:solidFill>
          <a:effectLst>
            <a:outerShdw blurRad="76200" dir="18900000" sy="23000" kx="-1200000" algn="bl" rotWithShape="0">
              <a:prstClr val="black">
                <a:alpha val="20000"/>
              </a:prstClr>
            </a:outerShdw>
          </a:effectLst>
        </p:grpSpPr>
        <p:grpSp>
          <p:nvGrpSpPr>
            <p:cNvPr id="124" name="Group 123"/>
            <p:cNvGrpSpPr/>
            <p:nvPr/>
          </p:nvGrpSpPr>
          <p:grpSpPr>
            <a:xfrm>
              <a:off x="8720849" y="3152204"/>
              <a:ext cx="1132285" cy="852147"/>
              <a:chOff x="8072521" y="-247775"/>
              <a:chExt cx="1132285" cy="852147"/>
            </a:xfrm>
            <a:grpFill/>
          </p:grpSpPr>
          <p:sp>
            <p:nvSpPr>
              <p:cNvPr id="126" name="Rectangle 125"/>
              <p:cNvSpPr/>
              <p:nvPr/>
            </p:nvSpPr>
            <p:spPr bwMode="auto">
              <a:xfrm>
                <a:off x="8072521" y="-247775"/>
                <a:ext cx="1132285" cy="549224"/>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800" dirty="0" smtClean="0">
                  <a:gradFill>
                    <a:gsLst>
                      <a:gs pos="0">
                        <a:srgbClr val="FFFFFF"/>
                      </a:gs>
                      <a:gs pos="100000">
                        <a:srgbClr val="FFFFFF"/>
                      </a:gs>
                    </a:gsLst>
                    <a:lin ang="5400000" scaled="0"/>
                  </a:gradFill>
                </a:endParaRPr>
              </a:p>
            </p:txBody>
          </p:sp>
          <p:sp>
            <p:nvSpPr>
              <p:cNvPr id="127" name="Isosceles Triangle 126"/>
              <p:cNvSpPr/>
              <p:nvPr/>
            </p:nvSpPr>
            <p:spPr bwMode="auto">
              <a:xfrm rot="5400000">
                <a:off x="8706577" y="106144"/>
                <a:ext cx="722678" cy="273778"/>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800" dirty="0" smtClean="0">
                  <a:gradFill>
                    <a:gsLst>
                      <a:gs pos="0">
                        <a:srgbClr val="FFFFFF"/>
                      </a:gs>
                      <a:gs pos="100000">
                        <a:srgbClr val="FFFFFF"/>
                      </a:gs>
                    </a:gsLst>
                    <a:lin ang="5400000" scaled="0"/>
                  </a:gradFill>
                </a:endParaRPr>
              </a:p>
            </p:txBody>
          </p:sp>
        </p:grpSp>
        <p:sp>
          <p:nvSpPr>
            <p:cNvPr id="125" name="TextBox 124"/>
            <p:cNvSpPr txBox="1"/>
            <p:nvPr/>
          </p:nvSpPr>
          <p:spPr>
            <a:xfrm>
              <a:off x="8874019" y="3263988"/>
              <a:ext cx="968031" cy="272514"/>
            </a:xfrm>
            <a:prstGeom prst="rect">
              <a:avLst/>
            </a:prstGeom>
            <a:grpFill/>
          </p:spPr>
          <p:txBody>
            <a:bodyPr wrap="square" lIns="0" tIns="0" rIns="0" bIns="0" rtlCol="0">
              <a:spAutoFit/>
            </a:bodyPr>
            <a:lstStyle/>
            <a:p>
              <a:pPr>
                <a:lnSpc>
                  <a:spcPct val="90000"/>
                </a:lnSpc>
                <a:spcBef>
                  <a:spcPct val="20000"/>
                </a:spcBef>
                <a:buSzPct val="80000"/>
              </a:pPr>
              <a:r>
                <a:rPr lang="en-US" sz="1200" dirty="0" smtClean="0">
                  <a:solidFill>
                    <a:schemeClr val="bg1"/>
                  </a:solidFill>
                </a:rPr>
                <a:t>Japan East</a:t>
              </a:r>
            </a:p>
          </p:txBody>
        </p:sp>
      </p:grpSp>
    </p:spTree>
    <p:extLst>
      <p:ext uri="{BB962C8B-B14F-4D97-AF65-F5344CB8AC3E}">
        <p14:creationId xmlns:p14="http://schemas.microsoft.com/office/powerpoint/2010/main" val="1325231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Azure </a:t>
            </a:r>
            <a:r>
              <a:rPr lang="en-US" dirty="0"/>
              <a:t>Storage Account</a:t>
            </a:r>
            <a:br>
              <a:rPr lang="en-US" dirty="0"/>
            </a:br>
            <a:endParaRPr lang="en-US" sz="3600" dirty="0">
              <a:solidFill>
                <a:schemeClr val="tx1">
                  <a:lumMod val="90000"/>
                  <a:lumOff val="10000"/>
                  <a:alpha val="99000"/>
                </a:schemeClr>
              </a:solidFill>
            </a:endParaRPr>
          </a:p>
        </p:txBody>
      </p:sp>
      <p:sp>
        <p:nvSpPr>
          <p:cNvPr id="4" name="Text Placeholder 3"/>
          <p:cNvSpPr>
            <a:spLocks noGrp="1"/>
          </p:cNvSpPr>
          <p:nvPr>
            <p:ph type="body" sz="quarter" idx="10"/>
          </p:nvPr>
        </p:nvSpPr>
        <p:spPr>
          <a:xfrm>
            <a:off x="519112" y="1447799"/>
            <a:ext cx="11149013" cy="5567678"/>
          </a:xfrm>
        </p:spPr>
        <p:txBody>
          <a:bodyPr/>
          <a:lstStyle/>
          <a:p>
            <a:pPr marL="0" lvl="0" defTabSz="1218987"/>
            <a:r>
              <a:rPr lang="en-US" sz="3600" spc="0" dirty="0" err="1" smtClean="0">
                <a:solidFill>
                  <a:srgbClr val="00AEEF">
                    <a:alpha val="99000"/>
                  </a:srgbClr>
                </a:solidFill>
              </a:rPr>
              <a:t>Puede</a:t>
            </a:r>
            <a:r>
              <a:rPr lang="en-US" sz="3600" spc="0" dirty="0" smtClean="0">
                <a:solidFill>
                  <a:srgbClr val="00AEEF">
                    <a:alpha val="99000"/>
                  </a:srgbClr>
                </a:solidFill>
              </a:rPr>
              <a:t> </a:t>
            </a:r>
            <a:r>
              <a:rPr lang="en-US" sz="3600" spc="0" dirty="0" err="1" smtClean="0">
                <a:solidFill>
                  <a:srgbClr val="00AEEF">
                    <a:alpha val="99000"/>
                  </a:srgbClr>
                </a:solidFill>
              </a:rPr>
              <a:t>habilitarse</a:t>
            </a:r>
            <a:r>
              <a:rPr lang="en-US" sz="3600" spc="0" dirty="0" smtClean="0">
                <a:solidFill>
                  <a:srgbClr val="00AEEF">
                    <a:alpha val="99000"/>
                  </a:srgbClr>
                </a:solidFill>
              </a:rPr>
              <a:t> CDN al </a:t>
            </a:r>
            <a:r>
              <a:rPr lang="en-US" sz="3600" spc="0" dirty="0" err="1" smtClean="0">
                <a:solidFill>
                  <a:srgbClr val="00AEEF">
                    <a:alpha val="99000"/>
                  </a:srgbClr>
                </a:solidFill>
              </a:rPr>
              <a:t>nivel</a:t>
            </a:r>
            <a:r>
              <a:rPr lang="en-US" sz="3600" spc="0" dirty="0" smtClean="0">
                <a:solidFill>
                  <a:srgbClr val="00AEEF">
                    <a:alpha val="99000"/>
                  </a:srgbClr>
                </a:solidFill>
              </a:rPr>
              <a:t> de la </a:t>
            </a:r>
            <a:r>
              <a:rPr lang="en-US" sz="3600" spc="0" dirty="0" err="1" smtClean="0">
                <a:solidFill>
                  <a:srgbClr val="00AEEF">
                    <a:alpha val="99000"/>
                  </a:srgbClr>
                </a:solidFill>
              </a:rPr>
              <a:t>cuenta</a:t>
            </a:r>
            <a:endParaRPr lang="en-US" sz="3600" spc="0" dirty="0">
              <a:solidFill>
                <a:srgbClr val="00AEEF">
                  <a:alpha val="99000"/>
                </a:srgbClr>
              </a:solidFill>
            </a:endParaRPr>
          </a:p>
          <a:p>
            <a:pPr lvl="1"/>
            <a:r>
              <a:rPr lang="en-US" sz="2400" dirty="0" smtClean="0"/>
              <a:t>Los blobs son </a:t>
            </a:r>
            <a:r>
              <a:rPr lang="en-US" sz="2400" dirty="0" err="1" smtClean="0"/>
              <a:t>accedidos</a:t>
            </a:r>
            <a:r>
              <a:rPr lang="en-US" sz="2400" dirty="0" smtClean="0"/>
              <a:t> a </a:t>
            </a:r>
            <a:r>
              <a:rPr lang="en-US" sz="2400" dirty="0" err="1" smtClean="0"/>
              <a:t>través</a:t>
            </a:r>
            <a:r>
              <a:rPr lang="en-US" sz="2400" dirty="0" smtClean="0"/>
              <a:t> de 24</a:t>
            </a:r>
            <a:r>
              <a:rPr lang="es-ES" sz="2400" dirty="0" smtClean="0"/>
              <a:t> </a:t>
            </a:r>
            <a:r>
              <a:rPr lang="es-ES" sz="2400" dirty="0"/>
              <a:t>ubicaciones globales (US, </a:t>
            </a:r>
            <a:r>
              <a:rPr lang="es-ES" sz="2400" dirty="0" err="1"/>
              <a:t>Europe</a:t>
            </a:r>
            <a:r>
              <a:rPr lang="es-ES" sz="2400" dirty="0"/>
              <a:t>, Asia, Australia y South </a:t>
            </a:r>
            <a:r>
              <a:rPr lang="es-ES" sz="2400" dirty="0" err="1"/>
              <a:t>America</a:t>
            </a:r>
            <a:r>
              <a:rPr lang="es-ES" sz="2400" dirty="0" smtClean="0"/>
              <a:t>).</a:t>
            </a:r>
            <a:endParaRPr lang="es-ES" sz="2400" dirty="0"/>
          </a:p>
          <a:p>
            <a:pPr lvl="1"/>
            <a:endParaRPr lang="es-ES" sz="900" dirty="0" smtClean="0"/>
          </a:p>
          <a:p>
            <a:pPr lvl="1"/>
            <a:r>
              <a:rPr lang="es-ES" sz="2400" dirty="0" smtClean="0"/>
              <a:t>Misma </a:t>
            </a:r>
            <a:r>
              <a:rPr lang="es-ES" sz="2400" dirty="0"/>
              <a:t>experiencia para todos los usuarios sin </a:t>
            </a:r>
            <a:r>
              <a:rPr lang="es-ES" sz="2400" dirty="0" err="1"/>
              <a:t>importer</a:t>
            </a:r>
            <a:r>
              <a:rPr lang="es-ES" sz="2400" dirty="0"/>
              <a:t> cuan lejos están de la geo-locación donde está </a:t>
            </a:r>
            <a:r>
              <a:rPr lang="es-ES" sz="2400" dirty="0" err="1"/>
              <a:t>hosteada</a:t>
            </a:r>
            <a:r>
              <a:rPr lang="es-ES" sz="2400" dirty="0"/>
              <a:t> la cuenta de almacenamiento.</a:t>
            </a:r>
          </a:p>
          <a:p>
            <a:pPr marL="0" lvl="0" defTabSz="1218987">
              <a:spcBef>
                <a:spcPct val="20000"/>
              </a:spcBef>
              <a:spcAft>
                <a:spcPts val="0"/>
              </a:spcAft>
            </a:pPr>
            <a:endParaRPr lang="en-US" sz="2400" spc="0" dirty="0">
              <a:solidFill>
                <a:srgbClr val="00AEEF"/>
              </a:solidFill>
            </a:endParaRPr>
          </a:p>
          <a:p>
            <a:pPr marL="0" lvl="0" defTabSz="1218987">
              <a:spcBef>
                <a:spcPct val="20000"/>
              </a:spcBef>
            </a:pPr>
            <a:r>
              <a:rPr lang="en-US" sz="3600" spc="0" dirty="0" err="1" smtClean="0">
                <a:solidFill>
                  <a:srgbClr val="00AEEF">
                    <a:alpha val="99000"/>
                  </a:srgbClr>
                </a:solidFill>
              </a:rPr>
              <a:t>Puede</a:t>
            </a:r>
            <a:r>
              <a:rPr lang="en-US" sz="3600" spc="0" dirty="0" smtClean="0">
                <a:solidFill>
                  <a:srgbClr val="00AEEF">
                    <a:alpha val="99000"/>
                  </a:srgbClr>
                </a:solidFill>
              </a:rPr>
              <a:t> co-</a:t>
            </a:r>
            <a:r>
              <a:rPr lang="en-US" sz="3600" spc="0" dirty="0" err="1" smtClean="0">
                <a:solidFill>
                  <a:srgbClr val="00AEEF">
                    <a:alpha val="99000"/>
                  </a:srgbClr>
                </a:solidFill>
              </a:rPr>
              <a:t>localizarse</a:t>
            </a:r>
            <a:r>
              <a:rPr lang="en-US" sz="3600" spc="0" dirty="0" smtClean="0">
                <a:solidFill>
                  <a:srgbClr val="00AEEF">
                    <a:alpha val="99000"/>
                  </a:srgbClr>
                </a:solidFill>
              </a:rPr>
              <a:t> la </a:t>
            </a:r>
            <a:r>
              <a:rPr lang="en-US" sz="3600" spc="0" dirty="0" err="1" smtClean="0">
                <a:solidFill>
                  <a:srgbClr val="00AEEF">
                    <a:alpha val="99000"/>
                  </a:srgbClr>
                </a:solidFill>
              </a:rPr>
              <a:t>cuenta</a:t>
            </a:r>
            <a:r>
              <a:rPr lang="en-US" sz="3600" spc="0" dirty="0" smtClean="0">
                <a:solidFill>
                  <a:srgbClr val="00AEEF">
                    <a:alpha val="99000"/>
                  </a:srgbClr>
                </a:solidFill>
              </a:rPr>
              <a:t> de storage con la de compute</a:t>
            </a:r>
            <a:endParaRPr lang="en-US" sz="3600" spc="0" dirty="0">
              <a:solidFill>
                <a:srgbClr val="00AEEF">
                  <a:alpha val="99000"/>
                </a:srgbClr>
              </a:solidFill>
            </a:endParaRPr>
          </a:p>
          <a:p>
            <a:pPr lvl="1"/>
            <a:r>
              <a:rPr lang="en-US" sz="2400" dirty="0" err="1" smtClean="0"/>
              <a:t>Explícitamente</a:t>
            </a:r>
            <a:r>
              <a:rPr lang="en-US" sz="2400" dirty="0" smtClean="0"/>
              <a:t> o </a:t>
            </a:r>
            <a:r>
              <a:rPr lang="en-US" sz="2400" dirty="0" err="1" smtClean="0"/>
              <a:t>mediante</a:t>
            </a:r>
            <a:r>
              <a:rPr lang="en-US" sz="2400" dirty="0" smtClean="0"/>
              <a:t> el </a:t>
            </a:r>
            <a:r>
              <a:rPr lang="en-US" sz="2400" dirty="0" err="1" smtClean="0"/>
              <a:t>uso</a:t>
            </a:r>
            <a:r>
              <a:rPr lang="en-US" sz="2400" dirty="0" smtClean="0"/>
              <a:t> de affinity </a:t>
            </a:r>
            <a:r>
              <a:rPr lang="en-US" sz="2400" dirty="0"/>
              <a:t>groups</a:t>
            </a:r>
          </a:p>
          <a:p>
            <a:pPr marL="0" lvl="0" defTabSz="1218987">
              <a:spcBef>
                <a:spcPct val="20000"/>
              </a:spcBef>
              <a:spcAft>
                <a:spcPts val="0"/>
              </a:spcAft>
            </a:pPr>
            <a:endParaRPr lang="en-US" sz="2400" spc="0" dirty="0">
              <a:solidFill>
                <a:srgbClr val="00AEEF"/>
              </a:solidFill>
            </a:endParaRPr>
          </a:p>
          <a:p>
            <a:pPr marL="0" lvl="0" defTabSz="1218987">
              <a:spcBef>
                <a:spcPct val="20000"/>
              </a:spcBef>
            </a:pPr>
            <a:r>
              <a:rPr lang="en-US" sz="3600" spc="0" dirty="0" smtClean="0">
                <a:solidFill>
                  <a:srgbClr val="00AEEF">
                    <a:alpha val="99000"/>
                  </a:srgbClr>
                </a:solidFill>
              </a:rPr>
              <a:t>200 </a:t>
            </a:r>
            <a:r>
              <a:rPr lang="en-US" sz="3600" spc="0" dirty="0">
                <a:solidFill>
                  <a:srgbClr val="00AEEF">
                    <a:alpha val="99000"/>
                  </a:srgbClr>
                </a:solidFill>
              </a:rPr>
              <a:t>TBs </a:t>
            </a:r>
            <a:r>
              <a:rPr lang="en-US" sz="3600" spc="0" dirty="0" err="1" smtClean="0">
                <a:solidFill>
                  <a:srgbClr val="00AEEF">
                    <a:alpha val="99000"/>
                  </a:srgbClr>
                </a:solidFill>
              </a:rPr>
              <a:t>por</a:t>
            </a:r>
            <a:r>
              <a:rPr lang="en-US" sz="3600" spc="0" dirty="0" smtClean="0">
                <a:solidFill>
                  <a:srgbClr val="00AEEF">
                    <a:alpha val="99000"/>
                  </a:srgbClr>
                </a:solidFill>
              </a:rPr>
              <a:t> </a:t>
            </a:r>
            <a:r>
              <a:rPr lang="en-US" sz="3600" spc="0" dirty="0" err="1" smtClean="0">
                <a:solidFill>
                  <a:srgbClr val="00AEEF">
                    <a:alpha val="99000"/>
                  </a:srgbClr>
                </a:solidFill>
              </a:rPr>
              <a:t>cuenta</a:t>
            </a:r>
            <a:r>
              <a:rPr lang="en-US" sz="3600" spc="0" dirty="0" smtClean="0">
                <a:solidFill>
                  <a:srgbClr val="00AEEF">
                    <a:alpha val="99000"/>
                  </a:srgbClr>
                </a:solidFill>
              </a:rPr>
              <a:t> (Tables, Blobs, Queues)</a:t>
            </a:r>
          </a:p>
          <a:p>
            <a:pPr marL="0" lvl="0" defTabSz="1218987">
              <a:spcBef>
                <a:spcPct val="20000"/>
              </a:spcBef>
            </a:pPr>
            <a:endParaRPr lang="en-US" sz="2400" spc="-50" dirty="0">
              <a:latin typeface="+mn-lt"/>
            </a:endParaRPr>
          </a:p>
        </p:txBody>
      </p:sp>
    </p:spTree>
    <p:extLst>
      <p:ext uri="{BB962C8B-B14F-4D97-AF65-F5344CB8AC3E}">
        <p14:creationId xmlns:p14="http://schemas.microsoft.com/office/powerpoint/2010/main" val="3820258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Storage Client API</a:t>
            </a:r>
            <a:endParaRPr lang="en-NZ" dirty="0"/>
          </a:p>
        </p:txBody>
      </p:sp>
      <p:sp>
        <p:nvSpPr>
          <p:cNvPr id="3" name="Content Placeholder 2"/>
          <p:cNvSpPr>
            <a:spLocks noGrp="1"/>
          </p:cNvSpPr>
          <p:nvPr>
            <p:ph type="body" sz="quarter" idx="10"/>
          </p:nvPr>
        </p:nvSpPr>
        <p:spPr>
          <a:xfrm>
            <a:off x="519112" y="1447799"/>
            <a:ext cx="11149013" cy="3947234"/>
          </a:xfrm>
        </p:spPr>
        <p:txBody>
          <a:bodyPr/>
          <a:lstStyle/>
          <a:p>
            <a:r>
              <a:rPr lang="en-NZ" dirty="0" smtClean="0">
                <a:solidFill>
                  <a:schemeClr val="accent2">
                    <a:alpha val="99000"/>
                  </a:schemeClr>
                </a:solidFill>
              </a:rPr>
              <a:t>Los </a:t>
            </a:r>
            <a:r>
              <a:rPr lang="en-NZ" dirty="0" err="1" smtClean="0">
                <a:solidFill>
                  <a:schemeClr val="accent2">
                    <a:alpha val="99000"/>
                  </a:schemeClr>
                </a:solidFill>
              </a:rPr>
              <a:t>datos</a:t>
            </a:r>
            <a:r>
              <a:rPr lang="en-NZ" dirty="0" smtClean="0">
                <a:solidFill>
                  <a:schemeClr val="accent2">
                    <a:alpha val="99000"/>
                  </a:schemeClr>
                </a:solidFill>
              </a:rPr>
              <a:t> </a:t>
            </a:r>
            <a:r>
              <a:rPr lang="en-NZ" dirty="0" err="1" smtClean="0">
                <a:solidFill>
                  <a:schemeClr val="accent2">
                    <a:alpha val="99000"/>
                  </a:schemeClr>
                </a:solidFill>
              </a:rPr>
              <a:t>almacenados</a:t>
            </a:r>
            <a:r>
              <a:rPr lang="en-NZ" dirty="0" smtClean="0">
                <a:solidFill>
                  <a:schemeClr val="accent2">
                    <a:alpha val="99000"/>
                  </a:schemeClr>
                </a:solidFill>
              </a:rPr>
              <a:t> son </a:t>
            </a:r>
            <a:r>
              <a:rPr lang="en-NZ" dirty="0" err="1" smtClean="0">
                <a:solidFill>
                  <a:schemeClr val="accent2">
                    <a:alpha val="99000"/>
                  </a:schemeClr>
                </a:solidFill>
              </a:rPr>
              <a:t>accesibles</a:t>
            </a:r>
            <a:r>
              <a:rPr lang="en-NZ" dirty="0" smtClean="0">
                <a:solidFill>
                  <a:schemeClr val="accent2">
                    <a:alpha val="99000"/>
                  </a:schemeClr>
                </a:solidFill>
              </a:rPr>
              <a:t> via un </a:t>
            </a:r>
            <a:r>
              <a:rPr lang="en-NZ" dirty="0" err="1" smtClean="0">
                <a:solidFill>
                  <a:schemeClr val="accent2">
                    <a:alpha val="99000"/>
                  </a:schemeClr>
                </a:solidFill>
              </a:rPr>
              <a:t>RESTful</a:t>
            </a:r>
            <a:r>
              <a:rPr lang="en-NZ" dirty="0" smtClean="0">
                <a:solidFill>
                  <a:schemeClr val="accent2">
                    <a:alpha val="99000"/>
                  </a:schemeClr>
                </a:solidFill>
              </a:rPr>
              <a:t> web service</a:t>
            </a:r>
          </a:p>
          <a:p>
            <a:pPr lvl="1"/>
            <a:r>
              <a:rPr lang="en-NZ" dirty="0" err="1" smtClean="0"/>
              <a:t>Que</a:t>
            </a:r>
            <a:r>
              <a:rPr lang="en-NZ" dirty="0" smtClean="0"/>
              <a:t> </a:t>
            </a:r>
            <a:r>
              <a:rPr lang="en-NZ" dirty="0" err="1" smtClean="0"/>
              <a:t>puede</a:t>
            </a:r>
            <a:r>
              <a:rPr lang="en-NZ" dirty="0" smtClean="0"/>
              <a:t> </a:t>
            </a:r>
            <a:r>
              <a:rPr lang="en-NZ" dirty="0" err="1" smtClean="0"/>
              <a:t>hacerse</a:t>
            </a:r>
            <a:r>
              <a:rPr lang="en-NZ" dirty="0" smtClean="0"/>
              <a:t> </a:t>
            </a:r>
            <a:r>
              <a:rPr lang="en-NZ" dirty="0" err="1" smtClean="0"/>
              <a:t>desde</a:t>
            </a:r>
            <a:r>
              <a:rPr lang="en-NZ" dirty="0" smtClean="0"/>
              <a:t> </a:t>
            </a:r>
            <a:r>
              <a:rPr lang="en-NZ" dirty="0" err="1" smtClean="0"/>
              <a:t>cualquier</a:t>
            </a:r>
            <a:r>
              <a:rPr lang="en-NZ" dirty="0" smtClean="0"/>
              <a:t> </a:t>
            </a:r>
            <a:r>
              <a:rPr lang="en-NZ" dirty="0" err="1" smtClean="0"/>
              <a:t>cliente</a:t>
            </a:r>
            <a:r>
              <a:rPr lang="en-NZ" dirty="0" smtClean="0"/>
              <a:t> HTTP (e.g. Flash, Silverlight, </a:t>
            </a:r>
            <a:r>
              <a:rPr lang="en-NZ" dirty="0" err="1" smtClean="0"/>
              <a:t>Javascript</a:t>
            </a:r>
            <a:r>
              <a:rPr lang="en-NZ" dirty="0" smtClean="0"/>
              <a:t>, node.js etc…)</a:t>
            </a:r>
          </a:p>
          <a:p>
            <a:pPr lvl="1"/>
            <a:endParaRPr lang="en-NZ" dirty="0" smtClean="0"/>
          </a:p>
          <a:p>
            <a:endParaRPr lang="en-NZ" dirty="0" smtClean="0">
              <a:solidFill>
                <a:schemeClr val="accent2">
                  <a:alpha val="99000"/>
                </a:schemeClr>
              </a:solidFill>
            </a:endParaRPr>
          </a:p>
          <a:p>
            <a:r>
              <a:rPr lang="en-NZ" dirty="0" smtClean="0">
                <a:solidFill>
                  <a:schemeClr val="accent2">
                    <a:alpha val="99000"/>
                  </a:schemeClr>
                </a:solidFill>
              </a:rPr>
              <a:t>Windows Azure Storage SDK </a:t>
            </a:r>
            <a:r>
              <a:rPr lang="en-NZ" dirty="0" err="1" smtClean="0">
                <a:solidFill>
                  <a:schemeClr val="accent2">
                    <a:alpha val="99000"/>
                  </a:schemeClr>
                </a:solidFill>
              </a:rPr>
              <a:t>Microsoft.WindowsAzure.StorageClient</a:t>
            </a:r>
            <a:endParaRPr lang="en-NZ" dirty="0" smtClean="0">
              <a:solidFill>
                <a:schemeClr val="accent2">
                  <a:alpha val="99000"/>
                </a:schemeClr>
              </a:solidFill>
            </a:endParaRPr>
          </a:p>
          <a:p>
            <a:pPr lvl="1"/>
            <a:r>
              <a:rPr lang="en-NZ" dirty="0" err="1" smtClean="0"/>
              <a:t>Provee</a:t>
            </a:r>
            <a:r>
              <a:rPr lang="en-NZ" dirty="0" smtClean="0"/>
              <a:t> </a:t>
            </a:r>
            <a:r>
              <a:rPr lang="en-NZ" dirty="0" err="1" smtClean="0"/>
              <a:t>una</a:t>
            </a:r>
            <a:r>
              <a:rPr lang="en-NZ" dirty="0" smtClean="0"/>
              <a:t> forma de </a:t>
            </a:r>
            <a:r>
              <a:rPr lang="en-NZ" dirty="0" err="1" smtClean="0"/>
              <a:t>llamar</a:t>
            </a:r>
            <a:r>
              <a:rPr lang="en-NZ" dirty="0" smtClean="0"/>
              <a:t> a los </a:t>
            </a:r>
            <a:r>
              <a:rPr lang="en-NZ" dirty="0" err="1" smtClean="0"/>
              <a:t>servicios</a:t>
            </a:r>
            <a:r>
              <a:rPr lang="en-NZ" dirty="0" smtClean="0"/>
              <a:t> REST </a:t>
            </a:r>
            <a:r>
              <a:rPr lang="en-NZ" dirty="0" err="1" smtClean="0"/>
              <a:t>usando</a:t>
            </a:r>
            <a:r>
              <a:rPr lang="en-NZ" dirty="0" smtClean="0"/>
              <a:t> </a:t>
            </a:r>
            <a:r>
              <a:rPr lang="en-NZ" dirty="0" err="1" smtClean="0"/>
              <a:t>una</a:t>
            </a:r>
            <a:r>
              <a:rPr lang="en-NZ" dirty="0" smtClean="0"/>
              <a:t> </a:t>
            </a:r>
            <a:r>
              <a:rPr lang="en-NZ" dirty="0" err="1" smtClean="0"/>
              <a:t>librería</a:t>
            </a:r>
            <a:r>
              <a:rPr lang="en-NZ" dirty="0" smtClean="0"/>
              <a:t> (solo en .NET?)</a:t>
            </a:r>
            <a:endParaRPr lang="en-NZ" dirty="0"/>
          </a:p>
        </p:txBody>
      </p:sp>
    </p:spTree>
    <p:extLst>
      <p:ext uri="{BB962C8B-B14F-4D97-AF65-F5344CB8AC3E}">
        <p14:creationId xmlns:p14="http://schemas.microsoft.com/office/powerpoint/2010/main" val="823069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19112" y="228600"/>
            <a:ext cx="11149013" cy="1218795"/>
          </a:xfrm>
        </p:spPr>
        <p:txBody>
          <a:bodyPr/>
          <a:lstStyle/>
          <a:p>
            <a:r>
              <a:rPr lang="en-US" sz="4400" dirty="0" smtClean="0"/>
              <a:t>La </a:t>
            </a:r>
            <a:r>
              <a:rPr lang="en-US" sz="4400" dirty="0" err="1" smtClean="0"/>
              <a:t>librería</a:t>
            </a:r>
            <a:r>
              <a:rPr lang="en-US" sz="4400" dirty="0" smtClean="0"/>
              <a:t> de Storage </a:t>
            </a:r>
            <a:r>
              <a:rPr lang="en-US" sz="4400" dirty="0" err="1" smtClean="0"/>
              <a:t>está</a:t>
            </a:r>
            <a:r>
              <a:rPr lang="en-US" sz="4400" dirty="0" smtClean="0"/>
              <a:t> </a:t>
            </a:r>
            <a:r>
              <a:rPr lang="en-US" sz="4400" dirty="0" err="1" smtClean="0"/>
              <a:t>disponible</a:t>
            </a:r>
            <a:r>
              <a:rPr lang="en-US" sz="4400" dirty="0" smtClean="0"/>
              <a:t> en </a:t>
            </a:r>
            <a:r>
              <a:rPr lang="en-US" sz="4400" dirty="0" err="1" smtClean="0"/>
              <a:t>muchos</a:t>
            </a:r>
            <a:r>
              <a:rPr lang="en-US" sz="4400" dirty="0" smtClean="0"/>
              <a:t> </a:t>
            </a:r>
            <a:r>
              <a:rPr lang="en-US" sz="4400" dirty="0" err="1" smtClean="0"/>
              <a:t>lenguajes</a:t>
            </a:r>
            <a:r>
              <a:rPr lang="en-US" sz="4400" dirty="0" smtClean="0"/>
              <a:t> de </a:t>
            </a:r>
            <a:r>
              <a:rPr lang="en-US" sz="4400" dirty="0" err="1" smtClean="0"/>
              <a:t>programación</a:t>
            </a:r>
            <a:endParaRPr lang="en-US" sz="4400" dirty="0"/>
          </a:p>
        </p:txBody>
      </p:sp>
      <p:sp>
        <p:nvSpPr>
          <p:cNvPr id="7" name="Rectangle 6"/>
          <p:cNvSpPr/>
          <p:nvPr/>
        </p:nvSpPr>
        <p:spPr bwMode="auto">
          <a:xfrm>
            <a:off x="519113" y="1521012"/>
            <a:ext cx="4978670" cy="4215285"/>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0" tIns="45703" rIns="182880" bIns="45703" numCol="1" spcCol="0" rtlCol="0" anchor="ctr" anchorCtr="0" compatLnSpc="1">
            <a:prstTxWarp prst="textNoShape">
              <a:avLst/>
            </a:prstTxWarp>
          </a:bodyPr>
          <a:lstStyle/>
          <a:p>
            <a:pPr defTabSz="913788" fontAlgn="base">
              <a:spcBef>
                <a:spcPct val="0"/>
              </a:spcBef>
              <a:spcAft>
                <a:spcPct val="0"/>
              </a:spcAft>
            </a:pPr>
            <a:r>
              <a:rPr lang="en-NZ" dirty="0">
                <a:ln>
                  <a:solidFill>
                    <a:schemeClr val="bg1">
                      <a:alpha val="0"/>
                    </a:schemeClr>
                  </a:solidFill>
                </a:ln>
                <a:solidFill>
                  <a:schemeClr val="bg1">
                    <a:alpha val="99000"/>
                  </a:schemeClr>
                </a:solidFill>
                <a:latin typeface="+mj-lt"/>
              </a:rPr>
              <a:t>C#/.NET</a:t>
            </a:r>
          </a:p>
          <a:p>
            <a:pPr defTabSz="913788" fontAlgn="base">
              <a:spcBef>
                <a:spcPct val="0"/>
              </a:spcBef>
              <a:spcAft>
                <a:spcPct val="0"/>
              </a:spcAft>
            </a:pPr>
            <a:r>
              <a:rPr lang="en-NZ" dirty="0">
                <a:ln>
                  <a:solidFill>
                    <a:schemeClr val="bg1">
                      <a:alpha val="0"/>
                    </a:schemeClr>
                  </a:solidFill>
                </a:ln>
                <a:solidFill>
                  <a:schemeClr val="bg1">
                    <a:alpha val="99000"/>
                  </a:schemeClr>
                </a:solidFill>
                <a:latin typeface="+mj-lt"/>
              </a:rPr>
              <a:t>Python</a:t>
            </a:r>
          </a:p>
          <a:p>
            <a:pPr defTabSz="913788" fontAlgn="base">
              <a:spcBef>
                <a:spcPct val="0"/>
              </a:spcBef>
              <a:spcAft>
                <a:spcPct val="0"/>
              </a:spcAft>
            </a:pPr>
            <a:r>
              <a:rPr lang="en-NZ" dirty="0">
                <a:ln>
                  <a:solidFill>
                    <a:schemeClr val="bg1">
                      <a:alpha val="0"/>
                    </a:schemeClr>
                  </a:solidFill>
                </a:ln>
                <a:solidFill>
                  <a:schemeClr val="bg1">
                    <a:alpha val="99000"/>
                  </a:schemeClr>
                </a:solidFill>
                <a:latin typeface="+mj-lt"/>
              </a:rPr>
              <a:t>Ruby</a:t>
            </a:r>
          </a:p>
          <a:p>
            <a:pPr defTabSz="913788" fontAlgn="base">
              <a:spcBef>
                <a:spcPct val="0"/>
              </a:spcBef>
              <a:spcAft>
                <a:spcPct val="0"/>
              </a:spcAft>
            </a:pPr>
            <a:r>
              <a:rPr lang="en-NZ" dirty="0">
                <a:ln>
                  <a:solidFill>
                    <a:schemeClr val="bg1">
                      <a:alpha val="0"/>
                    </a:schemeClr>
                  </a:solidFill>
                </a:ln>
                <a:solidFill>
                  <a:schemeClr val="bg1">
                    <a:alpha val="99000"/>
                  </a:schemeClr>
                </a:solidFill>
                <a:latin typeface="+mj-lt"/>
              </a:rPr>
              <a:t>Perl</a:t>
            </a:r>
          </a:p>
          <a:p>
            <a:pPr defTabSz="913788" fontAlgn="base">
              <a:spcBef>
                <a:spcPct val="0"/>
              </a:spcBef>
              <a:spcAft>
                <a:spcPct val="0"/>
              </a:spcAft>
            </a:pPr>
            <a:r>
              <a:rPr lang="en-NZ" dirty="0">
                <a:ln>
                  <a:solidFill>
                    <a:schemeClr val="bg1">
                      <a:alpha val="0"/>
                    </a:schemeClr>
                  </a:solidFill>
                </a:ln>
                <a:solidFill>
                  <a:schemeClr val="bg1">
                    <a:alpha val="99000"/>
                  </a:schemeClr>
                </a:solidFill>
                <a:latin typeface="+mj-lt"/>
              </a:rPr>
              <a:t>JavaScript (Node)</a:t>
            </a:r>
          </a:p>
          <a:p>
            <a:pPr defTabSz="913788" fontAlgn="base">
              <a:spcBef>
                <a:spcPct val="0"/>
              </a:spcBef>
              <a:spcAft>
                <a:spcPct val="0"/>
              </a:spcAft>
            </a:pPr>
            <a:r>
              <a:rPr lang="en-NZ" dirty="0" smtClean="0">
                <a:ln>
                  <a:solidFill>
                    <a:schemeClr val="bg1">
                      <a:alpha val="0"/>
                    </a:schemeClr>
                  </a:solidFill>
                </a:ln>
                <a:solidFill>
                  <a:schemeClr val="bg1">
                    <a:alpha val="99000"/>
                  </a:schemeClr>
                </a:solidFill>
                <a:latin typeface="+mj-lt"/>
              </a:rPr>
              <a:t>Java</a:t>
            </a:r>
          </a:p>
          <a:p>
            <a:pPr defTabSz="913788" fontAlgn="base">
              <a:spcBef>
                <a:spcPct val="0"/>
              </a:spcBef>
              <a:spcAft>
                <a:spcPct val="0"/>
              </a:spcAft>
            </a:pPr>
            <a:r>
              <a:rPr lang="en-US" dirty="0">
                <a:ln>
                  <a:solidFill>
                    <a:schemeClr val="bg1">
                      <a:alpha val="0"/>
                    </a:schemeClr>
                  </a:solidFill>
                </a:ln>
                <a:solidFill>
                  <a:schemeClr val="bg1">
                    <a:alpha val="99000"/>
                  </a:schemeClr>
                </a:solidFill>
                <a:latin typeface="+mj-lt"/>
              </a:rPr>
              <a:t>PHP</a:t>
            </a:r>
          </a:p>
          <a:p>
            <a:pPr defTabSz="913788" fontAlgn="base">
              <a:spcBef>
                <a:spcPct val="0"/>
              </a:spcBef>
              <a:spcAft>
                <a:spcPct val="0"/>
              </a:spcAft>
            </a:pPr>
            <a:r>
              <a:rPr lang="en-US" dirty="0" err="1">
                <a:ln>
                  <a:solidFill>
                    <a:schemeClr val="bg1">
                      <a:alpha val="0"/>
                    </a:schemeClr>
                  </a:solidFill>
                </a:ln>
                <a:solidFill>
                  <a:schemeClr val="bg1">
                    <a:alpha val="99000"/>
                  </a:schemeClr>
                </a:solidFill>
                <a:latin typeface="+mj-lt"/>
              </a:rPr>
              <a:t>Erlang</a:t>
            </a:r>
            <a:endParaRPr lang="en-US" dirty="0">
              <a:ln>
                <a:solidFill>
                  <a:schemeClr val="bg1">
                    <a:alpha val="0"/>
                  </a:schemeClr>
                </a:solidFill>
              </a:ln>
              <a:solidFill>
                <a:schemeClr val="bg1">
                  <a:alpha val="99000"/>
                </a:schemeClr>
              </a:solidFill>
              <a:latin typeface="+mj-lt"/>
            </a:endParaRPr>
          </a:p>
          <a:p>
            <a:pPr defTabSz="913788" fontAlgn="base">
              <a:spcBef>
                <a:spcPct val="0"/>
              </a:spcBef>
              <a:spcAft>
                <a:spcPct val="0"/>
              </a:spcAft>
            </a:pPr>
            <a:r>
              <a:rPr lang="en-US" dirty="0">
                <a:ln>
                  <a:solidFill>
                    <a:schemeClr val="bg1">
                      <a:alpha val="0"/>
                    </a:schemeClr>
                  </a:solidFill>
                </a:ln>
                <a:solidFill>
                  <a:schemeClr val="bg1">
                    <a:alpha val="99000"/>
                  </a:schemeClr>
                </a:solidFill>
                <a:latin typeface="+mj-lt"/>
              </a:rPr>
              <a:t>Common LISP</a:t>
            </a:r>
          </a:p>
          <a:p>
            <a:pPr defTabSz="913788" fontAlgn="base">
              <a:spcBef>
                <a:spcPct val="0"/>
              </a:spcBef>
              <a:spcAft>
                <a:spcPct val="0"/>
              </a:spcAft>
            </a:pPr>
            <a:r>
              <a:rPr lang="en-US" dirty="0">
                <a:ln>
                  <a:solidFill>
                    <a:schemeClr val="bg1">
                      <a:alpha val="0"/>
                    </a:schemeClr>
                  </a:solidFill>
                </a:ln>
                <a:solidFill>
                  <a:schemeClr val="bg1">
                    <a:alpha val="99000"/>
                  </a:schemeClr>
                </a:solidFill>
                <a:latin typeface="+mj-lt"/>
              </a:rPr>
              <a:t>Objective-C</a:t>
            </a:r>
          </a:p>
          <a:p>
            <a:pPr defTabSz="913788" fontAlgn="base">
              <a:spcBef>
                <a:spcPct val="0"/>
              </a:spcBef>
              <a:spcAft>
                <a:spcPct val="0"/>
              </a:spcAft>
            </a:pPr>
            <a:r>
              <a:rPr lang="en-US" dirty="0">
                <a:ln>
                  <a:solidFill>
                    <a:schemeClr val="bg1">
                      <a:alpha val="0"/>
                    </a:schemeClr>
                  </a:solidFill>
                </a:ln>
                <a:solidFill>
                  <a:schemeClr val="bg1">
                    <a:alpha val="99000"/>
                  </a:schemeClr>
                </a:solidFill>
                <a:latin typeface="+mj-lt"/>
              </a:rPr>
              <a:t>C#/VB on Windows Phone </a:t>
            </a:r>
            <a:r>
              <a:rPr lang="en-US" dirty="0" smtClean="0">
                <a:ln>
                  <a:solidFill>
                    <a:schemeClr val="bg1">
                      <a:alpha val="0"/>
                    </a:schemeClr>
                  </a:solidFill>
                </a:ln>
                <a:solidFill>
                  <a:schemeClr val="bg1">
                    <a:alpha val="99000"/>
                  </a:schemeClr>
                </a:solidFill>
                <a:latin typeface="+mj-lt"/>
              </a:rPr>
              <a:t>7</a:t>
            </a:r>
            <a:endParaRPr lang="en-US" dirty="0">
              <a:ln>
                <a:solidFill>
                  <a:schemeClr val="bg1">
                    <a:alpha val="0"/>
                  </a:schemeClr>
                </a:solidFill>
              </a:ln>
              <a:solidFill>
                <a:schemeClr val="bg1">
                  <a:alpha val="99000"/>
                </a:schemeClr>
              </a:solidFill>
              <a:latin typeface="+mj-lt"/>
            </a:endParaRPr>
          </a:p>
        </p:txBody>
      </p:sp>
      <p:sp>
        <p:nvSpPr>
          <p:cNvPr id="12" name="Freeform 6"/>
          <p:cNvSpPr>
            <a:spLocks noEditPoints="1"/>
          </p:cNvSpPr>
          <p:nvPr/>
        </p:nvSpPr>
        <p:spPr bwMode="auto">
          <a:xfrm>
            <a:off x="3769764" y="1716069"/>
            <a:ext cx="1462088" cy="1189038"/>
          </a:xfrm>
          <a:custGeom>
            <a:avLst/>
            <a:gdLst>
              <a:gd name="T0" fmla="*/ 265 w 390"/>
              <a:gd name="T1" fmla="*/ 81 h 317"/>
              <a:gd name="T2" fmla="*/ 302 w 390"/>
              <a:gd name="T3" fmla="*/ 99 h 317"/>
              <a:gd name="T4" fmla="*/ 265 w 390"/>
              <a:gd name="T5" fmla="*/ 116 h 317"/>
              <a:gd name="T6" fmla="*/ 226 w 390"/>
              <a:gd name="T7" fmla="*/ 108 h 317"/>
              <a:gd name="T8" fmla="*/ 271 w 390"/>
              <a:gd name="T9" fmla="*/ 37 h 317"/>
              <a:gd name="T10" fmla="*/ 232 w 390"/>
              <a:gd name="T11" fmla="*/ 46 h 317"/>
              <a:gd name="T12" fmla="*/ 195 w 390"/>
              <a:gd name="T13" fmla="*/ 29 h 317"/>
              <a:gd name="T14" fmla="*/ 232 w 390"/>
              <a:gd name="T15" fmla="*/ 9 h 317"/>
              <a:gd name="T16" fmla="*/ 271 w 390"/>
              <a:gd name="T17" fmla="*/ 37 h 317"/>
              <a:gd name="T18" fmla="*/ 375 w 390"/>
              <a:gd name="T19" fmla="*/ 259 h 317"/>
              <a:gd name="T20" fmla="*/ 346 w 390"/>
              <a:gd name="T21" fmla="*/ 285 h 317"/>
              <a:gd name="T22" fmla="*/ 220 w 390"/>
              <a:gd name="T23" fmla="*/ 315 h 317"/>
              <a:gd name="T24" fmla="*/ 61 w 390"/>
              <a:gd name="T25" fmla="*/ 228 h 317"/>
              <a:gd name="T26" fmla="*/ 169 w 390"/>
              <a:gd name="T27" fmla="*/ 208 h 317"/>
              <a:gd name="T28" fmla="*/ 258 w 390"/>
              <a:gd name="T29" fmla="*/ 206 h 317"/>
              <a:gd name="T30" fmla="*/ 261 w 390"/>
              <a:gd name="T31" fmla="*/ 238 h 317"/>
              <a:gd name="T32" fmla="*/ 187 w 390"/>
              <a:gd name="T33" fmla="*/ 247 h 317"/>
              <a:gd name="T34" fmla="*/ 290 w 390"/>
              <a:gd name="T35" fmla="*/ 269 h 317"/>
              <a:gd name="T36" fmla="*/ 373 w 390"/>
              <a:gd name="T37" fmla="*/ 237 h 317"/>
              <a:gd name="T38" fmla="*/ 44 w 390"/>
              <a:gd name="T39" fmla="*/ 211 h 317"/>
              <a:gd name="T40" fmla="*/ 0 w 390"/>
              <a:gd name="T41" fmla="*/ 297 h 317"/>
              <a:gd name="T42" fmla="*/ 51 w 390"/>
              <a:gd name="T43" fmla="*/ 291 h 317"/>
              <a:gd name="T44" fmla="*/ 44 w 390"/>
              <a:gd name="T45" fmla="*/ 211 h 317"/>
              <a:gd name="T46" fmla="*/ 352 w 390"/>
              <a:gd name="T47" fmla="*/ 96 h 317"/>
              <a:gd name="T48" fmla="*/ 368 w 390"/>
              <a:gd name="T49" fmla="*/ 77 h 317"/>
              <a:gd name="T50" fmla="*/ 390 w 390"/>
              <a:gd name="T51" fmla="*/ 40 h 317"/>
              <a:gd name="T52" fmla="*/ 343 w 390"/>
              <a:gd name="T53" fmla="*/ 0 h 317"/>
              <a:gd name="T54" fmla="*/ 297 w 390"/>
              <a:gd name="T55" fmla="*/ 44 h 317"/>
              <a:gd name="T56" fmla="*/ 324 w 390"/>
              <a:gd name="T57" fmla="*/ 22 h 317"/>
              <a:gd name="T58" fmla="*/ 366 w 390"/>
              <a:gd name="T59" fmla="*/ 22 h 317"/>
              <a:gd name="T60" fmla="*/ 368 w 390"/>
              <a:gd name="T61" fmla="*/ 52 h 317"/>
              <a:gd name="T62" fmla="*/ 343 w 390"/>
              <a:gd name="T63" fmla="*/ 77 h 317"/>
              <a:gd name="T64" fmla="*/ 333 w 390"/>
              <a:gd name="T65" fmla="*/ 107 h 317"/>
              <a:gd name="T66" fmla="*/ 351 w 390"/>
              <a:gd name="T67" fmla="*/ 112 h 317"/>
              <a:gd name="T68" fmla="*/ 351 w 390"/>
              <a:gd name="T69" fmla="*/ 144 h 317"/>
              <a:gd name="T70" fmla="*/ 333 w 390"/>
              <a:gd name="T71" fmla="*/ 128 h 317"/>
              <a:gd name="T72" fmla="*/ 351 w 390"/>
              <a:gd name="T73" fmla="*/ 144 h 317"/>
              <a:gd name="T74" fmla="*/ 112 w 390"/>
              <a:gd name="T75" fmla="*/ 99 h 317"/>
              <a:gd name="T76" fmla="*/ 78 w 390"/>
              <a:gd name="T77" fmla="*/ 144 h 317"/>
              <a:gd name="T78" fmla="*/ 150 w 390"/>
              <a:gd name="T79" fmla="*/ 0 h 317"/>
              <a:gd name="T80" fmla="*/ 179 w 390"/>
              <a:gd name="T81" fmla="*/ 144 h 317"/>
              <a:gd name="T82" fmla="*/ 112 w 390"/>
              <a:gd name="T83" fmla="*/ 99 h 317"/>
              <a:gd name="T84" fmla="*/ 160 w 390"/>
              <a:gd name="T85" fmla="*/ 85 h 317"/>
              <a:gd name="T86" fmla="*/ 138 w 390"/>
              <a:gd name="T87" fmla="*/ 17 h 317"/>
              <a:gd name="T88" fmla="*/ 130 w 390"/>
              <a:gd name="T89" fmla="*/ 43 h 317"/>
              <a:gd name="T90" fmla="*/ 160 w 390"/>
              <a:gd name="T91" fmla="*/ 85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0" h="317">
                <a:moveTo>
                  <a:pt x="226" y="108"/>
                </a:moveTo>
                <a:cubicBezTo>
                  <a:pt x="265" y="81"/>
                  <a:pt x="265" y="81"/>
                  <a:pt x="265" y="81"/>
                </a:cubicBezTo>
                <a:cubicBezTo>
                  <a:pt x="265" y="99"/>
                  <a:pt x="265" y="99"/>
                  <a:pt x="265" y="99"/>
                </a:cubicBezTo>
                <a:cubicBezTo>
                  <a:pt x="302" y="99"/>
                  <a:pt x="302" y="99"/>
                  <a:pt x="302" y="99"/>
                </a:cubicBezTo>
                <a:cubicBezTo>
                  <a:pt x="302" y="116"/>
                  <a:pt x="302" y="116"/>
                  <a:pt x="302" y="116"/>
                </a:cubicBezTo>
                <a:cubicBezTo>
                  <a:pt x="265" y="116"/>
                  <a:pt x="265" y="116"/>
                  <a:pt x="265" y="116"/>
                </a:cubicBezTo>
                <a:cubicBezTo>
                  <a:pt x="265" y="135"/>
                  <a:pt x="265" y="135"/>
                  <a:pt x="265" y="135"/>
                </a:cubicBezTo>
                <a:cubicBezTo>
                  <a:pt x="226" y="108"/>
                  <a:pt x="226" y="108"/>
                  <a:pt x="226" y="108"/>
                </a:cubicBezTo>
                <a:cubicBezTo>
                  <a:pt x="226" y="108"/>
                  <a:pt x="226" y="108"/>
                  <a:pt x="226" y="108"/>
                </a:cubicBezTo>
                <a:close/>
                <a:moveTo>
                  <a:pt x="271" y="37"/>
                </a:moveTo>
                <a:cubicBezTo>
                  <a:pt x="232" y="64"/>
                  <a:pt x="232" y="64"/>
                  <a:pt x="232" y="64"/>
                </a:cubicBezTo>
                <a:cubicBezTo>
                  <a:pt x="232" y="46"/>
                  <a:pt x="232" y="46"/>
                  <a:pt x="232" y="46"/>
                </a:cubicBezTo>
                <a:cubicBezTo>
                  <a:pt x="195" y="46"/>
                  <a:pt x="195" y="46"/>
                  <a:pt x="195" y="46"/>
                </a:cubicBezTo>
                <a:cubicBezTo>
                  <a:pt x="195" y="29"/>
                  <a:pt x="195" y="29"/>
                  <a:pt x="195" y="29"/>
                </a:cubicBezTo>
                <a:cubicBezTo>
                  <a:pt x="232" y="29"/>
                  <a:pt x="232" y="29"/>
                  <a:pt x="232" y="29"/>
                </a:cubicBezTo>
                <a:cubicBezTo>
                  <a:pt x="232" y="9"/>
                  <a:pt x="232" y="9"/>
                  <a:pt x="232" y="9"/>
                </a:cubicBezTo>
                <a:cubicBezTo>
                  <a:pt x="271" y="37"/>
                  <a:pt x="271" y="37"/>
                  <a:pt x="271" y="37"/>
                </a:cubicBezTo>
                <a:cubicBezTo>
                  <a:pt x="271" y="37"/>
                  <a:pt x="271" y="37"/>
                  <a:pt x="271" y="37"/>
                </a:cubicBezTo>
                <a:close/>
                <a:moveTo>
                  <a:pt x="390" y="247"/>
                </a:moveTo>
                <a:cubicBezTo>
                  <a:pt x="390" y="247"/>
                  <a:pt x="389" y="249"/>
                  <a:pt x="375" y="259"/>
                </a:cubicBezTo>
                <a:cubicBezTo>
                  <a:pt x="375" y="259"/>
                  <a:pt x="372" y="264"/>
                  <a:pt x="371" y="264"/>
                </a:cubicBezTo>
                <a:cubicBezTo>
                  <a:pt x="364" y="269"/>
                  <a:pt x="358" y="276"/>
                  <a:pt x="346" y="285"/>
                </a:cubicBezTo>
                <a:cubicBezTo>
                  <a:pt x="334" y="285"/>
                  <a:pt x="310" y="297"/>
                  <a:pt x="298" y="303"/>
                </a:cubicBezTo>
                <a:cubicBezTo>
                  <a:pt x="276" y="303"/>
                  <a:pt x="243" y="308"/>
                  <a:pt x="220" y="315"/>
                </a:cubicBezTo>
                <a:cubicBezTo>
                  <a:pt x="186" y="308"/>
                  <a:pt x="182" y="317"/>
                  <a:pt x="61" y="286"/>
                </a:cubicBezTo>
                <a:cubicBezTo>
                  <a:pt x="61" y="286"/>
                  <a:pt x="61" y="238"/>
                  <a:pt x="61" y="228"/>
                </a:cubicBezTo>
                <a:cubicBezTo>
                  <a:pt x="83" y="221"/>
                  <a:pt x="90" y="208"/>
                  <a:pt x="116" y="204"/>
                </a:cubicBezTo>
                <a:cubicBezTo>
                  <a:pt x="134" y="202"/>
                  <a:pt x="151" y="203"/>
                  <a:pt x="169" y="208"/>
                </a:cubicBezTo>
                <a:cubicBezTo>
                  <a:pt x="181" y="212"/>
                  <a:pt x="192" y="213"/>
                  <a:pt x="212" y="212"/>
                </a:cubicBezTo>
                <a:cubicBezTo>
                  <a:pt x="229" y="211"/>
                  <a:pt x="235" y="206"/>
                  <a:pt x="258" y="206"/>
                </a:cubicBezTo>
                <a:cubicBezTo>
                  <a:pt x="272" y="206"/>
                  <a:pt x="286" y="215"/>
                  <a:pt x="285" y="223"/>
                </a:cubicBezTo>
                <a:cubicBezTo>
                  <a:pt x="285" y="230"/>
                  <a:pt x="271" y="238"/>
                  <a:pt x="261" y="238"/>
                </a:cubicBezTo>
                <a:cubicBezTo>
                  <a:pt x="241" y="239"/>
                  <a:pt x="246" y="238"/>
                  <a:pt x="226" y="238"/>
                </a:cubicBezTo>
                <a:cubicBezTo>
                  <a:pt x="203" y="237"/>
                  <a:pt x="202" y="242"/>
                  <a:pt x="187" y="247"/>
                </a:cubicBezTo>
                <a:cubicBezTo>
                  <a:pt x="202" y="252"/>
                  <a:pt x="211" y="258"/>
                  <a:pt x="230" y="268"/>
                </a:cubicBezTo>
                <a:cubicBezTo>
                  <a:pt x="251" y="265"/>
                  <a:pt x="272" y="268"/>
                  <a:pt x="290" y="269"/>
                </a:cubicBezTo>
                <a:cubicBezTo>
                  <a:pt x="306" y="265"/>
                  <a:pt x="313" y="259"/>
                  <a:pt x="332" y="258"/>
                </a:cubicBezTo>
                <a:cubicBezTo>
                  <a:pt x="343" y="249"/>
                  <a:pt x="359" y="234"/>
                  <a:pt x="373" y="237"/>
                </a:cubicBezTo>
                <a:cubicBezTo>
                  <a:pt x="381" y="238"/>
                  <a:pt x="390" y="247"/>
                  <a:pt x="390" y="247"/>
                </a:cubicBezTo>
                <a:close/>
                <a:moveTo>
                  <a:pt x="44" y="211"/>
                </a:moveTo>
                <a:cubicBezTo>
                  <a:pt x="0" y="211"/>
                  <a:pt x="0" y="211"/>
                  <a:pt x="0" y="211"/>
                </a:cubicBezTo>
                <a:cubicBezTo>
                  <a:pt x="0" y="297"/>
                  <a:pt x="0" y="297"/>
                  <a:pt x="0" y="297"/>
                </a:cubicBezTo>
                <a:cubicBezTo>
                  <a:pt x="44" y="297"/>
                  <a:pt x="44" y="297"/>
                  <a:pt x="44" y="297"/>
                </a:cubicBezTo>
                <a:cubicBezTo>
                  <a:pt x="48" y="297"/>
                  <a:pt x="51" y="294"/>
                  <a:pt x="51" y="291"/>
                </a:cubicBezTo>
                <a:cubicBezTo>
                  <a:pt x="51" y="216"/>
                  <a:pt x="51" y="216"/>
                  <a:pt x="51" y="216"/>
                </a:cubicBezTo>
                <a:cubicBezTo>
                  <a:pt x="51" y="213"/>
                  <a:pt x="48" y="211"/>
                  <a:pt x="44" y="211"/>
                </a:cubicBezTo>
                <a:close/>
                <a:moveTo>
                  <a:pt x="351" y="112"/>
                </a:moveTo>
                <a:cubicBezTo>
                  <a:pt x="351" y="105"/>
                  <a:pt x="351" y="100"/>
                  <a:pt x="352" y="96"/>
                </a:cubicBezTo>
                <a:cubicBezTo>
                  <a:pt x="354" y="94"/>
                  <a:pt x="355" y="91"/>
                  <a:pt x="356" y="89"/>
                </a:cubicBezTo>
                <a:cubicBezTo>
                  <a:pt x="358" y="86"/>
                  <a:pt x="362" y="82"/>
                  <a:pt x="368" y="77"/>
                </a:cubicBezTo>
                <a:cubicBezTo>
                  <a:pt x="376" y="69"/>
                  <a:pt x="382" y="63"/>
                  <a:pt x="385" y="57"/>
                </a:cubicBezTo>
                <a:cubicBezTo>
                  <a:pt x="389" y="52"/>
                  <a:pt x="390" y="46"/>
                  <a:pt x="390" y="40"/>
                </a:cubicBezTo>
                <a:cubicBezTo>
                  <a:pt x="390" y="29"/>
                  <a:pt x="385" y="20"/>
                  <a:pt x="377" y="12"/>
                </a:cubicBezTo>
                <a:cubicBezTo>
                  <a:pt x="368" y="4"/>
                  <a:pt x="358" y="0"/>
                  <a:pt x="343" y="0"/>
                </a:cubicBezTo>
                <a:cubicBezTo>
                  <a:pt x="329" y="0"/>
                  <a:pt x="319" y="4"/>
                  <a:pt x="311" y="10"/>
                </a:cubicBezTo>
                <a:cubicBezTo>
                  <a:pt x="300" y="20"/>
                  <a:pt x="297" y="31"/>
                  <a:pt x="297" y="44"/>
                </a:cubicBezTo>
                <a:cubicBezTo>
                  <a:pt x="315" y="44"/>
                  <a:pt x="315" y="44"/>
                  <a:pt x="315" y="44"/>
                </a:cubicBezTo>
                <a:cubicBezTo>
                  <a:pt x="316" y="34"/>
                  <a:pt x="316" y="27"/>
                  <a:pt x="324" y="22"/>
                </a:cubicBezTo>
                <a:cubicBezTo>
                  <a:pt x="329" y="17"/>
                  <a:pt x="336" y="14"/>
                  <a:pt x="343" y="14"/>
                </a:cubicBezTo>
                <a:cubicBezTo>
                  <a:pt x="351" y="14"/>
                  <a:pt x="360" y="17"/>
                  <a:pt x="366" y="22"/>
                </a:cubicBezTo>
                <a:cubicBezTo>
                  <a:pt x="371" y="27"/>
                  <a:pt x="372" y="33"/>
                  <a:pt x="372" y="40"/>
                </a:cubicBezTo>
                <a:cubicBezTo>
                  <a:pt x="372" y="44"/>
                  <a:pt x="371" y="48"/>
                  <a:pt x="368" y="52"/>
                </a:cubicBezTo>
                <a:cubicBezTo>
                  <a:pt x="367" y="55"/>
                  <a:pt x="363" y="60"/>
                  <a:pt x="356" y="65"/>
                </a:cubicBezTo>
                <a:cubicBezTo>
                  <a:pt x="350" y="70"/>
                  <a:pt x="346" y="74"/>
                  <a:pt x="343" y="77"/>
                </a:cubicBezTo>
                <a:cubicBezTo>
                  <a:pt x="341" y="81"/>
                  <a:pt x="338" y="85"/>
                  <a:pt x="337" y="89"/>
                </a:cubicBezTo>
                <a:cubicBezTo>
                  <a:pt x="334" y="94"/>
                  <a:pt x="333" y="100"/>
                  <a:pt x="333" y="107"/>
                </a:cubicBezTo>
                <a:cubicBezTo>
                  <a:pt x="333" y="108"/>
                  <a:pt x="333" y="111"/>
                  <a:pt x="333" y="112"/>
                </a:cubicBezTo>
                <a:cubicBezTo>
                  <a:pt x="351" y="112"/>
                  <a:pt x="351" y="112"/>
                  <a:pt x="351" y="112"/>
                </a:cubicBezTo>
                <a:cubicBezTo>
                  <a:pt x="351" y="112"/>
                  <a:pt x="351" y="112"/>
                  <a:pt x="351" y="112"/>
                </a:cubicBezTo>
                <a:close/>
                <a:moveTo>
                  <a:pt x="351" y="144"/>
                </a:moveTo>
                <a:cubicBezTo>
                  <a:pt x="351" y="128"/>
                  <a:pt x="351" y="128"/>
                  <a:pt x="351" y="128"/>
                </a:cubicBezTo>
                <a:cubicBezTo>
                  <a:pt x="333" y="128"/>
                  <a:pt x="333" y="128"/>
                  <a:pt x="333" y="128"/>
                </a:cubicBezTo>
                <a:cubicBezTo>
                  <a:pt x="333" y="144"/>
                  <a:pt x="333" y="144"/>
                  <a:pt x="333" y="144"/>
                </a:cubicBezTo>
                <a:cubicBezTo>
                  <a:pt x="351" y="144"/>
                  <a:pt x="351" y="144"/>
                  <a:pt x="351" y="144"/>
                </a:cubicBezTo>
                <a:cubicBezTo>
                  <a:pt x="351" y="144"/>
                  <a:pt x="351" y="144"/>
                  <a:pt x="351" y="144"/>
                </a:cubicBezTo>
                <a:close/>
                <a:moveTo>
                  <a:pt x="112" y="99"/>
                </a:moveTo>
                <a:cubicBezTo>
                  <a:pt x="98" y="144"/>
                  <a:pt x="98" y="144"/>
                  <a:pt x="98" y="144"/>
                </a:cubicBezTo>
                <a:cubicBezTo>
                  <a:pt x="78" y="144"/>
                  <a:pt x="78" y="144"/>
                  <a:pt x="78" y="144"/>
                </a:cubicBezTo>
                <a:cubicBezTo>
                  <a:pt x="127" y="0"/>
                  <a:pt x="127" y="0"/>
                  <a:pt x="127" y="0"/>
                </a:cubicBezTo>
                <a:cubicBezTo>
                  <a:pt x="150" y="0"/>
                  <a:pt x="150" y="0"/>
                  <a:pt x="150" y="0"/>
                </a:cubicBezTo>
                <a:cubicBezTo>
                  <a:pt x="199" y="144"/>
                  <a:pt x="199" y="144"/>
                  <a:pt x="199" y="144"/>
                </a:cubicBezTo>
                <a:cubicBezTo>
                  <a:pt x="179" y="144"/>
                  <a:pt x="179" y="144"/>
                  <a:pt x="179" y="144"/>
                </a:cubicBezTo>
                <a:cubicBezTo>
                  <a:pt x="164" y="99"/>
                  <a:pt x="164" y="99"/>
                  <a:pt x="164" y="99"/>
                </a:cubicBezTo>
                <a:cubicBezTo>
                  <a:pt x="112" y="99"/>
                  <a:pt x="112" y="99"/>
                  <a:pt x="112" y="99"/>
                </a:cubicBezTo>
                <a:cubicBezTo>
                  <a:pt x="112" y="99"/>
                  <a:pt x="112" y="99"/>
                  <a:pt x="112" y="99"/>
                </a:cubicBezTo>
                <a:close/>
                <a:moveTo>
                  <a:pt x="160" y="85"/>
                </a:moveTo>
                <a:cubicBezTo>
                  <a:pt x="146" y="43"/>
                  <a:pt x="146" y="43"/>
                  <a:pt x="146" y="43"/>
                </a:cubicBezTo>
                <a:cubicBezTo>
                  <a:pt x="142" y="34"/>
                  <a:pt x="140" y="25"/>
                  <a:pt x="138" y="17"/>
                </a:cubicBezTo>
                <a:cubicBezTo>
                  <a:pt x="138" y="17"/>
                  <a:pt x="138" y="17"/>
                  <a:pt x="138" y="17"/>
                </a:cubicBezTo>
                <a:cubicBezTo>
                  <a:pt x="135" y="25"/>
                  <a:pt x="133" y="34"/>
                  <a:pt x="130" y="43"/>
                </a:cubicBezTo>
                <a:cubicBezTo>
                  <a:pt x="116" y="85"/>
                  <a:pt x="116" y="85"/>
                  <a:pt x="116" y="85"/>
                </a:cubicBezTo>
                <a:cubicBezTo>
                  <a:pt x="160" y="85"/>
                  <a:pt x="160" y="85"/>
                  <a:pt x="160" y="85"/>
                </a:cubicBezTo>
                <a:cubicBezTo>
                  <a:pt x="160" y="85"/>
                  <a:pt x="160" y="85"/>
                  <a:pt x="160" y="8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859501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113" y="4303776"/>
            <a:ext cx="4906327" cy="1594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519112" y="228600"/>
            <a:ext cx="11149013" cy="747897"/>
          </a:xfrm>
        </p:spPr>
        <p:txBody>
          <a:bodyPr/>
          <a:lstStyle/>
          <a:p>
            <a:r>
              <a:rPr lang="en-US" dirty="0" err="1" smtClean="0"/>
              <a:t>Emulador</a:t>
            </a:r>
            <a:r>
              <a:rPr lang="en-US" dirty="0" smtClean="0"/>
              <a:t> de Windows Azure Storage</a:t>
            </a:r>
            <a:endParaRPr lang="en-US" dirty="0"/>
          </a:p>
        </p:txBody>
      </p:sp>
      <p:sp>
        <p:nvSpPr>
          <p:cNvPr id="4" name="Content Placeholder 3"/>
          <p:cNvSpPr>
            <a:spLocks noGrp="1"/>
          </p:cNvSpPr>
          <p:nvPr>
            <p:ph type="body" sz="quarter" idx="10"/>
          </p:nvPr>
        </p:nvSpPr>
        <p:spPr>
          <a:xfrm>
            <a:off x="519112" y="1447799"/>
            <a:ext cx="5575301" cy="2225225"/>
          </a:xfrm>
        </p:spPr>
        <p:txBody>
          <a:bodyPr/>
          <a:lstStyle/>
          <a:p>
            <a:r>
              <a:rPr lang="en-US" sz="3200" dirty="0" err="1" smtClean="0"/>
              <a:t>Provee</a:t>
            </a:r>
            <a:r>
              <a:rPr lang="en-US" sz="3200" dirty="0" smtClean="0"/>
              <a:t> un </a:t>
            </a:r>
            <a:r>
              <a:rPr lang="en-US" sz="3200" dirty="0" err="1" smtClean="0"/>
              <a:t>almacenamiento</a:t>
            </a:r>
            <a:r>
              <a:rPr lang="en-US" sz="3200" dirty="0" smtClean="0"/>
              <a:t> local </a:t>
            </a:r>
            <a:r>
              <a:rPr lang="en-US" sz="3200" dirty="0" err="1" smtClean="0"/>
              <a:t>emulando</a:t>
            </a:r>
            <a:r>
              <a:rPr lang="en-US" sz="3200" dirty="0" smtClean="0"/>
              <a:t> el </a:t>
            </a:r>
            <a:r>
              <a:rPr lang="en-US" sz="3200" dirty="0" err="1" smtClean="0"/>
              <a:t>almacenamiento</a:t>
            </a:r>
            <a:r>
              <a:rPr lang="en-US" sz="3200" dirty="0" smtClean="0"/>
              <a:t> en la </a:t>
            </a:r>
            <a:r>
              <a:rPr lang="en-US" sz="3200" dirty="0" err="1" smtClean="0"/>
              <a:t>nube</a:t>
            </a:r>
            <a:endParaRPr lang="en-US" sz="3200" dirty="0" smtClean="0"/>
          </a:p>
          <a:p>
            <a:endParaRPr lang="es-AR" sz="1400" dirty="0" smtClean="0"/>
          </a:p>
          <a:p>
            <a:r>
              <a:rPr lang="es-AR" sz="3200" dirty="0" smtClean="0"/>
              <a:t>Permite el desarrollo offline</a:t>
            </a:r>
            <a:endParaRPr lang="en-US" sz="3200" dirty="0"/>
          </a:p>
        </p:txBody>
      </p:sp>
      <p:sp>
        <p:nvSpPr>
          <p:cNvPr id="7" name="Rectangle 6"/>
          <p:cNvSpPr/>
          <p:nvPr/>
        </p:nvSpPr>
        <p:spPr bwMode="auto">
          <a:xfrm>
            <a:off x="6689455" y="1634898"/>
            <a:ext cx="4978670" cy="3314473"/>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03" rIns="182880" bIns="45703" numCol="1" spcCol="0" rtlCol="0" anchor="t" anchorCtr="0" compatLnSpc="1">
            <a:prstTxWarp prst="textNoShape">
              <a:avLst/>
            </a:prstTxWarp>
          </a:bodyPr>
          <a:lstStyle/>
          <a:p>
            <a:pPr defTabSz="913788" fontAlgn="base">
              <a:spcBef>
                <a:spcPct val="0"/>
              </a:spcBef>
              <a:spcAft>
                <a:spcPct val="0"/>
              </a:spcAft>
            </a:pPr>
            <a:r>
              <a:rPr lang="en-NZ" sz="3600" dirty="0" err="1" smtClean="0">
                <a:ln>
                  <a:solidFill>
                    <a:schemeClr val="bg1">
                      <a:alpha val="0"/>
                    </a:schemeClr>
                  </a:solidFill>
                </a:ln>
                <a:solidFill>
                  <a:schemeClr val="bg1">
                    <a:alpha val="99000"/>
                  </a:schemeClr>
                </a:solidFill>
                <a:latin typeface="+mj-lt"/>
              </a:rPr>
              <a:t>Importante</a:t>
            </a:r>
            <a:endParaRPr lang="en-NZ" sz="3600" dirty="0" smtClean="0">
              <a:ln>
                <a:solidFill>
                  <a:schemeClr val="bg1">
                    <a:alpha val="0"/>
                  </a:schemeClr>
                </a:solidFill>
              </a:ln>
              <a:solidFill>
                <a:schemeClr val="bg1">
                  <a:alpha val="99000"/>
                </a:schemeClr>
              </a:solidFill>
              <a:latin typeface="+mj-lt"/>
            </a:endParaRPr>
          </a:p>
          <a:p>
            <a:pPr defTabSz="913788" fontAlgn="base">
              <a:spcBef>
                <a:spcPct val="0"/>
              </a:spcBef>
              <a:spcAft>
                <a:spcPct val="0"/>
              </a:spcAft>
            </a:pPr>
            <a:endParaRPr lang="en-NZ" dirty="0" smtClean="0">
              <a:ln>
                <a:solidFill>
                  <a:schemeClr val="bg1">
                    <a:alpha val="0"/>
                  </a:schemeClr>
                </a:solidFill>
              </a:ln>
              <a:solidFill>
                <a:schemeClr val="bg1">
                  <a:alpha val="99000"/>
                </a:schemeClr>
              </a:solidFill>
              <a:latin typeface="+mj-lt"/>
            </a:endParaRPr>
          </a:p>
          <a:p>
            <a:pPr defTabSz="913788" fontAlgn="base">
              <a:spcBef>
                <a:spcPct val="0"/>
              </a:spcBef>
              <a:spcAft>
                <a:spcPct val="0"/>
              </a:spcAft>
            </a:pPr>
            <a:r>
              <a:rPr lang="en-NZ" dirty="0" smtClean="0">
                <a:ln>
                  <a:solidFill>
                    <a:schemeClr val="bg1">
                      <a:alpha val="0"/>
                    </a:schemeClr>
                  </a:solidFill>
                </a:ln>
                <a:solidFill>
                  <a:schemeClr val="bg1">
                    <a:alpha val="99000"/>
                  </a:schemeClr>
                </a:solidFill>
                <a:latin typeface="+mj-lt"/>
              </a:rPr>
              <a:t>Hay </a:t>
            </a:r>
            <a:r>
              <a:rPr lang="en-NZ" dirty="0" err="1" smtClean="0">
                <a:ln>
                  <a:solidFill>
                    <a:schemeClr val="bg1">
                      <a:alpha val="0"/>
                    </a:schemeClr>
                  </a:solidFill>
                </a:ln>
                <a:solidFill>
                  <a:schemeClr val="bg1">
                    <a:alpha val="99000"/>
                  </a:schemeClr>
                </a:solidFill>
                <a:latin typeface="+mj-lt"/>
              </a:rPr>
              <a:t>diferencias</a:t>
            </a:r>
            <a:r>
              <a:rPr lang="en-NZ" dirty="0" smtClean="0">
                <a:ln>
                  <a:solidFill>
                    <a:schemeClr val="bg1">
                      <a:alpha val="0"/>
                    </a:schemeClr>
                  </a:solidFill>
                </a:ln>
                <a:solidFill>
                  <a:schemeClr val="bg1">
                    <a:alpha val="99000"/>
                  </a:schemeClr>
                </a:solidFill>
                <a:latin typeface="+mj-lt"/>
              </a:rPr>
              <a:t> entre el </a:t>
            </a:r>
            <a:r>
              <a:rPr lang="en-NZ" dirty="0" err="1" smtClean="0">
                <a:ln>
                  <a:solidFill>
                    <a:schemeClr val="bg1">
                      <a:alpha val="0"/>
                    </a:schemeClr>
                  </a:solidFill>
                </a:ln>
                <a:solidFill>
                  <a:schemeClr val="bg1">
                    <a:alpha val="99000"/>
                  </a:schemeClr>
                </a:solidFill>
                <a:latin typeface="+mj-lt"/>
              </a:rPr>
              <a:t>almacenamiento</a:t>
            </a:r>
            <a:r>
              <a:rPr lang="en-NZ" dirty="0" smtClean="0">
                <a:ln>
                  <a:solidFill>
                    <a:schemeClr val="bg1">
                      <a:alpha val="0"/>
                    </a:schemeClr>
                  </a:solidFill>
                </a:ln>
                <a:solidFill>
                  <a:schemeClr val="bg1">
                    <a:alpha val="99000"/>
                  </a:schemeClr>
                </a:solidFill>
                <a:latin typeface="+mj-lt"/>
              </a:rPr>
              <a:t> en la </a:t>
            </a:r>
            <a:r>
              <a:rPr lang="en-NZ" dirty="0" err="1" smtClean="0">
                <a:ln>
                  <a:solidFill>
                    <a:schemeClr val="bg1">
                      <a:alpha val="0"/>
                    </a:schemeClr>
                  </a:solidFill>
                </a:ln>
                <a:solidFill>
                  <a:schemeClr val="bg1">
                    <a:alpha val="99000"/>
                  </a:schemeClr>
                </a:solidFill>
                <a:latin typeface="+mj-lt"/>
              </a:rPr>
              <a:t>nube</a:t>
            </a:r>
            <a:r>
              <a:rPr lang="en-NZ" dirty="0" smtClean="0">
                <a:ln>
                  <a:solidFill>
                    <a:schemeClr val="bg1">
                      <a:alpha val="0"/>
                    </a:schemeClr>
                  </a:solidFill>
                </a:ln>
                <a:solidFill>
                  <a:schemeClr val="bg1">
                    <a:alpha val="99000"/>
                  </a:schemeClr>
                </a:solidFill>
                <a:latin typeface="+mj-lt"/>
              </a:rPr>
              <a:t> y el local:</a:t>
            </a:r>
          </a:p>
          <a:p>
            <a:pPr defTabSz="913788" fontAlgn="base">
              <a:spcBef>
                <a:spcPct val="0"/>
              </a:spcBef>
              <a:spcAft>
                <a:spcPct val="0"/>
              </a:spcAft>
            </a:pPr>
            <a:endParaRPr lang="en-NZ" dirty="0" smtClean="0">
              <a:ln>
                <a:solidFill>
                  <a:schemeClr val="bg1">
                    <a:alpha val="0"/>
                  </a:schemeClr>
                </a:solidFill>
              </a:ln>
              <a:solidFill>
                <a:schemeClr val="accent6">
                  <a:alpha val="99000"/>
                </a:schemeClr>
              </a:solidFill>
              <a:latin typeface="+mj-lt"/>
              <a:hlinkClick r:id="rId4"/>
            </a:endParaRPr>
          </a:p>
          <a:p>
            <a:pPr defTabSz="913788" fontAlgn="base">
              <a:spcBef>
                <a:spcPct val="0"/>
              </a:spcBef>
              <a:spcAft>
                <a:spcPct val="0"/>
              </a:spcAft>
            </a:pPr>
            <a:r>
              <a:rPr lang="en-NZ" dirty="0" smtClean="0">
                <a:ln>
                  <a:solidFill>
                    <a:schemeClr val="bg1">
                      <a:alpha val="0"/>
                    </a:schemeClr>
                  </a:solidFill>
                </a:ln>
                <a:solidFill>
                  <a:schemeClr val="accent6">
                    <a:alpha val="99000"/>
                  </a:schemeClr>
                </a:solidFill>
                <a:latin typeface="+mj-lt"/>
                <a:hlinkClick r:id="rId4"/>
              </a:rPr>
              <a:t>http</a:t>
            </a:r>
            <a:r>
              <a:rPr lang="en-NZ" dirty="0">
                <a:ln>
                  <a:solidFill>
                    <a:schemeClr val="bg1">
                      <a:alpha val="0"/>
                    </a:schemeClr>
                  </a:solidFill>
                </a:ln>
                <a:solidFill>
                  <a:schemeClr val="accent6">
                    <a:alpha val="99000"/>
                  </a:schemeClr>
                </a:solidFill>
                <a:latin typeface="+mj-lt"/>
                <a:hlinkClick r:id="rId4"/>
              </a:rPr>
              <a:t>://msdn.microsoft.com/en-us/gg433135</a:t>
            </a:r>
            <a:endParaRPr lang="en-NZ" dirty="0">
              <a:ln>
                <a:solidFill>
                  <a:schemeClr val="bg1">
                    <a:alpha val="0"/>
                  </a:schemeClr>
                </a:solidFill>
              </a:ln>
              <a:solidFill>
                <a:schemeClr val="accent6">
                  <a:alpha val="99000"/>
                </a:schemeClr>
              </a:solidFill>
              <a:latin typeface="+mj-lt"/>
            </a:endParaRPr>
          </a:p>
          <a:p>
            <a:pPr defTabSz="913788" fontAlgn="base">
              <a:spcBef>
                <a:spcPct val="0"/>
              </a:spcBef>
              <a:spcAft>
                <a:spcPct val="0"/>
              </a:spcAft>
            </a:pPr>
            <a:endParaRPr lang="en-NZ" sz="2000" dirty="0" smtClean="0">
              <a:ln>
                <a:solidFill>
                  <a:schemeClr val="bg1">
                    <a:alpha val="0"/>
                  </a:schemeClr>
                </a:solidFill>
              </a:ln>
              <a:solidFill>
                <a:schemeClr val="bg1">
                  <a:alpha val="99000"/>
                </a:schemeClr>
              </a:solidFill>
              <a:latin typeface="+mj-lt"/>
            </a:endParaRPr>
          </a:p>
        </p:txBody>
      </p:sp>
    </p:spTree>
    <p:extLst>
      <p:ext uri="{BB962C8B-B14F-4D97-AF65-F5344CB8AC3E}">
        <p14:creationId xmlns:p14="http://schemas.microsoft.com/office/powerpoint/2010/main" val="945484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err="1" smtClean="0"/>
              <a:t>Seguridad</a:t>
            </a:r>
            <a:r>
              <a:rPr lang="en-NZ" dirty="0" smtClean="0"/>
              <a:t> en Storage</a:t>
            </a:r>
            <a:endParaRPr lang="en-NZ" dirty="0"/>
          </a:p>
        </p:txBody>
      </p:sp>
      <p:sp>
        <p:nvSpPr>
          <p:cNvPr id="3" name="Content Placeholder 2"/>
          <p:cNvSpPr>
            <a:spLocks noGrp="1"/>
          </p:cNvSpPr>
          <p:nvPr>
            <p:ph type="body" sz="quarter" idx="10"/>
          </p:nvPr>
        </p:nvSpPr>
        <p:spPr>
          <a:xfrm>
            <a:off x="519112" y="1447799"/>
            <a:ext cx="11149013" cy="3947234"/>
          </a:xfrm>
        </p:spPr>
        <p:txBody>
          <a:bodyPr/>
          <a:lstStyle/>
          <a:p>
            <a:r>
              <a:rPr lang="en-NZ" dirty="0" smtClean="0">
                <a:solidFill>
                  <a:schemeClr val="accent2">
                    <a:alpha val="99000"/>
                  </a:schemeClr>
                </a:solidFill>
              </a:rPr>
              <a:t>Windows Azure Storage </a:t>
            </a:r>
            <a:r>
              <a:rPr lang="en-NZ" dirty="0" err="1" smtClean="0">
                <a:solidFill>
                  <a:schemeClr val="accent2">
                    <a:alpha val="99000"/>
                  </a:schemeClr>
                </a:solidFill>
              </a:rPr>
              <a:t>provee</a:t>
            </a:r>
            <a:r>
              <a:rPr lang="en-NZ" dirty="0" smtClean="0">
                <a:solidFill>
                  <a:schemeClr val="accent2">
                    <a:alpha val="99000"/>
                  </a:schemeClr>
                </a:solidFill>
              </a:rPr>
              <a:t> </a:t>
            </a:r>
            <a:r>
              <a:rPr lang="en-NZ" dirty="0" err="1" smtClean="0">
                <a:solidFill>
                  <a:schemeClr val="accent2">
                    <a:alpha val="99000"/>
                  </a:schemeClr>
                </a:solidFill>
              </a:rPr>
              <a:t>distintas</a:t>
            </a:r>
            <a:r>
              <a:rPr lang="en-NZ" dirty="0" smtClean="0">
                <a:solidFill>
                  <a:schemeClr val="accent2">
                    <a:alpha val="99000"/>
                  </a:schemeClr>
                </a:solidFill>
              </a:rPr>
              <a:t> </a:t>
            </a:r>
            <a:r>
              <a:rPr lang="en-NZ" dirty="0" err="1" smtClean="0">
                <a:solidFill>
                  <a:schemeClr val="accent2">
                    <a:alpha val="99000"/>
                  </a:schemeClr>
                </a:solidFill>
              </a:rPr>
              <a:t>formas</a:t>
            </a:r>
            <a:r>
              <a:rPr lang="en-NZ" dirty="0" smtClean="0">
                <a:solidFill>
                  <a:schemeClr val="accent2">
                    <a:alpha val="99000"/>
                  </a:schemeClr>
                </a:solidFill>
              </a:rPr>
              <a:t> de </a:t>
            </a:r>
            <a:r>
              <a:rPr lang="en-NZ" dirty="0" err="1" smtClean="0">
                <a:solidFill>
                  <a:schemeClr val="accent2">
                    <a:alpha val="99000"/>
                  </a:schemeClr>
                </a:solidFill>
              </a:rPr>
              <a:t>seguridad</a:t>
            </a:r>
            <a:r>
              <a:rPr lang="en-NZ" dirty="0" smtClean="0">
                <a:solidFill>
                  <a:schemeClr val="accent2">
                    <a:alpha val="99000"/>
                  </a:schemeClr>
                </a:solidFill>
              </a:rPr>
              <a:t> para </a:t>
            </a:r>
            <a:r>
              <a:rPr lang="en-NZ" dirty="0" err="1" smtClean="0">
                <a:solidFill>
                  <a:schemeClr val="accent2">
                    <a:alpha val="99000"/>
                  </a:schemeClr>
                </a:solidFill>
              </a:rPr>
              <a:t>las</a:t>
            </a:r>
            <a:r>
              <a:rPr lang="en-NZ" dirty="0" smtClean="0">
                <a:solidFill>
                  <a:schemeClr val="accent2">
                    <a:alpha val="99000"/>
                  </a:schemeClr>
                </a:solidFill>
              </a:rPr>
              <a:t> </a:t>
            </a:r>
            <a:r>
              <a:rPr lang="en-NZ" dirty="0" err="1" smtClean="0">
                <a:solidFill>
                  <a:schemeClr val="accent2">
                    <a:alpha val="99000"/>
                  </a:schemeClr>
                </a:solidFill>
              </a:rPr>
              <a:t>llamadas</a:t>
            </a:r>
            <a:r>
              <a:rPr lang="en-NZ" dirty="0" smtClean="0">
                <a:solidFill>
                  <a:schemeClr val="accent2">
                    <a:alpha val="99000"/>
                  </a:schemeClr>
                </a:solidFill>
              </a:rPr>
              <a:t> a la API</a:t>
            </a:r>
          </a:p>
          <a:p>
            <a:pPr lvl="1"/>
            <a:r>
              <a:rPr lang="en-NZ" dirty="0" smtClean="0"/>
              <a:t>HTTPS endpoint para </a:t>
            </a:r>
            <a:r>
              <a:rPr lang="en-NZ" dirty="0" err="1" smtClean="0"/>
              <a:t>realizar</a:t>
            </a:r>
            <a:r>
              <a:rPr lang="en-NZ" dirty="0" smtClean="0"/>
              <a:t> </a:t>
            </a:r>
            <a:r>
              <a:rPr lang="en-NZ" dirty="0" err="1" smtClean="0"/>
              <a:t>operaciones</a:t>
            </a:r>
            <a:r>
              <a:rPr lang="en-NZ" dirty="0" smtClean="0"/>
              <a:t> </a:t>
            </a:r>
            <a:r>
              <a:rPr lang="en-NZ" dirty="0" err="1" smtClean="0"/>
              <a:t>seguras</a:t>
            </a:r>
            <a:endParaRPr lang="en-NZ" dirty="0" smtClean="0"/>
          </a:p>
          <a:p>
            <a:pPr lvl="1"/>
            <a:endParaRPr lang="en-NZ" dirty="0" smtClean="0"/>
          </a:p>
          <a:p>
            <a:r>
              <a:rPr lang="en-NZ" dirty="0" smtClean="0">
                <a:solidFill>
                  <a:schemeClr val="accent2">
                    <a:alpha val="99000"/>
                  </a:schemeClr>
                </a:solidFill>
              </a:rPr>
              <a:t>2 claves </a:t>
            </a:r>
            <a:r>
              <a:rPr lang="en-NZ" dirty="0" err="1" smtClean="0">
                <a:solidFill>
                  <a:schemeClr val="accent2">
                    <a:alpha val="99000"/>
                  </a:schemeClr>
                </a:solidFill>
              </a:rPr>
              <a:t>simétricas</a:t>
            </a:r>
            <a:r>
              <a:rPr lang="en-NZ" dirty="0" smtClean="0">
                <a:solidFill>
                  <a:schemeClr val="accent2">
                    <a:alpha val="99000"/>
                  </a:schemeClr>
                </a:solidFill>
              </a:rPr>
              <a:t> de 512 bits </a:t>
            </a:r>
            <a:r>
              <a:rPr lang="en-NZ" dirty="0" err="1" smtClean="0">
                <a:solidFill>
                  <a:schemeClr val="accent2">
                    <a:alpha val="99000"/>
                  </a:schemeClr>
                </a:solidFill>
              </a:rPr>
              <a:t>por</a:t>
            </a:r>
            <a:r>
              <a:rPr lang="en-NZ" dirty="0" smtClean="0">
                <a:solidFill>
                  <a:schemeClr val="accent2">
                    <a:alpha val="99000"/>
                  </a:schemeClr>
                </a:solidFill>
              </a:rPr>
              <a:t> </a:t>
            </a:r>
            <a:r>
              <a:rPr lang="en-NZ" dirty="0" err="1" smtClean="0">
                <a:solidFill>
                  <a:schemeClr val="accent2">
                    <a:alpha val="99000"/>
                  </a:schemeClr>
                </a:solidFill>
              </a:rPr>
              <a:t>cuenta</a:t>
            </a:r>
            <a:r>
              <a:rPr lang="en-NZ" dirty="0" smtClean="0">
                <a:solidFill>
                  <a:schemeClr val="accent2">
                    <a:alpha val="99000"/>
                  </a:schemeClr>
                </a:solidFill>
              </a:rPr>
              <a:t> de storage</a:t>
            </a:r>
          </a:p>
          <a:p>
            <a:pPr lvl="1"/>
            <a:r>
              <a:rPr lang="en-NZ" dirty="0" err="1" smtClean="0"/>
              <a:t>Que</a:t>
            </a:r>
            <a:r>
              <a:rPr lang="en-NZ" dirty="0" smtClean="0"/>
              <a:t> </a:t>
            </a:r>
            <a:r>
              <a:rPr lang="en-NZ" dirty="0" err="1" smtClean="0"/>
              <a:t>pueden</a:t>
            </a:r>
            <a:r>
              <a:rPr lang="en-NZ" dirty="0" smtClean="0"/>
              <a:t> </a:t>
            </a:r>
            <a:r>
              <a:rPr lang="en-NZ" dirty="0" err="1" smtClean="0"/>
              <a:t>ser</a:t>
            </a:r>
            <a:r>
              <a:rPr lang="en-NZ" dirty="0" smtClean="0"/>
              <a:t> </a:t>
            </a:r>
            <a:r>
              <a:rPr lang="en-NZ" dirty="0" err="1" smtClean="0"/>
              <a:t>regeneradas</a:t>
            </a:r>
            <a:r>
              <a:rPr lang="en-NZ" dirty="0" smtClean="0"/>
              <a:t> y </a:t>
            </a:r>
            <a:r>
              <a:rPr lang="en-NZ" dirty="0" err="1" smtClean="0"/>
              <a:t>utilizadas</a:t>
            </a:r>
            <a:r>
              <a:rPr lang="en-NZ" dirty="0" smtClean="0"/>
              <a:t> </a:t>
            </a:r>
            <a:r>
              <a:rPr lang="en-NZ" dirty="0" err="1" smtClean="0"/>
              <a:t>independientemente</a:t>
            </a:r>
            <a:r>
              <a:rPr lang="en-NZ" dirty="0" smtClean="0"/>
              <a:t> (y son </a:t>
            </a:r>
            <a:r>
              <a:rPr lang="en-NZ" dirty="0" err="1" smtClean="0"/>
              <a:t>intercambiables</a:t>
            </a:r>
            <a:r>
              <a:rPr lang="en-NZ" dirty="0" smtClean="0"/>
              <a:t>)</a:t>
            </a:r>
          </a:p>
          <a:p>
            <a:pPr lvl="1"/>
            <a:endParaRPr lang="en-NZ" dirty="0" smtClean="0"/>
          </a:p>
          <a:p>
            <a:r>
              <a:rPr lang="en-NZ" dirty="0" smtClean="0">
                <a:solidFill>
                  <a:schemeClr val="accent2">
                    <a:alpha val="99000"/>
                  </a:schemeClr>
                </a:solidFill>
              </a:rPr>
              <a:t>Mayor </a:t>
            </a:r>
            <a:r>
              <a:rPr lang="en-NZ" dirty="0" err="1" smtClean="0">
                <a:solidFill>
                  <a:schemeClr val="accent2">
                    <a:alpha val="99000"/>
                  </a:schemeClr>
                </a:solidFill>
              </a:rPr>
              <a:t>seguridad</a:t>
            </a:r>
            <a:r>
              <a:rPr lang="en-NZ" dirty="0" smtClean="0">
                <a:solidFill>
                  <a:schemeClr val="accent2">
                    <a:alpha val="99000"/>
                  </a:schemeClr>
                </a:solidFill>
              </a:rPr>
              <a:t> via Shared Access Signatures (SHA)</a:t>
            </a:r>
          </a:p>
          <a:p>
            <a:r>
              <a:rPr lang="en-NZ" sz="2000" spc="-50" dirty="0" err="1">
                <a:latin typeface="+mn-lt"/>
              </a:rPr>
              <a:t>Que</a:t>
            </a:r>
            <a:r>
              <a:rPr lang="en-NZ" sz="2000" spc="-50" dirty="0">
                <a:latin typeface="+mn-lt"/>
              </a:rPr>
              <a:t> lo </a:t>
            </a:r>
            <a:r>
              <a:rPr lang="en-NZ" sz="2000" spc="-50" dirty="0" err="1">
                <a:latin typeface="+mn-lt"/>
              </a:rPr>
              <a:t>vamos</a:t>
            </a:r>
            <a:r>
              <a:rPr lang="en-NZ" sz="2000" spc="-50" dirty="0">
                <a:latin typeface="+mn-lt"/>
              </a:rPr>
              <a:t> a </a:t>
            </a:r>
            <a:r>
              <a:rPr lang="en-NZ" sz="2000" spc="-50" dirty="0" err="1">
                <a:latin typeface="+mn-lt"/>
              </a:rPr>
              <a:t>ver</a:t>
            </a:r>
            <a:r>
              <a:rPr lang="en-NZ" sz="2000" spc="-50" dirty="0">
                <a:latin typeface="+mn-lt"/>
              </a:rPr>
              <a:t> </a:t>
            </a:r>
            <a:r>
              <a:rPr lang="en-NZ" sz="2000" spc="-50" dirty="0" err="1">
                <a:latin typeface="+mn-lt"/>
              </a:rPr>
              <a:t>más</a:t>
            </a:r>
            <a:r>
              <a:rPr lang="en-NZ" sz="2000" spc="-50" dirty="0">
                <a:latin typeface="+mn-lt"/>
              </a:rPr>
              <a:t> </a:t>
            </a:r>
            <a:r>
              <a:rPr lang="en-NZ" sz="2000" spc="-50" dirty="0" err="1" smtClean="0">
                <a:latin typeface="+mn-lt"/>
              </a:rPr>
              <a:t>adelante</a:t>
            </a:r>
            <a:r>
              <a:rPr lang="en-NZ" sz="2000" spc="-50" dirty="0" smtClean="0">
                <a:latin typeface="+mn-lt"/>
              </a:rPr>
              <a:t>…</a:t>
            </a:r>
            <a:endParaRPr lang="en-NZ" sz="2000" spc="-50" dirty="0">
              <a:latin typeface="+mn-lt"/>
            </a:endParaRPr>
          </a:p>
        </p:txBody>
      </p:sp>
    </p:spTree>
    <p:extLst>
      <p:ext uri="{BB962C8B-B14F-4D97-AF65-F5344CB8AC3E}">
        <p14:creationId xmlns:p14="http://schemas.microsoft.com/office/powerpoint/2010/main" val="2337734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1_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A05B43BE68FE54B90DD26FDFB72BB05" ma:contentTypeVersion="0" ma:contentTypeDescription="Create a new document." ma:contentTypeScope="" ma:versionID="6df1bece345c1749bd9b91e82fa4a03a">
  <xsd:schema xmlns:xsd="http://www.w3.org/2001/XMLSchema" xmlns:xs="http://www.w3.org/2001/XMLSchema" xmlns:p="http://schemas.microsoft.com/office/2006/metadata/properties" xmlns:ns2="230e9df3-be65-4c73-a93b-d1236ebd677e" targetNamespace="http://schemas.microsoft.com/office/2006/metadata/properties" ma:root="true" ma:fieldsID="e317b0b832c9845d3aae3abd1bb0954e" ns2:_="">
    <xsd:import namespace="230e9df3-be65-4c73-a93b-d1236ebd677e"/>
    <xsd:element name="properties">
      <xsd:complexType>
        <xsd:sequence>
          <xsd:element name="documentManagement">
            <xsd:complexType>
              <xsd:all>
                <xsd:element ref="ns2:TaxKeywordTaxHTField"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8"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hidden="true" ma:list="{24ccdd3d-8ee2-4326-a025-466a9d1bc8a2}" ma:internalName="TaxCatchAll" ma:showField="CatchAllData" ma:web="a6005bf8-687e-4195-b520-3fb25bf0cb8a">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24ccdd3d-8ee2-4326-a025-466a9d1bc8a2}" ma:internalName="TaxCatchAllLabel" ma:readOnly="true" ma:showField="CatchAllDataLabel" ma:web="a6005bf8-687e-4195-b520-3fb25bf0cb8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KeywordTaxHTField xmlns="230e9df3-be65-4c73-a93b-d1236ebd677e">
      <Terms xmlns="http://schemas.microsoft.com/office/infopath/2007/PartnerControls"/>
    </TaxKeywordTaxHTField>
    <TaxCatchAll xmlns="230e9df3-be65-4c73-a93b-d1236ebd677e"/>
  </documentManagement>
</p:properties>
</file>

<file path=customXml/itemProps1.xml><?xml version="1.0" encoding="utf-8"?>
<ds:datastoreItem xmlns:ds="http://schemas.openxmlformats.org/officeDocument/2006/customXml" ds:itemID="{3B331B18-79E2-41A8-803E-E5E466C1C2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882D8D6-9D38-4159-A398-AAC3689D3D7C}">
  <ds:schemaRefs>
    <ds:schemaRef ds:uri="http://schemas.microsoft.com/sharepoint/v3/contenttype/forms"/>
  </ds:schemaRefs>
</ds:datastoreItem>
</file>

<file path=customXml/itemProps3.xml><?xml version="1.0" encoding="utf-8"?>
<ds:datastoreItem xmlns:ds="http://schemas.openxmlformats.org/officeDocument/2006/customXml" ds:itemID="{69B2F97D-0457-4986-9734-D03EB073C5EA}">
  <ds:schemaRefs>
    <ds:schemaRef ds:uri="http://purl.org/dc/terms/"/>
    <ds:schemaRef ds:uri="230e9df3-be65-4c73-a93b-d1236ebd677e"/>
    <ds:schemaRef ds:uri="http://schemas.microsoft.com/office/infopath/2007/PartnerControls"/>
    <ds:schemaRef ds:uri="http://www.w3.org/XML/1998/namespace"/>
    <ds:schemaRef ds:uri="http://purl.org/dc/elements/1.1/"/>
    <ds:schemaRef ds:uri="http://schemas.openxmlformats.org/package/2006/metadata/core-properties"/>
    <ds:schemaRef ds:uri="http://schemas.microsoft.com/office/2006/documentManagement/types"/>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MS1444_Windows Azure Template 16x9_r08a</Template>
  <TotalTime>2815</TotalTime>
  <Words>1267</Words>
  <Application>Microsoft Office PowerPoint</Application>
  <PresentationFormat>Custom</PresentationFormat>
  <Paragraphs>296</Paragraphs>
  <Slides>29</Slides>
  <Notes>29</Notes>
  <HiddenSlides>1</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29</vt:i4>
      </vt:variant>
    </vt:vector>
  </HeadingPairs>
  <TitlesOfParts>
    <vt:vector size="37" baseType="lpstr">
      <vt:lpstr>Calibri</vt:lpstr>
      <vt:lpstr>Wingdings</vt:lpstr>
      <vt:lpstr>Segoe UI Light</vt:lpstr>
      <vt:lpstr>Arial</vt:lpstr>
      <vt:lpstr>Segoe UI</vt:lpstr>
      <vt:lpstr>Consolas</vt:lpstr>
      <vt:lpstr>MS1444_Windows Azure Template 16x9_r08b</vt:lpstr>
      <vt:lpstr>1_White with Consolas font for code slides</vt:lpstr>
      <vt:lpstr>Windows Azure Storage</vt:lpstr>
      <vt:lpstr>Agenda</vt:lpstr>
      <vt:lpstr>Windows Azure Storage</vt:lpstr>
      <vt:lpstr>Windows Azure Storage Account Cuenta global y única elegida por el usuario</vt:lpstr>
      <vt:lpstr>Windows Azure Storage Account </vt:lpstr>
      <vt:lpstr>Storage Client API</vt:lpstr>
      <vt:lpstr>La librería de Storage está disponible en muchos lenguajes de programación</vt:lpstr>
      <vt:lpstr>Emulador de Windows Azure Storage</vt:lpstr>
      <vt:lpstr>Seguridad en Storage</vt:lpstr>
      <vt:lpstr>Abstracciones de Windows Azure Storage</vt:lpstr>
      <vt:lpstr>PowerPoint Presentation</vt:lpstr>
      <vt:lpstr>Conceptos de Blob Storage</vt:lpstr>
      <vt:lpstr>Existen 2 tipos de Blobs</vt:lpstr>
      <vt:lpstr>Blob Containers</vt:lpstr>
      <vt:lpstr>Blobs</vt:lpstr>
      <vt:lpstr>Shared Access Signatures</vt:lpstr>
      <vt:lpstr>PowerPoint Presentation</vt:lpstr>
      <vt:lpstr>PowerPoint Presentation</vt:lpstr>
      <vt:lpstr>Windows Azure Drives</vt:lpstr>
      <vt:lpstr>Cómo funciona Windows Azure Drives</vt:lpstr>
      <vt:lpstr>PowerPoint Presentation</vt:lpstr>
      <vt:lpstr>Conceptos de Table Storage </vt:lpstr>
      <vt:lpstr>Tables en detalle</vt:lpstr>
      <vt:lpstr>Las tablas no tienen estructura fija</vt:lpstr>
      <vt:lpstr>Propósito del PartitionKey</vt:lpstr>
      <vt:lpstr>PowerPoint Presentation</vt:lpstr>
      <vt:lpstr>Windows Azure Queues</vt:lpstr>
      <vt:lpstr>Recursos extra</vt:lpstr>
      <vt:lpstr>PowerPoint Presentation</vt:lpstr>
    </vt:vector>
  </TitlesOfParts>
  <Company>Artitudes Design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Storage</dc:title>
  <dc:creator>Greg Flowers</dc:creator>
  <cp:lastModifiedBy>Hernán Meydac Jean</cp:lastModifiedBy>
  <cp:revision>261</cp:revision>
  <dcterms:created xsi:type="dcterms:W3CDTF">2011-03-29T16:07:22Z</dcterms:created>
  <dcterms:modified xsi:type="dcterms:W3CDTF">2014-04-09T12:21:31Z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0x010100CA05B43BE68FE54B90DD26FDFB72BB05</vt:lpwstr>
  </property>
  <property fmtid="{D5CDD505-2E9C-101B-9397-08002B2CF9AE}" pid="3" name="TaxKeyword">
    <vt:lpwstr/>
  </property>
</Properties>
</file>