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42"/>
  </p:notesMasterIdLst>
  <p:handoutMasterIdLst>
    <p:handoutMasterId r:id="rId43"/>
  </p:handoutMasterIdLst>
  <p:sldIdLst>
    <p:sldId id="330" r:id="rId7"/>
    <p:sldId id="680" r:id="rId8"/>
    <p:sldId id="644" r:id="rId9"/>
    <p:sldId id="645" r:id="rId10"/>
    <p:sldId id="387" r:id="rId11"/>
    <p:sldId id="646" r:id="rId12"/>
    <p:sldId id="647" r:id="rId13"/>
    <p:sldId id="648" r:id="rId14"/>
    <p:sldId id="649" r:id="rId15"/>
    <p:sldId id="650" r:id="rId16"/>
    <p:sldId id="511" r:id="rId17"/>
    <p:sldId id="669" r:id="rId18"/>
    <p:sldId id="670" r:id="rId19"/>
    <p:sldId id="633" r:id="rId20"/>
    <p:sldId id="671" r:id="rId21"/>
    <p:sldId id="666" r:id="rId22"/>
    <p:sldId id="634" r:id="rId23"/>
    <p:sldId id="656" r:id="rId24"/>
    <p:sldId id="655" r:id="rId25"/>
    <p:sldId id="626" r:id="rId26"/>
    <p:sldId id="658" r:id="rId27"/>
    <p:sldId id="659" r:id="rId28"/>
    <p:sldId id="627" r:id="rId29"/>
    <p:sldId id="660" r:id="rId30"/>
    <p:sldId id="661" r:id="rId31"/>
    <p:sldId id="662" r:id="rId32"/>
    <p:sldId id="614" r:id="rId33"/>
    <p:sldId id="678" r:id="rId34"/>
    <p:sldId id="657" r:id="rId35"/>
    <p:sldId id="679" r:id="rId36"/>
    <p:sldId id="676" r:id="rId37"/>
    <p:sldId id="677" r:id="rId38"/>
    <p:sldId id="674" r:id="rId39"/>
    <p:sldId id="675" r:id="rId40"/>
    <p:sldId id="663" r:id="rId41"/>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80"/>
            <p14:sldId id="644"/>
            <p14:sldId id="645"/>
            <p14:sldId id="387"/>
            <p14:sldId id="646"/>
            <p14:sldId id="647"/>
            <p14:sldId id="648"/>
            <p14:sldId id="649"/>
            <p14:sldId id="650"/>
            <p14:sldId id="511"/>
            <p14:sldId id="669"/>
            <p14:sldId id="670"/>
            <p14:sldId id="633"/>
            <p14:sldId id="671"/>
            <p14:sldId id="666"/>
            <p14:sldId id="634"/>
            <p14:sldId id="656"/>
            <p14:sldId id="655"/>
            <p14:sldId id="626"/>
            <p14:sldId id="658"/>
            <p14:sldId id="659"/>
            <p14:sldId id="627"/>
            <p14:sldId id="660"/>
            <p14:sldId id="661"/>
            <p14:sldId id="662"/>
            <p14:sldId id="614"/>
          </p14:sldIdLst>
        </p14:section>
        <p14:section name="Archive" id="{F656A780-3C88-4A2B-893D-45E5E36BD50C}">
          <p14:sldIdLst>
            <p14:sldId id="678"/>
            <p14:sldId id="657"/>
            <p14:sldId id="679"/>
            <p14:sldId id="676"/>
            <p14:sldId id="677"/>
            <p14:sldId id="674"/>
            <p14:sldId id="675"/>
            <p14:sldId id="66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73609" autoAdjust="0"/>
  </p:normalViewPr>
  <p:slideViewPr>
    <p:cSldViewPr snapToGrid="0">
      <p:cViewPr varScale="1">
        <p:scale>
          <a:sx n="55" d="100"/>
          <a:sy n="55" d="100"/>
        </p:scale>
        <p:origin x="1188" y="60"/>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4/9/2014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4/9/2014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98190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19211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189687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171450" lvl="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756361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64632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306676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843195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8690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611054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3" cy="757131"/>
          </a:xfrm>
        </p:spPr>
        <p:txBody>
          <a:bodyPr/>
          <a:lstStyle>
            <a:lvl1pPr>
              <a:defRPr sz="5500"/>
            </a:lvl1pPr>
          </a:lstStyle>
          <a:p>
            <a:r>
              <a:rPr lang="en-US" smtClean="0"/>
              <a:t>Click to edit Master title style</a:t>
            </a:r>
            <a:endParaRPr lang="en-US" dirty="0"/>
          </a:p>
        </p:txBody>
      </p:sp>
    </p:spTree>
    <p:extLst>
      <p:ext uri="{BB962C8B-B14F-4D97-AF65-F5344CB8AC3E}">
        <p14:creationId xmlns:p14="http://schemas.microsoft.com/office/powerpoint/2010/main" val="112040429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www.windowsazure.com/en-us/pricing/details/sql-database"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2.png"/><Relationship Id="rId5" Type="http://schemas.openxmlformats.org/officeDocument/2006/relationships/tags" Target="../tags/tag12.xml"/><Relationship Id="rId10" Type="http://schemas.openxmlformats.org/officeDocument/2006/relationships/image" Target="../media/image11.png"/><Relationship Id="rId4" Type="http://schemas.openxmlformats.org/officeDocument/2006/relationships/tags" Target="../tags/tag11.xml"/><Relationship Id="rId9"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hyperlink" Target="http://www.windowsazure.com/mobile"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www.windowsazure.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2.png"/><Relationship Id="rId5" Type="http://schemas.openxmlformats.org/officeDocument/2006/relationships/tags" Target="../tags/tag5.xml"/><Relationship Id="rId10" Type="http://schemas.openxmlformats.org/officeDocument/2006/relationships/image" Target="../media/image11.png"/><Relationship Id="rId4" Type="http://schemas.openxmlformats.org/officeDocument/2006/relationships/tags" Target="../tags/tag4.xml"/><Relationship Id="rId9"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err="1" smtClean="0"/>
              <a:t>Creando</a:t>
            </a:r>
            <a:r>
              <a:rPr lang="en-US" sz="7200" dirty="0" smtClean="0"/>
              <a:t> </a:t>
            </a:r>
            <a:r>
              <a:rPr lang="en-US" sz="7200" dirty="0" err="1" smtClean="0"/>
              <a:t>aplicaciones</a:t>
            </a:r>
            <a:r>
              <a:rPr lang="en-US" sz="7200" dirty="0" smtClean="0"/>
              <a:t> con Mobile Services</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Diego Poza</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Dev Lead</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Southworks</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 diego.poza@southworks.net</a:t>
            </a:r>
          </a:p>
          <a:p>
            <a:r>
              <a:rPr lang="en-US" sz="2000" dirty="0" smtClean="0">
                <a:solidFill>
                  <a:schemeClr val="accent6">
                    <a:lumMod val="40000"/>
                    <a:lumOff val="60000"/>
                    <a:alpha val="98000"/>
                  </a:schemeClr>
                </a:solidFill>
              </a:rPr>
              <a:t>Twitter: @</a:t>
            </a:r>
            <a:r>
              <a:rPr lang="en-US" sz="2000" dirty="0" err="1" smtClean="0">
                <a:solidFill>
                  <a:schemeClr val="accent6">
                    <a:lumMod val="40000"/>
                    <a:lumOff val="60000"/>
                    <a:alpha val="98000"/>
                  </a:schemeClr>
                </a:solidFill>
              </a:rPr>
              <a:t>diegopoza</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err="1" smtClean="0"/>
              <a:t>Módulos</a:t>
            </a:r>
            <a:r>
              <a:rPr lang="en-US" dirty="0" smtClean="0"/>
              <a:t> de Node</a:t>
            </a:r>
            <a:endParaRPr lang="en-US" dirty="0"/>
          </a:p>
        </p:txBody>
      </p:sp>
      <p:sp>
        <p:nvSpPr>
          <p:cNvPr id="3" name="Text Placeholder 2"/>
          <p:cNvSpPr>
            <a:spLocks noGrp="1"/>
          </p:cNvSpPr>
          <p:nvPr>
            <p:ph type="body" sz="quarter" idx="10"/>
          </p:nvPr>
        </p:nvSpPr>
        <p:spPr>
          <a:xfrm>
            <a:off x="519112" y="1370525"/>
            <a:ext cx="11149013" cy="553998"/>
          </a:xfrm>
        </p:spPr>
        <p:txBody>
          <a:bodyPr/>
          <a:lstStyle/>
          <a:p>
            <a:r>
              <a:rPr lang="en-US" dirty="0" err="1" smtClean="0"/>
              <a:t>Extensibilidad</a:t>
            </a:r>
            <a:r>
              <a:rPr lang="en-US" dirty="0" smtClean="0"/>
              <a:t> a </a:t>
            </a:r>
            <a:r>
              <a:rPr lang="en-US" dirty="0" err="1" smtClean="0"/>
              <a:t>través</a:t>
            </a:r>
            <a:r>
              <a:rPr lang="en-US" dirty="0" smtClean="0"/>
              <a:t> de </a:t>
            </a:r>
            <a:r>
              <a:rPr lang="en-US" dirty="0" err="1" smtClean="0"/>
              <a:t>numerosos</a:t>
            </a:r>
            <a:r>
              <a:rPr lang="en-US" dirty="0" smtClean="0"/>
              <a:t> </a:t>
            </a:r>
            <a:r>
              <a:rPr lang="en-US" dirty="0" err="1" smtClean="0"/>
              <a:t>módulos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9212265" cy="1107996"/>
          </a:xfrm>
          <a:prstGeom prst="rect">
            <a:avLst/>
          </a:prstGeom>
        </p:spPr>
        <p:txBody>
          <a:bodyPr wrap="none">
            <a:spAutoFit/>
          </a:bodyPr>
          <a:lstStyle/>
          <a:p>
            <a:pPr lvl="0" defTabSz="914099" fontAlgn="base">
              <a:spcBef>
                <a:spcPct val="0"/>
              </a:spcBef>
              <a:spcAft>
                <a:spcPct val="0"/>
              </a:spcAft>
            </a:pPr>
            <a:r>
              <a:rPr lang="en-US" sz="6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Agregando</a:t>
            </a: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4172" y="6268031"/>
            <a:ext cx="2862944"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82" fontAlgn="base">
              <a:spcBef>
                <a:spcPts val="200"/>
              </a:spcBef>
              <a:spcAft>
                <a:spcPct val="0"/>
              </a:spcAft>
            </a:pPr>
            <a:endParaRPr lang="en-US" sz="2800" dirty="0">
              <a:ln>
                <a:solidFill>
                  <a:srgbClr val="FFFFFF">
                    <a:alpha val="0"/>
                  </a:srgbClr>
                </a:solidFill>
              </a:ln>
              <a:solidFill>
                <a:srgbClr val="FFFFFF"/>
              </a:solidFill>
            </a:endParaRPr>
          </a:p>
        </p:txBody>
      </p:sp>
      <p:sp>
        <p:nvSpPr>
          <p:cNvPr id="3" name="Title 2"/>
          <p:cNvSpPr>
            <a:spLocks noGrp="1"/>
          </p:cNvSpPr>
          <p:nvPr>
            <p:ph type="title"/>
          </p:nvPr>
        </p:nvSpPr>
        <p:spPr/>
        <p:txBody>
          <a:bodyPr/>
          <a:lstStyle/>
          <a:p>
            <a:r>
              <a:rPr lang="en-US" dirty="0" err="1" smtClean="0"/>
              <a:t>Ciclo</a:t>
            </a:r>
            <a:r>
              <a:rPr lang="en-US" dirty="0" smtClean="0"/>
              <a:t> de </a:t>
            </a:r>
            <a:r>
              <a:rPr lang="en-US" dirty="0" err="1" smtClean="0"/>
              <a:t>vida</a:t>
            </a:r>
            <a:r>
              <a:rPr lang="en-US" dirty="0" smtClean="0"/>
              <a:t> de </a:t>
            </a:r>
            <a:r>
              <a:rPr lang="en-US" dirty="0" err="1" smtClean="0"/>
              <a:t>las</a:t>
            </a:r>
            <a:r>
              <a:rPr lang="en-US" dirty="0" smtClean="0"/>
              <a:t> </a:t>
            </a:r>
            <a:r>
              <a:rPr lang="en-US" dirty="0" err="1" smtClean="0"/>
              <a:t>notificaciones</a:t>
            </a:r>
            <a:r>
              <a:rPr lang="en-US" dirty="0" smtClean="0"/>
              <a:t> Push</a:t>
            </a:r>
            <a:endParaRPr lang="en-US" dirty="0"/>
          </a:p>
        </p:txBody>
      </p:sp>
      <p:sp>
        <p:nvSpPr>
          <p:cNvPr id="4" name="TextBox 3"/>
          <p:cNvSpPr txBox="1"/>
          <p:nvPr/>
        </p:nvSpPr>
        <p:spPr>
          <a:xfrm>
            <a:off x="7079539" y="1436914"/>
            <a:ext cx="4588595" cy="2550739"/>
          </a:xfrm>
          <a:prstGeom prst="rect">
            <a:avLst/>
          </a:prstGeom>
          <a:noFill/>
        </p:spPr>
        <p:txBody>
          <a:bodyPr wrap="square" lIns="0" tIns="0" rIns="0" bIns="0" rtlCol="0">
            <a:noAutofit/>
          </a:bodyPr>
          <a:lstStyle/>
          <a:p>
            <a:pPr marL="406264" indent="-406264" defTabSz="913470" fontAlgn="base">
              <a:lnSpc>
                <a:spcPct val="90000"/>
              </a:lnSpc>
              <a:spcAft>
                <a:spcPts val="1800"/>
              </a:spcAft>
              <a:buClr>
                <a:srgbClr val="FF8A00"/>
              </a:buClr>
              <a:buFont typeface="+mj-lt"/>
              <a:buAutoNum type="arabicPeriod"/>
            </a:pPr>
            <a:r>
              <a:rPr lang="en-US" sz="2800" dirty="0" err="1" smtClean="0">
                <a:ln>
                  <a:solidFill>
                    <a:srgbClr val="FFFFFF">
                      <a:alpha val="0"/>
                    </a:srgbClr>
                  </a:solidFill>
                </a:ln>
                <a:solidFill>
                  <a:srgbClr val="595959">
                    <a:alpha val="99000"/>
                  </a:srgbClr>
                </a:solidFill>
              </a:rPr>
              <a:t>Petición</a:t>
            </a:r>
            <a:r>
              <a:rPr lang="en-US" sz="2800" dirty="0" smtClean="0">
                <a:ln>
                  <a:solidFill>
                    <a:srgbClr val="FFFFFF">
                      <a:alpha val="0"/>
                    </a:srgbClr>
                  </a:solidFill>
                </a:ln>
                <a:solidFill>
                  <a:srgbClr val="595959">
                    <a:alpha val="99000"/>
                  </a:srgbClr>
                </a:solidFill>
              </a:rPr>
              <a:t> del canal</a:t>
            </a:r>
            <a:endParaRPr lang="en-US" sz="2800" dirty="0">
              <a:ln>
                <a:solidFill>
                  <a:srgbClr val="FFFFFF">
                    <a:alpha val="0"/>
                  </a:srgbClr>
                </a:solidFill>
              </a:ln>
              <a:solidFill>
                <a:srgbClr val="595959">
                  <a:alpha val="99000"/>
                </a:srgbClr>
              </a:solidFill>
            </a:endParaRPr>
          </a:p>
          <a:p>
            <a:pPr marL="406264" indent="-406264" defTabSz="913470"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Registrar el canal con </a:t>
            </a:r>
            <a:r>
              <a:rPr lang="en-US" sz="2800" dirty="0" err="1" smtClean="0">
                <a:ln>
                  <a:solidFill>
                    <a:srgbClr val="FFFFFF">
                      <a:alpha val="0"/>
                    </a:srgbClr>
                  </a:solidFill>
                </a:ln>
                <a:solidFill>
                  <a:srgbClr val="595959">
                    <a:alpha val="99000"/>
                  </a:srgbClr>
                </a:solidFill>
              </a:rPr>
              <a:t>tu</a:t>
            </a:r>
            <a:r>
              <a:rPr lang="en-US" sz="2800" dirty="0" smtClean="0">
                <a:ln>
                  <a:solidFill>
                    <a:srgbClr val="FFFFFF">
                      <a:alpha val="0"/>
                    </a:srgbClr>
                  </a:solidFill>
                </a:ln>
                <a:solidFill>
                  <a:srgbClr val="595959">
                    <a:alpha val="99000"/>
                  </a:srgbClr>
                </a:solidFill>
              </a:rPr>
              <a:t> </a:t>
            </a:r>
            <a:r>
              <a:rPr lang="en-US" sz="2800" dirty="0" err="1" smtClean="0">
                <a:ln>
                  <a:solidFill>
                    <a:srgbClr val="FFFFFF">
                      <a:alpha val="0"/>
                    </a:srgbClr>
                  </a:solidFill>
                </a:ln>
                <a:solidFill>
                  <a:srgbClr val="595959">
                    <a:alpha val="99000"/>
                  </a:srgbClr>
                </a:solidFill>
              </a:rPr>
              <a:t>servicio</a:t>
            </a:r>
            <a:endParaRPr lang="en-US" sz="2800" dirty="0">
              <a:ln>
                <a:solidFill>
                  <a:srgbClr val="FFFFFF">
                    <a:alpha val="0"/>
                  </a:srgbClr>
                </a:solidFill>
              </a:ln>
              <a:solidFill>
                <a:srgbClr val="595959">
                  <a:alpha val="99000"/>
                </a:srgbClr>
              </a:solidFill>
            </a:endParaRPr>
          </a:p>
          <a:p>
            <a:pPr marL="406264" indent="-406264" defTabSz="913470" fontAlgn="base">
              <a:lnSpc>
                <a:spcPct val="90000"/>
              </a:lnSpc>
              <a:spcAft>
                <a:spcPts val="1800"/>
              </a:spcAft>
              <a:buClr>
                <a:srgbClr val="FF8A00"/>
              </a:buClr>
              <a:buFont typeface="+mj-lt"/>
              <a:buAutoNum type="arabicPeriod"/>
            </a:pPr>
            <a:r>
              <a:rPr lang="en-US" sz="2800" dirty="0" err="1" smtClean="0">
                <a:ln>
                  <a:solidFill>
                    <a:srgbClr val="FFFFFF">
                      <a:alpha val="0"/>
                    </a:srgbClr>
                  </a:solidFill>
                </a:ln>
                <a:solidFill>
                  <a:srgbClr val="595959">
                    <a:alpha val="99000"/>
                  </a:srgbClr>
                </a:solidFill>
              </a:rPr>
              <a:t>Autenticación</a:t>
            </a:r>
            <a:r>
              <a:rPr lang="en-US" sz="2800" dirty="0" smtClean="0">
                <a:ln>
                  <a:solidFill>
                    <a:srgbClr val="FFFFFF">
                      <a:alpha val="0"/>
                    </a:srgbClr>
                  </a:solidFill>
                </a:ln>
                <a:solidFill>
                  <a:srgbClr val="595959">
                    <a:alpha val="99000"/>
                  </a:srgbClr>
                </a:solidFill>
              </a:rPr>
              <a:t> </a:t>
            </a:r>
            <a:r>
              <a:rPr lang="en-US" sz="2800" dirty="0">
                <a:ln>
                  <a:solidFill>
                    <a:srgbClr val="FFFFFF">
                      <a:alpha val="0"/>
                    </a:srgbClr>
                  </a:solidFill>
                </a:ln>
                <a:solidFill>
                  <a:srgbClr val="595959">
                    <a:alpha val="99000"/>
                  </a:srgbClr>
                </a:solidFill>
              </a:rPr>
              <a:t>&amp; </a:t>
            </a:r>
            <a:br>
              <a:rPr lang="en-US" sz="2800" dirty="0">
                <a:ln>
                  <a:solidFill>
                    <a:srgbClr val="FFFFFF">
                      <a:alpha val="0"/>
                    </a:srgbClr>
                  </a:solidFill>
                </a:ln>
                <a:solidFill>
                  <a:srgbClr val="595959">
                    <a:alpha val="99000"/>
                  </a:srgbClr>
                </a:solidFill>
              </a:rPr>
            </a:br>
            <a:r>
              <a:rPr lang="en-US" sz="2800" dirty="0" err="1" smtClean="0">
                <a:ln>
                  <a:solidFill>
                    <a:srgbClr val="FFFFFF">
                      <a:alpha val="0"/>
                    </a:srgbClr>
                  </a:solidFill>
                </a:ln>
                <a:solidFill>
                  <a:srgbClr val="595959">
                    <a:alpha val="99000"/>
                  </a:srgbClr>
                </a:solidFill>
              </a:rPr>
              <a:t>Notificación</a:t>
            </a:r>
            <a:r>
              <a:rPr lang="en-US" sz="2800" dirty="0" smtClean="0">
                <a:ln>
                  <a:solidFill>
                    <a:srgbClr val="FFFFFF">
                      <a:alpha val="0"/>
                    </a:srgbClr>
                  </a:solidFill>
                </a:ln>
                <a:solidFill>
                  <a:srgbClr val="595959">
                    <a:alpha val="99000"/>
                  </a:srgbClr>
                </a:solidFill>
              </a:rPr>
              <a:t> Push</a:t>
            </a:r>
            <a:endParaRPr lang="en-US" sz="2800" dirty="0">
              <a:ln>
                <a:solidFill>
                  <a:srgbClr val="FFFFFF">
                    <a:alpha val="0"/>
                  </a:srgbClr>
                </a:solidFill>
              </a:ln>
              <a:solidFill>
                <a:srgbClr val="595959">
                  <a:alpha val="99000"/>
                </a:srgbClr>
              </a:solidFill>
            </a:endParaRPr>
          </a:p>
        </p:txBody>
      </p:sp>
      <p:sp>
        <p:nvSpPr>
          <p:cNvPr id="6" name="Rounded Rectangle 22"/>
          <p:cNvSpPr/>
          <p:nvPr/>
        </p:nvSpPr>
        <p:spPr bwMode="auto">
          <a:xfrm>
            <a:off x="517526" y="1349831"/>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1" tIns="45686" rIns="91371" bIns="45686" numCol="1" spcCol="0" rtlCol="0" anchor="t" anchorCtr="0" compatLnSpc="1">
            <a:prstTxWarp prst="textNoShape">
              <a:avLst/>
            </a:prstTxWarp>
          </a:bodyPr>
          <a:lstStyle/>
          <a:p>
            <a:pPr algn="ctr" defTabSz="913470" fontAlgn="base">
              <a:spcBef>
                <a:spcPts val="600"/>
              </a:spcBef>
              <a:spcAft>
                <a:spcPts val="600"/>
              </a:spcAft>
            </a:pPr>
            <a:r>
              <a:rPr lang="en-US" sz="2800" spc="-151" dirty="0">
                <a:solidFill>
                  <a:srgbClr val="DDDDDD">
                    <a:lumMod val="50000"/>
                    <a:alpha val="99000"/>
                  </a:srgbClr>
                </a:solidFill>
                <a:latin typeface="Segoe UI Light" pitchFamily="34" charset="0"/>
              </a:rPr>
              <a:t>Windows  8</a:t>
            </a:r>
          </a:p>
        </p:txBody>
      </p:sp>
      <p:sp>
        <p:nvSpPr>
          <p:cNvPr id="7" name="Rounded Rectangle 20"/>
          <p:cNvSpPr/>
          <p:nvPr/>
        </p:nvSpPr>
        <p:spPr bwMode="auto">
          <a:xfrm>
            <a:off x="752392" y="4437133"/>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p>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algn="ct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0" name="Rounded Rectangle 21"/>
          <p:cNvSpPr/>
          <p:nvPr/>
        </p:nvSpPr>
        <p:spPr bwMode="auto">
          <a:xfrm>
            <a:off x="4352929"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3" name="Rounded Rectangle 18"/>
          <p:cNvSpPr/>
          <p:nvPr/>
        </p:nvSpPr>
        <p:spPr bwMode="auto">
          <a:xfrm>
            <a:off x="4352929"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0"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Windows Push Notification Service</a:t>
            </a:r>
          </a:p>
        </p:txBody>
      </p:sp>
      <p:grpSp>
        <p:nvGrpSpPr>
          <p:cNvPr id="29" name="Group 28"/>
          <p:cNvGrpSpPr/>
          <p:nvPr/>
        </p:nvGrpSpPr>
        <p:grpSpPr>
          <a:xfrm>
            <a:off x="1471229" y="3780877"/>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(1)</a:t>
              </a:r>
            </a:p>
          </p:txBody>
        </p:sp>
      </p:grpSp>
      <p:grpSp>
        <p:nvGrpSpPr>
          <p:cNvPr id="30" name="Group 29"/>
          <p:cNvGrpSpPr/>
          <p:nvPr/>
        </p:nvGrpSpPr>
        <p:grpSpPr>
          <a:xfrm>
            <a:off x="2581194" y="2686782"/>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(2)</a:t>
              </a:r>
            </a:p>
          </p:txBody>
        </p:sp>
      </p:grpSp>
      <p:grpSp>
        <p:nvGrpSpPr>
          <p:cNvPr id="31" name="Group 30"/>
          <p:cNvGrpSpPr/>
          <p:nvPr/>
        </p:nvGrpSpPr>
        <p:grpSpPr>
          <a:xfrm>
            <a:off x="5181578" y="3452950"/>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grpSp>
        <p:nvGrpSpPr>
          <p:cNvPr id="32" name="Group 31"/>
          <p:cNvGrpSpPr/>
          <p:nvPr/>
        </p:nvGrpSpPr>
        <p:grpSpPr>
          <a:xfrm>
            <a:off x="2581192" y="4937174"/>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sp>
        <p:nvSpPr>
          <p:cNvPr id="33"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
        <p:nvSpPr>
          <p:cNvPr id="34" name="Freeform 58"/>
          <p:cNvSpPr>
            <a:spLocks noEditPoints="1"/>
          </p:cNvSpPr>
          <p:nvPr/>
        </p:nvSpPr>
        <p:spPr bwMode="black">
          <a:xfrm>
            <a:off x="4962326"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5" tIns="41137" rIns="82275" bIns="41137" numCol="1" anchor="t" anchorCtr="0" compatLnSpc="1">
            <a:prstTxWarp prst="textNoShape">
              <a:avLst/>
            </a:prstTxWarp>
          </a:bodyPr>
          <a:lstStyle/>
          <a:p>
            <a:pPr defTabSz="914045"/>
            <a:endParaRPr lang="en-US" sz="1600">
              <a:solidFill>
                <a:srgbClr val="292929"/>
              </a:solidFill>
            </a:endParaRPr>
          </a:p>
        </p:txBody>
      </p:sp>
      <p:grpSp>
        <p:nvGrpSpPr>
          <p:cNvPr id="35" name="Group 34"/>
          <p:cNvGrpSpPr/>
          <p:nvPr/>
        </p:nvGrpSpPr>
        <p:grpSpPr bwMode="black">
          <a:xfrm>
            <a:off x="1144704" y="2338438"/>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grpSp>
      <p:sp>
        <p:nvSpPr>
          <p:cNvPr id="39" name="Freeform 6"/>
          <p:cNvSpPr>
            <a:spLocks noEditPoints="1"/>
          </p:cNvSpPr>
          <p:nvPr/>
        </p:nvSpPr>
        <p:spPr bwMode="auto">
          <a:xfrm>
            <a:off x="1276318" y="4698940"/>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Tree>
    <p:extLst>
      <p:ext uri="{BB962C8B-B14F-4D97-AF65-F5344CB8AC3E}">
        <p14:creationId xmlns:p14="http://schemas.microsoft.com/office/powerpoint/2010/main" val="37310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Notificaciones</a:t>
            </a:r>
            <a:r>
              <a:rPr lang="en-US" dirty="0" smtClean="0"/>
              <a:t> Push</a:t>
            </a:r>
            <a:endParaRPr lang="en-US" dirty="0"/>
          </a:p>
        </p:txBody>
      </p:sp>
      <p:sp>
        <p:nvSpPr>
          <p:cNvPr id="3" name="Text Placeholder 2"/>
          <p:cNvSpPr>
            <a:spLocks noGrp="1"/>
          </p:cNvSpPr>
          <p:nvPr>
            <p:ph type="body" sz="quarter" idx="10"/>
          </p:nvPr>
        </p:nvSpPr>
        <p:spPr>
          <a:xfrm>
            <a:off x="519112" y="1370525"/>
            <a:ext cx="11149013" cy="4898264"/>
          </a:xfrm>
        </p:spPr>
        <p:txBody>
          <a:bodyPr/>
          <a:lstStyle/>
          <a:p>
            <a:r>
              <a:rPr lang="en-US" spc="-71" dirty="0" smtClean="0">
                <a:gradFill>
                  <a:gsLst>
                    <a:gs pos="2917">
                      <a:schemeClr val="tx1"/>
                    </a:gs>
                    <a:gs pos="30000">
                      <a:schemeClr val="tx1"/>
                    </a:gs>
                  </a:gsLst>
                  <a:lin ang="5400000" scaled="0"/>
                </a:gradFill>
              </a:rPr>
              <a:t>Se </a:t>
            </a:r>
            <a:r>
              <a:rPr lang="en-US" spc="-71" dirty="0" err="1" smtClean="0">
                <a:gradFill>
                  <a:gsLst>
                    <a:gs pos="2917">
                      <a:schemeClr val="tx1"/>
                    </a:gs>
                    <a:gs pos="30000">
                      <a:schemeClr val="tx1"/>
                    </a:gs>
                  </a:gsLst>
                  <a:lin ang="5400000" scaled="0"/>
                </a:gradFill>
              </a:rPr>
              <a:t>integra</a:t>
            </a:r>
            <a:r>
              <a:rPr lang="en-US" spc="-71" dirty="0" smtClean="0">
                <a:gradFill>
                  <a:gsLst>
                    <a:gs pos="2917">
                      <a:schemeClr val="tx1"/>
                    </a:gs>
                    <a:gs pos="30000">
                      <a:schemeClr val="tx1"/>
                    </a:gs>
                  </a:gsLst>
                  <a:lin ang="5400000" scaled="0"/>
                </a:gradFill>
              </a:rPr>
              <a:t> con </a:t>
            </a:r>
            <a:r>
              <a:rPr lang="en-US" spc="-71" dirty="0">
                <a:gradFill>
                  <a:gsLst>
                    <a:gs pos="2917">
                      <a:schemeClr val="tx1"/>
                    </a:gs>
                    <a:gs pos="30000">
                      <a:schemeClr val="tx1"/>
                    </a:gs>
                  </a:gsLst>
                  <a:lin ang="5400000" scaled="0"/>
                </a:gradFill>
              </a:rPr>
              <a:t>WNS </a:t>
            </a:r>
            <a:r>
              <a:rPr lang="en-US" spc="-71" dirty="0" smtClean="0">
                <a:gradFill>
                  <a:gsLst>
                    <a:gs pos="2917">
                      <a:schemeClr val="tx1"/>
                    </a:gs>
                    <a:gs pos="30000">
                      <a:schemeClr val="tx1"/>
                    </a:gs>
                  </a:gsLst>
                  <a:lin ang="5400000" scaled="0"/>
                </a:gradFill>
              </a:rPr>
              <a:t>para </a:t>
            </a:r>
            <a:r>
              <a:rPr lang="en-US" spc="-71" dirty="0" err="1" smtClean="0">
                <a:gradFill>
                  <a:gsLst>
                    <a:gs pos="2917">
                      <a:schemeClr val="tx1"/>
                    </a:gs>
                    <a:gs pos="30000">
                      <a:schemeClr val="tx1"/>
                    </a:gs>
                  </a:gsLst>
                  <a:lin ang="5400000" scaled="0"/>
                </a:gradFill>
              </a:rPr>
              <a:t>proveer</a:t>
            </a:r>
            <a:r>
              <a:rPr lang="en-US" spc="-71" dirty="0" smtClean="0">
                <a:gradFill>
                  <a:gsLst>
                    <a:gs pos="2917">
                      <a:schemeClr val="tx1"/>
                    </a:gs>
                    <a:gs pos="30000">
                      <a:schemeClr val="tx1"/>
                    </a:gs>
                  </a:gsLst>
                  <a:lin ang="5400000" scaled="0"/>
                </a:gradFill>
              </a:rPr>
              <a:t> </a:t>
            </a:r>
            <a:r>
              <a:rPr lang="en-US" spc="-71" dirty="0" err="1" smtClean="0">
                <a:gradFill>
                  <a:gsLst>
                    <a:gs pos="2917">
                      <a:schemeClr val="tx1"/>
                    </a:gs>
                    <a:gs pos="30000">
                      <a:schemeClr val="tx1"/>
                    </a:gs>
                  </a:gsLst>
                  <a:lin ang="5400000" scaled="0"/>
                </a:gradFill>
              </a:rPr>
              <a:t>notificaciones</a:t>
            </a:r>
            <a:r>
              <a:rPr lang="en-US" spc="-71" dirty="0" smtClean="0">
                <a:gradFill>
                  <a:gsLst>
                    <a:gs pos="2917">
                      <a:schemeClr val="tx1"/>
                    </a:gs>
                    <a:gs pos="30000">
                      <a:schemeClr val="tx1"/>
                    </a:gs>
                  </a:gsLst>
                  <a:lin ang="5400000" scaled="0"/>
                </a:gradFill>
              </a:rPr>
              <a:t> </a:t>
            </a:r>
            <a:r>
              <a:rPr lang="en-US" spc="-71" dirty="0">
                <a:gradFill>
                  <a:gsLst>
                    <a:gs pos="2917">
                      <a:schemeClr val="tx1"/>
                    </a:gs>
                    <a:gs pos="30000">
                      <a:schemeClr val="tx1"/>
                    </a:gs>
                  </a:gsLst>
                  <a:lin ang="5400000" scaled="0"/>
                </a:gradFill>
              </a:rPr>
              <a:t>Toast, Tile, Badge </a:t>
            </a:r>
            <a:r>
              <a:rPr lang="en-US" spc="-71" dirty="0" smtClean="0">
                <a:gradFill>
                  <a:gsLst>
                    <a:gs pos="2917">
                      <a:schemeClr val="tx1"/>
                    </a:gs>
                    <a:gs pos="30000">
                      <a:schemeClr val="tx1"/>
                    </a:gs>
                  </a:gsLst>
                  <a:lin ang="5400000" scaled="0"/>
                </a:gradFill>
              </a:rPr>
              <a:t>y Raw</a:t>
            </a:r>
            <a:endParaRPr lang="en-US" spc="-71" dirty="0">
              <a:gradFill>
                <a:gsLst>
                  <a:gs pos="2917">
                    <a:schemeClr val="tx1"/>
                  </a:gs>
                  <a:gs pos="30000">
                    <a:schemeClr val="tx1"/>
                  </a:gs>
                </a:gsLst>
                <a:lin ang="5400000" scaled="0"/>
              </a:gradFill>
            </a:endParaRPr>
          </a:p>
          <a:p>
            <a:r>
              <a:rPr lang="en-US" spc="-71" dirty="0" smtClean="0">
                <a:gradFill>
                  <a:gsLst>
                    <a:gs pos="2917">
                      <a:schemeClr val="tx1"/>
                    </a:gs>
                    <a:gs pos="30000">
                      <a:schemeClr val="tx1"/>
                    </a:gs>
                  </a:gsLst>
                  <a:lin ang="5400000" scaled="0"/>
                </a:gradFill>
              </a:rPr>
              <a:t>El portal </a:t>
            </a:r>
            <a:r>
              <a:rPr lang="en-US" spc="-71" dirty="0" err="1" smtClean="0">
                <a:gradFill>
                  <a:gsLst>
                    <a:gs pos="2917">
                      <a:schemeClr val="tx1"/>
                    </a:gs>
                    <a:gs pos="30000">
                      <a:schemeClr val="tx1"/>
                    </a:gs>
                  </a:gsLst>
                  <a:lin ang="5400000" scaled="0"/>
                </a:gradFill>
              </a:rPr>
              <a:t>captura</a:t>
            </a:r>
            <a:r>
              <a:rPr lang="en-US" spc="-71" dirty="0" smtClean="0">
                <a:gradFill>
                  <a:gsLst>
                    <a:gs pos="2917">
                      <a:schemeClr val="tx1"/>
                    </a:gs>
                    <a:gs pos="30000">
                      <a:schemeClr val="tx1"/>
                    </a:gs>
                  </a:gsLst>
                  <a:lin ang="5400000" scaled="0"/>
                </a:gradFill>
              </a:rPr>
              <a:t> </a:t>
            </a:r>
            <a:r>
              <a:rPr lang="en-US" spc="-71" dirty="0" err="1" smtClean="0">
                <a:gradFill>
                  <a:gsLst>
                    <a:gs pos="2917">
                      <a:schemeClr val="tx1"/>
                    </a:gs>
                    <a:gs pos="30000">
                      <a:schemeClr val="tx1"/>
                    </a:gs>
                  </a:gsLst>
                  <a:lin ang="5400000" scaled="0"/>
                </a:gradFill>
              </a:rPr>
              <a:t>tu</a:t>
            </a:r>
            <a:r>
              <a:rPr lang="en-US" spc="-71" dirty="0" smtClean="0">
                <a:gradFill>
                  <a:gsLst>
                    <a:gs pos="2917">
                      <a:schemeClr val="tx1"/>
                    </a:gs>
                    <a:gs pos="30000">
                      <a:schemeClr val="tx1"/>
                    </a:gs>
                  </a:gsLst>
                  <a:lin ang="5400000" scaled="0"/>
                </a:gradFill>
              </a:rPr>
              <a:t> </a:t>
            </a:r>
            <a:r>
              <a:rPr lang="en-US" spc="-71" dirty="0">
                <a:gradFill>
                  <a:gsLst>
                    <a:gs pos="2917">
                      <a:schemeClr val="tx1"/>
                    </a:gs>
                    <a:gs pos="30000">
                      <a:schemeClr val="tx1"/>
                    </a:gs>
                  </a:gsLst>
                  <a:lin ang="5400000" scaled="0"/>
                </a:gradFill>
              </a:rPr>
              <a:t>WNS client secret </a:t>
            </a:r>
            <a:r>
              <a:rPr lang="en-US" spc="-71" dirty="0" smtClean="0">
                <a:gradFill>
                  <a:gsLst>
                    <a:gs pos="2917">
                      <a:schemeClr val="tx1"/>
                    </a:gs>
                    <a:gs pos="30000">
                      <a:schemeClr val="tx1"/>
                    </a:gs>
                  </a:gsLst>
                  <a:lin ang="5400000" scaled="0"/>
                </a:gradFill>
              </a:rPr>
              <a:t>y </a:t>
            </a:r>
            <a:r>
              <a:rPr lang="en-US" spc="-71" dirty="0">
                <a:gradFill>
                  <a:gsLst>
                    <a:gs pos="2917">
                      <a:schemeClr val="tx1"/>
                    </a:gs>
                    <a:gs pos="30000">
                      <a:schemeClr val="tx1"/>
                    </a:gs>
                  </a:gsLst>
                  <a:lin ang="5400000" scaled="0"/>
                </a:gradFill>
              </a:rPr>
              <a:t>package SID</a:t>
            </a:r>
          </a:p>
          <a:p>
            <a:r>
              <a:rPr lang="en-US" spc="-71" dirty="0">
                <a:gradFill>
                  <a:gsLst>
                    <a:gs pos="2917">
                      <a:schemeClr val="tx1"/>
                    </a:gs>
                    <a:gs pos="30000">
                      <a:schemeClr val="tx1"/>
                    </a:gs>
                  </a:gsLst>
                  <a:lin ang="5400000" scaled="0"/>
                </a:gradFill>
              </a:rPr>
              <a:t>push.wns.* </a:t>
            </a:r>
            <a:r>
              <a:rPr lang="en-US" spc="-71" dirty="0" err="1" smtClean="0">
                <a:gradFill>
                  <a:gsLst>
                    <a:gs pos="2917">
                      <a:schemeClr val="tx1"/>
                    </a:gs>
                    <a:gs pos="30000">
                      <a:schemeClr val="tx1"/>
                    </a:gs>
                  </a:gsLst>
                  <a:lin ang="5400000" scaled="0"/>
                </a:gradFill>
              </a:rPr>
              <a:t>provee</a:t>
            </a:r>
            <a:r>
              <a:rPr lang="en-US" spc="-71" dirty="0" smtClean="0">
                <a:gradFill>
                  <a:gsLst>
                    <a:gs pos="2917">
                      <a:schemeClr val="tx1"/>
                    </a:gs>
                    <a:gs pos="30000">
                      <a:schemeClr val="tx1"/>
                    </a:gs>
                  </a:gsLst>
                  <a:lin ang="5400000" scaled="0"/>
                </a:gradFill>
              </a:rPr>
              <a:t>: </a:t>
            </a:r>
            <a:endParaRPr lang="en-US" spc="-71" dirty="0">
              <a:gradFill>
                <a:gsLst>
                  <a:gs pos="2917">
                    <a:schemeClr val="tx1"/>
                  </a:gs>
                  <a:gs pos="30000">
                    <a:schemeClr val="tx1"/>
                  </a:gs>
                </a:gsLst>
                <a:lin ang="5400000" scaled="0"/>
              </a:gradFill>
            </a:endParaRPr>
          </a:p>
          <a:p>
            <a:r>
              <a:rPr lang="en-US" spc="-71" dirty="0">
                <a:gradFill>
                  <a:gsLst>
                    <a:gs pos="2917">
                      <a:schemeClr val="tx1"/>
                    </a:gs>
                    <a:gs pos="30000">
                      <a:schemeClr val="tx1"/>
                    </a:gs>
                  </a:gsLst>
                  <a:lin ang="5400000" scaled="0"/>
                </a:gradFill>
              </a:rPr>
              <a:t>	</a:t>
            </a:r>
            <a:r>
              <a:rPr lang="en-US" sz="3600" spc="-71" dirty="0" smtClean="0">
                <a:gradFill>
                  <a:gsLst>
                    <a:gs pos="2917">
                      <a:schemeClr val="tx1"/>
                    </a:gs>
                    <a:gs pos="30000">
                      <a:schemeClr val="tx1"/>
                    </a:gs>
                  </a:gsLst>
                  <a:lin ang="5400000" scaled="0"/>
                </a:gradFill>
              </a:rPr>
              <a:t>Un </a:t>
            </a:r>
            <a:r>
              <a:rPr lang="en-US" sz="3600" spc="-71" dirty="0" err="1" smtClean="0">
                <a:gradFill>
                  <a:gsLst>
                    <a:gs pos="2917">
                      <a:schemeClr val="tx1"/>
                    </a:gs>
                    <a:gs pos="30000">
                      <a:schemeClr val="tx1"/>
                    </a:gs>
                  </a:gsLst>
                  <a:lin ang="5400000" scaled="0"/>
                </a:gradFill>
              </a:rPr>
              <a:t>modelo</a:t>
            </a:r>
            <a:r>
              <a:rPr lang="en-US" sz="3600" spc="-71" dirty="0" smtClean="0">
                <a:gradFill>
                  <a:gsLst>
                    <a:gs pos="2917">
                      <a:schemeClr val="tx1"/>
                    </a:gs>
                    <a:gs pos="30000">
                      <a:schemeClr val="tx1"/>
                    </a:gs>
                  </a:gsLst>
                  <a:lin ang="5400000" scaled="0"/>
                </a:gradFill>
              </a:rPr>
              <a:t> de </a:t>
            </a:r>
            <a:r>
              <a:rPr lang="en-US" sz="3600" spc="-71" dirty="0" err="1" smtClean="0">
                <a:gradFill>
                  <a:gsLst>
                    <a:gs pos="2917">
                      <a:schemeClr val="tx1"/>
                    </a:gs>
                    <a:gs pos="30000">
                      <a:schemeClr val="tx1"/>
                    </a:gs>
                  </a:gsLst>
                  <a:lin ang="5400000" scaled="0"/>
                </a:gradFill>
              </a:rPr>
              <a:t>objectos</a:t>
            </a:r>
            <a:r>
              <a:rPr lang="en-US" sz="3600" spc="-71" dirty="0" smtClean="0">
                <a:gradFill>
                  <a:gsLst>
                    <a:gs pos="2917">
                      <a:schemeClr val="tx1"/>
                    </a:gs>
                    <a:gs pos="30000">
                      <a:schemeClr val="tx1"/>
                    </a:gs>
                  </a:gsLst>
                  <a:lin ang="5400000" scaled="0"/>
                </a:gradFill>
              </a:rPr>
              <a:t> </a:t>
            </a:r>
            <a:r>
              <a:rPr lang="en-US" sz="3600" spc="-71" dirty="0" err="1" smtClean="0">
                <a:gradFill>
                  <a:gsLst>
                    <a:gs pos="2917">
                      <a:schemeClr val="tx1"/>
                    </a:gs>
                    <a:gs pos="30000">
                      <a:schemeClr val="tx1"/>
                    </a:gs>
                  </a:gsLst>
                  <a:lin ang="5400000" scaled="0"/>
                </a:gradFill>
              </a:rPr>
              <a:t>limpio</a:t>
            </a:r>
            <a:r>
              <a:rPr lang="en-US" sz="3600" spc="-71" dirty="0" smtClean="0">
                <a:gradFill>
                  <a:gsLst>
                    <a:gs pos="2917">
                      <a:schemeClr val="tx1"/>
                    </a:gs>
                    <a:gs pos="30000">
                      <a:schemeClr val="tx1"/>
                    </a:gs>
                  </a:gsLst>
                  <a:lin ang="5400000" scaled="0"/>
                </a:gradFill>
              </a:rPr>
              <a:t> y </a:t>
            </a:r>
            <a:r>
              <a:rPr lang="en-US" sz="3600" spc="-71" dirty="0" err="1" smtClean="0">
                <a:gradFill>
                  <a:gsLst>
                    <a:gs pos="2917">
                      <a:schemeClr val="tx1"/>
                    </a:gs>
                    <a:gs pos="30000">
                      <a:schemeClr val="tx1"/>
                    </a:gs>
                  </a:gsLst>
                  <a:lin ang="5400000" scaled="0"/>
                </a:gradFill>
              </a:rPr>
              <a:t>fácil</a:t>
            </a:r>
            <a:r>
              <a:rPr lang="en-US" sz="3600" spc="-71" dirty="0" smtClean="0">
                <a:gradFill>
                  <a:gsLst>
                    <a:gs pos="2917">
                      <a:schemeClr val="tx1"/>
                    </a:gs>
                    <a:gs pos="30000">
                      <a:schemeClr val="tx1"/>
                    </a:gs>
                  </a:gsLst>
                  <a:lin ang="5400000" scaled="0"/>
                </a:gradFill>
              </a:rPr>
              <a:t> para </a:t>
            </a:r>
            <a:r>
              <a:rPr lang="en-US" sz="3600" spc="-71" dirty="0" err="1" smtClean="0">
                <a:gradFill>
                  <a:gsLst>
                    <a:gs pos="2917">
                      <a:schemeClr val="tx1"/>
                    </a:gs>
                    <a:gs pos="30000">
                      <a:schemeClr val="tx1"/>
                    </a:gs>
                  </a:gsLst>
                  <a:lin ang="5400000" scaled="0"/>
                </a:gradFill>
              </a:rPr>
              <a:t>crear</a:t>
            </a:r>
            <a:r>
              <a:rPr lang="en-US" sz="3600" spc="-71" dirty="0" smtClean="0">
                <a:gradFill>
                  <a:gsLst>
                    <a:gs pos="2917">
                      <a:schemeClr val="tx1"/>
                    </a:gs>
                    <a:gs pos="30000">
                      <a:schemeClr val="tx1"/>
                    </a:gs>
                  </a:gsLst>
                  <a:lin ang="5400000" scaled="0"/>
                </a:gradFill>
              </a:rPr>
              <a:t>       </a:t>
            </a:r>
            <a:r>
              <a:rPr lang="en-US" sz="3600" spc="-71" dirty="0" err="1" smtClean="0">
                <a:gradFill>
                  <a:gsLst>
                    <a:gs pos="2917">
                      <a:schemeClr val="tx1"/>
                    </a:gs>
                    <a:gs pos="30000">
                      <a:schemeClr val="tx1"/>
                    </a:gs>
                  </a:gsLst>
                  <a:lin ang="5400000" scaled="0"/>
                </a:gradFill>
              </a:rPr>
              <a:t>notificaciones</a:t>
            </a:r>
            <a:endParaRPr lang="en-US" sz="3600" spc="-71" dirty="0">
              <a:gradFill>
                <a:gsLst>
                  <a:gs pos="2917">
                    <a:schemeClr val="tx1"/>
                  </a:gs>
                  <a:gs pos="30000">
                    <a:schemeClr val="tx1"/>
                  </a:gs>
                </a:gsLst>
                <a:lin ang="5400000" scaled="0"/>
              </a:gradFill>
            </a:endParaRPr>
          </a:p>
          <a:p>
            <a:r>
              <a:rPr lang="en-US" sz="3600" spc="-71" dirty="0">
                <a:gradFill>
                  <a:gsLst>
                    <a:gs pos="2917">
                      <a:schemeClr val="tx1"/>
                    </a:gs>
                    <a:gs pos="30000">
                      <a:schemeClr val="tx1"/>
                    </a:gs>
                  </a:gsLst>
                  <a:lin ang="5400000" scaled="0"/>
                </a:gradFill>
              </a:rPr>
              <a:t>	</a:t>
            </a:r>
            <a:r>
              <a:rPr lang="en-US" sz="3600" spc="-71" dirty="0" err="1" smtClean="0">
                <a:gradFill>
                  <a:gsLst>
                    <a:gs pos="2917">
                      <a:schemeClr val="tx1"/>
                    </a:gs>
                    <a:gs pos="30000">
                      <a:schemeClr val="tx1"/>
                    </a:gs>
                  </a:gsLst>
                  <a:lin ang="5400000" scaled="0"/>
                </a:gradFill>
              </a:rPr>
              <a:t>Realiza</a:t>
            </a:r>
            <a:r>
              <a:rPr lang="en-US" sz="3600" spc="-71" dirty="0" smtClean="0">
                <a:gradFill>
                  <a:gsLst>
                    <a:gs pos="2917">
                      <a:schemeClr val="tx1"/>
                    </a:gs>
                    <a:gs pos="30000">
                      <a:schemeClr val="tx1"/>
                    </a:gs>
                  </a:gsLst>
                  <a:lin ang="5400000" scaled="0"/>
                </a:gradFill>
              </a:rPr>
              <a:t> la </a:t>
            </a:r>
            <a:r>
              <a:rPr lang="en-US" sz="3600" spc="-71" dirty="0" err="1" smtClean="0">
                <a:gradFill>
                  <a:gsLst>
                    <a:gs pos="2917">
                      <a:schemeClr val="tx1"/>
                    </a:gs>
                    <a:gs pos="30000">
                      <a:schemeClr val="tx1"/>
                    </a:gs>
                  </a:gsLst>
                  <a:lin ang="5400000" scaled="0"/>
                </a:gradFill>
              </a:rPr>
              <a:t>autenticación</a:t>
            </a:r>
            <a:r>
              <a:rPr lang="en-US" sz="3600" spc="-71" dirty="0" smtClean="0">
                <a:gradFill>
                  <a:gsLst>
                    <a:gs pos="2917">
                      <a:schemeClr val="tx1"/>
                    </a:gs>
                    <a:gs pos="30000">
                      <a:schemeClr val="tx1"/>
                    </a:gs>
                  </a:gsLst>
                  <a:lin ang="5400000" scaled="0"/>
                </a:gradFill>
              </a:rPr>
              <a:t> contra WNS </a:t>
            </a:r>
            <a:r>
              <a:rPr lang="en-US" sz="3600" spc="-71" dirty="0" err="1" smtClean="0">
                <a:gradFill>
                  <a:gsLst>
                    <a:gs pos="2917">
                      <a:schemeClr val="tx1"/>
                    </a:gs>
                    <a:gs pos="30000">
                      <a:schemeClr val="tx1"/>
                    </a:gs>
                  </a:gsLst>
                  <a:lin ang="5400000" scaled="0"/>
                </a:gradFill>
              </a:rPr>
              <a:t>por</a:t>
            </a:r>
            <a:r>
              <a:rPr lang="en-US" sz="3600" spc="-71" dirty="0" smtClean="0">
                <a:gradFill>
                  <a:gsLst>
                    <a:gs pos="2917">
                      <a:schemeClr val="tx1"/>
                    </a:gs>
                    <a:gs pos="30000">
                      <a:schemeClr val="tx1"/>
                    </a:gs>
                  </a:gsLst>
                  <a:lin ang="5400000" scaled="0"/>
                </a:gradFill>
              </a:rPr>
              <a:t> </a:t>
            </a:r>
            <a:r>
              <a:rPr lang="en-US" sz="3600" spc="-71" dirty="0" err="1" smtClean="0">
                <a:gradFill>
                  <a:gsLst>
                    <a:gs pos="2917">
                      <a:schemeClr val="tx1"/>
                    </a:gs>
                    <a:gs pos="30000">
                      <a:schemeClr val="tx1"/>
                    </a:gs>
                  </a:gsLst>
                  <a:lin ang="5400000" scaled="0"/>
                </a:gradFill>
              </a:rPr>
              <a:t>tí</a:t>
            </a:r>
            <a:endParaRPr lang="en-US" sz="3600" spc="-71" dirty="0">
              <a:gradFill>
                <a:gsLst>
                  <a:gs pos="2917">
                    <a:schemeClr val="tx1"/>
                  </a:gs>
                  <a:gs pos="30000">
                    <a:schemeClr val="tx1"/>
                  </a:gs>
                </a:gsLst>
                <a:lin ang="5400000" scaled="0"/>
              </a:gradFill>
            </a:endParaRPr>
          </a:p>
          <a:p>
            <a:endParaRPr lang="en-US" dirty="0"/>
          </a:p>
        </p:txBody>
      </p:sp>
    </p:spTree>
    <p:extLst>
      <p:ext uri="{BB962C8B-B14F-4D97-AF65-F5344CB8AC3E}">
        <p14:creationId xmlns:p14="http://schemas.microsoft.com/office/powerpoint/2010/main" val="314992559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2208" y="2482447"/>
            <a:ext cx="9816617" cy="2185214"/>
          </a:xfrm>
          <a:prstGeom prst="rect">
            <a:avLst/>
          </a:prstGeom>
        </p:spPr>
        <p:txBody>
          <a:bodyPr wrap="square">
            <a:spAutoFit/>
          </a:bodyPr>
          <a:lstStyle/>
          <a:p>
            <a:pPr lvl="0" defTabSz="914099" fontAlgn="base">
              <a:spcBef>
                <a:spcPct val="0"/>
              </a:spcBef>
              <a:spcAft>
                <a:spcPct val="0"/>
              </a:spcAft>
            </a:pPr>
            <a:r>
              <a:rPr lang="en-US" sz="60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Notificaciones</a:t>
            </a:r>
            <a:r>
              <a:rPr lang="en-US" sz="60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Push </a:t>
            </a:r>
          </a:p>
          <a:p>
            <a:pPr lvl="0" defTabSz="914099" fontAlgn="base">
              <a:spcBef>
                <a:spcPct val="0"/>
              </a:spcBef>
              <a:spcAft>
                <a:spcPct val="0"/>
              </a:spcAft>
            </a:pPr>
            <a:endParaRPr lang="en-US" sz="40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a:p>
            <a:pPr lvl="0" algn="r" defTabSz="914099" fontAlgn="base">
              <a:spcBef>
                <a:spcPct val="0"/>
              </a:spcBef>
              <a:spcAft>
                <a:spcPct val="0"/>
              </a:spcAft>
            </a:pPr>
            <a:r>
              <a:rPr lang="en-US" sz="3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Simples con el </a:t>
            </a:r>
            <a:r>
              <a:rPr lang="en-US" sz="3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Asistente</a:t>
            </a:r>
            <a:r>
              <a:rPr lang="en-US" sz="3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de VS 2013</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Autenticación</a:t>
            </a:r>
            <a:r>
              <a:rPr lang="en-US" dirty="0" smtClean="0"/>
              <a:t> y </a:t>
            </a:r>
            <a:r>
              <a:rPr lang="en-US" dirty="0" err="1" smtClean="0"/>
              <a:t>Autorización</a:t>
            </a:r>
            <a:endParaRPr lang="en-US" dirty="0"/>
          </a:p>
        </p:txBody>
      </p:sp>
      <p:sp>
        <p:nvSpPr>
          <p:cNvPr id="3" name="Text Placeholder 2"/>
          <p:cNvSpPr>
            <a:spLocks noGrp="1"/>
          </p:cNvSpPr>
          <p:nvPr>
            <p:ph type="body" sz="quarter" idx="10"/>
          </p:nvPr>
        </p:nvSpPr>
        <p:spPr>
          <a:xfrm>
            <a:off x="519112" y="1370525"/>
            <a:ext cx="11149013" cy="6024726"/>
          </a:xfrm>
        </p:spPr>
        <p:txBody>
          <a:bodyPr/>
          <a:lstStyle/>
          <a:p>
            <a:pPr defTabSz="914159"/>
            <a:r>
              <a:rPr lang="en-US" sz="3600" spc="-71" dirty="0" err="1" smtClean="0">
                <a:gradFill>
                  <a:gsLst>
                    <a:gs pos="2917">
                      <a:srgbClr val="292929"/>
                    </a:gs>
                    <a:gs pos="30000">
                      <a:srgbClr val="292929"/>
                    </a:gs>
                  </a:gsLst>
                  <a:lin ang="5400000" scaled="0"/>
                </a:gradFill>
              </a:rPr>
              <a:t>Autenticación</a:t>
            </a:r>
            <a:r>
              <a:rPr lang="en-US" sz="3600" spc="-71" dirty="0" smtClean="0">
                <a:gradFill>
                  <a:gsLst>
                    <a:gs pos="2917">
                      <a:srgbClr val="292929"/>
                    </a:gs>
                    <a:gs pos="30000">
                      <a:srgbClr val="292929"/>
                    </a:gs>
                  </a:gsLst>
                  <a:lin ang="5400000" scaled="0"/>
                </a:gradFill>
              </a:rPr>
              <a:t> contra </a:t>
            </a:r>
            <a:r>
              <a:rPr lang="en-US" sz="3600" spc="-71" dirty="0">
                <a:gradFill>
                  <a:gsLst>
                    <a:gs pos="2917">
                      <a:srgbClr val="292929"/>
                    </a:gs>
                    <a:gs pos="30000">
                      <a:srgbClr val="292929"/>
                    </a:gs>
                  </a:gsLst>
                  <a:lin ang="5400000" scaled="0"/>
                </a:gradFill>
              </a:rPr>
              <a:t>Microsoft Account, Twitter, Facebook, Google</a:t>
            </a:r>
          </a:p>
          <a:p>
            <a:pPr defTabSz="914159"/>
            <a:r>
              <a:rPr lang="en-US" sz="3600" spc="-71" dirty="0" err="1" smtClean="0">
                <a:gradFill>
                  <a:gsLst>
                    <a:gs pos="2917">
                      <a:srgbClr val="292929"/>
                    </a:gs>
                    <a:gs pos="30000">
                      <a:srgbClr val="292929"/>
                    </a:gs>
                  </a:gsLst>
                  <a:lin ang="5400000" scaled="0"/>
                </a:gradFill>
              </a:rPr>
              <a:t>Permisos</a:t>
            </a:r>
            <a:r>
              <a:rPr lang="en-US" sz="3600" spc="-71" dirty="0" smtClean="0">
                <a:gradFill>
                  <a:gsLst>
                    <a:gs pos="2917">
                      <a:srgbClr val="292929"/>
                    </a:gs>
                    <a:gs pos="30000">
                      <a:srgbClr val="292929"/>
                    </a:gs>
                  </a:gsLst>
                  <a:lin ang="5400000" scaled="0"/>
                </a:gradFill>
              </a:rPr>
              <a:t> a </a:t>
            </a:r>
            <a:r>
              <a:rPr lang="en-US" sz="3600" spc="-71" dirty="0" err="1" smtClean="0">
                <a:gradFill>
                  <a:gsLst>
                    <a:gs pos="2917">
                      <a:srgbClr val="292929"/>
                    </a:gs>
                    <a:gs pos="30000">
                      <a:srgbClr val="292929"/>
                    </a:gs>
                  </a:gsLst>
                  <a:lin ang="5400000" scaled="0"/>
                </a:gradFill>
              </a:rPr>
              <a:t>nivel</a:t>
            </a:r>
            <a:r>
              <a:rPr lang="en-US" sz="3600" spc="-71" dirty="0" smtClean="0">
                <a:gradFill>
                  <a:gsLst>
                    <a:gs pos="2917">
                      <a:srgbClr val="292929"/>
                    </a:gs>
                    <a:gs pos="30000">
                      <a:srgbClr val="292929"/>
                    </a:gs>
                  </a:gsLst>
                  <a:lin ang="5400000" scaled="0"/>
                </a:gradFill>
              </a:rPr>
              <a:t> de </a:t>
            </a:r>
            <a:r>
              <a:rPr lang="en-US" sz="3600" spc="-71" dirty="0" err="1" smtClean="0">
                <a:gradFill>
                  <a:gsLst>
                    <a:gs pos="2917">
                      <a:srgbClr val="292929"/>
                    </a:gs>
                    <a:gs pos="30000">
                      <a:srgbClr val="292929"/>
                    </a:gs>
                  </a:gsLst>
                  <a:lin ang="5400000" scaled="0"/>
                </a:gradFill>
              </a:rPr>
              <a:t>tabla</a:t>
            </a:r>
            <a:r>
              <a:rPr lang="en-US" sz="3600" spc="-71" dirty="0" smtClean="0">
                <a:gradFill>
                  <a:gsLst>
                    <a:gs pos="2917">
                      <a:srgbClr val="292929"/>
                    </a:gs>
                    <a:gs pos="30000">
                      <a:srgbClr val="292929"/>
                    </a:gs>
                  </a:gsLst>
                  <a:lin ang="5400000" scaled="0"/>
                </a:gradFill>
              </a:rPr>
              <a:t> para </a:t>
            </a:r>
            <a:r>
              <a:rPr lang="en-US" sz="3600" spc="-71" dirty="0" err="1" smtClean="0">
                <a:gradFill>
                  <a:gsLst>
                    <a:gs pos="2917">
                      <a:srgbClr val="292929"/>
                    </a:gs>
                    <a:gs pos="30000">
                      <a:srgbClr val="292929"/>
                    </a:gs>
                  </a:gsLst>
                  <a:lin ang="5400000" scaled="0"/>
                </a:gradFill>
              </a:rPr>
              <a:t>cada</a:t>
            </a:r>
            <a:r>
              <a:rPr lang="en-US" sz="3600" spc="-71" dirty="0" smtClean="0">
                <a:gradFill>
                  <a:gsLst>
                    <a:gs pos="2917">
                      <a:srgbClr val="292929"/>
                    </a:gs>
                    <a:gs pos="30000">
                      <a:srgbClr val="292929"/>
                    </a:gs>
                  </a:gsLst>
                  <a:lin ang="5400000" scaled="0"/>
                </a:gradFill>
              </a:rPr>
              <a:t> </a:t>
            </a:r>
            <a:r>
              <a:rPr lang="en-US" sz="3600" spc="-71" dirty="0" err="1" smtClean="0">
                <a:gradFill>
                  <a:gsLst>
                    <a:gs pos="2917">
                      <a:srgbClr val="292929"/>
                    </a:gs>
                    <a:gs pos="30000">
                      <a:srgbClr val="292929"/>
                    </a:gs>
                  </a:gsLst>
                  <a:lin ang="5400000" scaled="0"/>
                </a:gradFill>
              </a:rPr>
              <a:t>operación</a:t>
            </a:r>
            <a:r>
              <a:rPr lang="en-US" sz="3600" spc="-71" dirty="0" smtClean="0">
                <a:gradFill>
                  <a:gsLst>
                    <a:gs pos="2917">
                      <a:srgbClr val="292929"/>
                    </a:gs>
                    <a:gs pos="30000">
                      <a:srgbClr val="292929"/>
                    </a:gs>
                  </a:gsLst>
                  <a:lin ang="5400000" scaled="0"/>
                </a:gradFill>
              </a:rPr>
              <a:t> ABM</a:t>
            </a:r>
            <a:endParaRPr lang="en-US" sz="3600" spc="-71" dirty="0">
              <a:gradFill>
                <a:gsLst>
                  <a:gs pos="2917">
                    <a:srgbClr val="292929"/>
                  </a:gs>
                  <a:gs pos="30000">
                    <a:srgbClr val="292929"/>
                  </a:gs>
                </a:gsLst>
                <a:lin ang="5400000" scaled="0"/>
              </a:gradFill>
            </a:endParaRPr>
          </a:p>
          <a:p>
            <a:pPr defTabSz="914159"/>
            <a:r>
              <a:rPr lang="en-US" sz="2800" spc="-71" dirty="0">
                <a:gradFill>
                  <a:gsLst>
                    <a:gs pos="2917">
                      <a:srgbClr val="292929"/>
                    </a:gs>
                    <a:gs pos="30000">
                      <a:srgbClr val="292929"/>
                    </a:gs>
                  </a:gsLst>
                  <a:lin ang="5400000" scaled="0"/>
                </a:gradFill>
              </a:rPr>
              <a:t>	</a:t>
            </a:r>
            <a:r>
              <a:rPr lang="en-US" sz="2800" spc="-71" dirty="0" err="1" smtClean="0">
                <a:gradFill>
                  <a:gsLst>
                    <a:gs pos="2917">
                      <a:srgbClr val="292929"/>
                    </a:gs>
                    <a:gs pos="30000">
                      <a:srgbClr val="292929"/>
                    </a:gs>
                  </a:gsLst>
                  <a:lin ang="5400000" scaled="0"/>
                </a:gradFill>
              </a:rPr>
              <a:t>Todos</a:t>
            </a:r>
            <a:endParaRPr lang="en-US" sz="2800" spc="-71" dirty="0">
              <a:gradFill>
                <a:gsLst>
                  <a:gs pos="2917">
                    <a:srgbClr val="292929"/>
                  </a:gs>
                  <a:gs pos="30000">
                    <a:srgbClr val="292929"/>
                  </a:gs>
                </a:gsLst>
                <a:lin ang="5400000" scaled="0"/>
              </a:gradFill>
            </a:endParaRPr>
          </a:p>
          <a:p>
            <a:pPr defTabSz="914159"/>
            <a:r>
              <a:rPr lang="en-US" sz="2800" spc="-71" dirty="0">
                <a:gradFill>
                  <a:gsLst>
                    <a:gs pos="2917">
                      <a:srgbClr val="292929"/>
                    </a:gs>
                    <a:gs pos="30000">
                      <a:srgbClr val="292929"/>
                    </a:gs>
                  </a:gsLst>
                  <a:lin ang="5400000" scaled="0"/>
                </a:gradFill>
              </a:rPr>
              <a:t>	</a:t>
            </a:r>
            <a:r>
              <a:rPr lang="en-US" sz="2800" spc="-71" dirty="0" err="1" smtClean="0">
                <a:gradFill>
                  <a:gsLst>
                    <a:gs pos="2917">
                      <a:srgbClr val="292929"/>
                    </a:gs>
                    <a:gs pos="30000">
                      <a:srgbClr val="292929"/>
                    </a:gs>
                  </a:gsLst>
                  <a:lin ang="5400000" scaled="0"/>
                </a:gradFill>
              </a:rPr>
              <a:t>Cualquiera</a:t>
            </a:r>
            <a:r>
              <a:rPr lang="en-US" sz="2800" spc="-71" dirty="0" smtClean="0">
                <a:gradFill>
                  <a:gsLst>
                    <a:gs pos="2917">
                      <a:srgbClr val="292929"/>
                    </a:gs>
                    <a:gs pos="30000">
                      <a:srgbClr val="292929"/>
                    </a:gs>
                  </a:gsLst>
                  <a:lin ang="5400000" scaled="0"/>
                </a:gradFill>
              </a:rPr>
              <a:t> con la clave de </a:t>
            </a:r>
            <a:r>
              <a:rPr lang="en-US" sz="2800" spc="-71" dirty="0" err="1" smtClean="0">
                <a:gradFill>
                  <a:gsLst>
                    <a:gs pos="2917">
                      <a:srgbClr val="292929"/>
                    </a:gs>
                    <a:gs pos="30000">
                      <a:srgbClr val="292929"/>
                    </a:gs>
                  </a:gsLst>
                  <a:lin ang="5400000" scaled="0"/>
                </a:gradFill>
              </a:rPr>
              <a:t>aplicación</a:t>
            </a:r>
            <a:endParaRPr lang="en-US" sz="2800" spc="-71" dirty="0">
              <a:gradFill>
                <a:gsLst>
                  <a:gs pos="2917">
                    <a:srgbClr val="292929"/>
                  </a:gs>
                  <a:gs pos="30000">
                    <a:srgbClr val="292929"/>
                  </a:gs>
                </a:gsLst>
                <a:lin ang="5400000" scaled="0"/>
              </a:gradFill>
            </a:endParaRPr>
          </a:p>
          <a:p>
            <a:pPr defTabSz="914159"/>
            <a:r>
              <a:rPr lang="en-US" sz="2800" spc="-71" dirty="0">
                <a:gradFill>
                  <a:gsLst>
                    <a:gs pos="2917">
                      <a:srgbClr val="292929"/>
                    </a:gs>
                    <a:gs pos="30000">
                      <a:srgbClr val="292929"/>
                    </a:gs>
                  </a:gsLst>
                  <a:lin ang="5400000" scaled="0"/>
                </a:gradFill>
              </a:rPr>
              <a:t>	</a:t>
            </a:r>
            <a:r>
              <a:rPr lang="en-US" sz="2800" spc="-71" dirty="0" smtClean="0">
                <a:gradFill>
                  <a:gsLst>
                    <a:gs pos="2917">
                      <a:srgbClr val="292929"/>
                    </a:gs>
                    <a:gs pos="30000">
                      <a:srgbClr val="292929"/>
                    </a:gs>
                  </a:gsLst>
                  <a:lin ang="5400000" scaled="0"/>
                </a:gradFill>
              </a:rPr>
              <a:t>Solo </a:t>
            </a:r>
            <a:r>
              <a:rPr lang="en-US" sz="2800" spc="-71" dirty="0" err="1" smtClean="0">
                <a:gradFill>
                  <a:gsLst>
                    <a:gs pos="2917">
                      <a:srgbClr val="292929"/>
                    </a:gs>
                    <a:gs pos="30000">
                      <a:srgbClr val="292929"/>
                    </a:gs>
                  </a:gsLst>
                  <a:lin ang="5400000" scaled="0"/>
                </a:gradFill>
              </a:rPr>
              <a:t>usuarios</a:t>
            </a:r>
            <a:r>
              <a:rPr lang="en-US" sz="2800" spc="-71" dirty="0" smtClean="0">
                <a:gradFill>
                  <a:gsLst>
                    <a:gs pos="2917">
                      <a:srgbClr val="292929"/>
                    </a:gs>
                    <a:gs pos="30000">
                      <a:srgbClr val="292929"/>
                    </a:gs>
                  </a:gsLst>
                  <a:lin ang="5400000" scaled="0"/>
                </a:gradFill>
              </a:rPr>
              <a:t> </a:t>
            </a:r>
            <a:r>
              <a:rPr lang="en-US" sz="2800" spc="-71" dirty="0" err="1" smtClean="0">
                <a:gradFill>
                  <a:gsLst>
                    <a:gs pos="2917">
                      <a:srgbClr val="292929"/>
                    </a:gs>
                    <a:gs pos="30000">
                      <a:srgbClr val="292929"/>
                    </a:gs>
                  </a:gsLst>
                  <a:lin ang="5400000" scaled="0"/>
                </a:gradFill>
              </a:rPr>
              <a:t>autenticados</a:t>
            </a:r>
            <a:endParaRPr lang="en-US" sz="2800" spc="-71" dirty="0">
              <a:gradFill>
                <a:gsLst>
                  <a:gs pos="2917">
                    <a:srgbClr val="292929"/>
                  </a:gs>
                  <a:gs pos="30000">
                    <a:srgbClr val="292929"/>
                  </a:gs>
                </a:gsLst>
                <a:lin ang="5400000" scaled="0"/>
              </a:gradFill>
            </a:endParaRPr>
          </a:p>
          <a:p>
            <a:pPr defTabSz="914159"/>
            <a:r>
              <a:rPr lang="en-US" sz="2800" spc="-71" dirty="0">
                <a:gradFill>
                  <a:gsLst>
                    <a:gs pos="2917">
                      <a:srgbClr val="292929"/>
                    </a:gs>
                    <a:gs pos="30000">
                      <a:srgbClr val="292929"/>
                    </a:gs>
                  </a:gsLst>
                  <a:lin ang="5400000" scaled="0"/>
                </a:gradFill>
              </a:rPr>
              <a:t>	</a:t>
            </a:r>
            <a:r>
              <a:rPr lang="en-US" sz="2800" spc="-71" dirty="0" smtClean="0">
                <a:gradFill>
                  <a:gsLst>
                    <a:gs pos="2917">
                      <a:srgbClr val="292929"/>
                    </a:gs>
                    <a:gs pos="30000">
                      <a:srgbClr val="292929"/>
                    </a:gs>
                  </a:gsLst>
                  <a:lin ang="5400000" scaled="0"/>
                </a:gradFill>
              </a:rPr>
              <a:t>Solo Scripts y </a:t>
            </a:r>
            <a:r>
              <a:rPr lang="en-US" sz="2800" spc="-71" dirty="0" err="1" smtClean="0">
                <a:gradFill>
                  <a:gsLst>
                    <a:gs pos="2917">
                      <a:srgbClr val="292929"/>
                    </a:gs>
                    <a:gs pos="30000">
                      <a:srgbClr val="292929"/>
                    </a:gs>
                  </a:gsLst>
                  <a:lin ang="5400000" scaled="0"/>
                </a:gradFill>
              </a:rPr>
              <a:t>Administradores</a:t>
            </a:r>
            <a:endParaRPr lang="en-US" sz="2800" spc="-71" dirty="0">
              <a:gradFill>
                <a:gsLst>
                  <a:gs pos="2917">
                    <a:srgbClr val="292929"/>
                  </a:gs>
                  <a:gs pos="30000">
                    <a:srgbClr val="292929"/>
                  </a:gs>
                </a:gsLst>
                <a:lin ang="5400000" scaled="0"/>
              </a:gradFill>
            </a:endParaRPr>
          </a:p>
          <a:p>
            <a:pPr defTabSz="914159"/>
            <a:r>
              <a:rPr lang="en-US" sz="3600" spc="-71" dirty="0" smtClean="0">
                <a:gradFill>
                  <a:gsLst>
                    <a:gs pos="2917">
                      <a:srgbClr val="292929"/>
                    </a:gs>
                    <a:gs pos="30000">
                      <a:srgbClr val="292929"/>
                    </a:gs>
                  </a:gsLst>
                  <a:lin ang="5400000" scaled="0"/>
                </a:gradFill>
              </a:rPr>
              <a:t>Control </a:t>
            </a:r>
            <a:r>
              <a:rPr lang="en-US" sz="3600" spc="-71" dirty="0" err="1" smtClean="0">
                <a:gradFill>
                  <a:gsLst>
                    <a:gs pos="2917">
                      <a:srgbClr val="292929"/>
                    </a:gs>
                    <a:gs pos="30000">
                      <a:srgbClr val="292929"/>
                    </a:gs>
                  </a:gsLst>
                  <a:lin ang="5400000" scaled="0"/>
                </a:gradFill>
              </a:rPr>
              <a:t>más</a:t>
            </a:r>
            <a:r>
              <a:rPr lang="en-US" sz="3600" spc="-71" dirty="0" smtClean="0">
                <a:gradFill>
                  <a:gsLst>
                    <a:gs pos="2917">
                      <a:srgbClr val="292929"/>
                    </a:gs>
                    <a:gs pos="30000">
                      <a:srgbClr val="292929"/>
                    </a:gs>
                  </a:gsLst>
                  <a:lin ang="5400000" scaled="0"/>
                </a:gradFill>
              </a:rPr>
              <a:t> granular con los scripts del </a:t>
            </a:r>
            <a:r>
              <a:rPr lang="en-US" sz="3600" spc="-71" dirty="0" err="1" smtClean="0">
                <a:gradFill>
                  <a:gsLst>
                    <a:gs pos="2917">
                      <a:srgbClr val="292929"/>
                    </a:gs>
                    <a:gs pos="30000">
                      <a:srgbClr val="292929"/>
                    </a:gs>
                  </a:gsLst>
                  <a:lin ang="5400000" scaled="0"/>
                </a:gradFill>
              </a:rPr>
              <a:t>lado</a:t>
            </a:r>
            <a:r>
              <a:rPr lang="en-US" sz="3600" spc="-71" dirty="0" smtClean="0">
                <a:gradFill>
                  <a:gsLst>
                    <a:gs pos="2917">
                      <a:srgbClr val="292929"/>
                    </a:gs>
                    <a:gs pos="30000">
                      <a:srgbClr val="292929"/>
                    </a:gs>
                  </a:gsLst>
                  <a:lin ang="5400000" scaled="0"/>
                </a:gradFill>
              </a:rPr>
              <a:t> del </a:t>
            </a:r>
            <a:r>
              <a:rPr lang="en-US" sz="3600" spc="-71" dirty="0" err="1" smtClean="0">
                <a:gradFill>
                  <a:gsLst>
                    <a:gs pos="2917">
                      <a:srgbClr val="292929"/>
                    </a:gs>
                    <a:gs pos="30000">
                      <a:srgbClr val="292929"/>
                    </a:gs>
                  </a:gsLst>
                  <a:lin ang="5400000" scaled="0"/>
                </a:gradFill>
              </a:rPr>
              <a:t>servidor</a:t>
            </a:r>
            <a:endParaRPr lang="en-US" sz="3600" spc="-71" dirty="0">
              <a:gradFill>
                <a:gsLst>
                  <a:gs pos="2917">
                    <a:srgbClr val="292929"/>
                  </a:gs>
                  <a:gs pos="30000">
                    <a:srgbClr val="292929"/>
                  </a:gs>
                </a:gsLst>
                <a:lin ang="5400000" scaled="0"/>
              </a:gradFill>
            </a:endParaRPr>
          </a:p>
          <a:p>
            <a:pPr defTabSz="914159"/>
            <a:r>
              <a:rPr lang="en-US" sz="3600" spc="-71" dirty="0">
                <a:gradFill>
                  <a:gsLst>
                    <a:gs pos="2917">
                      <a:srgbClr val="292929"/>
                    </a:gs>
                    <a:gs pos="30000">
                      <a:srgbClr val="292929"/>
                    </a:gs>
                  </a:gsLst>
                  <a:lin ang="5400000" scaled="0"/>
                </a:gradFill>
              </a:rPr>
              <a:t>	</a:t>
            </a:r>
            <a:r>
              <a:rPr lang="en-US" sz="2800" spc="-71" dirty="0" err="1">
                <a:gradFill>
                  <a:gsLst>
                    <a:gs pos="2917">
                      <a:srgbClr val="292929"/>
                    </a:gs>
                    <a:gs pos="30000">
                      <a:srgbClr val="292929"/>
                    </a:gs>
                  </a:gsLst>
                  <a:lin ang="5400000" scaled="0"/>
                </a:gradFill>
              </a:rPr>
              <a:t>user.level</a:t>
            </a:r>
            <a:r>
              <a:rPr lang="en-US" sz="2800" spc="-71" dirty="0">
                <a:gradFill>
                  <a:gsLst>
                    <a:gs pos="2917">
                      <a:srgbClr val="292929"/>
                    </a:gs>
                    <a:gs pos="30000">
                      <a:srgbClr val="292929"/>
                    </a:gs>
                  </a:gsLst>
                  <a:lin ang="5400000" scaled="0"/>
                </a:gradFill>
              </a:rPr>
              <a:t>: {admin, authenticated, anonymous}</a:t>
            </a:r>
          </a:p>
          <a:p>
            <a:pPr defTabSz="914159"/>
            <a:r>
              <a:rPr lang="en-US" sz="2800" spc="-71" dirty="0">
                <a:gradFill>
                  <a:gsLst>
                    <a:gs pos="2917">
                      <a:srgbClr val="292929"/>
                    </a:gs>
                    <a:gs pos="30000">
                      <a:srgbClr val="292929"/>
                    </a:gs>
                  </a:gsLst>
                  <a:lin ang="5400000" scaled="0"/>
                </a:gradFill>
              </a:rPr>
              <a:t>	</a:t>
            </a:r>
            <a:r>
              <a:rPr lang="en-US" sz="2800" spc="-71" dirty="0" err="1">
                <a:gradFill>
                  <a:gsLst>
                    <a:gs pos="2917">
                      <a:srgbClr val="292929"/>
                    </a:gs>
                    <a:gs pos="30000">
                      <a:srgbClr val="292929"/>
                    </a:gs>
                  </a:gsLst>
                  <a:lin ang="5400000" scaled="0"/>
                </a:gradFill>
              </a:rPr>
              <a:t>user.userId</a:t>
            </a:r>
            <a:r>
              <a:rPr lang="en-US" sz="2800" spc="-71" dirty="0">
                <a:gradFill>
                  <a:gsLst>
                    <a:gs pos="2917">
                      <a:srgbClr val="292929"/>
                    </a:gs>
                    <a:gs pos="30000">
                      <a:srgbClr val="292929"/>
                    </a:gs>
                  </a:gsLst>
                  <a:lin ang="5400000" scaled="0"/>
                </a:gradFill>
              </a:rPr>
              <a:t>: id </a:t>
            </a:r>
            <a:r>
              <a:rPr lang="en-US" sz="2800" spc="-71" dirty="0" smtClean="0">
                <a:gradFill>
                  <a:gsLst>
                    <a:gs pos="2917">
                      <a:srgbClr val="292929"/>
                    </a:gs>
                    <a:gs pos="30000">
                      <a:srgbClr val="292929"/>
                    </a:gs>
                  </a:gsLst>
                  <a:lin ang="5400000" scaled="0"/>
                </a:gradFill>
              </a:rPr>
              <a:t>o </a:t>
            </a:r>
            <a:r>
              <a:rPr lang="en-US" sz="2800" spc="-71" dirty="0">
                <a:gradFill>
                  <a:gsLst>
                    <a:gs pos="2917">
                      <a:srgbClr val="292929"/>
                    </a:gs>
                    <a:gs pos="30000">
                      <a:srgbClr val="292929"/>
                    </a:gs>
                  </a:gsLst>
                  <a:lin ang="5400000" scaled="0"/>
                </a:gradFill>
              </a:rPr>
              <a:t>undefined </a:t>
            </a:r>
            <a:r>
              <a:rPr lang="en-US" sz="2800" spc="-71" dirty="0" err="1" smtClean="0">
                <a:gradFill>
                  <a:gsLst>
                    <a:gs pos="2917">
                      <a:srgbClr val="292929"/>
                    </a:gs>
                    <a:gs pos="30000">
                      <a:srgbClr val="292929"/>
                    </a:gs>
                  </a:gsLst>
                  <a:lin ang="5400000" scaled="0"/>
                </a:gradFill>
              </a:rPr>
              <a:t>si</a:t>
            </a:r>
            <a:r>
              <a:rPr lang="en-US" sz="2800" spc="-71" dirty="0" smtClean="0">
                <a:gradFill>
                  <a:gsLst>
                    <a:gs pos="2917">
                      <a:srgbClr val="292929"/>
                    </a:gs>
                    <a:gs pos="30000">
                      <a:srgbClr val="292929"/>
                    </a:gs>
                  </a:gsLst>
                  <a:lin ang="5400000" scaled="0"/>
                </a:gradFill>
              </a:rPr>
              <a:t> no </a:t>
            </a:r>
            <a:r>
              <a:rPr lang="en-US" sz="2800" spc="-71" dirty="0" err="1" smtClean="0">
                <a:gradFill>
                  <a:gsLst>
                    <a:gs pos="2917">
                      <a:srgbClr val="292929"/>
                    </a:gs>
                    <a:gs pos="30000">
                      <a:srgbClr val="292929"/>
                    </a:gs>
                  </a:gsLst>
                  <a:lin ang="5400000" scaled="0"/>
                </a:gradFill>
              </a:rPr>
              <a:t>esta</a:t>
            </a:r>
            <a:r>
              <a:rPr lang="en-US" sz="2800" spc="-71" dirty="0" smtClean="0">
                <a:gradFill>
                  <a:gsLst>
                    <a:gs pos="2917">
                      <a:srgbClr val="292929"/>
                    </a:gs>
                    <a:gs pos="30000">
                      <a:srgbClr val="292929"/>
                    </a:gs>
                  </a:gsLst>
                  <a:lin ang="5400000" scaled="0"/>
                </a:gradFill>
              </a:rPr>
              <a:t> </a:t>
            </a:r>
            <a:r>
              <a:rPr lang="en-US" sz="2800" spc="-71" dirty="0" err="1" smtClean="0">
                <a:gradFill>
                  <a:gsLst>
                    <a:gs pos="2917">
                      <a:srgbClr val="292929"/>
                    </a:gs>
                    <a:gs pos="30000">
                      <a:srgbClr val="292929"/>
                    </a:gs>
                  </a:gsLst>
                  <a:lin ang="5400000" scaled="0"/>
                </a:gradFill>
              </a:rPr>
              <a:t>autenticado</a:t>
            </a:r>
            <a:endParaRPr lang="en-US" sz="2800" spc="-71" dirty="0">
              <a:gradFill>
                <a:gsLst>
                  <a:gs pos="2917">
                    <a:srgbClr val="292929"/>
                  </a:gs>
                  <a:gs pos="30000">
                    <a:srgbClr val="292929"/>
                  </a:gs>
                </a:gsLst>
                <a:lin ang="5400000" scaled="0"/>
              </a:gradFill>
            </a:endParaRPr>
          </a:p>
          <a:p>
            <a:endParaRPr lang="en-US" dirty="0"/>
          </a:p>
        </p:txBody>
      </p:sp>
    </p:spTree>
    <p:extLst>
      <p:ext uri="{BB962C8B-B14F-4D97-AF65-F5344CB8AC3E}">
        <p14:creationId xmlns:p14="http://schemas.microsoft.com/office/powerpoint/2010/main" val="21174225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 </a:t>
            </a:r>
            <a:r>
              <a:rPr lang="en-US" dirty="0" err="1" smtClean="0"/>
              <a:t>objeto</a:t>
            </a:r>
            <a:r>
              <a:rPr lang="en-US" dirty="0" smtClean="0"/>
              <a:t> User</a:t>
            </a:r>
            <a:endParaRPr lang="en-US" dirty="0"/>
          </a:p>
        </p:txBody>
      </p:sp>
      <p:sp>
        <p:nvSpPr>
          <p:cNvPr id="3" name="Text Placeholder 2"/>
          <p:cNvSpPr>
            <a:spLocks noGrp="1"/>
          </p:cNvSpPr>
          <p:nvPr>
            <p:ph type="body" sz="quarter" idx="10"/>
          </p:nvPr>
        </p:nvSpPr>
        <p:spPr>
          <a:xfrm>
            <a:off x="519112" y="1370525"/>
            <a:ext cx="11149013" cy="5406095"/>
          </a:xfrm>
        </p:spPr>
        <p:txBody>
          <a:bodyPr/>
          <a:lstStyle/>
          <a:p>
            <a:r>
              <a:rPr lang="en-US" dirty="0" err="1" smtClean="0"/>
              <a:t>User.level</a:t>
            </a:r>
            <a:endParaRPr lang="en-US" dirty="0" smtClean="0"/>
          </a:p>
          <a:p>
            <a:pPr lvl="2" indent="0">
              <a:buNone/>
            </a:pPr>
            <a:r>
              <a:rPr lang="en-US" sz="2800" dirty="0"/>
              <a:t>Anonymous</a:t>
            </a:r>
          </a:p>
          <a:p>
            <a:pPr lvl="2" indent="0">
              <a:buNone/>
            </a:pPr>
            <a:r>
              <a:rPr lang="en-US" sz="2800" dirty="0" smtClean="0"/>
              <a:t>Authenticated</a:t>
            </a:r>
          </a:p>
          <a:p>
            <a:pPr lvl="2" indent="0">
              <a:buNone/>
            </a:pPr>
            <a:r>
              <a:rPr lang="en-US" sz="2800" dirty="0" smtClean="0"/>
              <a:t>Admin</a:t>
            </a:r>
          </a:p>
          <a:p>
            <a:r>
              <a:rPr lang="en-US" dirty="0" err="1" smtClean="0"/>
              <a:t>User.userId</a:t>
            </a:r>
            <a:endParaRPr lang="en-US" dirty="0" smtClean="0"/>
          </a:p>
          <a:p>
            <a:pPr lvl="2" indent="0">
              <a:buNone/>
            </a:pPr>
            <a:r>
              <a:rPr lang="en-US" sz="2800" dirty="0" err="1" smtClean="0"/>
              <a:t>Provider:id</a:t>
            </a:r>
            <a:r>
              <a:rPr lang="en-US" sz="2800" dirty="0" smtClean="0"/>
              <a:t> o undefined</a:t>
            </a:r>
          </a:p>
          <a:p>
            <a:r>
              <a:rPr lang="en-US" dirty="0" err="1" smtClean="0"/>
              <a:t>User.getIdentities</a:t>
            </a:r>
            <a:r>
              <a:rPr lang="en-US" dirty="0" smtClean="0"/>
              <a:t>()</a:t>
            </a:r>
          </a:p>
          <a:p>
            <a:pPr lvl="2" indent="0">
              <a:buNone/>
            </a:pPr>
            <a:r>
              <a:rPr lang="en-US" sz="2800" dirty="0" err="1" smtClean="0"/>
              <a:t>UserId</a:t>
            </a:r>
            <a:endParaRPr lang="en-US" sz="2800" dirty="0" smtClean="0"/>
          </a:p>
          <a:p>
            <a:pPr lvl="2" indent="0">
              <a:buNone/>
            </a:pPr>
            <a:r>
              <a:rPr lang="en-US" sz="2800" dirty="0" smtClean="0"/>
              <a:t>Provider Access Token / Secret</a:t>
            </a:r>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9223102" cy="1107996"/>
          </a:xfrm>
          <a:prstGeom prst="rect">
            <a:avLst/>
          </a:prstGeom>
        </p:spPr>
        <p:txBody>
          <a:bodyPr wrap="none">
            <a:spAutoFit/>
          </a:bodyPr>
          <a:lstStyle/>
          <a:p>
            <a:pPr lvl="0" defTabSz="914099" fontAlgn="base">
              <a:spcBef>
                <a:spcPct val="0"/>
              </a:spcBef>
              <a:spcAft>
                <a:spcPct val="0"/>
              </a:spcAft>
            </a:pPr>
            <a:r>
              <a:rPr lang="en-US" sz="6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Agregando</a:t>
            </a: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a:t>
            </a:r>
            <a:r>
              <a:rPr lang="en-US" sz="6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Autenticación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20197"/>
          </a:xfrm>
        </p:spPr>
        <p:txBody>
          <a:bodyPr/>
          <a:lstStyle/>
          <a:p>
            <a:r>
              <a:rPr lang="en-US" sz="5200" dirty="0" err="1" smtClean="0"/>
              <a:t>Más</a:t>
            </a:r>
            <a:r>
              <a:rPr lang="en-US" sz="5200" dirty="0" smtClean="0"/>
              <a:t> </a:t>
            </a:r>
            <a:r>
              <a:rPr lang="en-US" sz="5200" dirty="0" err="1" smtClean="0"/>
              <a:t>opciones</a:t>
            </a:r>
            <a:r>
              <a:rPr lang="en-US" sz="5200" dirty="0" smtClean="0"/>
              <a:t> para los scripts: Custom API</a:t>
            </a:r>
            <a:endParaRPr lang="en-US" sz="5200" dirty="0"/>
          </a:p>
        </p:txBody>
      </p:sp>
      <p:sp>
        <p:nvSpPr>
          <p:cNvPr id="3" name="Text Placeholder 2"/>
          <p:cNvSpPr>
            <a:spLocks noGrp="1"/>
          </p:cNvSpPr>
          <p:nvPr>
            <p:ph type="body" sz="quarter" idx="10"/>
          </p:nvPr>
        </p:nvSpPr>
        <p:spPr>
          <a:xfrm>
            <a:off x="519112" y="1370525"/>
            <a:ext cx="11149013" cy="4950074"/>
          </a:xfrm>
        </p:spPr>
        <p:txBody>
          <a:bodyPr/>
          <a:lstStyle/>
          <a:p>
            <a:r>
              <a:rPr lang="en-US" dirty="0" smtClean="0"/>
              <a:t>Scripts no </a:t>
            </a:r>
            <a:r>
              <a:rPr lang="en-US" dirty="0" err="1" smtClean="0"/>
              <a:t>basados</a:t>
            </a:r>
            <a:r>
              <a:rPr lang="en-US" dirty="0" smtClean="0"/>
              <a:t> en </a:t>
            </a:r>
            <a:r>
              <a:rPr lang="en-US" dirty="0" err="1" smtClean="0"/>
              <a:t>tablas</a:t>
            </a:r>
            <a:endParaRPr lang="en-US" dirty="0" smtClean="0"/>
          </a:p>
          <a:p>
            <a:r>
              <a:rPr lang="en-US" dirty="0" err="1" smtClean="0"/>
              <a:t>Accesibles</a:t>
            </a:r>
            <a:r>
              <a:rPr lang="en-US" dirty="0" smtClean="0"/>
              <a:t> </a:t>
            </a:r>
            <a:r>
              <a:rPr lang="en-US" dirty="0" err="1" smtClean="0"/>
              <a:t>desde</a:t>
            </a:r>
            <a:endParaRPr lang="en-US" dirty="0" smtClean="0"/>
          </a:p>
          <a:p>
            <a:pPr lvl="2" indent="0">
              <a:buNone/>
            </a:pPr>
            <a:r>
              <a:rPr lang="en-US" dirty="0" smtClean="0">
                <a:solidFill>
                  <a:srgbClr val="292929"/>
                </a:solidFill>
              </a:rPr>
              <a:t>Get</a:t>
            </a:r>
          </a:p>
          <a:p>
            <a:pPr lvl="2" indent="0">
              <a:buNone/>
            </a:pPr>
            <a:r>
              <a:rPr lang="en-US" dirty="0" smtClean="0">
                <a:solidFill>
                  <a:srgbClr val="292929"/>
                </a:solidFill>
              </a:rPr>
              <a:t>Post</a:t>
            </a:r>
          </a:p>
          <a:p>
            <a:pPr lvl="2" indent="0">
              <a:buNone/>
            </a:pPr>
            <a:r>
              <a:rPr lang="en-US" dirty="0" smtClean="0">
                <a:solidFill>
                  <a:srgbClr val="292929"/>
                </a:solidFill>
              </a:rPr>
              <a:t>Put</a:t>
            </a:r>
          </a:p>
          <a:p>
            <a:pPr lvl="2" indent="0">
              <a:buNone/>
            </a:pPr>
            <a:r>
              <a:rPr lang="en-US" dirty="0" smtClean="0">
                <a:solidFill>
                  <a:srgbClr val="292929"/>
                </a:solidFill>
              </a:rPr>
              <a:t>Patch</a:t>
            </a:r>
          </a:p>
          <a:p>
            <a:pPr lvl="2" indent="0">
              <a:buNone/>
            </a:pPr>
            <a:r>
              <a:rPr lang="en-US" dirty="0" smtClean="0">
                <a:solidFill>
                  <a:srgbClr val="292929"/>
                </a:solidFill>
              </a:rPr>
              <a:t>Delete</a:t>
            </a:r>
          </a:p>
          <a:p>
            <a:r>
              <a:rPr lang="en-US" dirty="0" err="1" smtClean="0"/>
              <a:t>Mismos</a:t>
            </a:r>
            <a:r>
              <a:rPr lang="en-US" dirty="0" smtClean="0"/>
              <a:t> </a:t>
            </a:r>
            <a:r>
              <a:rPr lang="en-US" dirty="0" err="1" smtClean="0"/>
              <a:t>permisos</a:t>
            </a:r>
            <a:r>
              <a:rPr lang="en-US" dirty="0" smtClean="0"/>
              <a:t> </a:t>
            </a:r>
            <a:r>
              <a:rPr lang="en-US" dirty="0" err="1" smtClean="0"/>
              <a:t>que</a:t>
            </a:r>
            <a:r>
              <a:rPr lang="en-US" dirty="0" smtClean="0"/>
              <a:t> </a:t>
            </a:r>
            <a:r>
              <a:rPr lang="en-US" dirty="0" err="1" smtClean="0"/>
              <a:t>las</a:t>
            </a:r>
            <a:r>
              <a:rPr lang="en-US" dirty="0" smtClean="0"/>
              <a:t> </a:t>
            </a:r>
            <a:r>
              <a:rPr lang="en-US" dirty="0" err="1" smtClean="0"/>
              <a:t>tablas</a:t>
            </a:r>
            <a:endParaRPr lang="en-US" dirty="0"/>
          </a:p>
        </p:txBody>
      </p:sp>
    </p:spTree>
    <p:extLst>
      <p:ext uri="{BB962C8B-B14F-4D97-AF65-F5344CB8AC3E}">
        <p14:creationId xmlns:p14="http://schemas.microsoft.com/office/powerpoint/2010/main" val="71882832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20197"/>
          </a:xfrm>
        </p:spPr>
        <p:txBody>
          <a:bodyPr/>
          <a:lstStyle/>
          <a:p>
            <a:r>
              <a:rPr lang="en-US" sz="5200" dirty="0" err="1" smtClean="0"/>
              <a:t>Más</a:t>
            </a:r>
            <a:r>
              <a:rPr lang="en-US" sz="5200" dirty="0" smtClean="0"/>
              <a:t> </a:t>
            </a:r>
            <a:r>
              <a:rPr lang="en-US" sz="5200" dirty="0" err="1" smtClean="0"/>
              <a:t>opciones</a:t>
            </a:r>
            <a:r>
              <a:rPr lang="en-US" sz="5200" dirty="0" smtClean="0"/>
              <a:t> para scripts: El </a:t>
            </a:r>
            <a:r>
              <a:rPr lang="en-US" sz="5200" dirty="0" err="1" smtClean="0"/>
              <a:t>planificador</a:t>
            </a:r>
            <a:endParaRPr lang="en-US" sz="5200" dirty="0"/>
          </a:p>
        </p:txBody>
      </p:sp>
      <p:sp>
        <p:nvSpPr>
          <p:cNvPr id="3" name="Text Placeholder 2"/>
          <p:cNvSpPr>
            <a:spLocks noGrp="1"/>
          </p:cNvSpPr>
          <p:nvPr>
            <p:ph type="body" sz="quarter" idx="10"/>
          </p:nvPr>
        </p:nvSpPr>
        <p:spPr>
          <a:xfrm>
            <a:off x="519112" y="1370525"/>
            <a:ext cx="11149013" cy="3116238"/>
          </a:xfrm>
        </p:spPr>
        <p:txBody>
          <a:bodyPr/>
          <a:lstStyle/>
          <a:p>
            <a:r>
              <a:rPr lang="en-US" dirty="0" smtClean="0"/>
              <a:t>	</a:t>
            </a:r>
            <a:r>
              <a:rPr lang="en-US" dirty="0" err="1" smtClean="0"/>
              <a:t>Ejecuta</a:t>
            </a:r>
            <a:r>
              <a:rPr lang="en-US" dirty="0" smtClean="0"/>
              <a:t> scripts </a:t>
            </a:r>
            <a:r>
              <a:rPr lang="en-US" dirty="0" err="1" smtClean="0"/>
              <a:t>planificadamente</a:t>
            </a:r>
            <a:endParaRPr lang="en-US" dirty="0" smtClean="0"/>
          </a:p>
          <a:p>
            <a:r>
              <a:rPr lang="en-US" dirty="0" smtClean="0"/>
              <a:t>	</a:t>
            </a:r>
            <a:r>
              <a:rPr lang="en-US" dirty="0" err="1" smtClean="0"/>
              <a:t>Ejecuta</a:t>
            </a:r>
            <a:r>
              <a:rPr lang="en-US" dirty="0" smtClean="0"/>
              <a:t> scripts </a:t>
            </a:r>
            <a:r>
              <a:rPr lang="en-US" dirty="0" err="1" smtClean="0"/>
              <a:t>bajo</a:t>
            </a:r>
            <a:r>
              <a:rPr lang="en-US" dirty="0" smtClean="0"/>
              <a:t> </a:t>
            </a:r>
            <a:r>
              <a:rPr lang="en-US" dirty="0" err="1" smtClean="0"/>
              <a:t>demanda</a:t>
            </a:r>
            <a:endParaRPr lang="en-US" dirty="0" smtClean="0"/>
          </a:p>
          <a:p>
            <a:r>
              <a:rPr lang="en-US" dirty="0" smtClean="0"/>
              <a:t>	</a:t>
            </a:r>
            <a:r>
              <a:rPr lang="en-US" dirty="0" err="1" smtClean="0"/>
              <a:t>Frecuencia</a:t>
            </a:r>
            <a:r>
              <a:rPr lang="en-US" dirty="0" smtClean="0"/>
              <a:t> y </a:t>
            </a:r>
            <a:r>
              <a:rPr lang="en-US" dirty="0" err="1" smtClean="0"/>
              <a:t>duración</a:t>
            </a:r>
            <a:r>
              <a:rPr lang="en-US" dirty="0" smtClean="0"/>
              <a:t> de la </a:t>
            </a:r>
            <a:r>
              <a:rPr lang="en-US" dirty="0" err="1" smtClean="0"/>
              <a:t>ejecución</a:t>
            </a:r>
            <a:r>
              <a:rPr lang="en-US" dirty="0"/>
              <a:t> </a:t>
            </a:r>
            <a:r>
              <a:rPr lang="en-US" dirty="0" err="1" smtClean="0"/>
              <a:t>basado</a:t>
            </a:r>
            <a:r>
              <a:rPr lang="en-US" dirty="0" smtClean="0"/>
              <a:t> en el </a:t>
            </a:r>
            <a:r>
              <a:rPr lang="en-US" dirty="0" err="1" smtClean="0"/>
              <a:t>nivel</a:t>
            </a:r>
            <a:r>
              <a:rPr lang="en-US" dirty="0" smtClean="0"/>
              <a:t> del </a:t>
            </a:r>
            <a:r>
              <a:rPr lang="en-US" dirty="0" err="1" smtClean="0"/>
              <a:t>servicio</a:t>
            </a:r>
            <a:endParaRPr lang="en-US" dirty="0" smtClean="0"/>
          </a:p>
          <a:p>
            <a:r>
              <a:rPr lang="en-US" dirty="0" smtClean="0"/>
              <a:t>	Ideal para </a:t>
            </a:r>
            <a:r>
              <a:rPr lang="en-US" dirty="0" err="1" smtClean="0"/>
              <a:t>procesamiento</a:t>
            </a:r>
            <a:r>
              <a:rPr lang="en-US" dirty="0" smtClean="0"/>
              <a:t> de </a:t>
            </a:r>
            <a:r>
              <a:rPr lang="en-US" dirty="0" err="1" smtClean="0"/>
              <a:t>datos</a:t>
            </a:r>
            <a:r>
              <a:rPr lang="en-US" dirty="0" smtClean="0"/>
              <a:t> en el backend</a:t>
            </a:r>
            <a:endParaRPr lang="en-US" dirty="0"/>
          </a:p>
        </p:txBody>
      </p:sp>
    </p:spTree>
    <p:extLst>
      <p:ext uri="{BB962C8B-B14F-4D97-AF65-F5344CB8AC3E}">
        <p14:creationId xmlns:p14="http://schemas.microsoft.com/office/powerpoint/2010/main" val="22718589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9588" y="479685"/>
            <a:ext cx="10724374" cy="4778231"/>
          </a:xfrm>
        </p:spPr>
        <p:txBody>
          <a:bodyPr/>
          <a:lstStyle/>
          <a:p>
            <a:r>
              <a:rPr lang="en-US" dirty="0" smtClean="0"/>
              <a:t>Presenter Note:  The latest version of this slide deck can </a:t>
            </a:r>
            <a:r>
              <a:rPr lang="en-US" dirty="0"/>
              <a:t>be found at </a:t>
            </a:r>
            <a:endParaRPr lang="en-US" dirty="0" smtClean="0"/>
          </a:p>
          <a:p>
            <a:r>
              <a:rPr lang="en-US" dirty="0" smtClean="0"/>
              <a:t>https</a:t>
            </a:r>
            <a:r>
              <a:rPr lang="en-US" dirty="0"/>
              <a:t>://</a:t>
            </a:r>
            <a:r>
              <a:rPr lang="en-US" dirty="0" smtClean="0"/>
              <a:t>github.com/WindowsAzure-TrainingKit/Presentation-Windows8AndWindowsAzureMobileServices </a:t>
            </a:r>
          </a:p>
          <a:p>
            <a:endParaRPr lang="en-US" dirty="0"/>
          </a:p>
          <a:p>
            <a:r>
              <a:rPr lang="en-US" dirty="0" smtClean="0"/>
              <a:t>Presenter Notes are on each slide and provide links to Demo videos and Demo scripts</a:t>
            </a:r>
            <a:endParaRPr lang="en-US" dirty="0"/>
          </a:p>
        </p:txBody>
      </p:sp>
    </p:spTree>
    <p:extLst>
      <p:ext uri="{BB962C8B-B14F-4D97-AF65-F5344CB8AC3E}">
        <p14:creationId xmlns:p14="http://schemas.microsoft.com/office/powerpoint/2010/main" val="144049583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497291" cy="1569660"/>
          </a:xfrm>
          <a:prstGeom prst="rect">
            <a:avLst/>
          </a:prstGeom>
        </p:spPr>
        <p:txBody>
          <a:bodyPr wrap="none">
            <a:spAutoFit/>
          </a:bodyPr>
          <a:lstStyle/>
          <a:p>
            <a:pPr defTabSz="914099" fontAlgn="base">
              <a:spcBef>
                <a:spcPct val="0"/>
              </a:spcBef>
              <a:spcAft>
                <a:spcPct val="0"/>
              </a:spcAft>
            </a:pPr>
            <a:r>
              <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Custom API, </a:t>
            </a:r>
            <a:r>
              <a:rPr lang="en-US" sz="48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Planificador</a:t>
            </a: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a:p>
            <a:pPr lvl="0" defTabSz="914099" fontAlgn="base">
              <a:spcBef>
                <a:spcPct val="0"/>
              </a:spcBef>
              <a:spcAft>
                <a:spcPct val="0"/>
              </a:spcAft>
            </a:pP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err="1" smtClean="0"/>
              <a:t>Diagnóstico</a:t>
            </a:r>
            <a:r>
              <a:rPr lang="en-US" dirty="0" smtClean="0"/>
              <a:t>, Logging, </a:t>
            </a:r>
            <a:r>
              <a:rPr lang="en-US" dirty="0" err="1" smtClean="0"/>
              <a:t>Escalamiento</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Llamadas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 la API,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Dispositivos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Datos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Transferidos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Logging a la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consola</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registrado</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por</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los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Escalar</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el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servicio</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basado</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en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las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llamadas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 la API</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Escalar</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SQL DB / Server</a:t>
            </a:r>
          </a:p>
        </p:txBody>
      </p:sp>
    </p:spTree>
    <p:extLst>
      <p:ext uri="{BB962C8B-B14F-4D97-AF65-F5344CB8AC3E}">
        <p14:creationId xmlns:p14="http://schemas.microsoft.com/office/powerpoint/2010/main" val="1789503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err="1" smtClean="0"/>
              <a:t>Escalamiento</a:t>
            </a:r>
            <a:r>
              <a:rPr lang="en-US" dirty="0" smtClean="0"/>
              <a:t> del </a:t>
            </a:r>
            <a:r>
              <a:rPr lang="en-US" dirty="0" err="1" smtClean="0"/>
              <a:t>Servicio</a:t>
            </a:r>
            <a:endParaRPr lang="en-US" dirty="0"/>
          </a:p>
        </p:txBody>
      </p:sp>
      <p:sp>
        <p:nvSpPr>
          <p:cNvPr id="3" name="Text Placeholder 2"/>
          <p:cNvSpPr>
            <a:spLocks noGrp="1"/>
          </p:cNvSpPr>
          <p:nvPr>
            <p:ph type="body" sz="quarter" idx="10"/>
          </p:nvPr>
        </p:nvSpPr>
        <p:spPr>
          <a:xfrm>
            <a:off x="519112" y="1370525"/>
            <a:ext cx="11149013" cy="5175263"/>
          </a:xfrm>
        </p:spPr>
        <p:txBody>
          <a:bodyPr/>
          <a:lstStyle/>
          <a:p>
            <a:r>
              <a:rPr lang="en-US" dirty="0" smtClean="0"/>
              <a:t>Free</a:t>
            </a:r>
          </a:p>
          <a:p>
            <a:pPr lvl="2"/>
            <a:r>
              <a:rPr lang="en-US" dirty="0" smtClean="0">
                <a:solidFill>
                  <a:srgbClr val="292929"/>
                </a:solidFill>
              </a:rPr>
              <a:t>500K </a:t>
            </a:r>
            <a:r>
              <a:rPr lang="en-US" dirty="0" err="1" smtClean="0">
                <a:solidFill>
                  <a:srgbClr val="292929"/>
                </a:solidFill>
              </a:rPr>
              <a:t>llamadas</a:t>
            </a:r>
            <a:r>
              <a:rPr lang="en-US" dirty="0" smtClean="0">
                <a:solidFill>
                  <a:srgbClr val="292929"/>
                </a:solidFill>
              </a:rPr>
              <a:t> a la API </a:t>
            </a:r>
            <a:r>
              <a:rPr lang="en-US" dirty="0" err="1" smtClean="0">
                <a:solidFill>
                  <a:srgbClr val="292929"/>
                </a:solidFill>
              </a:rPr>
              <a:t>por</a:t>
            </a:r>
            <a:r>
              <a:rPr lang="en-US" dirty="0" smtClean="0">
                <a:solidFill>
                  <a:srgbClr val="292929"/>
                </a:solidFill>
              </a:rPr>
              <a:t> </a:t>
            </a:r>
            <a:r>
              <a:rPr lang="en-US" dirty="0" err="1" smtClean="0">
                <a:solidFill>
                  <a:srgbClr val="292929"/>
                </a:solidFill>
              </a:rPr>
              <a:t>suscripción</a:t>
            </a:r>
            <a:r>
              <a:rPr lang="en-US" dirty="0" smtClean="0">
                <a:solidFill>
                  <a:srgbClr val="292929"/>
                </a:solidFill>
              </a:rPr>
              <a:t> </a:t>
            </a:r>
            <a:r>
              <a:rPr lang="en-US" dirty="0" err="1" smtClean="0">
                <a:solidFill>
                  <a:srgbClr val="292929"/>
                </a:solidFill>
              </a:rPr>
              <a:t>por</a:t>
            </a:r>
            <a:r>
              <a:rPr lang="en-US" dirty="0" smtClean="0">
                <a:solidFill>
                  <a:srgbClr val="292929"/>
                </a:solidFill>
              </a:rPr>
              <a:t> </a:t>
            </a:r>
            <a:r>
              <a:rPr lang="en-US" dirty="0" err="1" smtClean="0">
                <a:solidFill>
                  <a:srgbClr val="292929"/>
                </a:solidFill>
              </a:rPr>
              <a:t>mes</a:t>
            </a:r>
            <a:endParaRPr lang="en-US" dirty="0" smtClean="0">
              <a:solidFill>
                <a:srgbClr val="292929"/>
              </a:solidFill>
            </a:endParaRPr>
          </a:p>
          <a:p>
            <a:endParaRPr lang="en-US" dirty="0"/>
          </a:p>
          <a:p>
            <a:r>
              <a:rPr lang="en-US" dirty="0" smtClean="0"/>
              <a:t>Standard</a:t>
            </a:r>
          </a:p>
          <a:p>
            <a:pPr lvl="2"/>
            <a:r>
              <a:rPr lang="en-US" dirty="0" smtClean="0">
                <a:solidFill>
                  <a:srgbClr val="292929"/>
                </a:solidFill>
              </a:rPr>
              <a:t>1.5M </a:t>
            </a:r>
            <a:r>
              <a:rPr lang="en-US" dirty="0" err="1">
                <a:solidFill>
                  <a:srgbClr val="292929"/>
                </a:solidFill>
              </a:rPr>
              <a:t>llamadas</a:t>
            </a:r>
            <a:r>
              <a:rPr lang="en-US" dirty="0">
                <a:solidFill>
                  <a:srgbClr val="292929"/>
                </a:solidFill>
              </a:rPr>
              <a:t> a la API </a:t>
            </a:r>
            <a:r>
              <a:rPr lang="en-US" dirty="0" err="1">
                <a:solidFill>
                  <a:srgbClr val="292929"/>
                </a:solidFill>
              </a:rPr>
              <a:t>por</a:t>
            </a:r>
            <a:r>
              <a:rPr lang="en-US" dirty="0">
                <a:solidFill>
                  <a:srgbClr val="292929"/>
                </a:solidFill>
              </a:rPr>
              <a:t> </a:t>
            </a:r>
            <a:r>
              <a:rPr lang="en-US" dirty="0" err="1">
                <a:solidFill>
                  <a:srgbClr val="292929"/>
                </a:solidFill>
              </a:rPr>
              <a:t>suscripción</a:t>
            </a:r>
            <a:r>
              <a:rPr lang="en-US" dirty="0">
                <a:solidFill>
                  <a:srgbClr val="292929"/>
                </a:solidFill>
              </a:rPr>
              <a:t> </a:t>
            </a:r>
            <a:r>
              <a:rPr lang="en-US" dirty="0" err="1">
                <a:solidFill>
                  <a:srgbClr val="292929"/>
                </a:solidFill>
              </a:rPr>
              <a:t>por</a:t>
            </a:r>
            <a:r>
              <a:rPr lang="en-US" dirty="0">
                <a:solidFill>
                  <a:srgbClr val="292929"/>
                </a:solidFill>
              </a:rPr>
              <a:t> </a:t>
            </a:r>
            <a:r>
              <a:rPr lang="en-US" dirty="0" err="1">
                <a:solidFill>
                  <a:srgbClr val="292929"/>
                </a:solidFill>
              </a:rPr>
              <a:t>mes</a:t>
            </a:r>
            <a:endParaRPr lang="en-US" dirty="0" smtClean="0">
              <a:solidFill>
                <a:srgbClr val="292929"/>
              </a:solidFill>
            </a:endParaRPr>
          </a:p>
          <a:p>
            <a:endParaRPr lang="en-US" dirty="0"/>
          </a:p>
          <a:p>
            <a:r>
              <a:rPr lang="en-US" dirty="0" smtClean="0"/>
              <a:t>Premium</a:t>
            </a:r>
          </a:p>
          <a:p>
            <a:pPr lvl="2"/>
            <a:r>
              <a:rPr lang="en-US" dirty="0" smtClean="0">
                <a:solidFill>
                  <a:srgbClr val="292929"/>
                </a:solidFill>
              </a:rPr>
              <a:t>15M </a:t>
            </a:r>
            <a:r>
              <a:rPr lang="en-US" dirty="0" err="1">
                <a:solidFill>
                  <a:srgbClr val="292929"/>
                </a:solidFill>
              </a:rPr>
              <a:t>llamadas</a:t>
            </a:r>
            <a:r>
              <a:rPr lang="en-US" dirty="0">
                <a:solidFill>
                  <a:srgbClr val="292929"/>
                </a:solidFill>
              </a:rPr>
              <a:t> a la API </a:t>
            </a:r>
            <a:r>
              <a:rPr lang="en-US" dirty="0" err="1">
                <a:solidFill>
                  <a:srgbClr val="292929"/>
                </a:solidFill>
              </a:rPr>
              <a:t>por</a:t>
            </a:r>
            <a:r>
              <a:rPr lang="en-US" dirty="0">
                <a:solidFill>
                  <a:srgbClr val="292929"/>
                </a:solidFill>
              </a:rPr>
              <a:t> </a:t>
            </a:r>
            <a:r>
              <a:rPr lang="en-US" dirty="0" err="1">
                <a:solidFill>
                  <a:srgbClr val="292929"/>
                </a:solidFill>
              </a:rPr>
              <a:t>suscripción</a:t>
            </a:r>
            <a:r>
              <a:rPr lang="en-US" dirty="0">
                <a:solidFill>
                  <a:srgbClr val="292929"/>
                </a:solidFill>
              </a:rPr>
              <a:t> </a:t>
            </a:r>
            <a:r>
              <a:rPr lang="en-US" dirty="0" err="1">
                <a:solidFill>
                  <a:srgbClr val="292929"/>
                </a:solidFill>
              </a:rPr>
              <a:t>por</a:t>
            </a:r>
            <a:r>
              <a:rPr lang="en-US" dirty="0">
                <a:solidFill>
                  <a:srgbClr val="292929"/>
                </a:solidFill>
              </a:rPr>
              <a:t> </a:t>
            </a:r>
            <a:r>
              <a:rPr lang="en-US" dirty="0" err="1">
                <a:solidFill>
                  <a:srgbClr val="292929"/>
                </a:solidFill>
              </a:rPr>
              <a:t>mes</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90072" y="2932152"/>
            <a:ext cx="9680855" cy="861774"/>
          </a:xfrm>
          <a:prstGeom prst="rect">
            <a:avLst/>
          </a:prstGeom>
        </p:spPr>
        <p:txBody>
          <a:bodyPr wrap="none">
            <a:spAutoFit/>
          </a:bodyPr>
          <a:lstStyle/>
          <a:p>
            <a:pPr lvl="0" defTabSz="914099" fontAlgn="base">
              <a:spcBef>
                <a:spcPct val="0"/>
              </a:spcBef>
              <a:spcAft>
                <a:spcPct val="0"/>
              </a:spcAft>
            </a:pPr>
            <a:r>
              <a:rPr lang="en-US" sz="50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Diagnóstico</a:t>
            </a:r>
            <a:r>
              <a:rPr lang="en-US" sz="50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Logging, </a:t>
            </a:r>
            <a:r>
              <a:rPr lang="en-US" sz="50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Escalamiento</a:t>
            </a:r>
            <a:endParaRPr lang="en-US" sz="5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s-AR" sz="3000" kern="0" dirty="0" smtClean="0">
                <a:gradFill>
                  <a:gsLst>
                    <a:gs pos="85000">
                      <a:srgbClr val="FFFFFF"/>
                    </a:gs>
                    <a:gs pos="0">
                      <a:srgbClr val="FFFFFF"/>
                    </a:gs>
                  </a:gsLst>
                  <a:lin ang="5400000" scaled="0"/>
                </a:gradFill>
                <a:latin typeface="Segoe UI Light" pitchFamily="34" charset="0"/>
              </a:rPr>
              <a:t>Uso y licenciamiento</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39" y="1580865"/>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s-AR" sz="3000" kern="0" dirty="0" smtClean="0">
                <a:gradFill>
                  <a:gsLst>
                    <a:gs pos="85000">
                      <a:srgbClr val="FFFFFF"/>
                    </a:gs>
                    <a:gs pos="0">
                      <a:srgbClr val="FFFFFF"/>
                    </a:gs>
                  </a:gsLst>
                  <a:lin ang="5400000" scaled="0"/>
                </a:gradFill>
                <a:latin typeface="Segoe UI Light" pitchFamily="34" charset="0"/>
              </a:rPr>
              <a:t>Acuerdo de</a:t>
            </a:r>
          </a:p>
          <a:p>
            <a:pPr defTabSz="932779">
              <a:lnSpc>
                <a:spcPct val="90000"/>
              </a:lnSpc>
              <a:buSzPct val="90000"/>
              <a:defRPr/>
            </a:pPr>
            <a:r>
              <a:rPr lang="es-AR" sz="3000" kern="0" dirty="0" smtClean="0">
                <a:gradFill>
                  <a:gsLst>
                    <a:gs pos="85000">
                      <a:srgbClr val="FFFFFF"/>
                    </a:gs>
                    <a:gs pos="0">
                      <a:srgbClr val="FFFFFF"/>
                    </a:gs>
                  </a:gsLst>
                  <a:lin ang="5400000" scaled="0"/>
                </a:gradFill>
                <a:latin typeface="Segoe UI Light" pitchFamily="34" charset="0"/>
              </a:rPr>
              <a:t>nivel de servicio</a:t>
            </a:r>
            <a:endParaRPr lang="es-AR" sz="3000" kern="0" dirty="0">
              <a:gradFill>
                <a:gsLst>
                  <a:gs pos="85000">
                    <a:srgbClr val="FFFFFF"/>
                  </a:gs>
                  <a:gs pos="0">
                    <a:srgbClr val="FFFFFF"/>
                  </a:gs>
                </a:gsLst>
                <a:lin ang="5400000" scaled="0"/>
              </a:gradFill>
              <a:latin typeface="Segoe UI Light" pitchFamily="34" charset="0"/>
            </a:endParaRP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err="1" smtClean="0">
                <a:solidFill>
                  <a:srgbClr val="00BCF2"/>
                </a:solidFill>
                <a:latin typeface="+mn-lt"/>
              </a:rPr>
              <a:t>Disponibilidad</a:t>
            </a:r>
            <a:r>
              <a:rPr lang="en-US" sz="1800" b="1" dirty="0" smtClean="0">
                <a:solidFill>
                  <a:srgbClr val="00BCF2"/>
                </a:solidFill>
                <a:latin typeface="+mn-lt"/>
              </a:rPr>
              <a:t> General</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1339928896"/>
              </p:ext>
            </p:extLst>
          </p:nvPr>
        </p:nvGraphicFramePr>
        <p:xfrm>
          <a:off x="549019" y="2674311"/>
          <a:ext cx="6994781" cy="3718536"/>
        </p:xfrm>
        <a:graphic>
          <a:graphicData uri="http://schemas.openxmlformats.org/drawingml/2006/table">
            <a:tbl>
              <a:tblPr firstRow="1" bandRow="1">
                <a:tableStyleId>{5A111915-BE36-4E01-A7E5-04B1672EAD32}</a:tableStyleId>
              </a:tblPr>
              <a:tblGrid>
                <a:gridCol w="1310468"/>
                <a:gridCol w="1955001"/>
                <a:gridCol w="1914821"/>
                <a:gridCol w="1814491"/>
              </a:tblGrid>
              <a:tr h="56387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Premium</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33394">
                <a:tc>
                  <a:txBody>
                    <a:bodyPr/>
                    <a:lstStyle/>
                    <a:p>
                      <a:r>
                        <a:rPr lang="en-US" sz="1200" dirty="0" err="1" smtClean="0"/>
                        <a:t>Restriciones</a:t>
                      </a:r>
                      <a:r>
                        <a:rPr lang="en-US" sz="1200" dirty="0" smtClean="0"/>
                        <a:t> de </a:t>
                      </a:r>
                      <a:r>
                        <a:rPr lang="en-US" sz="1200" dirty="0" err="1" smtClean="0"/>
                        <a:t>Uso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smtClean="0"/>
                        <a:t>Hasta 10 </a:t>
                      </a:r>
                      <a:r>
                        <a:rPr lang="en-US" sz="1200" baseline="0" dirty="0" err="1" smtClean="0"/>
                        <a:t>servicios</a:t>
                      </a:r>
                      <a:r>
                        <a:rPr lang="en-US" sz="1200" baseline="0" dirty="0" smtClean="0"/>
                        <a:t>,</a:t>
                      </a:r>
                    </a:p>
                    <a:p>
                      <a:pPr algn="ctr"/>
                      <a:r>
                        <a:rPr lang="en-US" sz="1200" baseline="0" dirty="0" smtClean="0"/>
                        <a:t>Hasta 500 </a:t>
                      </a:r>
                      <a:r>
                        <a:rPr lang="en-US" sz="1200" baseline="0" dirty="0" err="1" smtClean="0"/>
                        <a:t>Dispositivos</a:t>
                      </a:r>
                      <a:r>
                        <a:rPr lang="en-US" sz="1200" baseline="0" dirty="0" smtClean="0"/>
                        <a:t> </a:t>
                      </a:r>
                      <a:r>
                        <a:rPr lang="en-US" sz="1200" baseline="0" dirty="0" err="1" smtClean="0"/>
                        <a:t>Activos</a:t>
                      </a:r>
                      <a:r>
                        <a:rPr lang="en-US" sz="1200" baseline="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err="1" smtClean="0"/>
                        <a:t>Llamadas</a:t>
                      </a:r>
                      <a:r>
                        <a:rPr lang="en-US" sz="1200" baseline="0" dirty="0" smtClean="0"/>
                        <a:t> a la API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a:t>
                      </a:r>
                      <a:r>
                        <a:rPr lang="en-US" sz="1200" baseline="0" dirty="0" err="1" smtClean="0"/>
                        <a:t>por</a:t>
                      </a:r>
                      <a:r>
                        <a:rPr lang="en-US" sz="1200" baseline="0" dirty="0" smtClean="0"/>
                        <a:t> </a:t>
                      </a:r>
                      <a:r>
                        <a:rPr lang="en-US" sz="1200" dirty="0" err="1" smtClean="0"/>
                        <a:t>suscripción</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1.5M</a:t>
                      </a:r>
                    </a:p>
                    <a:p>
                      <a:pPr algn="ctr"/>
                      <a:r>
                        <a:rPr lang="en-US" sz="1200" dirty="0" smtClean="0"/>
                        <a:t>(</a:t>
                      </a:r>
                      <a:r>
                        <a:rPr lang="en-US" sz="1200" dirty="0" err="1" smtClean="0"/>
                        <a:t>por</a:t>
                      </a:r>
                      <a:r>
                        <a:rPr lang="en-US" sz="1200" dirty="0" smtClean="0"/>
                        <a:t> </a:t>
                      </a:r>
                      <a:r>
                        <a:rPr lang="en-US" sz="1200" dirty="0" err="1" smtClean="0"/>
                        <a:t>unidad</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15M</a:t>
                      </a:r>
                    </a:p>
                    <a:p>
                      <a:pPr algn="ctr"/>
                      <a:r>
                        <a:rPr lang="en-US" sz="1200" dirty="0" smtClean="0"/>
                        <a:t>(</a:t>
                      </a:r>
                      <a:r>
                        <a:rPr lang="en-US" sz="1200" dirty="0" err="1" smtClean="0"/>
                        <a:t>por</a:t>
                      </a:r>
                      <a:r>
                        <a:rPr lang="en-US" sz="1200" dirty="0" smtClean="0"/>
                        <a:t> </a:t>
                      </a:r>
                      <a:r>
                        <a:rPr lang="en-US" sz="1200" dirty="0" err="1" smtClean="0"/>
                        <a:t>unidad</a:t>
                      </a:r>
                      <a:r>
                        <a:rPr lang="en-US" sz="1200" baseline="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err="1" smtClean="0"/>
                        <a:t>Escalamiento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Hasta 6 </a:t>
                      </a:r>
                    </a:p>
                    <a:p>
                      <a:pPr algn="ctr"/>
                      <a:r>
                        <a:rPr lang="en-US" sz="1200" b="1" dirty="0" err="1" smtClean="0"/>
                        <a:t>Unidades</a:t>
                      </a:r>
                      <a:r>
                        <a:rPr lang="en-US" sz="1200" b="1" dirty="0" smtClean="0"/>
                        <a:t> Standard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Hasta 10 </a:t>
                      </a:r>
                      <a:r>
                        <a:rPr lang="en-US" sz="1200" b="1" dirty="0" err="1" smtClean="0"/>
                        <a:t>Unidades</a:t>
                      </a:r>
                      <a:endParaRPr lang="en-US" sz="1200" b="1" dirty="0" smtClean="0"/>
                    </a:p>
                    <a:p>
                      <a:pPr algn="ctr"/>
                      <a:r>
                        <a:rPr lang="en-US" sz="1200" b="1" dirty="0" smtClean="0"/>
                        <a:t>Enterprise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err="1" smtClean="0"/>
                        <a:t>Trabajos</a:t>
                      </a:r>
                      <a:r>
                        <a:rPr lang="en-US" sz="1200" dirty="0" smtClean="0"/>
                        <a:t> </a:t>
                      </a:r>
                      <a:r>
                        <a:rPr lang="en-US" sz="1200" dirty="0" err="1" smtClean="0"/>
                        <a:t>planificados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err="1" smtClean="0"/>
                        <a:t>Limitados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err="1" smtClean="0"/>
                        <a:t>Incluidos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err="1" smtClean="0"/>
                        <a:t>Incluidos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Base de </a:t>
                      </a:r>
                      <a:r>
                        <a:rPr lang="en-US" sz="1200" dirty="0" err="1" smtClean="0"/>
                        <a:t>Datos</a:t>
                      </a:r>
                      <a:r>
                        <a:rPr lang="en-US" sz="1200" dirty="0" smtClean="0"/>
                        <a:t> SQL </a:t>
                      </a:r>
                      <a:r>
                        <a:rPr lang="en-US" sz="1200" baseline="0" dirty="0" smtClean="0"/>
                        <a:t>(</a:t>
                      </a:r>
                      <a:r>
                        <a:rPr lang="en-US" sz="1200" baseline="0" dirty="0" err="1" smtClean="0"/>
                        <a:t>requerida</a:t>
                      </a:r>
                      <a:r>
                        <a:rPr lang="en-US" sz="1200" baseline="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a:t>
                      </a:r>
                      <a:r>
                        <a:rPr lang="en-US" sz="1200" b="1" dirty="0" err="1" smtClean="0"/>
                        <a:t>Incluidos</a:t>
                      </a:r>
                      <a:r>
                        <a:rPr lang="en-US" sz="1200" b="1" dirty="0" smtClean="0"/>
                        <a:t>,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err="1" smtClean="0">
                          <a:solidFill>
                            <a:schemeClr val="tx1"/>
                          </a:solidFill>
                          <a:effectLst/>
                          <a:latin typeface="+mn-lt"/>
                          <a:ea typeface="+mn-ea"/>
                          <a:cs typeface="+mn-cs"/>
                          <a:hlinkClick r:id="rId3"/>
                        </a:rPr>
                        <a:t>Tarifas</a:t>
                      </a:r>
                      <a:r>
                        <a:rPr lang="en-US" sz="1200" u="sng" kern="1200" dirty="0" smtClean="0">
                          <a:solidFill>
                            <a:schemeClr val="tx1"/>
                          </a:solidFill>
                          <a:effectLst/>
                          <a:latin typeface="+mn-lt"/>
                          <a:ea typeface="+mn-ea"/>
                          <a:cs typeface="+mn-cs"/>
                          <a:hlinkClick r:id="rId3"/>
                        </a:rPr>
                        <a:t> </a:t>
                      </a:r>
                      <a:r>
                        <a:rPr lang="en-US" sz="1200" u="sng" kern="1200" dirty="0" err="1" smtClean="0">
                          <a:solidFill>
                            <a:schemeClr val="tx1"/>
                          </a:solidFill>
                          <a:effectLst/>
                          <a:latin typeface="+mn-lt"/>
                          <a:ea typeface="+mn-ea"/>
                          <a:cs typeface="+mn-cs"/>
                          <a:hlinkClick r:id="rId3"/>
                        </a:rPr>
                        <a:t>estandar</a:t>
                      </a:r>
                      <a:r>
                        <a:rPr lang="en-US" sz="1200" u="sng" kern="1200" dirty="0" smtClean="0">
                          <a:solidFill>
                            <a:schemeClr val="tx1"/>
                          </a:solidFill>
                          <a:effectLst/>
                          <a:latin typeface="+mn-lt"/>
                          <a:ea typeface="+mn-ea"/>
                          <a:cs typeface="+mn-cs"/>
                          <a:hlinkClick r:id="rId3"/>
                        </a:rPr>
                        <a:t> se </a:t>
                      </a:r>
                      <a:r>
                        <a:rPr lang="en-US" sz="1200" u="sng" kern="1200" dirty="0" err="1" smtClean="0">
                          <a:solidFill>
                            <a:schemeClr val="tx1"/>
                          </a:solidFill>
                          <a:effectLst/>
                          <a:latin typeface="+mn-lt"/>
                          <a:ea typeface="+mn-ea"/>
                          <a:cs typeface="+mn-cs"/>
                          <a:hlinkClick r:id="rId3"/>
                        </a:rPr>
                        <a:t>aplican</a:t>
                      </a:r>
                      <a:r>
                        <a:rPr lang="en-US" sz="1200" dirty="0" smtClean="0">
                          <a:effectLst/>
                        </a:rPr>
                        <a:t> </a:t>
                      </a:r>
                      <a:endParaRPr lang="en-US" sz="1200" b="1" dirty="0" smtClean="0"/>
                    </a:p>
                    <a:p>
                      <a:pPr algn="ctr"/>
                      <a:r>
                        <a:rPr lang="en-US" sz="1200" b="1" dirty="0" smtClean="0"/>
                        <a:t>para mas </a:t>
                      </a:r>
                      <a:r>
                        <a:rPr lang="en-US" sz="1200" b="1" dirty="0" err="1" smtClean="0"/>
                        <a:t>capacidad</a:t>
                      </a:r>
                      <a:endParaRPr lang="en-US"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a:t>
                      </a:r>
                      <a:r>
                        <a:rPr lang="en-US" sz="1200" b="1" dirty="0" err="1" smtClean="0"/>
                        <a:t>Incluidos</a:t>
                      </a:r>
                      <a:r>
                        <a:rPr lang="en-US" sz="1200" b="1" dirty="0" smtClean="0"/>
                        <a:t>,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err="1" smtClean="0">
                          <a:solidFill>
                            <a:schemeClr val="tx1"/>
                          </a:solidFill>
                          <a:effectLst/>
                          <a:latin typeface="+mn-lt"/>
                          <a:ea typeface="+mn-ea"/>
                          <a:cs typeface="+mn-cs"/>
                          <a:hlinkClick r:id="rId3"/>
                        </a:rPr>
                        <a:t>Tarifas</a:t>
                      </a:r>
                      <a:r>
                        <a:rPr lang="en-US" sz="1200" u="sng" kern="1200" dirty="0" smtClean="0">
                          <a:solidFill>
                            <a:schemeClr val="tx1"/>
                          </a:solidFill>
                          <a:effectLst/>
                          <a:latin typeface="+mn-lt"/>
                          <a:ea typeface="+mn-ea"/>
                          <a:cs typeface="+mn-cs"/>
                          <a:hlinkClick r:id="rId3"/>
                        </a:rPr>
                        <a:t> </a:t>
                      </a:r>
                      <a:r>
                        <a:rPr lang="en-US" sz="1200" u="sng" kern="1200" dirty="0" err="1" smtClean="0">
                          <a:solidFill>
                            <a:schemeClr val="tx1"/>
                          </a:solidFill>
                          <a:effectLst/>
                          <a:latin typeface="+mn-lt"/>
                          <a:ea typeface="+mn-ea"/>
                          <a:cs typeface="+mn-cs"/>
                          <a:hlinkClick r:id="rId3"/>
                        </a:rPr>
                        <a:t>estandar</a:t>
                      </a:r>
                      <a:r>
                        <a:rPr lang="en-US" sz="1200" u="sng" kern="1200" dirty="0" smtClean="0">
                          <a:solidFill>
                            <a:schemeClr val="tx1"/>
                          </a:solidFill>
                          <a:effectLst/>
                          <a:latin typeface="+mn-lt"/>
                          <a:ea typeface="+mn-ea"/>
                          <a:cs typeface="+mn-cs"/>
                          <a:hlinkClick r:id="rId3"/>
                        </a:rPr>
                        <a:t> se </a:t>
                      </a:r>
                      <a:r>
                        <a:rPr lang="en-US" sz="1200" u="sng" kern="1200" dirty="0" err="1" smtClean="0">
                          <a:solidFill>
                            <a:schemeClr val="tx1"/>
                          </a:solidFill>
                          <a:effectLst/>
                          <a:latin typeface="+mn-lt"/>
                          <a:ea typeface="+mn-ea"/>
                          <a:cs typeface="+mn-cs"/>
                          <a:hlinkClick r:id="rId3"/>
                        </a:rPr>
                        <a:t>aplican</a:t>
                      </a:r>
                      <a:endParaRPr lang="en-US" sz="1200" b="1" dirty="0" smtClean="0"/>
                    </a:p>
                    <a:p>
                      <a:pPr algn="ctr"/>
                      <a:r>
                        <a:rPr lang="en-US" sz="1200" b="1" dirty="0" smtClean="0"/>
                        <a:t>para mas </a:t>
                      </a:r>
                      <a:r>
                        <a:rPr lang="en-US" sz="1200" b="1" dirty="0" err="1" smtClean="0"/>
                        <a:t>capacidad</a:t>
                      </a:r>
                      <a:endParaRPr lang="en-US"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a:t>
                      </a:r>
                      <a:r>
                        <a:rPr lang="en-US" sz="1200" b="1" dirty="0" err="1" smtClean="0"/>
                        <a:t>Incluidos</a:t>
                      </a:r>
                      <a:r>
                        <a:rPr lang="en-US" sz="1200" b="1" dirty="0" smtClean="0"/>
                        <a:t>,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err="1" smtClean="0">
                          <a:solidFill>
                            <a:schemeClr val="tx1"/>
                          </a:solidFill>
                          <a:effectLst/>
                          <a:latin typeface="+mn-lt"/>
                          <a:ea typeface="+mn-ea"/>
                          <a:cs typeface="+mn-cs"/>
                          <a:hlinkClick r:id="rId3"/>
                        </a:rPr>
                        <a:t>Tarifas</a:t>
                      </a:r>
                      <a:r>
                        <a:rPr lang="en-US" sz="1200" u="sng" kern="1200" dirty="0" smtClean="0">
                          <a:solidFill>
                            <a:schemeClr val="tx1"/>
                          </a:solidFill>
                          <a:effectLst/>
                          <a:latin typeface="+mn-lt"/>
                          <a:ea typeface="+mn-ea"/>
                          <a:cs typeface="+mn-cs"/>
                          <a:hlinkClick r:id="rId3"/>
                        </a:rPr>
                        <a:t> </a:t>
                      </a:r>
                      <a:r>
                        <a:rPr lang="en-US" sz="1200" u="sng" kern="1200" dirty="0" err="1" smtClean="0">
                          <a:solidFill>
                            <a:schemeClr val="tx1"/>
                          </a:solidFill>
                          <a:effectLst/>
                          <a:latin typeface="+mn-lt"/>
                          <a:ea typeface="+mn-ea"/>
                          <a:cs typeface="+mn-cs"/>
                          <a:hlinkClick r:id="rId3"/>
                        </a:rPr>
                        <a:t>estandar</a:t>
                      </a:r>
                      <a:r>
                        <a:rPr lang="en-US" sz="1200" u="sng" kern="1200" dirty="0" smtClean="0">
                          <a:solidFill>
                            <a:schemeClr val="tx1"/>
                          </a:solidFill>
                          <a:effectLst/>
                          <a:latin typeface="+mn-lt"/>
                          <a:ea typeface="+mn-ea"/>
                          <a:cs typeface="+mn-cs"/>
                          <a:hlinkClick r:id="rId3"/>
                        </a:rPr>
                        <a:t> se </a:t>
                      </a:r>
                      <a:r>
                        <a:rPr lang="en-US" sz="1200" u="sng" kern="1200" dirty="0" err="1" smtClean="0">
                          <a:solidFill>
                            <a:schemeClr val="tx1"/>
                          </a:solidFill>
                          <a:effectLst/>
                          <a:latin typeface="+mn-lt"/>
                          <a:ea typeface="+mn-ea"/>
                          <a:cs typeface="+mn-cs"/>
                          <a:hlinkClick r:id="rId3"/>
                        </a:rPr>
                        <a:t>aplican</a:t>
                      </a:r>
                      <a:r>
                        <a:rPr lang="en-US" sz="1200" dirty="0" smtClean="0">
                          <a:effectLst/>
                        </a:rPr>
                        <a:t> </a:t>
                      </a:r>
                      <a:endParaRPr lang="en-US" sz="1200" b="1" dirty="0" smtClean="0"/>
                    </a:p>
                    <a:p>
                      <a:pPr algn="ctr"/>
                      <a:r>
                        <a:rPr lang="en-US" sz="1200" b="1" dirty="0" smtClean="0"/>
                        <a:t>para mas </a:t>
                      </a:r>
                      <a:r>
                        <a:rPr lang="en-US" sz="1200" b="1" dirty="0" err="1" smtClean="0"/>
                        <a:t>capacidad</a:t>
                      </a:r>
                      <a:endParaRPr lang="en-US"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TextBox 18"/>
          <p:cNvSpPr txBox="1"/>
          <p:nvPr/>
        </p:nvSpPr>
        <p:spPr>
          <a:xfrm>
            <a:off x="7864139" y="5169095"/>
            <a:ext cx="4114756" cy="752514"/>
          </a:xfrm>
          <a:prstGeom prst="rect">
            <a:avLst/>
          </a:prstGeom>
          <a:noFill/>
        </p:spPr>
        <p:txBody>
          <a:bodyPr wrap="square" lIns="182880" tIns="146304" rIns="182880" bIns="146304" rtlCol="0">
            <a:spAutoFit/>
          </a:bodyPr>
          <a:lstStyle/>
          <a:p>
            <a:pPr>
              <a:lnSpc>
                <a:spcPct val="90000"/>
              </a:lnSpc>
            </a:pPr>
            <a:r>
              <a:rPr lang="es-AR" sz="1100" dirty="0" smtClean="0">
                <a:gradFill>
                  <a:gsLst>
                    <a:gs pos="2917">
                      <a:schemeClr val="tx1"/>
                    </a:gs>
                    <a:gs pos="30000">
                      <a:schemeClr val="tx1"/>
                    </a:gs>
                  </a:gsLst>
                  <a:lin ang="5400000" scaled="0"/>
                </a:gradFill>
              </a:rPr>
              <a:t>*Dispositivos activos se refiere al numero de dispositivos físicos y emuladores que hacen al menos una llamada o reciben una notificación </a:t>
            </a:r>
            <a:r>
              <a:rPr lang="es-AR" sz="1100" dirty="0" err="1" smtClean="0">
                <a:gradFill>
                  <a:gsLst>
                    <a:gs pos="2917">
                      <a:schemeClr val="tx1"/>
                    </a:gs>
                    <a:gs pos="30000">
                      <a:schemeClr val="tx1"/>
                    </a:gs>
                  </a:gsLst>
                  <a:lin ang="5400000" scaled="0"/>
                </a:gradFill>
              </a:rPr>
              <a:t>push</a:t>
            </a:r>
            <a:r>
              <a:rPr lang="es-AR" sz="1100" dirty="0" smtClean="0">
                <a:gradFill>
                  <a:gsLst>
                    <a:gs pos="2917">
                      <a:schemeClr val="tx1"/>
                    </a:gs>
                    <a:gs pos="30000">
                      <a:schemeClr val="tx1"/>
                    </a:gs>
                  </a:gsLst>
                  <a:lin ang="5400000" scaled="0"/>
                </a:gradFill>
              </a:rPr>
              <a:t> a tu </a:t>
            </a:r>
            <a:r>
              <a:rPr lang="es-AR" sz="1100" dirty="0" err="1" smtClean="0">
                <a:gradFill>
                  <a:gsLst>
                    <a:gs pos="2917">
                      <a:schemeClr val="tx1"/>
                    </a:gs>
                    <a:gs pos="30000">
                      <a:schemeClr val="tx1"/>
                    </a:gs>
                  </a:gsLst>
                  <a:lin ang="5400000" scaled="0"/>
                </a:gradFill>
              </a:rPr>
              <a:t>mobile</a:t>
            </a:r>
            <a:r>
              <a:rPr lang="es-AR" sz="1100" dirty="0" smtClean="0">
                <a:gradFill>
                  <a:gsLst>
                    <a:gs pos="2917">
                      <a:schemeClr val="tx1"/>
                    </a:gs>
                    <a:gs pos="30000">
                      <a:schemeClr val="tx1"/>
                    </a:gs>
                  </a:gsLst>
                  <a:lin ang="5400000" scaled="0"/>
                </a:gradFill>
              </a:rPr>
              <a:t> </a:t>
            </a:r>
            <a:r>
              <a:rPr lang="es-AR" sz="1100" dirty="0" err="1" smtClean="0">
                <a:gradFill>
                  <a:gsLst>
                    <a:gs pos="2917">
                      <a:schemeClr val="tx1"/>
                    </a:gs>
                    <a:gs pos="30000">
                      <a:schemeClr val="tx1"/>
                    </a:gs>
                  </a:gsLst>
                  <a:lin ang="5400000" scaled="0"/>
                </a:gradFill>
              </a:rPr>
              <a:t>service</a:t>
            </a:r>
            <a:r>
              <a:rPr lang="es-AR" sz="1100" dirty="0" smtClean="0">
                <a:gradFill>
                  <a:gsLst>
                    <a:gs pos="2917">
                      <a:schemeClr val="tx1"/>
                    </a:gs>
                    <a:gs pos="30000">
                      <a:schemeClr val="tx1"/>
                    </a:gs>
                  </a:gsLst>
                  <a:lin ang="5400000" scaled="0"/>
                </a:gradFill>
              </a:rPr>
              <a:t>.</a:t>
            </a:r>
            <a:endParaRPr lang="es-AR"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err="1" smtClean="0">
                  <a:gradFill flip="none" rotWithShape="1">
                    <a:gsLst>
                      <a:gs pos="0">
                        <a:srgbClr val="FFFFFF"/>
                      </a:gs>
                      <a:gs pos="100000">
                        <a:srgbClr val="FFFFFF"/>
                      </a:gs>
                    </a:gsLst>
                    <a:lin ang="5400000" scaled="0"/>
                    <a:tileRect/>
                  </a:gradFill>
                  <a:latin typeface="Segoe UI"/>
                </a:rPr>
                <a:t>Datos</a:t>
              </a:r>
              <a:endParaRPr lang="en-US" sz="1500" kern="0" dirty="0">
                <a:gradFill flip="none" rotWithShape="1">
                  <a:gsLst>
                    <a:gs pos="0">
                      <a:srgbClr val="FFFFFF"/>
                    </a:gs>
                    <a:gs pos="100000">
                      <a:srgbClr val="FFFFFF"/>
                    </a:gs>
                  </a:gsLst>
                  <a:lin ang="5400000" scaled="0"/>
                  <a:tileRect/>
                </a:gradFill>
                <a:latin typeface="Segoe UI"/>
              </a:endParaRP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err="1" smtClean="0">
                <a:gradFill flip="none" rotWithShape="1">
                  <a:gsLst>
                    <a:gs pos="0">
                      <a:srgbClr val="FFFFFF"/>
                    </a:gs>
                    <a:gs pos="100000">
                      <a:srgbClr val="FFFFFF"/>
                    </a:gs>
                  </a:gsLst>
                  <a:lin ang="5400000" scaled="0"/>
                  <a:tileRect/>
                </a:gradFill>
                <a:latin typeface="Segoe UI"/>
              </a:rPr>
              <a:t>Notificaciones</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smtClean="0">
                  <a:gradFill flip="none" rotWithShape="1">
                    <a:gsLst>
                      <a:gs pos="0">
                        <a:srgbClr val="FFFFFF"/>
                      </a:gs>
                      <a:gs pos="100000">
                        <a:srgbClr val="FFFFFF"/>
                      </a:gs>
                    </a:gsLst>
                    <a:lin ang="5400000" scaled="0"/>
                    <a:tileRect/>
                  </a:gradFill>
                  <a:latin typeface="Segoe UI"/>
                </a:rPr>
                <a:t>Autenticación</a:t>
              </a:r>
              <a:r>
                <a:rPr lang="en-US" sz="1500" kern="0" dirty="0" smtClean="0">
                  <a:gradFill flip="none" rotWithShape="1">
                    <a:gsLst>
                      <a:gs pos="0">
                        <a:srgbClr val="FFFFFF"/>
                      </a:gs>
                      <a:gs pos="100000">
                        <a:srgbClr val="FFFFFF"/>
                      </a:gs>
                    </a:gsLst>
                    <a:lin ang="5400000" scaled="0"/>
                    <a:tileRect/>
                  </a:gradFill>
                  <a:latin typeface="Segoe UI"/>
                </a:rPr>
                <a:t> y </a:t>
              </a:r>
              <a:r>
                <a:rPr lang="en-US" sz="1500" kern="0" dirty="0" err="1" smtClean="0">
                  <a:gradFill flip="none" rotWithShape="1">
                    <a:gsLst>
                      <a:gs pos="0">
                        <a:srgbClr val="FFFFFF"/>
                      </a:gs>
                      <a:gs pos="100000">
                        <a:srgbClr val="FFFFFF"/>
                      </a:gs>
                    </a:gsLst>
                    <a:lin ang="5400000" scaled="0"/>
                    <a:tileRect/>
                  </a:gradFill>
                  <a:latin typeface="Segoe UI"/>
                </a:rPr>
                <a:t>Autorización</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a:t>
              </a:r>
              <a:r>
                <a:rPr lang="en-US" sz="1500" kern="0" dirty="0" smtClean="0">
                  <a:gradFill flip="none" rotWithShape="1">
                    <a:gsLst>
                      <a:gs pos="0">
                        <a:srgbClr val="FFFFFF"/>
                      </a:gs>
                      <a:gs pos="100000">
                        <a:srgbClr val="FFFFFF"/>
                      </a:gs>
                    </a:gsLst>
                    <a:lin ang="5400000" scaled="0"/>
                    <a:tileRect/>
                  </a:gradFill>
                  <a:latin typeface="Segoe UI"/>
                </a:rPr>
                <a:t>Scripts + Custom API</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20" name="Group 19"/>
            <p:cNvGrpSpPr/>
            <p:nvPr/>
          </p:nvGrpSpPr>
          <p:grpSpPr bwMode="black">
            <a:xfrm>
              <a:off x="2405244" y="4837531"/>
              <a:ext cx="975049" cy="828286"/>
              <a:chOff x="5184775" y="70774"/>
              <a:chExt cx="1500188" cy="1220786"/>
            </a:xfrm>
            <a:grpFill/>
          </p:grpSpPr>
          <p:sp>
            <p:nvSpPr>
              <p:cNvPr id="21" name="Freeform 86"/>
              <p:cNvSpPr>
                <a:spLocks noEditPoints="1"/>
              </p:cNvSpPr>
              <p:nvPr/>
            </p:nvSpPr>
            <p:spPr bwMode="black">
              <a:xfrm>
                <a:off x="5184775" y="189836"/>
                <a:ext cx="1095375" cy="1101724"/>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2" y="658148"/>
                <a:ext cx="203200" cy="2032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70774"/>
                <a:ext cx="555625" cy="598489"/>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20093"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err="1" smtClean="0">
                  <a:gradFill flip="none" rotWithShape="1">
                    <a:gsLst>
                      <a:gs pos="0">
                        <a:srgbClr val="FFFFFF"/>
                      </a:gs>
                      <a:gs pos="100000">
                        <a:srgbClr val="FFFFFF"/>
                      </a:gs>
                    </a:gsLst>
                    <a:lin ang="5400000" scaled="0"/>
                    <a:tileRect/>
                  </a:gradFill>
                  <a:latin typeface="Segoe UI"/>
                </a:rPr>
                <a:t>Planificador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err="1" smtClean="0">
                  <a:gradFill flip="none" rotWithShape="1">
                    <a:gsLst>
                      <a:gs pos="0">
                        <a:srgbClr val="FFFFFF"/>
                      </a:gs>
                      <a:gs pos="100000">
                        <a:srgbClr val="FFFFFF"/>
                      </a:gs>
                    </a:gsLst>
                    <a:lin ang="5400000" scaled="0"/>
                    <a:tileRect/>
                  </a:gradFill>
                  <a:latin typeface="Segoe UI"/>
                </a:rPr>
                <a:t>Escalamiento</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err="1" smtClean="0"/>
              <a:t>Recursos</a:t>
            </a:r>
            <a:endParaRPr lang="en-US" dirty="0"/>
          </a:p>
        </p:txBody>
      </p:sp>
      <p:sp>
        <p:nvSpPr>
          <p:cNvPr id="3" name="Text Placeholder 2"/>
          <p:cNvSpPr>
            <a:spLocks noGrp="1"/>
          </p:cNvSpPr>
          <p:nvPr>
            <p:ph type="body" sz="quarter" idx="10"/>
          </p:nvPr>
        </p:nvSpPr>
        <p:spPr>
          <a:xfrm>
            <a:off x="519112" y="1370525"/>
            <a:ext cx="11149013" cy="3914918"/>
          </a:xfrm>
        </p:spPr>
        <p:txBody>
          <a:bodyPr/>
          <a:lstStyle/>
          <a:p>
            <a:r>
              <a:rPr lang="en-US" sz="2400" dirty="0" smtClean="0"/>
              <a:t>Videos, </a:t>
            </a:r>
            <a:r>
              <a:rPr lang="en-US" sz="2400" dirty="0" err="1" smtClean="0"/>
              <a:t>Tutoriales</a:t>
            </a:r>
            <a:r>
              <a:rPr lang="en-US" sz="2400" dirty="0" smtClean="0"/>
              <a:t>, </a:t>
            </a:r>
            <a:r>
              <a:rPr lang="en-US" sz="2400" dirty="0" err="1" smtClean="0"/>
              <a:t>Ejemplos</a:t>
            </a:r>
            <a:r>
              <a:rPr lang="en-US" sz="2400" dirty="0" smtClean="0"/>
              <a:t> de </a:t>
            </a:r>
            <a:r>
              <a:rPr lang="en-US" sz="2400" dirty="0" err="1" smtClean="0"/>
              <a:t>código</a:t>
            </a:r>
            <a:r>
              <a:rPr lang="en-US" sz="2400" dirty="0" smtClean="0"/>
              <a:t> y </a:t>
            </a:r>
            <a:r>
              <a:rPr lang="en-US" sz="2400" dirty="0" err="1" smtClean="0"/>
              <a:t>más</a:t>
            </a:r>
            <a:endParaRPr lang="en-US" sz="2400" dirty="0" smtClean="0"/>
          </a:p>
          <a:p>
            <a:r>
              <a:rPr lang="en-US" sz="2400" dirty="0" smtClean="0">
                <a:hlinkClick r:id="rId3"/>
              </a:rPr>
              <a:t>http://www.windowsazure.com/mobile</a:t>
            </a:r>
            <a:r>
              <a:rPr lang="en-US" sz="2400" dirty="0" smtClean="0"/>
              <a:t>  </a:t>
            </a:r>
          </a:p>
          <a:p>
            <a:endParaRPr lang="en-US" sz="2400" dirty="0"/>
          </a:p>
          <a:p>
            <a:r>
              <a:rPr lang="en-US" sz="2400" dirty="0" err="1" smtClean="0"/>
              <a:t>Conseguir</a:t>
            </a:r>
            <a:r>
              <a:rPr lang="en-US" sz="2400" dirty="0" smtClean="0"/>
              <a:t> </a:t>
            </a:r>
            <a:r>
              <a:rPr lang="en-US" sz="2400" dirty="0" err="1" smtClean="0"/>
              <a:t>una</a:t>
            </a:r>
            <a:r>
              <a:rPr lang="en-US" sz="2400" dirty="0" smtClean="0"/>
              <a:t> </a:t>
            </a:r>
            <a:r>
              <a:rPr lang="en-US" sz="2400" dirty="0" err="1" smtClean="0"/>
              <a:t>cuenta</a:t>
            </a:r>
            <a:r>
              <a:rPr lang="en-US" sz="2400" dirty="0" smtClean="0"/>
              <a:t> de </a:t>
            </a:r>
            <a:r>
              <a:rPr lang="en-US" sz="2400" dirty="0" err="1" smtClean="0"/>
              <a:t>prueba</a:t>
            </a:r>
            <a:r>
              <a:rPr lang="en-US" sz="2400" dirty="0" smtClean="0"/>
              <a:t> </a:t>
            </a:r>
            <a:r>
              <a:rPr lang="en-US" sz="2400" dirty="0" err="1" smtClean="0"/>
              <a:t>gratuita</a:t>
            </a:r>
            <a:r>
              <a:rPr lang="en-US" sz="2400" dirty="0" smtClean="0"/>
              <a:t> de Azure </a:t>
            </a:r>
            <a:endParaRPr lang="en-US" sz="2400" dirty="0"/>
          </a:p>
          <a:p>
            <a:r>
              <a:rPr lang="en-US" sz="2400" dirty="0">
                <a:hlinkClick r:id="rId4"/>
              </a:rPr>
              <a:t>http://</a:t>
            </a:r>
            <a:r>
              <a:rPr lang="en-US" sz="2400" dirty="0" smtClean="0">
                <a:hlinkClick r:id="rId4"/>
              </a:rPr>
              <a:t>www.windowsazure.com</a:t>
            </a:r>
            <a:endParaRPr lang="en-US" sz="2400" dirty="0" smtClean="0"/>
          </a:p>
          <a:p>
            <a:endParaRPr lang="en-US" sz="2400" dirty="0"/>
          </a:p>
          <a:p>
            <a:r>
              <a:rPr lang="en-US" sz="2400" dirty="0" err="1" smtClean="0"/>
              <a:t>Contacto</a:t>
            </a:r>
            <a:endParaRPr lang="en-US" sz="2400" dirty="0" smtClean="0"/>
          </a:p>
          <a:p>
            <a:r>
              <a:rPr lang="en-US" sz="2400" dirty="0" smtClean="0"/>
              <a:t>Diego.poza@southworks.net</a:t>
            </a:r>
          </a:p>
          <a:p>
            <a:r>
              <a:rPr lang="en-US" sz="2400" dirty="0" smtClean="0"/>
              <a:t>@</a:t>
            </a:r>
            <a:r>
              <a:rPr lang="en-US" sz="2400" dirty="0" err="1" smtClean="0"/>
              <a:t>diegopoza</a:t>
            </a:r>
            <a:endParaRPr lang="en-US" sz="2400" dirty="0" smtClean="0"/>
          </a:p>
        </p:txBody>
      </p:sp>
    </p:spTree>
    <p:extLst>
      <p:ext uri="{BB962C8B-B14F-4D97-AF65-F5344CB8AC3E}">
        <p14:creationId xmlns:p14="http://schemas.microsoft.com/office/powerpoint/2010/main" val="307139089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519114" y="1905000"/>
            <a:ext cx="11149012" cy="4154984"/>
          </a:xfrm>
        </p:spPr>
        <p:txBody>
          <a:bodyPr/>
          <a:lstStyle/>
          <a:p>
            <a:r>
              <a:rPr lang="en-US" sz="6000" dirty="0" smtClean="0"/>
              <a:t>Slides in this section may be used to help cater to target level of audience and/or use to explain concepts</a:t>
            </a:r>
            <a:endParaRPr lang="en-US" sz="6000" dirty="0"/>
          </a:p>
        </p:txBody>
      </p:sp>
    </p:spTree>
    <p:extLst>
      <p:ext uri="{BB962C8B-B14F-4D97-AF65-F5344CB8AC3E}">
        <p14:creationId xmlns:p14="http://schemas.microsoft.com/office/powerpoint/2010/main" val="3071023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s-AR" dirty="0" smtClean="0"/>
              <a:t>Agenda</a:t>
            </a:r>
            <a:endParaRPr lang="es-AR" dirty="0"/>
          </a:p>
        </p:txBody>
      </p:sp>
      <p:sp>
        <p:nvSpPr>
          <p:cNvPr id="4" name="Rectangle 3"/>
          <p:cNvSpPr/>
          <p:nvPr/>
        </p:nvSpPr>
        <p:spPr bwMode="auto">
          <a:xfrm>
            <a:off x="4171950" y="1973262"/>
            <a:ext cx="382905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400" b="1" dirty="0" smtClean="0">
                <a:gradFill>
                  <a:gsLst>
                    <a:gs pos="0">
                      <a:srgbClr val="FFFFFF"/>
                    </a:gs>
                    <a:gs pos="100000">
                      <a:srgbClr val="FFFFFF"/>
                    </a:gs>
                  </a:gsLst>
                  <a:lin ang="5400000" scaled="0"/>
                </a:gradFill>
                <a:latin typeface="+mj-lt"/>
                <a:ea typeface="Segoe UI" pitchFamily="34" charset="0"/>
                <a:cs typeface="Segoe UI" pitchFamily="34" charset="0"/>
              </a:rPr>
              <a:t>Mobile </a:t>
            </a:r>
            <a:r>
              <a:rPr lang="es-AR" sz="2400" b="1" dirty="0" err="1" smtClean="0">
                <a:gradFill>
                  <a:gsLst>
                    <a:gs pos="0">
                      <a:srgbClr val="FFFFFF"/>
                    </a:gs>
                    <a:gs pos="100000">
                      <a:srgbClr val="FFFFFF"/>
                    </a:gs>
                  </a:gsLst>
                  <a:lin ang="5400000" scaled="0"/>
                </a:gradFill>
                <a:latin typeface="+mj-lt"/>
                <a:ea typeface="Segoe UI" pitchFamily="34" charset="0"/>
                <a:cs typeface="Segoe UI" pitchFamily="34" charset="0"/>
              </a:rPr>
              <a:t>Services</a:t>
            </a:r>
            <a:endParaRPr lang="es-AR" sz="24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Rectangle 4"/>
          <p:cNvSpPr/>
          <p:nvPr/>
        </p:nvSpPr>
        <p:spPr bwMode="auto">
          <a:xfrm>
            <a:off x="4171950" y="3244740"/>
            <a:ext cx="382905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800" b="1" dirty="0" smtClean="0">
                <a:gradFill>
                  <a:gsLst>
                    <a:gs pos="0">
                      <a:srgbClr val="FFFFFF"/>
                    </a:gs>
                    <a:gs pos="100000">
                      <a:srgbClr val="FFFFFF"/>
                    </a:gs>
                  </a:gsLst>
                  <a:lin ang="5400000" scaled="0"/>
                </a:gradFill>
                <a:latin typeface="+mj-lt"/>
                <a:ea typeface="Segoe UI" pitchFamily="34" charset="0"/>
                <a:cs typeface="Segoe UI" pitchFamily="34" charset="0"/>
              </a:rPr>
              <a:t>Notificaciones </a:t>
            </a:r>
            <a:r>
              <a:rPr lang="es-AR" sz="2800" b="1" dirty="0" err="1" smtClean="0">
                <a:gradFill>
                  <a:gsLst>
                    <a:gs pos="0">
                      <a:srgbClr val="FFFFFF"/>
                    </a:gs>
                    <a:gs pos="100000">
                      <a:srgbClr val="FFFFFF"/>
                    </a:gs>
                  </a:gsLst>
                  <a:lin ang="5400000" scaled="0"/>
                </a:gradFill>
                <a:latin typeface="+mj-lt"/>
                <a:ea typeface="Segoe UI" pitchFamily="34" charset="0"/>
                <a:cs typeface="Segoe UI" pitchFamily="34" charset="0"/>
              </a:rPr>
              <a:t>Push</a:t>
            </a:r>
            <a:endParaRPr lang="es-AR" sz="28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400" b="1" dirty="0" smtClean="0">
                <a:gradFill>
                  <a:gsLst>
                    <a:gs pos="0">
                      <a:srgbClr val="FFFFFF"/>
                    </a:gs>
                    <a:gs pos="100000">
                      <a:srgbClr val="FFFFFF"/>
                    </a:gs>
                  </a:gsLst>
                  <a:lin ang="5400000" scaled="0"/>
                </a:gradFill>
                <a:latin typeface="+mj-lt"/>
                <a:ea typeface="Segoe UI" pitchFamily="34" charset="0"/>
                <a:cs typeface="Segoe UI" pitchFamily="34" charset="0"/>
              </a:rPr>
              <a:t>Almacenamiento de Datos</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800" b="1" dirty="0" smtClean="0">
                <a:gradFill>
                  <a:gsLst>
                    <a:gs pos="0">
                      <a:srgbClr val="FFFFFF"/>
                    </a:gs>
                    <a:gs pos="100000">
                      <a:srgbClr val="FFFFFF"/>
                    </a:gs>
                  </a:gsLst>
                  <a:lin ang="5400000" scaled="0"/>
                </a:gradFill>
                <a:latin typeface="+mj-lt"/>
                <a:ea typeface="Segoe UI" pitchFamily="34" charset="0"/>
                <a:cs typeface="Segoe UI" pitchFamily="34" charset="0"/>
              </a:rPr>
              <a:t>Autenticación y Autorización</a:t>
            </a:r>
          </a:p>
        </p:txBody>
      </p:sp>
      <p:sp>
        <p:nvSpPr>
          <p:cNvPr id="8" name="Rectangle 7"/>
          <p:cNvSpPr/>
          <p:nvPr/>
        </p:nvSpPr>
        <p:spPr bwMode="auto">
          <a:xfrm>
            <a:off x="4171950" y="4553018"/>
            <a:ext cx="382905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b="1" dirty="0" smtClean="0">
                <a:gradFill>
                  <a:gsLst>
                    <a:gs pos="0">
                      <a:srgbClr val="FFFFFF"/>
                    </a:gs>
                    <a:gs pos="100000">
                      <a:srgbClr val="FFFFFF"/>
                    </a:gs>
                  </a:gsLst>
                  <a:lin ang="5400000" scaled="0"/>
                </a:gradFill>
                <a:latin typeface="+mj-lt"/>
                <a:ea typeface="Segoe UI" pitchFamily="34" charset="0"/>
                <a:cs typeface="Segoe UI" pitchFamily="34" charset="0"/>
              </a:rPr>
              <a:t>Otras Características y Escalamiento</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800" b="1" dirty="0" smtClean="0">
                <a:gradFill>
                  <a:gsLst>
                    <a:gs pos="0">
                      <a:srgbClr val="FFFFFF"/>
                    </a:gs>
                    <a:gs pos="100000">
                      <a:srgbClr val="FFFFFF"/>
                    </a:gs>
                  </a:gsLst>
                  <a:lin ang="5400000" scaled="0"/>
                </a:gradFill>
                <a:latin typeface="+mj-lt"/>
                <a:ea typeface="Segoe UI" pitchFamily="34" charset="0"/>
                <a:cs typeface="Segoe UI" pitchFamily="34" charset="0"/>
              </a:rPr>
              <a:t>Preguntas</a:t>
            </a: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776942" y="2932152"/>
            <a:ext cx="902182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Source Control and NPM</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9214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2956700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5359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ight Arrow 23"/>
          <p:cNvSpPr/>
          <p:nvPr/>
        </p:nvSpPr>
        <p:spPr bwMode="auto">
          <a:xfrm>
            <a:off x="2671523" y="1609461"/>
            <a:ext cx="6897786"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API Authorization</a:t>
            </a:r>
            <a:endParaRPr lang="en-US" dirty="0"/>
          </a:p>
        </p:txBody>
      </p:sp>
      <p:grpSp>
        <p:nvGrpSpPr>
          <p:cNvPr id="39" name="Group 38"/>
          <p:cNvGrpSpPr/>
          <p:nvPr/>
        </p:nvGrpSpPr>
        <p:grpSpPr>
          <a:xfrm>
            <a:off x="9672768" y="1308424"/>
            <a:ext cx="1000635" cy="4938658"/>
            <a:chOff x="9672768" y="1308424"/>
            <a:chExt cx="1000635" cy="4938658"/>
          </a:xfrm>
        </p:grpSpPr>
        <p:sp>
          <p:nvSpPr>
            <p:cNvPr id="4" name="Rectangle 3"/>
            <p:cNvSpPr/>
            <p:nvPr/>
          </p:nvSpPr>
          <p:spPr bwMode="auto">
            <a:xfrm>
              <a:off x="9672768" y="1308424"/>
              <a:ext cx="1000635" cy="4938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9813883" y="1513667"/>
              <a:ext cx="718404" cy="4552016"/>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R</a:t>
              </a:r>
            </a:p>
            <a:p>
              <a:pPr algn="ctr">
                <a:lnSpc>
                  <a:spcPct val="90000"/>
                </a:lnSpc>
                <a:spcBef>
                  <a:spcPct val="20000"/>
                </a:spcBef>
                <a:buSzPct val="80000"/>
              </a:pPr>
              <a:r>
                <a:rPr lang="en-US" sz="3600" b="1" dirty="0" smtClean="0">
                  <a:solidFill>
                    <a:schemeClr val="bg1"/>
                  </a:solidFill>
                </a:rPr>
                <a:t>E</a:t>
              </a:r>
              <a:br>
                <a:rPr lang="en-US" sz="3600" b="1" dirty="0" smtClean="0">
                  <a:solidFill>
                    <a:schemeClr val="bg1"/>
                  </a:solidFill>
                </a:rPr>
              </a:br>
              <a:r>
                <a:rPr lang="en-US" sz="3600" b="1" dirty="0" smtClean="0">
                  <a:solidFill>
                    <a:schemeClr val="bg1"/>
                  </a:solidFill>
                </a:rPr>
                <a:t>S</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endParaRPr lang="en-US" sz="3600" b="1" dirty="0">
                <a:solidFill>
                  <a:schemeClr val="bg1"/>
                </a:solidFill>
              </a:endParaRPr>
            </a:p>
            <a:p>
              <a:pPr algn="ctr">
                <a:lnSpc>
                  <a:spcPct val="90000"/>
                </a:lnSpc>
                <a:spcBef>
                  <a:spcPct val="20000"/>
                </a:spcBef>
                <a:buSzPct val="80000"/>
              </a:pPr>
              <a:r>
                <a:rPr lang="en-US" sz="3600" b="1" dirty="0" smtClean="0">
                  <a:solidFill>
                    <a:schemeClr val="bg1"/>
                  </a:solidFill>
                </a:rPr>
                <a:t>A</a:t>
              </a:r>
            </a:p>
            <a:p>
              <a:pPr algn="ctr">
                <a:lnSpc>
                  <a:spcPct val="90000"/>
                </a:lnSpc>
                <a:spcBef>
                  <a:spcPct val="20000"/>
                </a:spcBef>
                <a:buSzPct val="80000"/>
              </a:pPr>
              <a:r>
                <a:rPr lang="en-US" sz="3600" b="1" dirty="0" smtClean="0">
                  <a:solidFill>
                    <a:schemeClr val="bg1"/>
                  </a:solidFill>
                </a:rPr>
                <a:t>P</a:t>
              </a:r>
              <a:br>
                <a:rPr lang="en-US" sz="3600" b="1" dirty="0" smtClean="0">
                  <a:solidFill>
                    <a:schemeClr val="bg1"/>
                  </a:solidFill>
                </a:rPr>
              </a:br>
              <a:r>
                <a:rPr lang="en-US" sz="3600" b="1" dirty="0" smtClean="0">
                  <a:solidFill>
                    <a:schemeClr val="bg1"/>
                  </a:solidFill>
                </a:rPr>
                <a:t>I</a:t>
              </a:r>
            </a:p>
          </p:txBody>
        </p:sp>
      </p:grpSp>
      <p:grpSp>
        <p:nvGrpSpPr>
          <p:cNvPr id="40" name="Group 39"/>
          <p:cNvGrpSpPr/>
          <p:nvPr/>
        </p:nvGrpSpPr>
        <p:grpSpPr>
          <a:xfrm>
            <a:off x="11188190" y="1306892"/>
            <a:ext cx="1000635" cy="4938658"/>
            <a:chOff x="11188190" y="1306892"/>
            <a:chExt cx="1000635" cy="4938658"/>
          </a:xfrm>
        </p:grpSpPr>
        <p:sp>
          <p:nvSpPr>
            <p:cNvPr id="6" name="Rectangle 5"/>
            <p:cNvSpPr/>
            <p:nvPr/>
          </p:nvSpPr>
          <p:spPr bwMode="auto">
            <a:xfrm>
              <a:off x="11188190" y="1306892"/>
              <a:ext cx="1000635" cy="49386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TextBox 6"/>
            <p:cNvSpPr txBox="1"/>
            <p:nvPr/>
          </p:nvSpPr>
          <p:spPr>
            <a:xfrm>
              <a:off x="11326120" y="1743039"/>
              <a:ext cx="718404" cy="3942619"/>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S</a:t>
              </a:r>
              <a:br>
                <a:rPr lang="en-US" sz="3600" b="1" dirty="0" smtClean="0">
                  <a:solidFill>
                    <a:schemeClr val="bg1"/>
                  </a:solidFill>
                </a:rPr>
              </a:br>
              <a:r>
                <a:rPr lang="en-US" sz="3600" b="1" dirty="0" smtClean="0">
                  <a:solidFill>
                    <a:schemeClr val="bg1"/>
                  </a:solidFill>
                </a:rPr>
                <a:t>C</a:t>
              </a:r>
            </a:p>
            <a:p>
              <a:pPr algn="ctr">
                <a:lnSpc>
                  <a:spcPct val="90000"/>
                </a:lnSpc>
                <a:spcBef>
                  <a:spcPct val="20000"/>
                </a:spcBef>
                <a:buSzPct val="80000"/>
              </a:pPr>
              <a:r>
                <a:rPr lang="en-US" sz="3600" b="1" dirty="0" smtClean="0">
                  <a:solidFill>
                    <a:schemeClr val="bg1"/>
                  </a:solidFill>
                </a:rPr>
                <a:t>R</a:t>
              </a:r>
              <a:br>
                <a:rPr lang="en-US" sz="3600" b="1" dirty="0" smtClean="0">
                  <a:solidFill>
                    <a:schemeClr val="bg1"/>
                  </a:solidFill>
                </a:rPr>
              </a:br>
              <a:r>
                <a:rPr lang="en-US" sz="3600" b="1" dirty="0" smtClean="0">
                  <a:solidFill>
                    <a:schemeClr val="bg1"/>
                  </a:solidFill>
                </a:rPr>
                <a:t>I</a:t>
              </a:r>
            </a:p>
            <a:p>
              <a:pPr algn="ctr">
                <a:lnSpc>
                  <a:spcPct val="90000"/>
                </a:lnSpc>
                <a:spcBef>
                  <a:spcPct val="20000"/>
                </a:spcBef>
                <a:buSzPct val="80000"/>
              </a:pPr>
              <a:r>
                <a:rPr lang="en-US" sz="3600" b="1" dirty="0" smtClean="0">
                  <a:solidFill>
                    <a:schemeClr val="bg1"/>
                  </a:solidFill>
                </a:rPr>
                <a:t>P</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r>
                <a:rPr lang="en-US" sz="3600" b="1" dirty="0">
                  <a:solidFill>
                    <a:schemeClr val="bg1"/>
                  </a:solidFill>
                </a:rPr>
                <a:t>S</a:t>
              </a:r>
              <a:endParaRPr lang="en-US" sz="3600" b="1" dirty="0" smtClean="0">
                <a:solidFill>
                  <a:schemeClr val="bg1"/>
                </a:solidFill>
              </a:endParaRPr>
            </a:p>
          </p:txBody>
        </p:sp>
      </p:grpSp>
      <p:grpSp>
        <p:nvGrpSpPr>
          <p:cNvPr id="43" name="Group 42"/>
          <p:cNvGrpSpPr/>
          <p:nvPr/>
        </p:nvGrpSpPr>
        <p:grpSpPr>
          <a:xfrm>
            <a:off x="6770435" y="1318491"/>
            <a:ext cx="1000635" cy="4938658"/>
            <a:chOff x="6770435" y="1318491"/>
            <a:chExt cx="1000635" cy="4938658"/>
          </a:xfrm>
        </p:grpSpPr>
        <p:sp>
          <p:nvSpPr>
            <p:cNvPr id="16" name="Rectangle 15"/>
            <p:cNvSpPr/>
            <p:nvPr/>
          </p:nvSpPr>
          <p:spPr bwMode="auto">
            <a:xfrm>
              <a:off x="6770435" y="1318491"/>
              <a:ext cx="1000635" cy="493865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TextBox 16"/>
            <p:cNvSpPr txBox="1"/>
            <p:nvPr/>
          </p:nvSpPr>
          <p:spPr>
            <a:xfrm>
              <a:off x="6912843" y="1709311"/>
              <a:ext cx="718404" cy="4243212"/>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chemeClr val="bg1"/>
                  </a:solidFill>
                </a:rPr>
                <a:t>S</a:t>
              </a:r>
            </a:p>
            <a:p>
              <a:pPr algn="ctr">
                <a:lnSpc>
                  <a:spcPct val="90000"/>
                </a:lnSpc>
                <a:spcBef>
                  <a:spcPct val="20000"/>
                </a:spcBef>
                <a:buSzPct val="80000"/>
              </a:pPr>
              <a:r>
                <a:rPr lang="en-US" sz="3200" b="1" dirty="0" smtClean="0">
                  <a:solidFill>
                    <a:schemeClr val="bg1"/>
                  </a:solidFill>
                </a:rPr>
                <a:t>E</a:t>
              </a:r>
            </a:p>
            <a:p>
              <a:pPr algn="ctr">
                <a:lnSpc>
                  <a:spcPct val="90000"/>
                </a:lnSpc>
                <a:spcBef>
                  <a:spcPct val="20000"/>
                </a:spcBef>
                <a:buSzPct val="80000"/>
              </a:pPr>
              <a:r>
                <a:rPr lang="en-US" sz="3200" b="1" dirty="0" smtClean="0">
                  <a:solidFill>
                    <a:schemeClr val="bg1"/>
                  </a:solidFill>
                </a:rPr>
                <a:t>C</a:t>
              </a:r>
            </a:p>
            <a:p>
              <a:pPr algn="ctr">
                <a:lnSpc>
                  <a:spcPct val="90000"/>
                </a:lnSpc>
                <a:spcBef>
                  <a:spcPct val="20000"/>
                </a:spcBef>
                <a:buSzPct val="80000"/>
              </a:pPr>
              <a:r>
                <a:rPr lang="en-US" sz="3200" b="1" dirty="0" smtClean="0">
                  <a:solidFill>
                    <a:schemeClr val="bg1"/>
                  </a:solidFill>
                </a:rPr>
                <a:t>U</a:t>
              </a:r>
            </a:p>
            <a:p>
              <a:pPr algn="ctr">
                <a:lnSpc>
                  <a:spcPct val="90000"/>
                </a:lnSpc>
                <a:spcBef>
                  <a:spcPct val="20000"/>
                </a:spcBef>
                <a:buSzPct val="80000"/>
              </a:pPr>
              <a:r>
                <a:rPr lang="en-US" sz="3200" b="1" dirty="0" smtClean="0">
                  <a:solidFill>
                    <a:schemeClr val="bg1"/>
                  </a:solidFill>
                </a:rPr>
                <a:t>R</a:t>
              </a:r>
            </a:p>
            <a:p>
              <a:pPr algn="ctr">
                <a:lnSpc>
                  <a:spcPct val="90000"/>
                </a:lnSpc>
                <a:spcBef>
                  <a:spcPct val="20000"/>
                </a:spcBef>
                <a:buSzPct val="80000"/>
              </a:pPr>
              <a:r>
                <a:rPr lang="en-US" sz="3200" b="1" dirty="0" smtClean="0">
                  <a:solidFill>
                    <a:schemeClr val="bg1"/>
                  </a:solidFill>
                </a:rPr>
                <a:t>I</a:t>
              </a:r>
            </a:p>
            <a:p>
              <a:pPr algn="ctr">
                <a:lnSpc>
                  <a:spcPct val="90000"/>
                </a:lnSpc>
                <a:spcBef>
                  <a:spcPct val="20000"/>
                </a:spcBef>
                <a:buSzPct val="80000"/>
              </a:pPr>
              <a:r>
                <a:rPr lang="en-US" sz="3200" b="1" dirty="0" smtClean="0">
                  <a:solidFill>
                    <a:schemeClr val="bg1"/>
                  </a:solidFill>
                </a:rPr>
                <a:t>T</a:t>
              </a:r>
            </a:p>
            <a:p>
              <a:pPr algn="ctr">
                <a:lnSpc>
                  <a:spcPct val="90000"/>
                </a:lnSpc>
                <a:spcBef>
                  <a:spcPct val="20000"/>
                </a:spcBef>
                <a:buSzPct val="80000"/>
              </a:pPr>
              <a:r>
                <a:rPr lang="en-US" sz="3200" b="1" dirty="0">
                  <a:solidFill>
                    <a:schemeClr val="bg1"/>
                  </a:solidFill>
                </a:rPr>
                <a:t>Y</a:t>
              </a:r>
              <a:endParaRPr lang="en-US" sz="3200" b="1" dirty="0" smtClean="0">
                <a:solidFill>
                  <a:schemeClr val="bg1"/>
                </a:solidFill>
              </a:endParaRPr>
            </a:p>
          </p:txBody>
        </p:sp>
      </p:grpSp>
      <p:grpSp>
        <p:nvGrpSpPr>
          <p:cNvPr id="46" name="Group 45"/>
          <p:cNvGrpSpPr/>
          <p:nvPr/>
        </p:nvGrpSpPr>
        <p:grpSpPr>
          <a:xfrm>
            <a:off x="153284" y="5277279"/>
            <a:ext cx="2255467" cy="963487"/>
            <a:chOff x="153284" y="5277279"/>
            <a:chExt cx="2255467" cy="963487"/>
          </a:xfrm>
        </p:grpSpPr>
        <p:sp>
          <p:nvSpPr>
            <p:cNvPr id="18" name="Rectangle 17"/>
            <p:cNvSpPr/>
            <p:nvPr/>
          </p:nvSpPr>
          <p:spPr bwMode="auto">
            <a:xfrm>
              <a:off x="153284" y="5277279"/>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TextBox 18"/>
            <p:cNvSpPr txBox="1"/>
            <p:nvPr/>
          </p:nvSpPr>
          <p:spPr>
            <a:xfrm>
              <a:off x="273721" y="5583843"/>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Admin</a:t>
              </a:r>
              <a:endParaRPr lang="en-US" sz="2800" b="1" dirty="0">
                <a:solidFill>
                  <a:srgbClr val="FFFFFF"/>
                </a:solidFill>
              </a:endParaRPr>
            </a:p>
          </p:txBody>
        </p:sp>
      </p:grpSp>
      <p:grpSp>
        <p:nvGrpSpPr>
          <p:cNvPr id="45" name="Group 44"/>
          <p:cNvGrpSpPr/>
          <p:nvPr/>
        </p:nvGrpSpPr>
        <p:grpSpPr>
          <a:xfrm>
            <a:off x="152400" y="3218043"/>
            <a:ext cx="2255467" cy="963487"/>
            <a:chOff x="152400" y="3218043"/>
            <a:chExt cx="2255467" cy="963487"/>
          </a:xfrm>
        </p:grpSpPr>
        <p:sp>
          <p:nvSpPr>
            <p:cNvPr id="20" name="Rectangle 19"/>
            <p:cNvSpPr/>
            <p:nvPr/>
          </p:nvSpPr>
          <p:spPr bwMode="auto">
            <a:xfrm>
              <a:off x="152400" y="3218043"/>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272837" y="3524607"/>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App Key</a:t>
              </a:r>
              <a:endParaRPr lang="en-US" sz="2800" b="1" dirty="0">
                <a:solidFill>
                  <a:srgbClr val="FFFFFF"/>
                </a:solidFill>
              </a:endParaRPr>
            </a:p>
          </p:txBody>
        </p:sp>
      </p:grpSp>
      <p:grpSp>
        <p:nvGrpSpPr>
          <p:cNvPr id="44" name="Group 43"/>
          <p:cNvGrpSpPr/>
          <p:nvPr/>
        </p:nvGrpSpPr>
        <p:grpSpPr>
          <a:xfrm>
            <a:off x="152399" y="1312963"/>
            <a:ext cx="2255467" cy="963487"/>
            <a:chOff x="152399" y="1312963"/>
            <a:chExt cx="2255467" cy="963487"/>
          </a:xfrm>
        </p:grpSpPr>
        <p:sp>
          <p:nvSpPr>
            <p:cNvPr id="22" name="Rectangle 21"/>
            <p:cNvSpPr/>
            <p:nvPr/>
          </p:nvSpPr>
          <p:spPr bwMode="auto">
            <a:xfrm>
              <a:off x="152399" y="1312963"/>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272836" y="1619527"/>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Everyone</a:t>
              </a:r>
              <a:endParaRPr lang="en-US" sz="2800" b="1" dirty="0">
                <a:solidFill>
                  <a:srgbClr val="FFFFFF"/>
                </a:solidFill>
              </a:endParaRPr>
            </a:p>
          </p:txBody>
        </p:sp>
      </p:grpSp>
      <p:sp>
        <p:nvSpPr>
          <p:cNvPr id="25" name="Right Arrow 24"/>
          <p:cNvSpPr/>
          <p:nvPr/>
        </p:nvSpPr>
        <p:spPr bwMode="auto">
          <a:xfrm>
            <a:off x="2670639" y="3163296"/>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ight Arrow 25"/>
          <p:cNvSpPr/>
          <p:nvPr/>
        </p:nvSpPr>
        <p:spPr bwMode="auto">
          <a:xfrm flipH="1">
            <a:off x="2669755" y="3753644"/>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ight Arrow 29"/>
          <p:cNvSpPr/>
          <p:nvPr/>
        </p:nvSpPr>
        <p:spPr bwMode="auto">
          <a:xfrm flipH="1">
            <a:off x="7773695" y="3673011"/>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ight Arrow 27"/>
          <p:cNvSpPr/>
          <p:nvPr/>
        </p:nvSpPr>
        <p:spPr bwMode="auto">
          <a:xfrm>
            <a:off x="7788021" y="3280625"/>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ight Arrow 28"/>
          <p:cNvSpPr/>
          <p:nvPr/>
        </p:nvSpPr>
        <p:spPr bwMode="auto">
          <a:xfrm>
            <a:off x="9363775" y="3290688"/>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1" name="Group 40"/>
          <p:cNvGrpSpPr/>
          <p:nvPr/>
        </p:nvGrpSpPr>
        <p:grpSpPr>
          <a:xfrm>
            <a:off x="8100393" y="3217161"/>
            <a:ext cx="1260888" cy="963487"/>
            <a:chOff x="8100393" y="3217161"/>
            <a:chExt cx="1260888" cy="963487"/>
          </a:xfrm>
        </p:grpSpPr>
        <p:sp>
          <p:nvSpPr>
            <p:cNvPr id="27" name="Rectangle 26"/>
            <p:cNvSpPr/>
            <p:nvPr/>
          </p:nvSpPr>
          <p:spPr bwMode="auto">
            <a:xfrm>
              <a:off x="8100393" y="3217161"/>
              <a:ext cx="1260888" cy="9634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TextBox 30"/>
            <p:cNvSpPr txBox="1"/>
            <p:nvPr/>
          </p:nvSpPr>
          <p:spPr>
            <a:xfrm>
              <a:off x="8156905" y="3560036"/>
              <a:ext cx="1160580" cy="253916"/>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APP Key?</a:t>
              </a:r>
              <a:endParaRPr lang="en-US" sz="1800" b="1" dirty="0">
                <a:solidFill>
                  <a:srgbClr val="FFFFFF"/>
                </a:solidFill>
              </a:endParaRPr>
            </a:p>
          </p:txBody>
        </p:sp>
      </p:grpSp>
      <p:sp>
        <p:nvSpPr>
          <p:cNvPr id="32" name="Right Arrow 31"/>
          <p:cNvSpPr/>
          <p:nvPr/>
        </p:nvSpPr>
        <p:spPr bwMode="auto">
          <a:xfrm flipH="1">
            <a:off x="7783758" y="5730537"/>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ight Arrow 33"/>
          <p:cNvSpPr/>
          <p:nvPr/>
        </p:nvSpPr>
        <p:spPr bwMode="auto">
          <a:xfrm>
            <a:off x="7798084" y="533815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9373838" y="534821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2" name="Group 41"/>
          <p:cNvGrpSpPr/>
          <p:nvPr/>
        </p:nvGrpSpPr>
        <p:grpSpPr>
          <a:xfrm>
            <a:off x="8110456" y="5274687"/>
            <a:ext cx="1260888" cy="963487"/>
            <a:chOff x="8110456" y="5274687"/>
            <a:chExt cx="1260888" cy="963487"/>
          </a:xfrm>
        </p:grpSpPr>
        <p:sp>
          <p:nvSpPr>
            <p:cNvPr id="33" name="Rectangle 32"/>
            <p:cNvSpPr/>
            <p:nvPr/>
          </p:nvSpPr>
          <p:spPr bwMode="auto">
            <a:xfrm>
              <a:off x="8110456" y="5274687"/>
              <a:ext cx="1260888" cy="9634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8166968" y="5490563"/>
              <a:ext cx="1160580" cy="558615"/>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Master</a:t>
              </a:r>
            </a:p>
            <a:p>
              <a:pPr algn="ctr">
                <a:lnSpc>
                  <a:spcPct val="90000"/>
                </a:lnSpc>
                <a:spcBef>
                  <a:spcPct val="20000"/>
                </a:spcBef>
                <a:buSzPct val="80000"/>
              </a:pPr>
              <a:r>
                <a:rPr lang="en-US" sz="1800" b="1" dirty="0" smtClean="0">
                  <a:solidFill>
                    <a:srgbClr val="FFFFFF"/>
                  </a:solidFill>
                </a:rPr>
                <a:t>Key?</a:t>
              </a:r>
              <a:endParaRPr lang="en-US" sz="1800" b="1" dirty="0">
                <a:solidFill>
                  <a:srgbClr val="FFFFFF"/>
                </a:solidFill>
              </a:endParaRPr>
            </a:p>
          </p:txBody>
        </p:sp>
      </p:grpSp>
      <p:sp>
        <p:nvSpPr>
          <p:cNvPr id="37" name="Right Arrow 36"/>
          <p:cNvSpPr/>
          <p:nvPr/>
        </p:nvSpPr>
        <p:spPr bwMode="auto">
          <a:xfrm>
            <a:off x="2702600" y="5242675"/>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ight Arrow 37"/>
          <p:cNvSpPr/>
          <p:nvPr/>
        </p:nvSpPr>
        <p:spPr bwMode="auto">
          <a:xfrm flipH="1">
            <a:off x="2701716" y="5833023"/>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TextBox 46"/>
          <p:cNvSpPr txBox="1"/>
          <p:nvPr/>
        </p:nvSpPr>
        <p:spPr>
          <a:xfrm>
            <a:off x="357591" y="6390218"/>
            <a:ext cx="4601034" cy="28212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*Passes App Key / </a:t>
            </a:r>
            <a:r>
              <a:rPr lang="en-US" sz="2000" dirty="0" err="1" smtClean="0">
                <a:gradFill>
                  <a:gsLst>
                    <a:gs pos="0">
                      <a:srgbClr val="292929">
                        <a:lumMod val="90000"/>
                        <a:lumOff val="10000"/>
                      </a:srgbClr>
                    </a:gs>
                    <a:gs pos="86000">
                      <a:srgbClr val="292929">
                        <a:lumMod val="90000"/>
                        <a:lumOff val="10000"/>
                      </a:srgbClr>
                    </a:gs>
                  </a:gsLst>
                  <a:lin ang="5400000" scaled="0"/>
                </a:gradFill>
              </a:rPr>
              <a:t>Auth</a:t>
            </a:r>
            <a:r>
              <a:rPr lang="en-US" sz="2000" dirty="0" smtClean="0">
                <a:gradFill>
                  <a:gsLst>
                    <a:gs pos="0">
                      <a:srgbClr val="292929">
                        <a:lumMod val="90000"/>
                        <a:lumOff val="10000"/>
                      </a:srgbClr>
                    </a:gs>
                    <a:gs pos="86000">
                      <a:srgbClr val="292929">
                        <a:lumMod val="90000"/>
                        <a:lumOff val="10000"/>
                      </a:srgbClr>
                    </a:gs>
                  </a:gsLst>
                  <a:lin ang="5400000" scaled="0"/>
                </a:gradFill>
              </a:rPr>
              <a:t> user </a:t>
            </a:r>
            <a:r>
              <a:rPr lang="en-US" sz="2000" dirty="0" err="1" smtClean="0">
                <a:gradFill>
                  <a:gsLst>
                    <a:gs pos="0">
                      <a:srgbClr val="292929">
                        <a:lumMod val="90000"/>
                        <a:lumOff val="10000"/>
                      </a:srgbClr>
                    </a:gs>
                    <a:gs pos="86000">
                      <a:srgbClr val="292929">
                        <a:lumMod val="90000"/>
                        <a:lumOff val="10000"/>
                      </a:srgbClr>
                    </a:gs>
                  </a:gsLst>
                  <a:lin ang="5400000" scaled="0"/>
                </a:gradFill>
              </a:rPr>
              <a:t>rescritions</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48" name="TextBox 47"/>
          <p:cNvSpPr txBox="1"/>
          <p:nvPr/>
        </p:nvSpPr>
        <p:spPr>
          <a:xfrm>
            <a:off x="352788" y="4332111"/>
            <a:ext cx="5164816" cy="28212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*should only be used during </a:t>
            </a:r>
            <a:r>
              <a:rPr lang="en-US" sz="2000" dirty="0" err="1" smtClean="0">
                <a:gradFill>
                  <a:gsLst>
                    <a:gs pos="0">
                      <a:srgbClr val="292929">
                        <a:lumMod val="90000"/>
                        <a:lumOff val="10000"/>
                      </a:srgbClr>
                    </a:gs>
                    <a:gs pos="86000">
                      <a:srgbClr val="292929">
                        <a:lumMod val="90000"/>
                        <a:lumOff val="10000"/>
                      </a:srgbClr>
                    </a:gs>
                  </a:gsLst>
                  <a:lin ang="5400000" scaled="0"/>
                </a:gradFill>
              </a:rPr>
              <a:t>dev</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3" name="Right Arrow 52"/>
          <p:cNvSpPr/>
          <p:nvPr/>
        </p:nvSpPr>
        <p:spPr bwMode="auto">
          <a:xfrm>
            <a:off x="10788898" y="212363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flipH="1">
            <a:off x="10785802" y="2938696"/>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Right Arrow 54"/>
          <p:cNvSpPr/>
          <p:nvPr/>
        </p:nvSpPr>
        <p:spPr bwMode="auto">
          <a:xfrm>
            <a:off x="10792618" y="378361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Right Arrow 55"/>
          <p:cNvSpPr/>
          <p:nvPr/>
        </p:nvSpPr>
        <p:spPr bwMode="auto">
          <a:xfrm flipH="1">
            <a:off x="10789522" y="473377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Lightning Bolt 56"/>
          <p:cNvSpPr/>
          <p:nvPr/>
        </p:nvSpPr>
        <p:spPr bwMode="auto">
          <a:xfrm>
            <a:off x="4269551" y="5714718"/>
            <a:ext cx="705587" cy="634969"/>
          </a:xfrm>
          <a:prstGeom prst="lightningBol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TextBox 57"/>
          <p:cNvSpPr txBox="1"/>
          <p:nvPr/>
        </p:nvSpPr>
        <p:spPr>
          <a:xfrm>
            <a:off x="4918091" y="5633659"/>
            <a:ext cx="1364635" cy="782778"/>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chemeClr val="accent5"/>
                </a:solidFill>
              </a:rPr>
              <a:t>403 on deny</a:t>
            </a:r>
            <a:endParaRPr lang="en-US" sz="2800" b="1" dirty="0">
              <a:solidFill>
                <a:schemeClr val="accent5"/>
              </a:solidFill>
            </a:endParaRPr>
          </a:p>
        </p:txBody>
      </p:sp>
    </p:spTree>
    <p:extLst>
      <p:ext uri="{BB962C8B-B14F-4D97-AF65-F5344CB8AC3E}">
        <p14:creationId xmlns:p14="http://schemas.microsoft.com/office/powerpoint/2010/main" val="1471085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dissolve">
                                      <p:cBhvr>
                                        <p:cTn id="19" dur="500"/>
                                        <p:tgtEl>
                                          <p:spTgt spid="5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p:tgtEl>
                                          <p:spTgt spid="24"/>
                                        </p:tgtEl>
                                        <p:attrNameLst>
                                          <p:attrName>ppt_x</p:attrName>
                                        </p:attrNameLst>
                                      </p:cBhvr>
                                      <p:tavLst>
                                        <p:tav tm="0">
                                          <p:val>
                                            <p:strVal val="#ppt_x-#ppt_w*1.125000"/>
                                          </p:val>
                                        </p:tav>
                                        <p:tav tm="100000">
                                          <p:val>
                                            <p:strVal val="#ppt_x"/>
                                          </p:val>
                                        </p:tav>
                                      </p:tavLst>
                                    </p:anim>
                                    <p:animEffect transition="in" filter="wipe(righ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dissolv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p:tgtEl>
                                          <p:spTgt spid="25"/>
                                        </p:tgtEl>
                                        <p:attrNameLst>
                                          <p:attrName>ppt_x</p:attrName>
                                        </p:attrNameLst>
                                      </p:cBhvr>
                                      <p:tavLst>
                                        <p:tav tm="0">
                                          <p:val>
                                            <p:strVal val="#ppt_x-#ppt_w*1.125000"/>
                                          </p:val>
                                        </p:tav>
                                        <p:tav tm="100000">
                                          <p:val>
                                            <p:strVal val="#ppt_x"/>
                                          </p:val>
                                        </p:tav>
                                      </p:tavLst>
                                    </p:anim>
                                    <p:animEffect transition="in" filter="wipe(righ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p:tgtEl>
                                          <p:spTgt spid="28"/>
                                        </p:tgtEl>
                                        <p:attrNameLst>
                                          <p:attrName>ppt_x</p:attrName>
                                        </p:attrNameLst>
                                      </p:cBhvr>
                                      <p:tavLst>
                                        <p:tav tm="0">
                                          <p:val>
                                            <p:strVal val="#ppt_x-#ppt_w*1.125000"/>
                                          </p:val>
                                        </p:tav>
                                        <p:tav tm="100000">
                                          <p:val>
                                            <p:strVal val="#ppt_x"/>
                                          </p:val>
                                        </p:tav>
                                      </p:tavLst>
                                    </p:anim>
                                    <p:animEffect transition="in" filter="wipe(right)">
                                      <p:cBhvr>
                                        <p:cTn id="58" dur="500"/>
                                        <p:tgtEl>
                                          <p:spTgt spid="28"/>
                                        </p:tgtEl>
                                      </p:cBhvr>
                                    </p:animEffect>
                                  </p:childTnLst>
                                </p:cTn>
                              </p:par>
                              <p:par>
                                <p:cTn id="59" presetID="12" presetClass="entr" presetSubtype="8"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p:tgtEl>
                                          <p:spTgt spid="41"/>
                                        </p:tgtEl>
                                        <p:attrNameLst>
                                          <p:attrName>ppt_x</p:attrName>
                                        </p:attrNameLst>
                                      </p:cBhvr>
                                      <p:tavLst>
                                        <p:tav tm="0">
                                          <p:val>
                                            <p:strVal val="#ppt_x-#ppt_w*1.125000"/>
                                          </p:val>
                                        </p:tav>
                                        <p:tav tm="100000">
                                          <p:val>
                                            <p:strVal val="#ppt_x"/>
                                          </p:val>
                                        </p:tav>
                                      </p:tavLst>
                                    </p:anim>
                                    <p:animEffect transition="in" filter="wipe(right)">
                                      <p:cBhvr>
                                        <p:cTn id="62" dur="500"/>
                                        <p:tgtEl>
                                          <p:spTgt spid="41"/>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p:tgtEl>
                                          <p:spTgt spid="29"/>
                                        </p:tgtEl>
                                        <p:attrNameLst>
                                          <p:attrName>ppt_x</p:attrName>
                                        </p:attrNameLst>
                                      </p:cBhvr>
                                      <p:tavLst>
                                        <p:tav tm="0">
                                          <p:val>
                                            <p:strVal val="#ppt_x-#ppt_w*1.125000"/>
                                          </p:val>
                                        </p:tav>
                                        <p:tav tm="100000">
                                          <p:val>
                                            <p:strVal val="#ppt_x"/>
                                          </p:val>
                                        </p:tav>
                                      </p:tavLst>
                                    </p:anim>
                                    <p:animEffect transition="in" filter="wipe(right)">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p:tgtEl>
                                          <p:spTgt spid="30"/>
                                        </p:tgtEl>
                                        <p:attrNameLst>
                                          <p:attrName>ppt_x</p:attrName>
                                        </p:attrNameLst>
                                      </p:cBhvr>
                                      <p:tavLst>
                                        <p:tav tm="0">
                                          <p:val>
                                            <p:strVal val="#ppt_x+#ppt_w*1.125000"/>
                                          </p:val>
                                        </p:tav>
                                        <p:tav tm="100000">
                                          <p:val>
                                            <p:strVal val="#ppt_x"/>
                                          </p:val>
                                        </p:tav>
                                      </p:tavLst>
                                    </p:anim>
                                    <p:animEffect transition="in" filter="wipe(left)">
                                      <p:cBhvr>
                                        <p:cTn id="72" dur="500"/>
                                        <p:tgtEl>
                                          <p:spTgt spid="30"/>
                                        </p:tgtEl>
                                      </p:cBhvr>
                                    </p:animEffect>
                                  </p:childTnLst>
                                </p:cTn>
                              </p:par>
                              <p:par>
                                <p:cTn id="73" presetID="1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p:tgtEl>
                                          <p:spTgt spid="26"/>
                                        </p:tgtEl>
                                        <p:attrNameLst>
                                          <p:attrName>ppt_x</p:attrName>
                                        </p:attrNameLst>
                                      </p:cBhvr>
                                      <p:tavLst>
                                        <p:tav tm="0">
                                          <p:val>
                                            <p:strVal val="#ppt_x+#ppt_w*1.125000"/>
                                          </p:val>
                                        </p:tav>
                                        <p:tav tm="100000">
                                          <p:val>
                                            <p:strVal val="#ppt_x"/>
                                          </p:val>
                                        </p:tav>
                                      </p:tavLst>
                                    </p:anim>
                                    <p:animEffect transition="in" filter="wipe(left)">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dissolve">
                                      <p:cBhvr>
                                        <p:cTn id="81" dur="500"/>
                                        <p:tgtEl>
                                          <p:spTgt spid="4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dissolve">
                                      <p:cBhvr>
                                        <p:cTn id="84" dur="500"/>
                                        <p:tgtEl>
                                          <p:spTgt spid="47"/>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p:tgtEl>
                                          <p:spTgt spid="37"/>
                                        </p:tgtEl>
                                        <p:attrNameLst>
                                          <p:attrName>ppt_x</p:attrName>
                                        </p:attrNameLst>
                                      </p:cBhvr>
                                      <p:tavLst>
                                        <p:tav tm="0">
                                          <p:val>
                                            <p:strVal val="#ppt_x-#ppt_w*1.125000"/>
                                          </p:val>
                                        </p:tav>
                                        <p:tav tm="100000">
                                          <p:val>
                                            <p:strVal val="#ppt_x"/>
                                          </p:val>
                                        </p:tav>
                                      </p:tavLst>
                                    </p:anim>
                                    <p:animEffect transition="in" filter="wipe(right)">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p:tgtEl>
                                          <p:spTgt spid="34"/>
                                        </p:tgtEl>
                                        <p:attrNameLst>
                                          <p:attrName>ppt_x</p:attrName>
                                        </p:attrNameLst>
                                      </p:cBhvr>
                                      <p:tavLst>
                                        <p:tav tm="0">
                                          <p:val>
                                            <p:strVal val="#ppt_x-#ppt_w*1.125000"/>
                                          </p:val>
                                        </p:tav>
                                        <p:tav tm="100000">
                                          <p:val>
                                            <p:strVal val="#ppt_x"/>
                                          </p:val>
                                        </p:tav>
                                      </p:tavLst>
                                    </p:anim>
                                    <p:animEffect transition="in" filter="wipe(right)">
                                      <p:cBhvr>
                                        <p:cTn id="96" dur="500"/>
                                        <p:tgtEl>
                                          <p:spTgt spid="34"/>
                                        </p:tgtEl>
                                      </p:cBhvr>
                                    </p:animEffect>
                                  </p:childTnLst>
                                </p:cTn>
                              </p:par>
                              <p:par>
                                <p:cTn id="97" presetID="12" presetClass="entr" presetSubtype="8"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additive="base">
                                        <p:cTn id="99" dur="500"/>
                                        <p:tgtEl>
                                          <p:spTgt spid="42"/>
                                        </p:tgtEl>
                                        <p:attrNameLst>
                                          <p:attrName>ppt_x</p:attrName>
                                        </p:attrNameLst>
                                      </p:cBhvr>
                                      <p:tavLst>
                                        <p:tav tm="0">
                                          <p:val>
                                            <p:strVal val="#ppt_x-#ppt_w*1.125000"/>
                                          </p:val>
                                        </p:tav>
                                        <p:tav tm="100000">
                                          <p:val>
                                            <p:strVal val="#ppt_x"/>
                                          </p:val>
                                        </p:tav>
                                      </p:tavLst>
                                    </p:anim>
                                    <p:animEffect transition="in" filter="wipe(right)">
                                      <p:cBhvr>
                                        <p:cTn id="100" dur="500"/>
                                        <p:tgtEl>
                                          <p:spTgt spid="42"/>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500"/>
                                        <p:tgtEl>
                                          <p:spTgt spid="35"/>
                                        </p:tgtEl>
                                        <p:attrNameLst>
                                          <p:attrName>ppt_x</p:attrName>
                                        </p:attrNameLst>
                                      </p:cBhvr>
                                      <p:tavLst>
                                        <p:tav tm="0">
                                          <p:val>
                                            <p:strVal val="#ppt_x-#ppt_w*1.125000"/>
                                          </p:val>
                                        </p:tav>
                                        <p:tav tm="100000">
                                          <p:val>
                                            <p:strVal val="#ppt_x"/>
                                          </p:val>
                                        </p:tav>
                                      </p:tavLst>
                                    </p:anim>
                                    <p:animEffect transition="in" filter="wipe(right)">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2"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p:tgtEl>
                                          <p:spTgt spid="32"/>
                                        </p:tgtEl>
                                        <p:attrNameLst>
                                          <p:attrName>ppt_x</p:attrName>
                                        </p:attrNameLst>
                                      </p:cBhvr>
                                      <p:tavLst>
                                        <p:tav tm="0">
                                          <p:val>
                                            <p:strVal val="#ppt_x+#ppt_w*1.125000"/>
                                          </p:val>
                                        </p:tav>
                                        <p:tav tm="100000">
                                          <p:val>
                                            <p:strVal val="#ppt_x"/>
                                          </p:val>
                                        </p:tav>
                                      </p:tavLst>
                                    </p:anim>
                                    <p:animEffect transition="in" filter="wipe(left)">
                                      <p:cBhvr>
                                        <p:cTn id="110" dur="500"/>
                                        <p:tgtEl>
                                          <p:spTgt spid="32"/>
                                        </p:tgtEl>
                                      </p:cBhvr>
                                    </p:animEffect>
                                  </p:childTnLst>
                                </p:cTn>
                              </p:par>
                              <p:par>
                                <p:cTn id="111" presetID="12" presetClass="entr" presetSubtype="2"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500"/>
                                        <p:tgtEl>
                                          <p:spTgt spid="38"/>
                                        </p:tgtEl>
                                        <p:attrNameLst>
                                          <p:attrName>ppt_x</p:attrName>
                                        </p:attrNameLst>
                                      </p:cBhvr>
                                      <p:tavLst>
                                        <p:tav tm="0">
                                          <p:val>
                                            <p:strVal val="#ppt_x+#ppt_w*1.125000"/>
                                          </p:val>
                                        </p:tav>
                                        <p:tav tm="100000">
                                          <p:val>
                                            <p:strVal val="#ppt_x"/>
                                          </p:val>
                                        </p:tav>
                                      </p:tavLst>
                                    </p:anim>
                                    <p:animEffect transition="in" filter="wipe(left)">
                                      <p:cBhvr>
                                        <p:cTn id="114" dur="5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dissolve">
                                      <p:cBhvr>
                                        <p:cTn id="119" dur="500"/>
                                        <p:tgtEl>
                                          <p:spTgt spid="5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dissolve">
                                      <p:cBhvr>
                                        <p:cTn id="1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28" grpId="0" animBg="1"/>
      <p:bldP spid="29" grpId="0" animBg="1"/>
      <p:bldP spid="32" grpId="0" animBg="1"/>
      <p:bldP spid="34" grpId="0" animBg="1"/>
      <p:bldP spid="35" grpId="0" animBg="1"/>
      <p:bldP spid="37" grpId="0" animBg="1"/>
      <p:bldP spid="38" grpId="0" animBg="1"/>
      <p:bldP spid="47" grpId="0"/>
      <p:bldP spid="48" grpId="0"/>
      <p:bldP spid="53" grpId="0" animBg="1"/>
      <p:bldP spid="54" grpId="0" animBg="1"/>
      <p:bldP spid="55" grpId="0" animBg="1"/>
      <p:bldP spid="56" grpId="0" animBg="1"/>
      <p:bldP spid="57" grpId="0" animBg="1"/>
      <p:bldP spid="58"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Authenticated Users</a:t>
            </a:r>
            <a:endParaRPr lang="en-US" dirty="0"/>
          </a:p>
        </p:txBody>
      </p:sp>
      <p:grpSp>
        <p:nvGrpSpPr>
          <p:cNvPr id="51" name="Group 50"/>
          <p:cNvGrpSpPr/>
          <p:nvPr/>
        </p:nvGrpSpPr>
        <p:grpSpPr>
          <a:xfrm>
            <a:off x="169338" y="3019778"/>
            <a:ext cx="1707494" cy="1016000"/>
            <a:chOff x="169338" y="3019778"/>
            <a:chExt cx="1707494" cy="1016000"/>
          </a:xfrm>
        </p:grpSpPr>
        <p:sp>
          <p:nvSpPr>
            <p:cNvPr id="4" name="Rectangle 3"/>
            <p:cNvSpPr/>
            <p:nvPr/>
          </p:nvSpPr>
          <p:spPr bwMode="auto">
            <a:xfrm>
              <a:off x="169338" y="3019778"/>
              <a:ext cx="1707494" cy="101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324565" y="3316111"/>
              <a:ext cx="1397040" cy="451406"/>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rgbClr val="FFFFFF"/>
                  </a:solidFill>
                </a:rPr>
                <a:t>APP</a:t>
              </a:r>
              <a:endParaRPr lang="en-US" sz="3200" b="1" dirty="0">
                <a:solidFill>
                  <a:srgbClr val="FFFFFF"/>
                </a:solidFill>
              </a:endParaRPr>
            </a:p>
          </p:txBody>
        </p:sp>
      </p:grpSp>
      <p:grpSp>
        <p:nvGrpSpPr>
          <p:cNvPr id="8" name="Group 7"/>
          <p:cNvGrpSpPr/>
          <p:nvPr/>
        </p:nvGrpSpPr>
        <p:grpSpPr>
          <a:xfrm>
            <a:off x="9575415" y="1124979"/>
            <a:ext cx="1000635" cy="4938658"/>
            <a:chOff x="9672768" y="1308424"/>
            <a:chExt cx="1000635" cy="4938658"/>
          </a:xfrm>
        </p:grpSpPr>
        <p:sp>
          <p:nvSpPr>
            <p:cNvPr id="9" name="Rectangle 8"/>
            <p:cNvSpPr/>
            <p:nvPr/>
          </p:nvSpPr>
          <p:spPr bwMode="auto">
            <a:xfrm>
              <a:off x="9672768" y="1308424"/>
              <a:ext cx="1000635" cy="4938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9813883" y="1513667"/>
              <a:ext cx="718404" cy="4552016"/>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R</a:t>
              </a:r>
            </a:p>
            <a:p>
              <a:pPr algn="ctr">
                <a:lnSpc>
                  <a:spcPct val="90000"/>
                </a:lnSpc>
                <a:spcBef>
                  <a:spcPct val="20000"/>
                </a:spcBef>
                <a:buSzPct val="80000"/>
              </a:pPr>
              <a:r>
                <a:rPr lang="en-US" sz="3600" b="1" dirty="0" smtClean="0">
                  <a:solidFill>
                    <a:schemeClr val="bg1"/>
                  </a:solidFill>
                </a:rPr>
                <a:t>E</a:t>
              </a:r>
              <a:br>
                <a:rPr lang="en-US" sz="3600" b="1" dirty="0" smtClean="0">
                  <a:solidFill>
                    <a:schemeClr val="bg1"/>
                  </a:solidFill>
                </a:rPr>
              </a:br>
              <a:r>
                <a:rPr lang="en-US" sz="3600" b="1" dirty="0" smtClean="0">
                  <a:solidFill>
                    <a:schemeClr val="bg1"/>
                  </a:solidFill>
                </a:rPr>
                <a:t>S</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endParaRPr lang="en-US" sz="3600" b="1" dirty="0">
                <a:solidFill>
                  <a:schemeClr val="bg1"/>
                </a:solidFill>
              </a:endParaRPr>
            </a:p>
            <a:p>
              <a:pPr algn="ctr">
                <a:lnSpc>
                  <a:spcPct val="90000"/>
                </a:lnSpc>
                <a:spcBef>
                  <a:spcPct val="20000"/>
                </a:spcBef>
                <a:buSzPct val="80000"/>
              </a:pPr>
              <a:r>
                <a:rPr lang="en-US" sz="3600" b="1" dirty="0" smtClean="0">
                  <a:solidFill>
                    <a:schemeClr val="bg1"/>
                  </a:solidFill>
                </a:rPr>
                <a:t>A</a:t>
              </a:r>
            </a:p>
            <a:p>
              <a:pPr algn="ctr">
                <a:lnSpc>
                  <a:spcPct val="90000"/>
                </a:lnSpc>
                <a:spcBef>
                  <a:spcPct val="20000"/>
                </a:spcBef>
                <a:buSzPct val="80000"/>
              </a:pPr>
              <a:r>
                <a:rPr lang="en-US" sz="3600" b="1" dirty="0" smtClean="0">
                  <a:solidFill>
                    <a:schemeClr val="bg1"/>
                  </a:solidFill>
                </a:rPr>
                <a:t>P</a:t>
              </a:r>
              <a:br>
                <a:rPr lang="en-US" sz="3600" b="1" dirty="0" smtClean="0">
                  <a:solidFill>
                    <a:schemeClr val="bg1"/>
                  </a:solidFill>
                </a:rPr>
              </a:br>
              <a:r>
                <a:rPr lang="en-US" sz="3600" b="1" dirty="0" smtClean="0">
                  <a:solidFill>
                    <a:schemeClr val="bg1"/>
                  </a:solidFill>
                </a:rPr>
                <a:t>I</a:t>
              </a:r>
            </a:p>
          </p:txBody>
        </p:sp>
      </p:grpSp>
      <p:grpSp>
        <p:nvGrpSpPr>
          <p:cNvPr id="11" name="Group 10"/>
          <p:cNvGrpSpPr/>
          <p:nvPr/>
        </p:nvGrpSpPr>
        <p:grpSpPr>
          <a:xfrm>
            <a:off x="11090837" y="1123447"/>
            <a:ext cx="1000635" cy="4938658"/>
            <a:chOff x="11188190" y="1306892"/>
            <a:chExt cx="1000635" cy="4938658"/>
          </a:xfrm>
        </p:grpSpPr>
        <p:sp>
          <p:nvSpPr>
            <p:cNvPr id="12" name="Rectangle 11"/>
            <p:cNvSpPr/>
            <p:nvPr/>
          </p:nvSpPr>
          <p:spPr bwMode="auto">
            <a:xfrm>
              <a:off x="11188190" y="1306892"/>
              <a:ext cx="1000635" cy="49386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11326120" y="1743039"/>
              <a:ext cx="718404" cy="3942619"/>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S</a:t>
              </a:r>
              <a:br>
                <a:rPr lang="en-US" sz="3600" b="1" dirty="0" smtClean="0">
                  <a:solidFill>
                    <a:schemeClr val="bg1"/>
                  </a:solidFill>
                </a:rPr>
              </a:br>
              <a:r>
                <a:rPr lang="en-US" sz="3600" b="1" dirty="0" smtClean="0">
                  <a:solidFill>
                    <a:schemeClr val="bg1"/>
                  </a:solidFill>
                </a:rPr>
                <a:t>C</a:t>
              </a:r>
            </a:p>
            <a:p>
              <a:pPr algn="ctr">
                <a:lnSpc>
                  <a:spcPct val="90000"/>
                </a:lnSpc>
                <a:spcBef>
                  <a:spcPct val="20000"/>
                </a:spcBef>
                <a:buSzPct val="80000"/>
              </a:pPr>
              <a:r>
                <a:rPr lang="en-US" sz="3600" b="1" dirty="0" smtClean="0">
                  <a:solidFill>
                    <a:schemeClr val="bg1"/>
                  </a:solidFill>
                </a:rPr>
                <a:t>R</a:t>
              </a:r>
              <a:br>
                <a:rPr lang="en-US" sz="3600" b="1" dirty="0" smtClean="0">
                  <a:solidFill>
                    <a:schemeClr val="bg1"/>
                  </a:solidFill>
                </a:rPr>
              </a:br>
              <a:r>
                <a:rPr lang="en-US" sz="3600" b="1" dirty="0" smtClean="0">
                  <a:solidFill>
                    <a:schemeClr val="bg1"/>
                  </a:solidFill>
                </a:rPr>
                <a:t>I</a:t>
              </a:r>
            </a:p>
            <a:p>
              <a:pPr algn="ctr">
                <a:lnSpc>
                  <a:spcPct val="90000"/>
                </a:lnSpc>
                <a:spcBef>
                  <a:spcPct val="20000"/>
                </a:spcBef>
                <a:buSzPct val="80000"/>
              </a:pPr>
              <a:r>
                <a:rPr lang="en-US" sz="3600" b="1" dirty="0" smtClean="0">
                  <a:solidFill>
                    <a:schemeClr val="bg1"/>
                  </a:solidFill>
                </a:rPr>
                <a:t>P</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r>
                <a:rPr lang="en-US" sz="3600" b="1" dirty="0">
                  <a:solidFill>
                    <a:schemeClr val="bg1"/>
                  </a:solidFill>
                </a:rPr>
                <a:t>S</a:t>
              </a:r>
              <a:endParaRPr lang="en-US" sz="3600" b="1" dirty="0" smtClean="0">
                <a:solidFill>
                  <a:schemeClr val="bg1"/>
                </a:solidFill>
              </a:endParaRPr>
            </a:p>
          </p:txBody>
        </p:sp>
      </p:grpSp>
      <p:grpSp>
        <p:nvGrpSpPr>
          <p:cNvPr id="22" name="Group 21"/>
          <p:cNvGrpSpPr/>
          <p:nvPr/>
        </p:nvGrpSpPr>
        <p:grpSpPr>
          <a:xfrm>
            <a:off x="4893603" y="1798268"/>
            <a:ext cx="1000635" cy="4938658"/>
            <a:chOff x="6770435" y="1318491"/>
            <a:chExt cx="1000635" cy="4938658"/>
          </a:xfrm>
        </p:grpSpPr>
        <p:sp>
          <p:nvSpPr>
            <p:cNvPr id="23" name="Rectangle 22"/>
            <p:cNvSpPr/>
            <p:nvPr/>
          </p:nvSpPr>
          <p:spPr bwMode="auto">
            <a:xfrm>
              <a:off x="6770435" y="1318491"/>
              <a:ext cx="1000635" cy="493865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TextBox 23"/>
            <p:cNvSpPr txBox="1"/>
            <p:nvPr/>
          </p:nvSpPr>
          <p:spPr>
            <a:xfrm>
              <a:off x="6912843" y="1709311"/>
              <a:ext cx="718404" cy="4243212"/>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chemeClr val="bg1"/>
                  </a:solidFill>
                </a:rPr>
                <a:t>S</a:t>
              </a:r>
            </a:p>
            <a:p>
              <a:pPr algn="ctr">
                <a:lnSpc>
                  <a:spcPct val="90000"/>
                </a:lnSpc>
                <a:spcBef>
                  <a:spcPct val="20000"/>
                </a:spcBef>
                <a:buSzPct val="80000"/>
              </a:pPr>
              <a:r>
                <a:rPr lang="en-US" sz="3200" b="1" dirty="0" smtClean="0">
                  <a:solidFill>
                    <a:schemeClr val="bg1"/>
                  </a:solidFill>
                </a:rPr>
                <a:t>E</a:t>
              </a:r>
            </a:p>
            <a:p>
              <a:pPr algn="ctr">
                <a:lnSpc>
                  <a:spcPct val="90000"/>
                </a:lnSpc>
                <a:spcBef>
                  <a:spcPct val="20000"/>
                </a:spcBef>
                <a:buSzPct val="80000"/>
              </a:pPr>
              <a:r>
                <a:rPr lang="en-US" sz="3200" b="1" dirty="0" smtClean="0">
                  <a:solidFill>
                    <a:schemeClr val="bg1"/>
                  </a:solidFill>
                </a:rPr>
                <a:t>C</a:t>
              </a:r>
            </a:p>
            <a:p>
              <a:pPr algn="ctr">
                <a:lnSpc>
                  <a:spcPct val="90000"/>
                </a:lnSpc>
                <a:spcBef>
                  <a:spcPct val="20000"/>
                </a:spcBef>
                <a:buSzPct val="80000"/>
              </a:pPr>
              <a:r>
                <a:rPr lang="en-US" sz="3200" b="1" dirty="0" smtClean="0">
                  <a:solidFill>
                    <a:schemeClr val="bg1"/>
                  </a:solidFill>
                </a:rPr>
                <a:t>U</a:t>
              </a:r>
            </a:p>
            <a:p>
              <a:pPr algn="ctr">
                <a:lnSpc>
                  <a:spcPct val="90000"/>
                </a:lnSpc>
                <a:spcBef>
                  <a:spcPct val="20000"/>
                </a:spcBef>
                <a:buSzPct val="80000"/>
              </a:pPr>
              <a:r>
                <a:rPr lang="en-US" sz="3200" b="1" dirty="0" smtClean="0">
                  <a:solidFill>
                    <a:schemeClr val="bg1"/>
                  </a:solidFill>
                </a:rPr>
                <a:t>R</a:t>
              </a:r>
            </a:p>
            <a:p>
              <a:pPr algn="ctr">
                <a:lnSpc>
                  <a:spcPct val="90000"/>
                </a:lnSpc>
                <a:spcBef>
                  <a:spcPct val="20000"/>
                </a:spcBef>
                <a:buSzPct val="80000"/>
              </a:pPr>
              <a:r>
                <a:rPr lang="en-US" sz="3200" b="1" dirty="0" smtClean="0">
                  <a:solidFill>
                    <a:schemeClr val="bg1"/>
                  </a:solidFill>
                </a:rPr>
                <a:t>I</a:t>
              </a:r>
            </a:p>
            <a:p>
              <a:pPr algn="ctr">
                <a:lnSpc>
                  <a:spcPct val="90000"/>
                </a:lnSpc>
                <a:spcBef>
                  <a:spcPct val="20000"/>
                </a:spcBef>
                <a:buSzPct val="80000"/>
              </a:pPr>
              <a:r>
                <a:rPr lang="en-US" sz="3200" b="1" dirty="0" smtClean="0">
                  <a:solidFill>
                    <a:schemeClr val="bg1"/>
                  </a:solidFill>
                </a:rPr>
                <a:t>T</a:t>
              </a:r>
            </a:p>
            <a:p>
              <a:pPr algn="ctr">
                <a:lnSpc>
                  <a:spcPct val="90000"/>
                </a:lnSpc>
                <a:spcBef>
                  <a:spcPct val="20000"/>
                </a:spcBef>
                <a:buSzPct val="80000"/>
              </a:pPr>
              <a:r>
                <a:rPr lang="en-US" sz="3200" b="1" dirty="0">
                  <a:solidFill>
                    <a:schemeClr val="bg1"/>
                  </a:solidFill>
                </a:rPr>
                <a:t>Y</a:t>
              </a:r>
              <a:endParaRPr lang="en-US" sz="3200" b="1" dirty="0" smtClean="0">
                <a:solidFill>
                  <a:schemeClr val="bg1"/>
                </a:solidFill>
              </a:endParaRPr>
            </a:p>
          </p:txBody>
        </p:sp>
      </p:grpSp>
      <p:sp>
        <p:nvSpPr>
          <p:cNvPr id="25" name="Right Arrow 24"/>
          <p:cNvSpPr/>
          <p:nvPr/>
        </p:nvSpPr>
        <p:spPr bwMode="auto">
          <a:xfrm flipH="1">
            <a:off x="7649320" y="3489566"/>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ight Arrow 25"/>
          <p:cNvSpPr/>
          <p:nvPr/>
        </p:nvSpPr>
        <p:spPr bwMode="auto">
          <a:xfrm>
            <a:off x="7663646" y="3097180"/>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ight Arrow 26"/>
          <p:cNvSpPr/>
          <p:nvPr/>
        </p:nvSpPr>
        <p:spPr bwMode="auto">
          <a:xfrm>
            <a:off x="9266422" y="310724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8" name="Group 27"/>
          <p:cNvGrpSpPr/>
          <p:nvPr/>
        </p:nvGrpSpPr>
        <p:grpSpPr>
          <a:xfrm>
            <a:off x="8003040" y="2695052"/>
            <a:ext cx="1260888" cy="1778173"/>
            <a:chOff x="8100393" y="3217161"/>
            <a:chExt cx="1260888" cy="1778173"/>
          </a:xfrm>
        </p:grpSpPr>
        <p:sp>
          <p:nvSpPr>
            <p:cNvPr id="29" name="Rectangle 28"/>
            <p:cNvSpPr/>
            <p:nvPr/>
          </p:nvSpPr>
          <p:spPr bwMode="auto">
            <a:xfrm>
              <a:off x="8100393" y="3217161"/>
              <a:ext cx="1260888" cy="17781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TextBox 29"/>
            <p:cNvSpPr txBox="1"/>
            <p:nvPr/>
          </p:nvSpPr>
          <p:spPr>
            <a:xfrm>
              <a:off x="8156905" y="3503592"/>
              <a:ext cx="1160580" cy="1168012"/>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Valid </a:t>
              </a:r>
            </a:p>
            <a:p>
              <a:pPr algn="ctr">
                <a:lnSpc>
                  <a:spcPct val="90000"/>
                </a:lnSpc>
                <a:spcBef>
                  <a:spcPct val="20000"/>
                </a:spcBef>
                <a:buSzPct val="80000"/>
              </a:pPr>
              <a:r>
                <a:rPr lang="en-US" sz="1800" b="1" dirty="0" smtClean="0">
                  <a:solidFill>
                    <a:srgbClr val="FFFFFF"/>
                  </a:solidFill>
                </a:rPr>
                <a:t>User ID </a:t>
              </a:r>
            </a:p>
            <a:p>
              <a:pPr algn="ctr">
                <a:lnSpc>
                  <a:spcPct val="90000"/>
                </a:lnSpc>
                <a:spcBef>
                  <a:spcPct val="20000"/>
                </a:spcBef>
                <a:buSzPct val="80000"/>
              </a:pPr>
              <a:r>
                <a:rPr lang="en-US" sz="1800" b="1" dirty="0" smtClean="0">
                  <a:solidFill>
                    <a:srgbClr val="FFFFFF"/>
                  </a:solidFill>
                </a:rPr>
                <a:t>+ </a:t>
              </a:r>
            </a:p>
            <a:p>
              <a:pPr algn="ctr">
                <a:lnSpc>
                  <a:spcPct val="90000"/>
                </a:lnSpc>
                <a:spcBef>
                  <a:spcPct val="20000"/>
                </a:spcBef>
                <a:buSzPct val="80000"/>
              </a:pPr>
              <a:r>
                <a:rPr lang="en-US" sz="1800" b="1" dirty="0" smtClean="0">
                  <a:solidFill>
                    <a:srgbClr val="FFFFFF"/>
                  </a:solidFill>
                </a:rPr>
                <a:t>Token</a:t>
              </a:r>
              <a:endParaRPr lang="en-US" sz="1800" b="1" dirty="0">
                <a:solidFill>
                  <a:srgbClr val="FFFFFF"/>
                </a:solidFill>
              </a:endParaRPr>
            </a:p>
          </p:txBody>
        </p:sp>
      </p:grpSp>
      <p:sp>
        <p:nvSpPr>
          <p:cNvPr id="42" name="Right Arrow 41"/>
          <p:cNvSpPr/>
          <p:nvPr/>
        </p:nvSpPr>
        <p:spPr bwMode="auto">
          <a:xfrm>
            <a:off x="6012650" y="6262454"/>
            <a:ext cx="1128921" cy="451556"/>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ight Arrow 43"/>
          <p:cNvSpPr/>
          <p:nvPr/>
        </p:nvSpPr>
        <p:spPr bwMode="auto">
          <a:xfrm flipH="1">
            <a:off x="6009824" y="5709298"/>
            <a:ext cx="1128921" cy="451556"/>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Bent Arrow 44"/>
          <p:cNvSpPr/>
          <p:nvPr/>
        </p:nvSpPr>
        <p:spPr bwMode="auto">
          <a:xfrm flipV="1">
            <a:off x="491075" y="4360332"/>
            <a:ext cx="4222173" cy="2497667"/>
          </a:xfrm>
          <a:prstGeom prst="bentArrow">
            <a:avLst>
              <a:gd name="adj1" fmla="val 14510"/>
              <a:gd name="adj2" fmla="val 26399"/>
              <a:gd name="adj3" fmla="val 25000"/>
              <a:gd name="adj4" fmla="val 4375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TextBox 45"/>
          <p:cNvSpPr txBox="1"/>
          <p:nvPr/>
        </p:nvSpPr>
        <p:spPr>
          <a:xfrm>
            <a:off x="2191399" y="4059351"/>
            <a:ext cx="2159063" cy="868956"/>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gradFill>
                  <a:gsLst>
                    <a:gs pos="0">
                      <a:srgbClr val="292929">
                        <a:lumMod val="90000"/>
                        <a:lumOff val="10000"/>
                      </a:srgbClr>
                    </a:gs>
                    <a:gs pos="86000">
                      <a:srgbClr val="292929">
                        <a:lumMod val="90000"/>
                        <a:lumOff val="10000"/>
                      </a:srgbClr>
                    </a:gs>
                  </a:gsLst>
                  <a:lin ang="5400000" scaled="0"/>
                </a:gradFill>
              </a:rPr>
              <a:t>User ID +</a:t>
            </a:r>
          </a:p>
          <a:p>
            <a:pPr algn="ctr">
              <a:lnSpc>
                <a:spcPct val="90000"/>
              </a:lnSpc>
              <a:spcBef>
                <a:spcPct val="20000"/>
              </a:spcBef>
              <a:buSzPct val="80000"/>
            </a:pPr>
            <a:r>
              <a:rPr lang="en-US" sz="2800" b="1" dirty="0" err="1" smtClean="0">
                <a:gradFill>
                  <a:gsLst>
                    <a:gs pos="0">
                      <a:srgbClr val="292929">
                        <a:lumMod val="90000"/>
                        <a:lumOff val="10000"/>
                      </a:srgbClr>
                    </a:gs>
                    <a:gs pos="86000">
                      <a:srgbClr val="292929">
                        <a:lumMod val="90000"/>
                        <a:lumOff val="10000"/>
                      </a:srgbClr>
                    </a:gs>
                  </a:gsLst>
                  <a:lin ang="5400000" scaled="0"/>
                </a:gradFill>
              </a:rPr>
              <a:t>Auth</a:t>
            </a:r>
            <a:r>
              <a:rPr lang="en-US" sz="2800" b="1" dirty="0" smtClean="0">
                <a:gradFill>
                  <a:gsLst>
                    <a:gs pos="0">
                      <a:srgbClr val="292929">
                        <a:lumMod val="90000"/>
                        <a:lumOff val="10000"/>
                      </a:srgbClr>
                    </a:gs>
                    <a:gs pos="86000">
                      <a:srgbClr val="292929">
                        <a:lumMod val="90000"/>
                        <a:lumOff val="10000"/>
                      </a:srgbClr>
                    </a:gs>
                  </a:gsLst>
                  <a:lin ang="5400000" scaled="0"/>
                </a:gradFill>
              </a:rPr>
              <a:t> Token</a:t>
            </a:r>
            <a:endParaRPr lang="en-US" sz="2800" b="1" dirty="0">
              <a:gradFill>
                <a:gsLst>
                  <a:gs pos="0">
                    <a:srgbClr val="292929">
                      <a:lumMod val="90000"/>
                      <a:lumOff val="10000"/>
                    </a:srgbClr>
                  </a:gs>
                  <a:gs pos="86000">
                    <a:srgbClr val="292929">
                      <a:lumMod val="90000"/>
                      <a:lumOff val="10000"/>
                    </a:srgbClr>
                  </a:gs>
                </a:gsLst>
                <a:lin ang="5400000" scaled="0"/>
              </a:gradFill>
            </a:endParaRPr>
          </a:p>
        </p:txBody>
      </p:sp>
      <p:sp>
        <p:nvSpPr>
          <p:cNvPr id="47" name="Left-Up Arrow 46"/>
          <p:cNvSpPr/>
          <p:nvPr/>
        </p:nvSpPr>
        <p:spPr bwMode="auto">
          <a:xfrm flipH="1" flipV="1">
            <a:off x="169336" y="1114776"/>
            <a:ext cx="2511852" cy="1792112"/>
          </a:xfrm>
          <a:prstGeom prst="leftUpArrow">
            <a:avLst>
              <a:gd name="adj1" fmla="val 13785"/>
              <a:gd name="adj2" fmla="val 25000"/>
              <a:gd name="adj3" fmla="val 25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TextBox 47"/>
          <p:cNvSpPr txBox="1"/>
          <p:nvPr/>
        </p:nvSpPr>
        <p:spPr>
          <a:xfrm>
            <a:off x="874914" y="1749778"/>
            <a:ext cx="1312371" cy="744819"/>
          </a:xfrm>
          <a:prstGeom prst="rect">
            <a:avLst/>
          </a:prstGeom>
          <a:noFill/>
        </p:spPr>
        <p:txBody>
          <a:bodyPr wrap="square" lIns="0" tIns="0" rIns="0" bIns="0" rtlCol="0">
            <a:spAutoFit/>
          </a:bodyPr>
          <a:lstStyle/>
          <a:p>
            <a:pPr algn="ct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Provider</a:t>
            </a:r>
          </a:p>
          <a:p>
            <a:pPr algn="ct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Token</a:t>
            </a:r>
            <a:endParaRPr lang="en-US" b="1" dirty="0">
              <a:gradFill>
                <a:gsLst>
                  <a:gs pos="0">
                    <a:srgbClr val="292929">
                      <a:lumMod val="90000"/>
                      <a:lumOff val="10000"/>
                    </a:srgbClr>
                  </a:gs>
                  <a:gs pos="86000">
                    <a:srgbClr val="292929">
                      <a:lumMod val="90000"/>
                      <a:lumOff val="10000"/>
                    </a:srgbClr>
                  </a:gs>
                </a:gsLst>
                <a:lin ang="5400000" scaled="0"/>
              </a:gradFill>
            </a:endParaRPr>
          </a:p>
        </p:txBody>
      </p:sp>
      <p:sp>
        <p:nvSpPr>
          <p:cNvPr id="53" name="Right Arrow 52"/>
          <p:cNvSpPr/>
          <p:nvPr/>
        </p:nvSpPr>
        <p:spPr bwMode="auto">
          <a:xfrm>
            <a:off x="2141261" y="3102227"/>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flipH="1">
            <a:off x="2140377" y="3692575"/>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5" name="Picture 54"/>
          <p:cNvPicPr>
            <a:picLocks noChangeAspect="1"/>
          </p:cNvPicPr>
          <p:nvPr/>
        </p:nvPicPr>
        <p:blipFill>
          <a:blip r:embed="rId3"/>
          <a:stretch>
            <a:fillRect/>
          </a:stretch>
        </p:blipFill>
        <p:spPr>
          <a:xfrm>
            <a:off x="2768069" y="1114779"/>
            <a:ext cx="536221" cy="536221"/>
          </a:xfrm>
          <a:prstGeom prst="rect">
            <a:avLst/>
          </a:prstGeom>
        </p:spPr>
      </p:pic>
      <p:pic>
        <p:nvPicPr>
          <p:cNvPr id="56" name="Picture 55"/>
          <p:cNvPicPr>
            <a:picLocks noChangeAspect="1"/>
          </p:cNvPicPr>
          <p:nvPr/>
        </p:nvPicPr>
        <p:blipFill>
          <a:blip r:embed="rId4"/>
          <a:stretch>
            <a:fillRect/>
          </a:stretch>
        </p:blipFill>
        <p:spPr>
          <a:xfrm>
            <a:off x="2780176" y="1688534"/>
            <a:ext cx="542575" cy="467648"/>
          </a:xfrm>
          <a:prstGeom prst="rect">
            <a:avLst/>
          </a:prstGeom>
        </p:spPr>
      </p:pic>
      <p:pic>
        <p:nvPicPr>
          <p:cNvPr id="57" name="Picture 56"/>
          <p:cNvPicPr>
            <a:picLocks noChangeAspect="1"/>
          </p:cNvPicPr>
          <p:nvPr/>
        </p:nvPicPr>
        <p:blipFill>
          <a:blip r:embed="rId5"/>
          <a:stretch>
            <a:fillRect/>
          </a:stretch>
        </p:blipFill>
        <p:spPr>
          <a:xfrm>
            <a:off x="3349556" y="1134212"/>
            <a:ext cx="493110" cy="493110"/>
          </a:xfrm>
          <a:prstGeom prst="rect">
            <a:avLst/>
          </a:prstGeom>
        </p:spPr>
      </p:pic>
      <p:pic>
        <p:nvPicPr>
          <p:cNvPr id="58" name="Picture 57"/>
          <p:cNvPicPr>
            <a:picLocks noChangeAspect="1"/>
          </p:cNvPicPr>
          <p:nvPr/>
        </p:nvPicPr>
        <p:blipFill>
          <a:blip r:embed="rId6"/>
          <a:stretch>
            <a:fillRect/>
          </a:stretch>
        </p:blipFill>
        <p:spPr>
          <a:xfrm>
            <a:off x="3338651" y="1659045"/>
            <a:ext cx="503951" cy="496927"/>
          </a:xfrm>
          <a:prstGeom prst="rect">
            <a:avLst/>
          </a:prstGeom>
        </p:spPr>
      </p:pic>
      <p:pic>
        <p:nvPicPr>
          <p:cNvPr id="59" name="Picture 58"/>
          <p:cNvPicPr>
            <a:picLocks noChangeAspect="1"/>
          </p:cNvPicPr>
          <p:nvPr/>
        </p:nvPicPr>
        <p:blipFill>
          <a:blip r:embed="rId3"/>
          <a:stretch>
            <a:fillRect/>
          </a:stretch>
        </p:blipFill>
        <p:spPr>
          <a:xfrm>
            <a:off x="7217041" y="5644410"/>
            <a:ext cx="536221" cy="536221"/>
          </a:xfrm>
          <a:prstGeom prst="rect">
            <a:avLst/>
          </a:prstGeom>
        </p:spPr>
      </p:pic>
      <p:pic>
        <p:nvPicPr>
          <p:cNvPr id="60" name="Picture 59"/>
          <p:cNvPicPr>
            <a:picLocks noChangeAspect="1"/>
          </p:cNvPicPr>
          <p:nvPr/>
        </p:nvPicPr>
        <p:blipFill>
          <a:blip r:embed="rId4"/>
          <a:stretch>
            <a:fillRect/>
          </a:stretch>
        </p:blipFill>
        <p:spPr>
          <a:xfrm>
            <a:off x="7229148" y="6218165"/>
            <a:ext cx="542575" cy="467648"/>
          </a:xfrm>
          <a:prstGeom prst="rect">
            <a:avLst/>
          </a:prstGeom>
        </p:spPr>
      </p:pic>
      <p:pic>
        <p:nvPicPr>
          <p:cNvPr id="61" name="Picture 60"/>
          <p:cNvPicPr>
            <a:picLocks noChangeAspect="1"/>
          </p:cNvPicPr>
          <p:nvPr/>
        </p:nvPicPr>
        <p:blipFill>
          <a:blip r:embed="rId5"/>
          <a:stretch>
            <a:fillRect/>
          </a:stretch>
        </p:blipFill>
        <p:spPr>
          <a:xfrm>
            <a:off x="7798528" y="5663843"/>
            <a:ext cx="493110" cy="493110"/>
          </a:xfrm>
          <a:prstGeom prst="rect">
            <a:avLst/>
          </a:prstGeom>
        </p:spPr>
      </p:pic>
      <p:pic>
        <p:nvPicPr>
          <p:cNvPr id="62" name="Picture 61"/>
          <p:cNvPicPr>
            <a:picLocks noChangeAspect="1"/>
          </p:cNvPicPr>
          <p:nvPr/>
        </p:nvPicPr>
        <p:blipFill>
          <a:blip r:embed="rId6"/>
          <a:stretch>
            <a:fillRect/>
          </a:stretch>
        </p:blipFill>
        <p:spPr>
          <a:xfrm>
            <a:off x="7787623" y="6188676"/>
            <a:ext cx="503951" cy="496927"/>
          </a:xfrm>
          <a:prstGeom prst="rect">
            <a:avLst/>
          </a:prstGeom>
        </p:spPr>
      </p:pic>
      <p:sp>
        <p:nvSpPr>
          <p:cNvPr id="32" name="Bent-Up Arrow 31"/>
          <p:cNvSpPr/>
          <p:nvPr/>
        </p:nvSpPr>
        <p:spPr bwMode="auto">
          <a:xfrm flipH="1">
            <a:off x="1148454" y="4282661"/>
            <a:ext cx="3566967" cy="999738"/>
          </a:xfrm>
          <a:prstGeom prst="ben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ight Arrow 67"/>
          <p:cNvSpPr/>
          <p:nvPr/>
        </p:nvSpPr>
        <p:spPr bwMode="auto">
          <a:xfrm>
            <a:off x="10707832" y="212363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ight Arrow 68"/>
          <p:cNvSpPr/>
          <p:nvPr/>
        </p:nvSpPr>
        <p:spPr bwMode="auto">
          <a:xfrm flipH="1">
            <a:off x="10704736" y="2938696"/>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 name="Right Arrow 69"/>
          <p:cNvSpPr/>
          <p:nvPr/>
        </p:nvSpPr>
        <p:spPr bwMode="auto">
          <a:xfrm>
            <a:off x="10711552" y="378361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Right Arrow 70"/>
          <p:cNvSpPr/>
          <p:nvPr/>
        </p:nvSpPr>
        <p:spPr bwMode="auto">
          <a:xfrm flipH="1">
            <a:off x="10708456" y="473377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17172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par>
                                <p:cTn id="16" presetID="22" presetClass="entr" presetSubtype="8" fill="hold"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left)">
                                      <p:cBhvr>
                                        <p:cTn id="18" dur="500"/>
                                        <p:tgtEl>
                                          <p:spTgt spid="61"/>
                                        </p:tgtEl>
                                      </p:cBhvr>
                                    </p:animEffect>
                                  </p:childTnLst>
                                </p:cTn>
                              </p:par>
                              <p:par>
                                <p:cTn id="19" presetID="22" presetClass="entr" presetSubtype="8"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par>
                                <p:cTn id="22" presetID="22" presetClass="entr" presetSubtype="8"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left)">
                                      <p:cBhvr>
                                        <p:cTn id="24" dur="50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right)">
                                      <p:cBhvr>
                                        <p:cTn id="29" dur="500"/>
                                        <p:tgtEl>
                                          <p:spTgt spid="44"/>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right)">
                                      <p:cBhvr>
                                        <p:cTn id="33" dur="500"/>
                                        <p:tgtEl>
                                          <p:spTgt spid="32"/>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par>
                                <p:cTn id="47" presetID="22" presetClass="entr" presetSubtype="8"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8"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500"/>
                                        <p:tgtEl>
                                          <p:spTgt spid="58"/>
                                        </p:tgtEl>
                                      </p:cBhvr>
                                    </p:animEffect>
                                  </p:childTnLst>
                                </p:cTn>
                              </p:par>
                              <p:par>
                                <p:cTn id="53" presetID="22" presetClass="entr" presetSubtype="8"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500"/>
                                        <p:tgtEl>
                                          <p:spTgt spid="57"/>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dissolv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2"/>
                                        </p:tgtEl>
                                      </p:cBhvr>
                                    </p:animEffect>
                                    <p:set>
                                      <p:cBhvr>
                                        <p:cTn id="64" dur="1" fill="hold">
                                          <p:stCondLst>
                                            <p:cond delay="499"/>
                                          </p:stCondLst>
                                        </p:cTn>
                                        <p:tgtEl>
                                          <p:spTgt spid="42"/>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60"/>
                                        </p:tgtEl>
                                      </p:cBhvr>
                                    </p:animEffect>
                                    <p:set>
                                      <p:cBhvr>
                                        <p:cTn id="73" dur="1" fill="hold">
                                          <p:stCondLst>
                                            <p:cond delay="499"/>
                                          </p:stCondLst>
                                        </p:cTn>
                                        <p:tgtEl>
                                          <p:spTgt spid="60"/>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61"/>
                                        </p:tgtEl>
                                      </p:cBhvr>
                                    </p:animEffect>
                                    <p:set>
                                      <p:cBhvr>
                                        <p:cTn id="76" dur="1" fill="hold">
                                          <p:stCondLst>
                                            <p:cond delay="499"/>
                                          </p:stCondLst>
                                        </p:cTn>
                                        <p:tgtEl>
                                          <p:spTgt spid="61"/>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62"/>
                                        </p:tgtEl>
                                      </p:cBhvr>
                                    </p:animEffect>
                                    <p:set>
                                      <p:cBhvr>
                                        <p:cTn id="79" dur="1" fill="hold">
                                          <p:stCondLst>
                                            <p:cond delay="499"/>
                                          </p:stCondLst>
                                        </p:cTn>
                                        <p:tgtEl>
                                          <p:spTgt spid="62"/>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45"/>
                                        </p:tgtEl>
                                      </p:cBhvr>
                                    </p:animEffect>
                                    <p:set>
                                      <p:cBhvr>
                                        <p:cTn id="82" dur="1" fill="hold">
                                          <p:stCondLst>
                                            <p:cond delay="499"/>
                                          </p:stCondLst>
                                        </p:cTn>
                                        <p:tgtEl>
                                          <p:spTgt spid="45"/>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32"/>
                                        </p:tgtEl>
                                      </p:cBhvr>
                                    </p:animEffect>
                                    <p:set>
                                      <p:cBhvr>
                                        <p:cTn id="85" dur="1" fill="hold">
                                          <p:stCondLst>
                                            <p:cond delay="499"/>
                                          </p:stCondLst>
                                        </p:cTn>
                                        <p:tgtEl>
                                          <p:spTgt spid="32"/>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46"/>
                                        </p:tgtEl>
                                      </p:cBhvr>
                                    </p:animEffect>
                                    <p:set>
                                      <p:cBhvr>
                                        <p:cTn id="88" dur="1" fill="hold">
                                          <p:stCondLst>
                                            <p:cond delay="499"/>
                                          </p:stCondLst>
                                        </p:cTn>
                                        <p:tgtEl>
                                          <p:spTgt spid="46"/>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47"/>
                                        </p:tgtEl>
                                      </p:cBhvr>
                                    </p:animEffect>
                                    <p:set>
                                      <p:cBhvr>
                                        <p:cTn id="91" dur="1" fill="hold">
                                          <p:stCondLst>
                                            <p:cond delay="499"/>
                                          </p:stCondLst>
                                        </p:cTn>
                                        <p:tgtEl>
                                          <p:spTgt spid="47"/>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48"/>
                                        </p:tgtEl>
                                      </p:cBhvr>
                                    </p:animEffect>
                                    <p:set>
                                      <p:cBhvr>
                                        <p:cTn id="94" dur="1" fill="hold">
                                          <p:stCondLst>
                                            <p:cond delay="499"/>
                                          </p:stCondLst>
                                        </p:cTn>
                                        <p:tgtEl>
                                          <p:spTgt spid="48"/>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55"/>
                                        </p:tgtEl>
                                      </p:cBhvr>
                                    </p:animEffect>
                                    <p:set>
                                      <p:cBhvr>
                                        <p:cTn id="97" dur="1" fill="hold">
                                          <p:stCondLst>
                                            <p:cond delay="499"/>
                                          </p:stCondLst>
                                        </p:cTn>
                                        <p:tgtEl>
                                          <p:spTgt spid="55"/>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56"/>
                                        </p:tgtEl>
                                      </p:cBhvr>
                                    </p:animEffect>
                                    <p:set>
                                      <p:cBhvr>
                                        <p:cTn id="100" dur="1" fill="hold">
                                          <p:stCondLst>
                                            <p:cond delay="499"/>
                                          </p:stCondLst>
                                        </p:cTn>
                                        <p:tgtEl>
                                          <p:spTgt spid="56"/>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58"/>
                                        </p:tgtEl>
                                      </p:cBhvr>
                                    </p:animEffect>
                                    <p:set>
                                      <p:cBhvr>
                                        <p:cTn id="103" dur="1" fill="hold">
                                          <p:stCondLst>
                                            <p:cond delay="499"/>
                                          </p:stCondLst>
                                        </p:cTn>
                                        <p:tgtEl>
                                          <p:spTgt spid="58"/>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57"/>
                                        </p:tgtEl>
                                      </p:cBhvr>
                                    </p:animEffect>
                                    <p:set>
                                      <p:cBhvr>
                                        <p:cTn id="106" dur="1" fill="hold">
                                          <p:stCondLst>
                                            <p:cond delay="499"/>
                                          </p:stCondLst>
                                        </p:cTn>
                                        <p:tgtEl>
                                          <p:spTgt spid="5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additive="base">
                                        <p:cTn id="111" dur="500" fill="hold"/>
                                        <p:tgtEl>
                                          <p:spTgt spid="8"/>
                                        </p:tgtEl>
                                        <p:attrNameLst>
                                          <p:attrName>ppt_x</p:attrName>
                                        </p:attrNameLst>
                                      </p:cBhvr>
                                      <p:tavLst>
                                        <p:tav tm="0">
                                          <p:val>
                                            <p:strVal val="1+#ppt_w/2"/>
                                          </p:val>
                                        </p:tav>
                                        <p:tav tm="100000">
                                          <p:val>
                                            <p:strVal val="#ppt_x"/>
                                          </p:val>
                                        </p:tav>
                                      </p:tavLst>
                                    </p:anim>
                                    <p:anim calcmode="lin" valueType="num">
                                      <p:cBhvr additive="base">
                                        <p:cTn id="112" dur="500" fill="hold"/>
                                        <p:tgtEl>
                                          <p:spTgt spid="8"/>
                                        </p:tgtEl>
                                        <p:attrNameLst>
                                          <p:attrName>ppt_y</p:attrName>
                                        </p:attrNameLst>
                                      </p:cBhvr>
                                      <p:tavLst>
                                        <p:tav tm="0">
                                          <p:val>
                                            <p:strVal val="#ppt_y"/>
                                          </p:val>
                                        </p:tav>
                                        <p:tav tm="100000">
                                          <p:val>
                                            <p:strVal val="#ppt_y"/>
                                          </p:val>
                                        </p:tav>
                                      </p:tavLst>
                                    </p:anim>
                                  </p:childTnLst>
                                </p:cTn>
                              </p:par>
                              <p:par>
                                <p:cTn id="113" presetID="2" presetClass="entr" presetSubtype="2"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 fill="hold"/>
                                        <p:tgtEl>
                                          <p:spTgt spid="11"/>
                                        </p:tgtEl>
                                        <p:attrNameLst>
                                          <p:attrName>ppt_x</p:attrName>
                                        </p:attrNameLst>
                                      </p:cBhvr>
                                      <p:tavLst>
                                        <p:tav tm="0">
                                          <p:val>
                                            <p:strVal val="1+#ppt_w/2"/>
                                          </p:val>
                                        </p:tav>
                                        <p:tav tm="100000">
                                          <p:val>
                                            <p:strVal val="#ppt_x"/>
                                          </p:val>
                                        </p:tav>
                                      </p:tavLst>
                                    </p:anim>
                                    <p:anim calcmode="lin" valueType="num">
                                      <p:cBhvr additive="base">
                                        <p:cTn id="116" dur="500" fill="hold"/>
                                        <p:tgtEl>
                                          <p:spTgt spid="1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1+#ppt_w/2"/>
                                          </p:val>
                                        </p:tav>
                                        <p:tav tm="100000">
                                          <p:val>
                                            <p:strVal val="#ppt_x"/>
                                          </p:val>
                                        </p:tav>
                                      </p:tavLst>
                                    </p:anim>
                                    <p:anim calcmode="lin" valueType="num">
                                      <p:cBhvr additive="base">
                                        <p:cTn id="120" dur="500" fill="hold"/>
                                        <p:tgtEl>
                                          <p:spTgt spid="2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1+#ppt_w/2"/>
                                          </p:val>
                                        </p:tav>
                                        <p:tav tm="100000">
                                          <p:val>
                                            <p:strVal val="#ppt_x"/>
                                          </p:val>
                                        </p:tav>
                                      </p:tavLst>
                                    </p:anim>
                                    <p:anim calcmode="lin" valueType="num">
                                      <p:cBhvr additive="base">
                                        <p:cTn id="124" dur="500" fill="hold"/>
                                        <p:tgtEl>
                                          <p:spTgt spid="26"/>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additive="base">
                                        <p:cTn id="127" dur="500" fill="hold"/>
                                        <p:tgtEl>
                                          <p:spTgt spid="27"/>
                                        </p:tgtEl>
                                        <p:attrNameLst>
                                          <p:attrName>ppt_x</p:attrName>
                                        </p:attrNameLst>
                                      </p:cBhvr>
                                      <p:tavLst>
                                        <p:tav tm="0">
                                          <p:val>
                                            <p:strVal val="1+#ppt_w/2"/>
                                          </p:val>
                                        </p:tav>
                                        <p:tav tm="100000">
                                          <p:val>
                                            <p:strVal val="#ppt_x"/>
                                          </p:val>
                                        </p:tav>
                                      </p:tavLst>
                                    </p:anim>
                                    <p:anim calcmode="lin" valueType="num">
                                      <p:cBhvr additive="base">
                                        <p:cTn id="128" dur="500" fill="hold"/>
                                        <p:tgtEl>
                                          <p:spTgt spid="27"/>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additive="base">
                                        <p:cTn id="131" dur="500" fill="hold"/>
                                        <p:tgtEl>
                                          <p:spTgt spid="28"/>
                                        </p:tgtEl>
                                        <p:attrNameLst>
                                          <p:attrName>ppt_x</p:attrName>
                                        </p:attrNameLst>
                                      </p:cBhvr>
                                      <p:tavLst>
                                        <p:tav tm="0">
                                          <p:val>
                                            <p:strVal val="1+#ppt_w/2"/>
                                          </p:val>
                                        </p:tav>
                                        <p:tav tm="100000">
                                          <p:val>
                                            <p:strVal val="#ppt_x"/>
                                          </p:val>
                                        </p:tav>
                                      </p:tavLst>
                                    </p:anim>
                                    <p:anim calcmode="lin" valueType="num">
                                      <p:cBhvr additive="base">
                                        <p:cTn id="132" dur="500" fill="hold"/>
                                        <p:tgtEl>
                                          <p:spTgt spid="28"/>
                                        </p:tgtEl>
                                        <p:attrNameLst>
                                          <p:attrName>ppt_y</p:attrName>
                                        </p:attrNameLst>
                                      </p:cBhvr>
                                      <p:tavLst>
                                        <p:tav tm="0">
                                          <p:val>
                                            <p:strVal val="#ppt_y"/>
                                          </p:val>
                                        </p:tav>
                                        <p:tav tm="100000">
                                          <p:val>
                                            <p:strVal val="#ppt_y"/>
                                          </p:val>
                                        </p:tav>
                                      </p:tavLst>
                                    </p:anim>
                                  </p:childTnLst>
                                </p:cTn>
                              </p:par>
                              <p:par>
                                <p:cTn id="133" presetID="0" presetClass="path" presetSubtype="0" accel="50000" decel="50000" fill="hold" nodeType="withEffect">
                                  <p:stCondLst>
                                    <p:cond delay="0"/>
                                  </p:stCondLst>
                                  <p:childTnLst>
                                    <p:animMotion origin="layout" path="M 2.89175E-6 -2.61855E-6 L 0.13638 -0.08651 " pathEditMode="relative" ptsTypes="AA">
                                      <p:cBhvr>
                                        <p:cTn id="134" dur="1000" fill="hold"/>
                                        <p:tgtEl>
                                          <p:spTgt spid="22"/>
                                        </p:tgtEl>
                                        <p:attrNameLst>
                                          <p:attrName>ppt_x</p:attrName>
                                          <p:attrName>ppt_y</p:attrName>
                                        </p:attrNameLst>
                                      </p:cBhvr>
                                    </p:animMotion>
                                  </p:childTnLst>
                                </p:cTn>
                              </p:par>
                              <p:par>
                                <p:cTn id="135" presetID="2" presetClass="entr" presetSubtype="2"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anim calcmode="lin" valueType="num">
                                      <p:cBhvr additive="base">
                                        <p:cTn id="137" dur="500" fill="hold"/>
                                        <p:tgtEl>
                                          <p:spTgt spid="68"/>
                                        </p:tgtEl>
                                        <p:attrNameLst>
                                          <p:attrName>ppt_x</p:attrName>
                                        </p:attrNameLst>
                                      </p:cBhvr>
                                      <p:tavLst>
                                        <p:tav tm="0">
                                          <p:val>
                                            <p:strVal val="1+#ppt_w/2"/>
                                          </p:val>
                                        </p:tav>
                                        <p:tav tm="100000">
                                          <p:val>
                                            <p:strVal val="#ppt_x"/>
                                          </p:val>
                                        </p:tav>
                                      </p:tavLst>
                                    </p:anim>
                                    <p:anim calcmode="lin" valueType="num">
                                      <p:cBhvr additive="base">
                                        <p:cTn id="138" dur="500" fill="hold"/>
                                        <p:tgtEl>
                                          <p:spTgt spid="68"/>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69"/>
                                        </p:tgtEl>
                                        <p:attrNameLst>
                                          <p:attrName>style.visibility</p:attrName>
                                        </p:attrNameLst>
                                      </p:cBhvr>
                                      <p:to>
                                        <p:strVal val="visible"/>
                                      </p:to>
                                    </p:set>
                                    <p:anim calcmode="lin" valueType="num">
                                      <p:cBhvr additive="base">
                                        <p:cTn id="141" dur="500" fill="hold"/>
                                        <p:tgtEl>
                                          <p:spTgt spid="69"/>
                                        </p:tgtEl>
                                        <p:attrNameLst>
                                          <p:attrName>ppt_x</p:attrName>
                                        </p:attrNameLst>
                                      </p:cBhvr>
                                      <p:tavLst>
                                        <p:tav tm="0">
                                          <p:val>
                                            <p:strVal val="1+#ppt_w/2"/>
                                          </p:val>
                                        </p:tav>
                                        <p:tav tm="100000">
                                          <p:val>
                                            <p:strVal val="#ppt_x"/>
                                          </p:val>
                                        </p:tav>
                                      </p:tavLst>
                                    </p:anim>
                                    <p:anim calcmode="lin" valueType="num">
                                      <p:cBhvr additive="base">
                                        <p:cTn id="142" dur="500" fill="hold"/>
                                        <p:tgtEl>
                                          <p:spTgt spid="69"/>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additive="base">
                                        <p:cTn id="145" dur="500" fill="hold"/>
                                        <p:tgtEl>
                                          <p:spTgt spid="70"/>
                                        </p:tgtEl>
                                        <p:attrNameLst>
                                          <p:attrName>ppt_x</p:attrName>
                                        </p:attrNameLst>
                                      </p:cBhvr>
                                      <p:tavLst>
                                        <p:tav tm="0">
                                          <p:val>
                                            <p:strVal val="1+#ppt_w/2"/>
                                          </p:val>
                                        </p:tav>
                                        <p:tav tm="100000">
                                          <p:val>
                                            <p:strVal val="#ppt_x"/>
                                          </p:val>
                                        </p:tav>
                                      </p:tavLst>
                                    </p:anim>
                                    <p:anim calcmode="lin" valueType="num">
                                      <p:cBhvr additive="base">
                                        <p:cTn id="146" dur="500" fill="hold"/>
                                        <p:tgtEl>
                                          <p:spTgt spid="70"/>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anim calcmode="lin" valueType="num">
                                      <p:cBhvr additive="base">
                                        <p:cTn id="149" dur="500" fill="hold"/>
                                        <p:tgtEl>
                                          <p:spTgt spid="71"/>
                                        </p:tgtEl>
                                        <p:attrNameLst>
                                          <p:attrName>ppt_x</p:attrName>
                                        </p:attrNameLst>
                                      </p:cBhvr>
                                      <p:tavLst>
                                        <p:tav tm="0">
                                          <p:val>
                                            <p:strVal val="1+#ppt_w/2"/>
                                          </p:val>
                                        </p:tav>
                                        <p:tav tm="100000">
                                          <p:val>
                                            <p:strVal val="#ppt_x"/>
                                          </p:val>
                                        </p:tav>
                                      </p:tavLst>
                                    </p:anim>
                                    <p:anim calcmode="lin" valueType="num">
                                      <p:cBhvr additive="base">
                                        <p:cTn id="150"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dissolve">
                                      <p:cBhvr>
                                        <p:cTn id="155" dur="500"/>
                                        <p:tgtEl>
                                          <p:spTgt spid="53"/>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dissolve">
                                      <p:cBhvr>
                                        <p:cTn id="1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2" grpId="0" animBg="1"/>
      <p:bldP spid="42" grpId="1" animBg="1"/>
      <p:bldP spid="44" grpId="0" animBg="1"/>
      <p:bldP spid="44" grpId="1" animBg="1"/>
      <p:bldP spid="45" grpId="0" animBg="1"/>
      <p:bldP spid="45" grpId="1" animBg="1"/>
      <p:bldP spid="46" grpId="0"/>
      <p:bldP spid="46" grpId="1"/>
      <p:bldP spid="47" grpId="0" animBg="1"/>
      <p:bldP spid="47" grpId="1" animBg="1"/>
      <p:bldP spid="48" grpId="0"/>
      <p:bldP spid="48" grpId="1"/>
      <p:bldP spid="53" grpId="0" animBg="1"/>
      <p:bldP spid="54" grpId="0" animBg="1"/>
      <p:bldP spid="32" grpId="0" animBg="1"/>
      <p:bldP spid="32" grpId="1" animBg="1"/>
      <p:bldP spid="68" grpId="0" animBg="1"/>
      <p:bldP spid="69" grpId="0" animBg="1"/>
      <p:bldP spid="70" grpId="0" animBg="1"/>
      <p:bldP spid="71"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s-AR" dirty="0" smtClean="0"/>
              <a:t>Qué es </a:t>
            </a:r>
            <a:r>
              <a:rPr lang="en-US" dirty="0" smtClean="0"/>
              <a:t>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s-AR" sz="1500" kern="0" dirty="0" smtClean="0">
                  <a:gradFill flip="none" rotWithShape="1">
                    <a:gsLst>
                      <a:gs pos="0">
                        <a:srgbClr val="FFFFFF"/>
                      </a:gs>
                      <a:gs pos="100000">
                        <a:srgbClr val="FFFFFF"/>
                      </a:gs>
                    </a:gsLst>
                    <a:lin ang="5400000" scaled="0"/>
                    <a:tileRect/>
                  </a:gradFill>
                  <a:latin typeface="Segoe UI"/>
                </a:rPr>
                <a:t>Datos</a:t>
              </a:r>
              <a:endParaRPr lang="es-AR" sz="1500" kern="0" dirty="0">
                <a:gradFill flip="none" rotWithShape="1">
                  <a:gsLst>
                    <a:gs pos="0">
                      <a:srgbClr val="FFFFFF"/>
                    </a:gs>
                    <a:gs pos="100000">
                      <a:srgbClr val="FFFFFF"/>
                    </a:gs>
                  </a:gsLst>
                  <a:lin ang="5400000" scaled="0"/>
                  <a:tileRect/>
                </a:gradFill>
                <a:latin typeface="Segoe UI"/>
              </a:endParaRP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s-AR"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s-AR" sz="1500" kern="0" dirty="0" smtClean="0">
                <a:gradFill flip="none" rotWithShape="1">
                  <a:gsLst>
                    <a:gs pos="0">
                      <a:srgbClr val="FFFFFF"/>
                    </a:gs>
                    <a:gs pos="100000">
                      <a:srgbClr val="FFFFFF"/>
                    </a:gs>
                  </a:gsLst>
                  <a:lin ang="5400000" scaled="0"/>
                  <a:tileRect/>
                </a:gradFill>
                <a:latin typeface="Segoe UI"/>
              </a:rPr>
              <a:t>Notificaciones</a:t>
            </a:r>
            <a:endParaRPr lang="es-AR" sz="1500" kern="0" dirty="0">
              <a:gradFill flip="none" rotWithShape="1">
                <a:gsLst>
                  <a:gs pos="0">
                    <a:srgbClr val="FFFFFF"/>
                  </a:gs>
                  <a:gs pos="100000">
                    <a:srgbClr val="FFFFFF"/>
                  </a:gs>
                </a:gsLst>
                <a:lin ang="5400000" scaled="0"/>
                <a:tileRect/>
              </a:gradFill>
              <a:latin typeface="Segoe UI"/>
            </a:endParaRP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s-AR" sz="2400" kern="0" dirty="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s-AR" sz="2400" kern="0" dirty="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s-AR" sz="2400" kern="0" dirty="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s-AR" sz="2400" kern="0" dirty="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s-AR" sz="2400" kern="0" dirty="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s-AR" sz="2400" kern="0" dirty="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s-AR" sz="1500" kern="0" dirty="0" smtClean="0">
                  <a:gradFill flip="none" rotWithShape="1">
                    <a:gsLst>
                      <a:gs pos="0">
                        <a:srgbClr val="FFFFFF"/>
                      </a:gs>
                      <a:gs pos="100000">
                        <a:srgbClr val="FFFFFF"/>
                      </a:gs>
                    </a:gsLst>
                    <a:lin ang="5400000" scaled="0"/>
                    <a:tileRect/>
                  </a:gradFill>
                  <a:latin typeface="Segoe UI"/>
                </a:rPr>
                <a:t>Autenticación y Autorización</a:t>
              </a:r>
              <a:endParaRPr lang="es-AR"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s-AR" sz="2400" kern="0" dirty="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Server Scripts + Custom API</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20" name="Group 19"/>
            <p:cNvGrpSpPr/>
            <p:nvPr/>
          </p:nvGrpSpPr>
          <p:grpSpPr bwMode="black">
            <a:xfrm>
              <a:off x="2405244" y="4807551"/>
              <a:ext cx="975049" cy="828286"/>
              <a:chOff x="5184775" y="26584"/>
              <a:chExt cx="1500188" cy="1220786"/>
            </a:xfrm>
            <a:grpFill/>
          </p:grpSpPr>
          <p:sp>
            <p:nvSpPr>
              <p:cNvPr id="21" name="Freeform 86"/>
              <p:cNvSpPr>
                <a:spLocks noEditPoints="1"/>
              </p:cNvSpPr>
              <p:nvPr/>
            </p:nvSpPr>
            <p:spPr bwMode="black">
              <a:xfrm>
                <a:off x="5184775" y="145646"/>
                <a:ext cx="1095375" cy="1101724"/>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2" y="613958"/>
                <a:ext cx="203200" cy="2032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6584"/>
                <a:ext cx="555625" cy="598489"/>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s-AR" sz="1500" kern="0" dirty="0" smtClean="0">
                  <a:gradFill flip="none" rotWithShape="1">
                    <a:gsLst>
                      <a:gs pos="0">
                        <a:srgbClr val="FFFFFF"/>
                      </a:gs>
                      <a:gs pos="100000">
                        <a:srgbClr val="FFFFFF"/>
                      </a:gs>
                    </a:gsLst>
                    <a:lin ang="5400000" scaled="0"/>
                    <a:tileRect/>
                  </a:gradFill>
                  <a:latin typeface="Segoe UI"/>
                </a:rPr>
                <a:t>Planificador</a:t>
              </a:r>
              <a:endParaRPr lang="es-AR"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s-AR" sz="1500" kern="0" dirty="0" smtClean="0">
                  <a:gradFill flip="none" rotWithShape="1">
                    <a:gsLst>
                      <a:gs pos="0">
                        <a:srgbClr val="FFFFFF"/>
                      </a:gs>
                      <a:gs pos="100000">
                        <a:srgbClr val="FFFFFF"/>
                      </a:gs>
                    </a:gsLst>
                    <a:lin ang="5400000" scaled="0"/>
                    <a:tileRect/>
                  </a:gradFill>
                  <a:latin typeface="Segoe UI"/>
                </a:rPr>
                <a:t>Escalamiento</a:t>
              </a:r>
              <a:endParaRPr lang="es-AR"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4598438" cy="1107996"/>
          </a:xfrm>
          <a:prstGeom prst="rect">
            <a:avLst/>
          </a:prstGeom>
        </p:spPr>
        <p:txBody>
          <a:bodyPr wrap="none">
            <a:spAutoFit/>
          </a:bodyPr>
          <a:lstStyle/>
          <a:p>
            <a:pPr lvl="0" defTabSz="914099" fontAlgn="base">
              <a:spcBef>
                <a:spcPct val="0"/>
              </a:spcBef>
              <a:spcAft>
                <a:spcPct val="0"/>
              </a:spcAft>
            </a:pPr>
            <a:r>
              <a:rPr lang="es-AR"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Introducción</a:t>
            </a:r>
            <a:endParaRPr lang="es-AR"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err="1" smtClean="0"/>
              <a:t>Almacenamiento</a:t>
            </a:r>
            <a:r>
              <a:rPr lang="en-US" dirty="0" smtClean="0"/>
              <a:t> </a:t>
            </a:r>
            <a:r>
              <a:rPr lang="en-US" dirty="0" err="1" smtClean="0"/>
              <a:t>Estructurado</a:t>
            </a:r>
            <a:endParaRPr lang="en-US" dirty="0"/>
          </a:p>
        </p:txBody>
      </p:sp>
      <p:sp>
        <p:nvSpPr>
          <p:cNvPr id="3" name="Text Placeholder 2"/>
          <p:cNvSpPr>
            <a:spLocks noGrp="1"/>
          </p:cNvSpPr>
          <p:nvPr>
            <p:ph type="body" sz="quarter" idx="10"/>
          </p:nvPr>
        </p:nvSpPr>
        <p:spPr>
          <a:xfrm>
            <a:off x="519112" y="1370525"/>
            <a:ext cx="11149013" cy="5189113"/>
          </a:xfrm>
        </p:spPr>
        <p:txBody>
          <a:bodyPr/>
          <a:lstStyle/>
          <a:p>
            <a:r>
              <a:rPr lang="en-US" sz="3600" dirty="0" err="1" smtClean="0"/>
              <a:t>Provisto</a:t>
            </a:r>
            <a:r>
              <a:rPr lang="en-US" sz="3600" dirty="0" smtClean="0"/>
              <a:t> </a:t>
            </a:r>
            <a:r>
              <a:rPr lang="en-US" sz="3600" dirty="0" err="1" smtClean="0"/>
              <a:t>por</a:t>
            </a:r>
            <a:r>
              <a:rPr lang="en-US" sz="3600" dirty="0" smtClean="0"/>
              <a:t> SQL Database</a:t>
            </a:r>
          </a:p>
          <a:p>
            <a:r>
              <a:rPr lang="en-US" sz="3600" dirty="0" err="1" smtClean="0"/>
              <a:t>Misma</a:t>
            </a:r>
            <a:r>
              <a:rPr lang="en-US" sz="3600" dirty="0" smtClean="0"/>
              <a:t> DB – Multiple Mobile Services</a:t>
            </a:r>
          </a:p>
          <a:p>
            <a:r>
              <a:rPr lang="en-US" sz="3600" b="1" spc="-71" dirty="0" smtClean="0">
                <a:gradFill>
                  <a:gsLst>
                    <a:gs pos="2917">
                      <a:schemeClr val="tx1"/>
                    </a:gs>
                    <a:gs pos="30000">
                      <a:schemeClr val="tx1"/>
                    </a:gs>
                  </a:gsLst>
                  <a:lin ang="5400000" scaled="0"/>
                </a:gradFill>
              </a:rPr>
              <a:t>	</a:t>
            </a:r>
            <a:r>
              <a:rPr lang="en-US" sz="3600" b="1" spc="-71" dirty="0" err="1" smtClean="0">
                <a:gradFill>
                  <a:gsLst>
                    <a:gs pos="2917">
                      <a:schemeClr val="tx1"/>
                    </a:gs>
                    <a:gs pos="30000">
                      <a:schemeClr val="tx1"/>
                    </a:gs>
                  </a:gsLst>
                  <a:lin ang="5400000" scaled="0"/>
                </a:gradFill>
              </a:rPr>
              <a:t>AppX.</a:t>
            </a:r>
            <a:r>
              <a:rPr lang="en-US" sz="3600" spc="-71" dirty="0" err="1" smtClean="0">
                <a:gradFill>
                  <a:gsLst>
                    <a:gs pos="2917">
                      <a:schemeClr val="tx1"/>
                    </a:gs>
                    <a:gs pos="30000">
                      <a:schemeClr val="tx1"/>
                    </a:gs>
                  </a:gsLst>
                  <a:lin ang="5400000" scaled="0"/>
                </a:gradFill>
              </a:rPr>
              <a:t>Todoitem</a:t>
            </a:r>
            <a:endParaRPr lang="en-US" sz="3600" spc="-71" dirty="0">
              <a:gradFill>
                <a:gsLst>
                  <a:gs pos="2917">
                    <a:schemeClr val="tx1"/>
                  </a:gs>
                  <a:gs pos="30000">
                    <a:schemeClr val="tx1"/>
                  </a:gs>
                </a:gsLst>
                <a:lin ang="5400000" scaled="0"/>
              </a:gradFill>
            </a:endParaRPr>
          </a:p>
          <a:p>
            <a:r>
              <a:rPr lang="en-US" sz="3600" b="1" spc="-71" dirty="0" smtClean="0">
                <a:gradFill>
                  <a:gsLst>
                    <a:gs pos="2917">
                      <a:schemeClr val="tx1"/>
                    </a:gs>
                    <a:gs pos="30000">
                      <a:schemeClr val="tx1"/>
                    </a:gs>
                  </a:gsLst>
                  <a:lin ang="5400000" scaled="0"/>
                </a:gradFill>
              </a:rPr>
              <a:t>	</a:t>
            </a:r>
            <a:r>
              <a:rPr lang="en-US" sz="3600" b="1" spc="-71" dirty="0" err="1" smtClean="0">
                <a:gradFill>
                  <a:gsLst>
                    <a:gs pos="2917">
                      <a:schemeClr val="tx1"/>
                    </a:gs>
                    <a:gs pos="30000">
                      <a:schemeClr val="tx1"/>
                    </a:gs>
                  </a:gsLst>
                  <a:lin ang="5400000" scaled="0"/>
                </a:gradFill>
              </a:rPr>
              <a:t>AppY.</a:t>
            </a:r>
            <a:r>
              <a:rPr lang="en-US" sz="3600" spc="-71" dirty="0" err="1" smtClean="0">
                <a:gradFill>
                  <a:gsLst>
                    <a:gs pos="2917">
                      <a:schemeClr val="tx1"/>
                    </a:gs>
                    <a:gs pos="30000">
                      <a:schemeClr val="tx1"/>
                    </a:gs>
                  </a:gsLst>
                  <a:lin ang="5400000" scaled="0"/>
                </a:gradFill>
              </a:rPr>
              <a:t>Todoitem</a:t>
            </a:r>
            <a:endParaRPr lang="en-US" sz="3600" dirty="0" smtClean="0"/>
          </a:p>
          <a:p>
            <a:r>
              <a:rPr lang="en-US" sz="3600" dirty="0" err="1" smtClean="0"/>
              <a:t>Administración</a:t>
            </a:r>
            <a:r>
              <a:rPr lang="en-US" sz="3600" dirty="0" smtClean="0"/>
              <a:t> de </a:t>
            </a:r>
            <a:r>
              <a:rPr lang="en-US" sz="3600" dirty="0" err="1" smtClean="0"/>
              <a:t>Datos</a:t>
            </a:r>
            <a:r>
              <a:rPr lang="en-US" sz="3600" dirty="0" smtClean="0"/>
              <a:t> a </a:t>
            </a:r>
            <a:r>
              <a:rPr lang="en-US" sz="3600" dirty="0" err="1" smtClean="0"/>
              <a:t>través</a:t>
            </a:r>
            <a:r>
              <a:rPr lang="en-US" sz="3600" dirty="0" smtClean="0"/>
              <a:t> de:</a:t>
            </a:r>
          </a:p>
          <a:p>
            <a:r>
              <a:rPr lang="en-US" sz="3200" dirty="0" smtClean="0">
                <a:solidFill>
                  <a:srgbClr val="292929"/>
                </a:solidFill>
              </a:rPr>
              <a:t>	Windows Azure Portal</a:t>
            </a:r>
          </a:p>
          <a:p>
            <a:r>
              <a:rPr lang="en-US" sz="3200" dirty="0" smtClean="0">
                <a:solidFill>
                  <a:srgbClr val="292929"/>
                </a:solidFill>
              </a:rPr>
              <a:t>	SQL Portal, SQL Management Studio</a:t>
            </a:r>
          </a:p>
          <a:p>
            <a:r>
              <a:rPr lang="en-US" sz="3200" dirty="0" smtClean="0">
                <a:solidFill>
                  <a:srgbClr val="292929"/>
                </a:solidFill>
              </a:rPr>
              <a:t>	REST API</a:t>
            </a:r>
          </a:p>
          <a:p>
            <a:r>
              <a:rPr lang="en-US" sz="3200" dirty="0" smtClean="0">
                <a:solidFill>
                  <a:srgbClr val="292929"/>
                </a:solidFill>
              </a:rPr>
              <a:t>	CLI Tools</a:t>
            </a:r>
            <a:endParaRPr lang="en-US" sz="3200"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La API REST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8392939" cy="738664"/>
          </a:xfrm>
          <a:prstGeom prst="rect">
            <a:avLst/>
          </a:prstGeom>
          <a:noFill/>
        </p:spPr>
        <p:txBody>
          <a:bodyPr wrap="none" lIns="182880" tIns="146304" rIns="182880" bIns="146304" rtlCol="0">
            <a:spAutoFit/>
          </a:bodyPr>
          <a:lstStyle/>
          <a:p>
            <a:pPr>
              <a:lnSpc>
                <a:spcPct val="90000"/>
              </a:lnSpc>
              <a:spcAft>
                <a:spcPts val="600"/>
              </a:spcAft>
            </a:pPr>
            <a:r>
              <a:rPr lang="en-US" sz="3200" dirty="0" err="1" smtClean="0">
                <a:gradFill>
                  <a:gsLst>
                    <a:gs pos="2917">
                      <a:schemeClr val="tx1"/>
                    </a:gs>
                    <a:gs pos="30000">
                      <a:schemeClr val="tx1"/>
                    </a:gs>
                  </a:gsLst>
                  <a:lin ang="5400000" scaled="0"/>
                </a:gradFill>
                <a:latin typeface="+mj-lt"/>
              </a:rPr>
              <a:t>Operaciones</a:t>
            </a:r>
            <a:r>
              <a:rPr lang="en-US" sz="3200" dirty="0" smtClean="0">
                <a:gradFill>
                  <a:gsLst>
                    <a:gs pos="2917">
                      <a:schemeClr val="tx1"/>
                    </a:gs>
                    <a:gs pos="30000">
                      <a:schemeClr val="tx1"/>
                    </a:gs>
                  </a:gsLst>
                  <a:lin ang="5400000" scaled="0"/>
                </a:gradFill>
                <a:latin typeface="+mj-lt"/>
              </a:rPr>
              <a:t> de </a:t>
            </a:r>
            <a:r>
              <a:rPr lang="en-US" sz="3200" dirty="0" err="1" smtClean="0">
                <a:gradFill>
                  <a:gsLst>
                    <a:gs pos="2917">
                      <a:schemeClr val="tx1"/>
                    </a:gs>
                    <a:gs pos="30000">
                      <a:schemeClr val="tx1"/>
                    </a:gs>
                  </a:gsLst>
                  <a:lin ang="5400000" scaled="0"/>
                </a:gradFill>
                <a:latin typeface="+mj-lt"/>
              </a:rPr>
              <a:t>Datos</a:t>
            </a:r>
            <a:r>
              <a:rPr lang="en-US" sz="3200" dirty="0" smtClean="0">
                <a:gradFill>
                  <a:gsLst>
                    <a:gs pos="2917">
                      <a:schemeClr val="tx1"/>
                    </a:gs>
                    <a:gs pos="30000">
                      <a:schemeClr val="tx1"/>
                    </a:gs>
                  </a:gsLst>
                  <a:lin ang="5400000" scaled="0"/>
                </a:gradFill>
                <a:latin typeface="+mj-lt"/>
              </a:rPr>
              <a:t> y </a:t>
            </a:r>
            <a:r>
              <a:rPr lang="en-US" sz="3200" dirty="0" err="1" smtClean="0">
                <a:gradFill>
                  <a:gsLst>
                    <a:gs pos="2917">
                      <a:schemeClr val="tx1"/>
                    </a:gs>
                    <a:gs pos="30000">
                      <a:schemeClr val="tx1"/>
                    </a:gs>
                  </a:gsLst>
                  <a:lin ang="5400000" scaled="0"/>
                </a:gradFill>
                <a:latin typeface="+mj-lt"/>
              </a:rPr>
              <a:t>su</a:t>
            </a:r>
            <a:r>
              <a:rPr lang="en-US" sz="3200" dirty="0" smtClean="0">
                <a:gradFill>
                  <a:gsLst>
                    <a:gs pos="2917">
                      <a:schemeClr val="tx1"/>
                    </a:gs>
                    <a:gs pos="30000">
                      <a:schemeClr val="tx1"/>
                    </a:gs>
                  </a:gsLst>
                  <a:lin ang="5400000" scaled="0"/>
                </a:gradFill>
                <a:latin typeface="+mj-lt"/>
              </a:rPr>
              <a:t> </a:t>
            </a:r>
            <a:r>
              <a:rPr lang="en-US" sz="3200" dirty="0" err="1" smtClean="0">
                <a:gradFill>
                  <a:gsLst>
                    <a:gs pos="2917">
                      <a:schemeClr val="tx1"/>
                    </a:gs>
                    <a:gs pos="30000">
                      <a:schemeClr val="tx1"/>
                    </a:gs>
                  </a:gsLst>
                  <a:lin ang="5400000" scaled="0"/>
                </a:gradFill>
                <a:latin typeface="+mj-lt"/>
              </a:rPr>
              <a:t>equivalente</a:t>
            </a:r>
            <a:r>
              <a:rPr lang="en-US" sz="3200" dirty="0" smtClean="0">
                <a:gradFill>
                  <a:gsLst>
                    <a:gs pos="2917">
                      <a:schemeClr val="tx1"/>
                    </a:gs>
                    <a:gs pos="30000">
                      <a:schemeClr val="tx1"/>
                    </a:gs>
                  </a:gsLst>
                  <a:lin ang="5400000" scaled="0"/>
                </a:gradFill>
                <a:latin typeface="+mj-lt"/>
              </a:rPr>
              <a:t> REST</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47897"/>
          </a:xfrm>
        </p:spPr>
        <p:txBody>
          <a:bodyPr/>
          <a:lstStyle/>
          <a:p>
            <a:r>
              <a:rPr lang="en-US" dirty="0" err="1" smtClean="0"/>
              <a:t>Mapeo</a:t>
            </a:r>
            <a:r>
              <a:rPr lang="en-US" dirty="0" smtClean="0"/>
              <a:t> de </a:t>
            </a:r>
            <a:r>
              <a:rPr lang="en-US" dirty="0" err="1" smtClean="0"/>
              <a:t>Tipos</a:t>
            </a:r>
            <a:r>
              <a:rPr lang="en-US" dirty="0" smtClean="0"/>
              <a:t> JSON a SQL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Scripts del </a:t>
            </a:r>
            <a:r>
              <a:rPr lang="en-US" dirty="0" err="1" smtClean="0"/>
              <a:t>Lado</a:t>
            </a:r>
            <a:r>
              <a:rPr lang="en-US" dirty="0" smtClean="0"/>
              <a:t> del </a:t>
            </a:r>
            <a:r>
              <a:rPr lang="en-US" dirty="0" err="1" smtClean="0"/>
              <a:t>Servidor</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err="1" smtClean="0"/>
              <a:t>Personalizar</a:t>
            </a:r>
            <a:r>
              <a:rPr lang="en-US" dirty="0" smtClean="0"/>
              <a:t> la </a:t>
            </a:r>
            <a:r>
              <a:rPr lang="en-US" dirty="0" err="1" smtClean="0"/>
              <a:t>lógica</a:t>
            </a:r>
            <a:r>
              <a:rPr lang="en-US" dirty="0" smtClean="0"/>
              <a:t> en el </a:t>
            </a:r>
            <a:r>
              <a:rPr lang="en-US" dirty="0" err="1" smtClean="0"/>
              <a:t>servidor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Por</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defecto</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los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datos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pasan</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directamente</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 SQL</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Interceptan</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las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peticiones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ABM a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las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tablas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Flujo</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de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lógica</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altamente</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personalizable</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59010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dcmitype/"/>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29882</TotalTime>
  <Words>855</Words>
  <Application>Microsoft Office PowerPoint</Application>
  <PresentationFormat>Custom</PresentationFormat>
  <Paragraphs>330</Paragraphs>
  <Slides>35</Slides>
  <Notes>33</Notes>
  <HiddenSlides>9</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メイリオ</vt:lpstr>
      <vt:lpstr>Arial</vt:lpstr>
      <vt:lpstr>Calibri</vt:lpstr>
      <vt:lpstr>Consolas</vt:lpstr>
      <vt:lpstr>Segoe UI</vt:lpstr>
      <vt:lpstr>Segoe UI Light</vt:lpstr>
      <vt:lpstr>Segoe UI Semibold</vt:lpstr>
      <vt:lpstr>Times New Roman</vt:lpstr>
      <vt:lpstr>MS1444_Windows Azure Template 16x9_r08a</vt:lpstr>
      <vt:lpstr>White with Consolas font for code slides</vt:lpstr>
      <vt:lpstr>1_White with Consolas font for code slides</vt:lpstr>
      <vt:lpstr>Creando aplicaciones con Mobile Services</vt:lpstr>
      <vt:lpstr>PowerPoint Presentation</vt:lpstr>
      <vt:lpstr>Agenda</vt:lpstr>
      <vt:lpstr>Qué es Mobile Services?</vt:lpstr>
      <vt:lpstr>PowerPoint Presentation</vt:lpstr>
      <vt:lpstr>Almacenamiento Estructurado</vt:lpstr>
      <vt:lpstr>La API REST</vt:lpstr>
      <vt:lpstr>Mapeo de Tipos JSON a SQL</vt:lpstr>
      <vt:lpstr>Scripts del Lado del Servidor</vt:lpstr>
      <vt:lpstr>Módulos de Node</vt:lpstr>
      <vt:lpstr>PowerPoint Presentation</vt:lpstr>
      <vt:lpstr>Ciclo de vida de las notificaciones Push</vt:lpstr>
      <vt:lpstr>Notificaciones Push</vt:lpstr>
      <vt:lpstr>PowerPoint Presentation</vt:lpstr>
      <vt:lpstr>Autenticación y Autorización</vt:lpstr>
      <vt:lpstr>El objeto User</vt:lpstr>
      <vt:lpstr>PowerPoint Presentation</vt:lpstr>
      <vt:lpstr>Más opciones para los scripts: Custom API</vt:lpstr>
      <vt:lpstr>Más opciones para scripts: El planificador</vt:lpstr>
      <vt:lpstr>PowerPoint Presentation</vt:lpstr>
      <vt:lpstr>Diagnóstico, Logging, Escalamiento</vt:lpstr>
      <vt:lpstr>Escalamiento del Servicio</vt:lpstr>
      <vt:lpstr>PowerPoint Presentation</vt:lpstr>
      <vt:lpstr>Mobile Services Tiers</vt:lpstr>
      <vt:lpstr>Windows Azure Mobile Services</vt:lpstr>
      <vt:lpstr>Recursos</vt:lpstr>
      <vt:lpstr>PowerPoint Presentation</vt:lpstr>
      <vt:lpstr>PowerPoint Presentation</vt:lpstr>
      <vt:lpstr>Script Source Control</vt:lpstr>
      <vt:lpstr>PowerPoint Presentation</vt:lpstr>
      <vt:lpstr>Command Line Tools</vt:lpstr>
      <vt:lpstr>PowerPoint Presentation</vt:lpstr>
      <vt:lpstr>API Authorization</vt:lpstr>
      <vt:lpstr>Authenticated Users</vt:lpstr>
      <vt:lpstr>OAuth Authentication Flow</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Hernán Meydac Jean</cp:lastModifiedBy>
  <cp:revision>693</cp:revision>
  <cp:lastPrinted>2011-12-06T05:57:58Z</cp:lastPrinted>
  <dcterms:created xsi:type="dcterms:W3CDTF">2011-03-29T16:07:22Z</dcterms:created>
  <dcterms:modified xsi:type="dcterms:W3CDTF">2014-04-09T12:22:03Z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