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Hin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Hind-bold.fntdata"/><Relationship Id="rId25" Type="http://schemas.openxmlformats.org/officeDocument/2006/relationships/slide" Target="slides/slide21.xml"/><Relationship Id="rId47" Type="http://schemas.openxmlformats.org/officeDocument/2006/relationships/font" Target="fonts/Hind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é velho.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cplusplus.com/" TargetMode="External"/><Relationship Id="rId4" Type="http://schemas.openxmlformats.org/officeDocument/2006/relationships/hyperlink" Target="https://www.rust-lang.org/pt-BR/documentation.html" TargetMode="External"/><Relationship Id="rId5" Type="http://schemas.openxmlformats.org/officeDocument/2006/relationships/hyperlink" Target="https://gist.github.com/brendanzab/922041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825" y="1560050"/>
            <a:ext cx="2023350" cy="20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306" y="1098625"/>
            <a:ext cx="2960400" cy="29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67088" y="5608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010313" y="118949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>
                <a:solidFill>
                  <a:schemeClr val="lt1"/>
                </a:solidFill>
              </a:rPr>
              <a:t>Existe exatamente uma forma de criar uma instância de um tipo definido: nomear e inicializar todos os campos de uma vez.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75" y="3450375"/>
            <a:ext cx="1918125" cy="11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325" y="2344068"/>
            <a:ext cx="2952324" cy="2286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625" y="2220750"/>
            <a:ext cx="1796375" cy="12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067088" y="1616473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Construtores básicos.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Traits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Polimorfismo parametrizado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238" y="610638"/>
            <a:ext cx="31337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908" y="3605462"/>
            <a:ext cx="4688100" cy="10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48" y="3292752"/>
            <a:ext cx="4228850" cy="13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</a:t>
            </a:r>
            <a:r>
              <a:rPr lang="en"/>
              <a:t>:  funcional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067093" y="1650550"/>
            <a:ext cx="27789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Pattern Matching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Option: Some e None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Enums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36" y="3329925"/>
            <a:ext cx="2386489" cy="14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625" y="3329923"/>
            <a:ext cx="2145524" cy="14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113" y="1715038"/>
            <a:ext cx="41433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Construtores: Expressões 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579225" y="1650550"/>
            <a:ext cx="45642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As expressões</a:t>
            </a:r>
            <a:r>
              <a:rPr lang="en" sz="1800"/>
              <a:t> em Rust</a:t>
            </a:r>
            <a:r>
              <a:rPr lang="en" sz="1800"/>
              <a:t> são infixas.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Comandos podem ser usados dentro expressões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A última expressão de uma função é implicitamente retornada.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450" y="3052250"/>
            <a:ext cx="25717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Construtores: Expressões 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067100" y="1678125"/>
            <a:ext cx="45642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Option: Substitui o </a:t>
            </a:r>
            <a:r>
              <a:rPr b="1" lang="en" sz="1800"/>
              <a:t>null</a:t>
            </a:r>
            <a:r>
              <a:rPr lang="en" sz="1800"/>
              <a:t> na linguagem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Existência de </a:t>
            </a:r>
            <a:r>
              <a:rPr b="1" lang="en" sz="1800"/>
              <a:t>null</a:t>
            </a:r>
            <a:r>
              <a:rPr lang="en" sz="1800"/>
              <a:t> pode levar à erros, o Option obriga o </a:t>
            </a:r>
            <a:r>
              <a:rPr i="1" lang="en" sz="1800"/>
              <a:t>matching.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25" y="3137712"/>
            <a:ext cx="4615700" cy="1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memória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067100" y="1678125"/>
            <a:ext cx="6296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b="1" lang="en" sz="1800"/>
              <a:t>Não possui Garbage Collector: </a:t>
            </a:r>
            <a:r>
              <a:rPr b="1" lang="en" sz="1800"/>
              <a:t>GC </a:t>
            </a:r>
            <a:r>
              <a:rPr lang="en" sz="1800"/>
              <a:t>gera overheads. Rust optou por questão de </a:t>
            </a:r>
            <a:r>
              <a:rPr lang="en" sz="1800"/>
              <a:t>performance</a:t>
            </a:r>
            <a:r>
              <a:rPr lang="en" sz="1800"/>
              <a:t> não utilizá-lo.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b="1" lang="en" sz="1800"/>
              <a:t>Ownership/Borrow: </a:t>
            </a:r>
            <a:r>
              <a:rPr lang="en" sz="1800"/>
              <a:t>Permite um gerenciamento seguro de memória na falta do </a:t>
            </a:r>
            <a:r>
              <a:rPr b="1" lang="en" sz="1800"/>
              <a:t>GC.</a:t>
            </a:r>
            <a:r>
              <a:rPr lang="en" sz="1800"/>
              <a:t> 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b="1" lang="en" sz="1800">
                <a:solidFill>
                  <a:schemeClr val="lt1"/>
                </a:solidFill>
              </a:rPr>
              <a:t>Lifetime: </a:t>
            </a:r>
            <a:r>
              <a:rPr lang="en" sz="1800">
                <a:solidFill>
                  <a:schemeClr val="lt1"/>
                </a:solidFill>
              </a:rPr>
              <a:t>Impede que exista uma referência para uma região de memória já inválida (desalocada).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›"/>
            </a:pPr>
            <a:r>
              <a:rPr b="1" lang="en" sz="1800">
                <a:solidFill>
                  <a:schemeClr val="lt1"/>
                </a:solidFill>
              </a:rPr>
              <a:t>Não necessita de free: </a:t>
            </a:r>
            <a:r>
              <a:rPr lang="en" sz="1800">
                <a:solidFill>
                  <a:schemeClr val="lt1"/>
                </a:solidFill>
              </a:rPr>
              <a:t>assim que termina o escopo</a:t>
            </a:r>
            <a:r>
              <a:rPr i="1"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do “Owner” os recursos são liberados.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 mut s1 = String::from("hello");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00" y="2280325"/>
            <a:ext cx="3600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let 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= 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00" y="912850"/>
            <a:ext cx="3828975" cy="3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 flipH="1" rot="1426320">
            <a:off x="5879820" y="2225638"/>
            <a:ext cx="531384" cy="571288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Domínio de aplicação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067100" y="1650550"/>
            <a:ext cx="47715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›"/>
            </a:pPr>
            <a:r>
              <a:rPr lang="en" sz="1800">
                <a:solidFill>
                  <a:schemeClr val="lt1"/>
                </a:solidFill>
              </a:rPr>
              <a:t>L</a:t>
            </a:r>
            <a:r>
              <a:rPr lang="en" sz="1800">
                <a:solidFill>
                  <a:schemeClr val="lt1"/>
                </a:solidFill>
              </a:rPr>
              <a:t>inguagem de alto desempenho, o domínio de problemas o qual ela trabalha é pequeno e bem definido: Sistemas Críticos, Softwares Básicos e etc.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472" y="1415150"/>
            <a:ext cx="1357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971" y="3305650"/>
            <a:ext cx="1292701" cy="133469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1159875" y="3161950"/>
            <a:ext cx="47715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Hind"/>
              <a:buChar char="●"/>
            </a:pP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Cicada Unix Shell, Redox OS </a:t>
            </a:r>
            <a:endParaRPr sz="1800">
              <a:solidFill>
                <a:srgbClr val="F3F3F3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	</a:t>
            </a: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e</a:t>
            </a: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 Mozilla Firefox (alguns componentes)</a:t>
            </a:r>
            <a:endParaRPr sz="1800">
              <a:solidFill>
                <a:srgbClr val="F3F3F3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	</a:t>
            </a: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u</a:t>
            </a: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tilizam Rust em suas </a:t>
            </a:r>
            <a:r>
              <a:rPr lang="en" sz="1800">
                <a:solidFill>
                  <a:srgbClr val="F3F3F3"/>
                </a:solidFill>
                <a:latin typeface="Hind"/>
                <a:ea typeface="Hind"/>
                <a:cs typeface="Hind"/>
                <a:sym typeface="Hind"/>
              </a:rPr>
              <a:t>implementações.</a:t>
            </a:r>
            <a:endParaRPr sz="1800">
              <a:solidFill>
                <a:srgbClr val="F3F3F3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Domínio de aplicação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765900" y="1707850"/>
            <a:ext cx="64482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b="1" lang="en" sz="1800"/>
              <a:t>NPM (Node Package Manager):</a:t>
            </a:r>
            <a:r>
              <a:rPr lang="en" sz="1800"/>
              <a:t> </a:t>
            </a:r>
            <a:r>
              <a:rPr lang="en" sz="1800"/>
              <a:t>Substituíram</a:t>
            </a:r>
            <a:r>
              <a:rPr lang="en" sz="1800"/>
              <a:t> C por Rust para controle mais seguro das operações nos registros dos pacotes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b="1" lang="en" sz="1800"/>
              <a:t>DropBox: </a:t>
            </a:r>
            <a:r>
              <a:rPr lang="en" sz="1800"/>
              <a:t>Otimizar o armazenamento de arquivos na nuvem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b="1" lang="en" sz="1800"/>
              <a:t>Fire and Emergency NZ:</a:t>
            </a:r>
            <a:r>
              <a:rPr lang="en" sz="1800"/>
              <a:t> Construiu um motor de busca para pesquisa de geolocalização em sistemas embarcados.</a:t>
            </a:r>
            <a:endParaRPr sz="180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248" y="912838"/>
            <a:ext cx="1802850" cy="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925" y="3915275"/>
            <a:ext cx="1859625" cy="99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800" y="3962086"/>
            <a:ext cx="2097300" cy="9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Histórico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Projeto pessoal liderado pelo funcionário da empresa norte-americana Mozilla, Graydon Hoare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O primeiro release pre-alpha do compilador Rust deu-se em janeiro de 2012. Rust 1.0, a primeira release estável, foi lançada em 15 maio de 2015.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Última release estável 1.27.0 (2018-06-21)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Rust foi eleita a terceira linguagem de programação mais amada em 2015, por pesquisa da Stack Overflow, e foi a primeira na mesma pesquisa em 2016, 2017 e 2018.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188" y="2439325"/>
            <a:ext cx="1800013" cy="18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012800" y="4157275"/>
            <a:ext cx="18528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Graydon Hoare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Usuário Característico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Usuário altamente especializado que deseja máxima </a:t>
            </a:r>
            <a:r>
              <a:rPr lang="en" sz="1800"/>
              <a:t>performance com o mínimo de risco.</a:t>
            </a:r>
            <a:r>
              <a:rPr lang="en" sz="1800"/>
              <a:t>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Segurança em sistemas críticos.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Concorrência sem data race. *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Abstração sem overhead.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Shape 329"/>
          <p:cNvSpPr txBox="1"/>
          <p:nvPr/>
        </p:nvSpPr>
        <p:spPr>
          <a:xfrm>
            <a:off x="1847800" y="509725"/>
            <a:ext cx="7335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387" y="3515026"/>
            <a:ext cx="3687825" cy="8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2220225" y="4369875"/>
            <a:ext cx="3861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Exemplo de concorrência sem data Race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vs C++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101938" y="168539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Legibilidade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Capacidade de escrita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Confiabilidade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Custo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Outros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Legibilidade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61650" y="1645800"/>
            <a:ext cx="69033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Simplicidade global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Rust possui 42 keywords e outras 17 reservadas para potencial uso,  C++ possui 96 keywords.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C++ suporta overload de operadores e de funções nativamente,  Rust suporte somente para operadores.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Ambas linguagens são complexas, porém C++ é mais antiga e possui maior </a:t>
            </a:r>
            <a:r>
              <a:rPr lang="en" sz="1800"/>
              <a:t>variação de</a:t>
            </a:r>
            <a:r>
              <a:rPr lang="en" sz="1800"/>
              <a:t> expressões.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Legibilidade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Ortogonalidade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C++ é inconsistente quando analisada sua legibilidade, Rust oferece maior ortogonalidade.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Abordagem funcional de Rust e pattern matching garantem ortogonalidade satisfatória.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150" y="2695925"/>
            <a:ext cx="1677275" cy="8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075" y="3632650"/>
            <a:ext cx="2362200" cy="96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124" y="3301575"/>
            <a:ext cx="5009250" cy="1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Legibilidade</a:t>
            </a:r>
            <a:endParaRPr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9146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Instruções de controle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Rust possui instruções de controle básicas como loops e condicionais, porém, em vantagem a C++ , não possui as instruções goto..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25" y="2871813"/>
            <a:ext cx="33528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Legibilidade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Aspectos da sintaxe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C++ e Rust possuem operadores pequenos e similares, sendo necessário certo grau de especialização para ler um código em ambas as linguagens.</a:t>
            </a:r>
            <a:endParaRPr sz="1400"/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00" y="3130876"/>
            <a:ext cx="7341825" cy="4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Capacidade de Escrita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289150" y="1315350"/>
            <a:ext cx="51720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Suporte para abstração</a:t>
            </a:r>
            <a:endParaRPr sz="1800"/>
          </a:p>
          <a:p>
            <a: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O suporte a orientação à objeto de de C++ é mais ampla que Rust.</a:t>
            </a:r>
            <a:endParaRPr sz="1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Bibliotecas padrão de ambas as linguagens contém estruturas abstratas de dados ( lista, pilha, fila, Hashmap … )</a:t>
            </a:r>
            <a:endParaRPr sz="1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Ambas as linguagens oferecem Generics: Templates (C++) e </a:t>
            </a:r>
            <a:r>
              <a:rPr lang="en" sz="1400"/>
              <a:t>Polimorfismo</a:t>
            </a:r>
            <a:r>
              <a:rPr lang="en" sz="1400"/>
              <a:t> parametrizado (traits - Rust).</a:t>
            </a:r>
            <a:endParaRPr sz="1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>
              <a:spcBef>
                <a:spcPts val="48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Diferentemente de C++,  Rust suporta pattern matching nativamente</a:t>
            </a:r>
            <a:endParaRPr sz="1400"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150" y="1887225"/>
            <a:ext cx="35167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Capacidade de Escrita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Simplicidade e ortogonalidade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Rust é globalmente mais simples que C++ e apresenta maior consistência na questão da ortogonalidade.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Rust se sai melhor neste quesito, aumentado a produtividade do programador.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Capacidade de Escrita</a:t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7622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Expressividade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As caracteristicas funcionais de Rust facilitam a escrita.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Existência de traits em Rust facilita o uso e a operação sobre classes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Templates (C++)  oferecem maior expressividade e flexibilidade que Polimorfismo parametrizado (Rust).</a:t>
            </a:r>
            <a:endParaRPr sz="1400"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650" y="3440575"/>
            <a:ext cx="2546800" cy="8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Confiabilidade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09888" y="14981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Verificação de tipos: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Ambas as linguagens possuem verificação de tipos em tempo de compilação. O compilador Rust pode inferir tipos.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Rust não permite a reatribuição de variáveis a menos que o programador torne </a:t>
            </a:r>
            <a:r>
              <a:rPr lang="en" sz="1400"/>
              <a:t>explícito</a:t>
            </a:r>
            <a:r>
              <a:rPr lang="en" sz="1400"/>
              <a:t> na declaração da mesma.</a:t>
            </a:r>
            <a:endParaRPr sz="1400"/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49" y="3355625"/>
            <a:ext cx="26193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3213600" y="3649025"/>
            <a:ext cx="764700" cy="5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475" y="3269900"/>
            <a:ext cx="43662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1988" y="1747575"/>
            <a:ext cx="2257213" cy="11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75" y="151125"/>
            <a:ext cx="6085425" cy="476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1067100" y="912850"/>
            <a:ext cx="6384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Confiabilidade: Tratamento de Erros</a:t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Diferentemente de java, python, ruby e outros, Rust não trata erros como objetos especiais nem possui um fluxo de execução especial quando eles ocorrem;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Quando um erro ocorre ele deve ser tratado localmente ou usar o retorno da função para permitir o tratamento em outro lugar;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O enum </a:t>
            </a:r>
            <a:r>
              <a:rPr i="1" lang="en" sz="1600"/>
              <a:t>Result&lt;T, E&gt; </a:t>
            </a:r>
            <a:r>
              <a:rPr lang="en" sz="1600"/>
              <a:t>acaba sendo usado sempre que uma função pode retornar tanto sucesso quanto erro;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lang="en" sz="1600"/>
              <a:t>É necessário usar </a:t>
            </a:r>
            <a:r>
              <a:rPr i="1" lang="en" sz="1600"/>
              <a:t>pattern matching </a:t>
            </a:r>
            <a:r>
              <a:rPr lang="en" sz="1600"/>
              <a:t>para acessar o resultado, sendo obrigatório tratar os erros;</a:t>
            </a:r>
            <a:endParaRPr sz="16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067100" y="912850"/>
            <a:ext cx="65064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Confiabilidade: Tratamento de Erros</a:t>
            </a: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00" y="2405176"/>
            <a:ext cx="6465849" cy="14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Confiabilidade</a:t>
            </a:r>
            <a:endParaRPr/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914688" y="14981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Aliasing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Rust tem como uma das principais </a:t>
            </a:r>
            <a:r>
              <a:rPr lang="en" sz="1400"/>
              <a:t>características</a:t>
            </a:r>
            <a:r>
              <a:rPr lang="en" sz="1400"/>
              <a:t> não permitir falhas de segmentação e concorrência sobre os mesmos dados para operações de escrita.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C++ não oferece segurança neste quesito, ficando a cargo do programador identificar possíveis inconsistência no acesso a memória.</a:t>
            </a:r>
            <a:endParaRPr sz="1400"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8" y="3542275"/>
            <a:ext cx="30194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3220475" y="3788050"/>
            <a:ext cx="625500" cy="5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975" y="3585150"/>
            <a:ext cx="50507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Confiabilidade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Legibilidade e capacidade de escrita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Rust e C++ possuem capacidades de escrita similares, onde uma se sobressai a outra em certos aspectos.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Em termos de legibilidade, Rust supera C++ por parâmetros como imutabilidade das variáveis e pattern matching.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de treinamento</a:t>
            </a:r>
            <a:endParaRPr/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067099" y="1650550"/>
            <a:ext cx="53595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Rust possui uma excelente documentação.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Possui um livro oficial (The Rust Programming Language) com todos os princípios da linguagem.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As mensagens de erro e </a:t>
            </a:r>
            <a:r>
              <a:rPr i="1" lang="en" sz="1800"/>
              <a:t>warning</a:t>
            </a:r>
            <a:r>
              <a:rPr lang="en" sz="1800"/>
              <a:t> do compilador são bem explicativas e propõe </a:t>
            </a:r>
            <a:r>
              <a:rPr lang="en" sz="1800"/>
              <a:t>soluções. Isso se torna muito efetivo durante o aprendizado da linguagem.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250" y="1673025"/>
            <a:ext cx="2436100" cy="32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para escrever programas</a:t>
            </a:r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Possui muitas ferramentas para controle de memória o que a torna muito </a:t>
            </a:r>
            <a:r>
              <a:rPr lang="en" sz="1800"/>
              <a:t>eficiente para sua finalidade de operar em sistemas críticos.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Novamente compilador muito amigável, até mesmo com sugestões de correção em caso de erro de compilação.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00" y="273900"/>
            <a:ext cx="5870650" cy="2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100" y="2782376"/>
            <a:ext cx="7540102" cy="17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para executar programas</a:t>
            </a:r>
            <a:endParaRPr/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Checagem de tipo estática, checagem de referências durante a compilação evitando assim erros e processamentos excessivos.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A checagem de “Owners” durante o tempo de compilação não afeta o rendimento do sistema. (Documentação)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de implementação do sistema</a:t>
            </a:r>
            <a:endParaRPr/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Possui um controlador de Crates (bibliotecas) da própria linguagem nomeado Cargo.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Cargo compila, faz downloads de dependências, cria Crates e as envia para o repositório central. (creates.io)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Isso resulta em uma grande facilidade de instalação e compartilhamento dos programas criados.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de manutenção dos programas</a:t>
            </a:r>
            <a:endParaRPr/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Código pode ser bem confuso dependendo dos programadores.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Ferramentas de controle de memória da linguagem exigem um conhecimento especializado o que também prejudica a manutenção para programadores inexperientes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25" y="239738"/>
            <a:ext cx="6403799" cy="46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</a:t>
            </a:r>
            <a:endParaRPr/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Portabilidade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Ambas as linguagens possuem baixa portabilidade, porém, podem ser compiladas para WebAssembly e utilizadas em qualquer navegador que suporte a tecnologia.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Generalidade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Tratam-se de linguagens de alto desempenho, o domínio de problemas as quais estas trabalham é pequeno e bem definido: Sistemas Críticos, Softwares Básicos e etc.</a:t>
            </a:r>
            <a:endParaRPr sz="1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13" y="194225"/>
            <a:ext cx="1800013" cy="17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</a:t>
            </a:r>
            <a:endParaRPr/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Qualidade da documentação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Em função ter tido sua primeira versão em 1983, a documentação de C++ é mais rica e explorada, Rust ainda sim possui uma boa documentação em seu website oficial.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Em compensação, Rust é referência por mensagens de erro de compilação excelentes, que auxiliam o programador a encontrar e solucionar a falha de maneira rápida, por consequência, aumentando a capacidade de escrita da linguagem.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O compilador é seu amigo!! :v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</a:t>
            </a:r>
            <a:endParaRPr/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R. W. Sebesta: Conceitos de Linguagem de Programação (2000)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http://www.cplusplus.com/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https://www.rust-lang.org/pt-BR/documentation.html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https://gist.github.com/brendanzab/9220415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›"/>
            </a:pPr>
            <a:r>
              <a:rPr lang="en" sz="1400" u="sng">
                <a:solidFill>
                  <a:srgbClr val="1155CC"/>
                </a:solidFill>
              </a:rPr>
              <a:t>https://doc.rust-lang.org/book/second-edition/ch04-01-what-is-ownership.html</a:t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50" y="160726"/>
            <a:ext cx="5592801" cy="4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75" y="158675"/>
            <a:ext cx="5966450" cy="47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Rust é uma linguagem multiparadigma com suporte a OO (em parte), funcional e procedural, com enfoque nesta última.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Paradigma: OO em Rust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568938" y="15488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Não possui OO como geralmente é visto em outras linguagens (C++, Java, C#, … ).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Não possui classes e herança.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Possui Structs, Enumerações e blocos de Implementações de métodos e Traits.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›"/>
            </a:pPr>
            <a:r>
              <a:rPr lang="en" sz="1400">
                <a:solidFill>
                  <a:schemeClr val="lt1"/>
                </a:solidFill>
              </a:rPr>
              <a:t>Encapsulamento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>
                <a:solidFill>
                  <a:schemeClr val="lt1"/>
                </a:solidFill>
              </a:rPr>
              <a:t>Hierarquia horizontal (Composition over inheritance)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213" y="3485350"/>
            <a:ext cx="21526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150" y="3485350"/>
            <a:ext cx="4095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Tipagem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067088" y="168459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Rust tem tipagem estática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Variáveis são imutáveis a menos que o programador explicite.</a:t>
            </a:r>
            <a:endParaRPr sz="18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00" y="2799975"/>
            <a:ext cx="2631673" cy="14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325" y="2799975"/>
            <a:ext cx="2631650" cy="14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idx="4294967295" type="subTitle"/>
          </p:nvPr>
        </p:nvSpPr>
        <p:spPr>
          <a:xfrm>
            <a:off x="1898788" y="4202175"/>
            <a:ext cx="1476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Não Compila</a:t>
            </a:r>
            <a:endParaRPr sz="1800"/>
          </a:p>
        </p:txBody>
      </p:sp>
      <p:sp>
        <p:nvSpPr>
          <p:cNvPr id="242" name="Shape 242"/>
          <p:cNvSpPr txBox="1"/>
          <p:nvPr>
            <p:ph idx="4294967295" type="subTitle"/>
          </p:nvPr>
        </p:nvSpPr>
        <p:spPr>
          <a:xfrm>
            <a:off x="5218688" y="4202175"/>
            <a:ext cx="1476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Compila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