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93" autoAdjust="0"/>
  </p:normalViewPr>
  <p:slideViewPr>
    <p:cSldViewPr snapToGrid="0">
      <p:cViewPr varScale="1">
        <p:scale>
          <a:sx n="96" d="100"/>
          <a:sy n="96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DBD36-AAA0-44C2-8AFE-8C16F5452176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38F6B-0E67-4E58-A1A9-CE01C15E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实际用于非线性也很多，因为核函数。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38F6B-0E67-4E58-A1A9-CE01C15E37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5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 </a:t>
            </a:r>
            <a:r>
              <a:rPr lang="zh-CN" altLang="en-US" dirty="0" smtClean="0"/>
              <a:t>正负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，正</a:t>
            </a:r>
            <a:r>
              <a:rPr lang="en-US" altLang="zh-CN" dirty="0" smtClean="0"/>
              <a:t>1</a:t>
            </a:r>
            <a:r>
              <a:rPr lang="zh-CN" altLang="en-US" dirty="0" smtClean="0"/>
              <a:t>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正类。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38F6B-0E67-4E58-A1A9-CE01C15E37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2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38F6B-0E67-4E58-A1A9-CE01C15E37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38F6B-0E67-4E58-A1A9-CE01C15E37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5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7D79-A3C1-4342-BD8B-B9F5F2EC47E8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51BC-C7E5-4FA2-A296-1A92BC64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8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7D79-A3C1-4342-BD8B-B9F5F2EC47E8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51BC-C7E5-4FA2-A296-1A92BC64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8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7D79-A3C1-4342-BD8B-B9F5F2EC47E8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51BC-C7E5-4FA2-A296-1A92BC64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6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7D79-A3C1-4342-BD8B-B9F5F2EC47E8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51BC-C7E5-4FA2-A296-1A92BC64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0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7D79-A3C1-4342-BD8B-B9F5F2EC47E8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51BC-C7E5-4FA2-A296-1A92BC64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34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7D79-A3C1-4342-BD8B-B9F5F2EC47E8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51BC-C7E5-4FA2-A296-1A92BC64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4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7D79-A3C1-4342-BD8B-B9F5F2EC47E8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51BC-C7E5-4FA2-A296-1A92BC64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4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7D79-A3C1-4342-BD8B-B9F5F2EC47E8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51BC-C7E5-4FA2-A296-1A92BC64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58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7D79-A3C1-4342-BD8B-B9F5F2EC47E8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51BC-C7E5-4FA2-A296-1A92BC64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2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7D79-A3C1-4342-BD8B-B9F5F2EC47E8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51BC-C7E5-4FA2-A296-1A92BC64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4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7D79-A3C1-4342-BD8B-B9F5F2EC47E8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51BC-C7E5-4FA2-A296-1A92BC64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4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7D79-A3C1-4342-BD8B-B9F5F2EC47E8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351BC-C7E5-4FA2-A296-1A92BC64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43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SVM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孙珊</a:t>
            </a:r>
          </a:p>
        </p:txBody>
      </p:sp>
    </p:spTree>
    <p:extLst>
      <p:ext uri="{BB962C8B-B14F-4D97-AF65-F5344CB8AC3E}">
        <p14:creationId xmlns:p14="http://schemas.microsoft.com/office/powerpoint/2010/main" val="33097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学习结果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>
                <a:normAutofit lnSpcReduction="10000"/>
              </a:bodyPr>
              <a:lstStyle/>
              <a:p>
                <a:endParaRPr lang="en-US" altLang="zh-CN" dirty="0" smtClean="0"/>
              </a:p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分离超平面：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决策函数：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分类决策函数只依赖于输入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和训练样本输入的内积。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算法总结，先求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zh-CN" dirty="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α</m:t>
                        </m:r>
                      </m:e>
                      <m:sub/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，再求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/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和</m:t>
                    </m:r>
                    <m:sSubSup>
                      <m:sSubSupPr>
                        <m:ctrlPr>
                          <a:rPr lang="el-GR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/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，从而求出分离超平面以及分类决策函数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4" r="-926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20" y="2177706"/>
            <a:ext cx="2590476" cy="7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21" y="3055500"/>
            <a:ext cx="3609524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线性不可分情况：软间隔最大化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线性不可分意味着某些样本点不能满足函数间隔大于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的约束条件。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对于每个样本点            引进一个松弛变量           ，使得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同时对每个松弛变量支付一个代价，目标函数变为：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惩罚参数</a:t>
            </a:r>
            <a:r>
              <a:rPr lang="en-US" altLang="zh-CN" sz="2400" i="1" dirty="0" smtClean="0"/>
              <a:t>C&gt;0</a:t>
            </a:r>
            <a:r>
              <a:rPr lang="zh-CN" altLang="en-US" sz="2400" i="1" dirty="0" smtClean="0"/>
              <a:t>。</a:t>
            </a:r>
            <a:endParaRPr lang="en-US" altLang="zh-CN" sz="2400" i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i="1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原始问题变为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226276" y="2898014"/>
                <a:ext cx="909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276" y="2898014"/>
                <a:ext cx="909031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523382" y="2883863"/>
                <a:ext cx="8447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382" y="2883863"/>
                <a:ext cx="84471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132889" y="2883863"/>
                <a:ext cx="2456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889" y="2883863"/>
                <a:ext cx="245612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8010358" y="3324285"/>
                <a:ext cx="191610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358" y="3324285"/>
                <a:ext cx="1916101" cy="8712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76" y="4751352"/>
            <a:ext cx="4828571" cy="1885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99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非线性支持向量机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8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用线性方法求解非线性问题：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）使用一个变换将原空间数据映射到新空间。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）在新空间用线性分类学习方法从训练数据中学习分类模型。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5" descr="C:\Users\haojuan\Desktop\无标题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59603"/>
            <a:ext cx="82296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3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7328"/>
            <a:ext cx="10515600" cy="513176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设原空间为</a:t>
            </a:r>
            <a:r>
              <a:rPr lang="en-US" altLang="zh-CN" sz="2400" i="1" dirty="0" smtClean="0">
                <a:latin typeface="+mn-ea"/>
              </a:rPr>
              <a:t>X</a:t>
            </a:r>
            <a:r>
              <a:rPr lang="zh-CN" altLang="en-US" sz="2400" dirty="0" smtClean="0">
                <a:latin typeface="+mn-ea"/>
              </a:rPr>
              <a:t>，新空间为</a:t>
            </a:r>
            <a:r>
              <a:rPr lang="en-US" altLang="zh-CN" sz="2400" i="1" dirty="0" smtClean="0">
                <a:latin typeface="+mn-ea"/>
              </a:rPr>
              <a:t>H</a:t>
            </a:r>
            <a:r>
              <a:rPr lang="zh-CN" altLang="en-US" sz="2400" dirty="0" smtClean="0">
                <a:latin typeface="+mn-ea"/>
              </a:rPr>
              <a:t>，如果存在一个从</a:t>
            </a:r>
            <a:r>
              <a:rPr lang="en-US" altLang="zh-CN" sz="2400" dirty="0" smtClean="0">
                <a:latin typeface="+mn-ea"/>
              </a:rPr>
              <a:t>X</a:t>
            </a:r>
            <a:r>
              <a:rPr lang="zh-CN" altLang="en-US" sz="2400" dirty="0" smtClean="0">
                <a:latin typeface="+mn-ea"/>
              </a:rPr>
              <a:t>到</a:t>
            </a:r>
            <a:r>
              <a:rPr lang="en-US" altLang="zh-CN" sz="2400" dirty="0" smtClean="0">
                <a:latin typeface="+mn-ea"/>
              </a:rPr>
              <a:t>H</a:t>
            </a:r>
            <a:r>
              <a:rPr lang="zh-CN" altLang="en-US" sz="2400" dirty="0" smtClean="0">
                <a:latin typeface="+mn-ea"/>
              </a:rPr>
              <a:t>的映射          ，使得对所有的      ，函数     满足条件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  </a:t>
            </a:r>
            <a:r>
              <a:rPr lang="zh-CN" altLang="en-US" sz="2400" dirty="0">
                <a:latin typeface="+mn-ea"/>
              </a:rPr>
              <a:t>则</a:t>
            </a:r>
            <a:r>
              <a:rPr lang="zh-CN" altLang="en-US" sz="2400" dirty="0" smtClean="0">
                <a:latin typeface="+mn-ea"/>
              </a:rPr>
              <a:t>称     为核函数，其中    为映射函数，式中        为内积。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原始问题：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用</a:t>
            </a:r>
            <a:r>
              <a:rPr lang="zh-CN" altLang="en-US" sz="2400" dirty="0"/>
              <a:t>核函数替代线性对偶问题中的内积，得到非线性对偶问题函数，公式如下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分类</a:t>
            </a:r>
            <a:r>
              <a:rPr lang="zh-CN" altLang="en-US" sz="2400" dirty="0"/>
              <a:t>的决策函数内积也用核函数替代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448516" y="1564032"/>
                <a:ext cx="16131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):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−&gt;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516" y="1564032"/>
                <a:ext cx="16131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018930" y="1918659"/>
                <a:ext cx="997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930" y="1918659"/>
                <a:ext cx="99796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831216" y="1918659"/>
                <a:ext cx="931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216" y="1918659"/>
                <a:ext cx="93160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21667" r="-54248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609550" y="2289989"/>
                <a:ext cx="23566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550" y="2289989"/>
                <a:ext cx="2356671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21667" r="-21189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806946" y="2848398"/>
                <a:ext cx="931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946" y="2848398"/>
                <a:ext cx="93160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19672" r="-54248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691394" y="2794258"/>
                <a:ext cx="7219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394" y="2794258"/>
                <a:ext cx="721993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19672" r="-70339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7703151" y="2794258"/>
                <a:ext cx="1360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151" y="2794258"/>
                <a:ext cx="1360885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19672" r="-37220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25" y="3563913"/>
            <a:ext cx="3999249" cy="79295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9063" y="5032719"/>
            <a:ext cx="4409453" cy="73080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89" y="5772972"/>
            <a:ext cx="3526376" cy="7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83496" cy="435133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defRPr/>
            </a:pPr>
            <a:r>
              <a:rPr lang="zh-CN" altLang="en-US" dirty="0" smtClean="0"/>
              <a:t>常用核函数：</a:t>
            </a:r>
            <a:endParaRPr lang="en-US" altLang="zh-CN" dirty="0" smtClean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多项式核函数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高斯核函数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字符串核函数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线性核函数</a:t>
            </a:r>
            <a:endParaRPr lang="en-US" altLang="zh-CN" dirty="0"/>
          </a:p>
          <a:p>
            <a:pPr marL="285750" indent="-285750"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552660" y="1825625"/>
            <a:ext cx="59866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defRPr/>
            </a:pPr>
            <a:r>
              <a:rPr lang="zh-CN" altLang="en-US" dirty="0" smtClean="0"/>
              <a:t>如何选择：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利用专家的先验知识预先选定核函数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在进行核函数选取时，分别试用不同的核函数，归纳误差最小的核函数就是最好的核函数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/>
              <a:t>采用混合核函数方法</a:t>
            </a:r>
            <a:endParaRPr lang="en-US" altLang="zh-CN" sz="2400" dirty="0"/>
          </a:p>
          <a:p>
            <a:pPr marL="285750" indent="-285750"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6132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/>
              <a:t>libsvm</a:t>
            </a:r>
            <a:r>
              <a:rPr lang="zh-CN" altLang="en-US" dirty="0"/>
              <a:t>工具包进行分类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要求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、熟悉使用</a:t>
            </a:r>
            <a:r>
              <a:rPr lang="en-US" altLang="zh-CN" dirty="0" err="1"/>
              <a:t>libsvm</a:t>
            </a:r>
            <a:r>
              <a:rPr lang="zh-CN" altLang="en-US" dirty="0"/>
              <a:t>（</a:t>
            </a:r>
            <a:r>
              <a:rPr lang="en-US" altLang="zh-CN" dirty="0"/>
              <a:t>http://www.csie.ntu.edu.tw/~cjlin/libsvm/index.html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</a:t>
            </a:r>
            <a:r>
              <a:rPr lang="zh-CN" altLang="en-US" dirty="0" smtClean="0"/>
              <a:t>、利用</a:t>
            </a:r>
            <a:r>
              <a:rPr lang="en-US" altLang="zh-CN" dirty="0" err="1"/>
              <a:t>libsvm</a:t>
            </a:r>
            <a:r>
              <a:rPr lang="zh-CN" altLang="en-US" dirty="0"/>
              <a:t>提供的</a:t>
            </a:r>
            <a:r>
              <a:rPr lang="en-US" altLang="zh-CN" dirty="0"/>
              <a:t>5</a:t>
            </a:r>
            <a:r>
              <a:rPr lang="zh-CN" altLang="en-US" dirty="0"/>
              <a:t>种核函数进行分类，比较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12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统计学习方法</a:t>
            </a:r>
            <a:r>
              <a:rPr lang="en-US" altLang="zh-CN" dirty="0"/>
              <a:t>》        </a:t>
            </a:r>
            <a:r>
              <a:rPr lang="en-US" altLang="zh-CN" dirty="0" smtClean="0"/>
              <a:t>/</a:t>
            </a:r>
            <a:r>
              <a:rPr lang="zh-CN" altLang="en-US" dirty="0"/>
              <a:t>李航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支持向量机通俗导论（理解</a:t>
            </a:r>
            <a:r>
              <a:rPr lang="en-US" altLang="zh-CN" dirty="0"/>
              <a:t>SVM</a:t>
            </a:r>
            <a:r>
              <a:rPr lang="zh-CN" altLang="en-US" dirty="0"/>
              <a:t>的三层境界</a:t>
            </a:r>
            <a:r>
              <a:rPr lang="zh-CN" altLang="en-US" dirty="0" smtClean="0"/>
              <a:t>）  </a:t>
            </a:r>
            <a:r>
              <a:rPr lang="en-US" altLang="zh-CN" dirty="0" smtClean="0"/>
              <a:t>/July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Shawe</a:t>
            </a:r>
            <a:r>
              <a:rPr lang="en-US" altLang="zh-CN" dirty="0"/>
              <a:t>-Taylor J, Sun S. </a:t>
            </a:r>
            <a:r>
              <a:rPr lang="en-US" altLang="zh-CN" i="1" dirty="0"/>
              <a:t>A review of optimization methodologies in support vector machines</a:t>
            </a:r>
            <a:r>
              <a:rPr lang="en-US" altLang="zh-CN" dirty="0"/>
              <a:t>[J]. </a:t>
            </a:r>
            <a:r>
              <a:rPr lang="en-US" altLang="zh-CN" dirty="0" err="1"/>
              <a:t>Neurocomputing</a:t>
            </a:r>
            <a:r>
              <a:rPr lang="en-US" altLang="zh-CN" dirty="0"/>
              <a:t>, 2011, 74(17): 3609-3618.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3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 (Support Vector Machine)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37909" cy="4351338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支持向量机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在特征空间上的间隔最大的线性分类器。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线性可分支持向量机：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分离超平面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分类决策函数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4" descr="C:\Users\haojuan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41" y="1825625"/>
            <a:ext cx="4824412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39" y="4501318"/>
            <a:ext cx="2047619" cy="4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33" y="5439008"/>
            <a:ext cx="2971429" cy="52381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7322128" y="2424560"/>
            <a:ext cx="4031672" cy="3333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00148" y="2367510"/>
            <a:ext cx="4031672" cy="33334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338242" y="2843560"/>
            <a:ext cx="4031672" cy="33334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71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函数间隔</a:t>
            </a:r>
            <a:r>
              <a:rPr lang="en-US" altLang="zh-CN" dirty="0" smtClean="0"/>
              <a:t>(functional margin)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一个点距离分离超平面的远近可以表示分类预测的确信程度。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对于样本点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是特征向量，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的类标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点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距离超平面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相对远近：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分类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的正确性以及确信度：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样本点的函数间隔：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函数间隔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81" y="2727646"/>
            <a:ext cx="3771429" cy="29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181" y="2946506"/>
            <a:ext cx="1076190" cy="3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52" y="2933711"/>
            <a:ext cx="1266667" cy="3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05" y="3387281"/>
            <a:ext cx="1238095" cy="3809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13" y="4298941"/>
            <a:ext cx="2142857" cy="55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91" y="5400026"/>
            <a:ext cx="1438095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几何间隔</a:t>
            </a:r>
            <a:r>
              <a:rPr lang="en-US" altLang="zh-CN" dirty="0" smtClean="0"/>
              <a:t>(geometric margin)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与分离超平面的距离：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几何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间隔：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间隔与几何间隔的关系：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610" y="2556802"/>
            <a:ext cx="3676190" cy="26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06" y="2352041"/>
            <a:ext cx="2904762" cy="8952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30" y="3885374"/>
            <a:ext cx="1438095" cy="4857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10" y="5456803"/>
            <a:ext cx="1333333" cy="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间隔最大化  </a:t>
            </a:r>
            <a:r>
              <a:rPr lang="zh-CN" altLang="en-US" sz="2000" b="1" dirty="0" smtClean="0"/>
              <a:t>求解</a:t>
            </a:r>
            <a:r>
              <a:rPr lang="zh-CN" altLang="en-US" sz="2000" b="1" dirty="0"/>
              <a:t>能够正确划分训练数据集且几何间隔最大的分离超平面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97" y="1573700"/>
            <a:ext cx="4771430" cy="14095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97" y="3399217"/>
            <a:ext cx="4771429" cy="1361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98" y="5177116"/>
            <a:ext cx="4771429" cy="1161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9" name="右弧形箭头 8"/>
          <p:cNvSpPr/>
          <p:nvPr/>
        </p:nvSpPr>
        <p:spPr>
          <a:xfrm>
            <a:off x="6518413" y="2650952"/>
            <a:ext cx="824947" cy="1093304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>
            <a:off x="6518413" y="4704520"/>
            <a:ext cx="824947" cy="1093304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46" y="2967235"/>
            <a:ext cx="1333333" cy="723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81" y="4966421"/>
            <a:ext cx="514286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8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学习的对偶算法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43677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构造拉格朗日函数：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根据拉格朗日对偶性，原始问题的对偶问题是极大极小问题：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因此，先求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L(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w,b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l-GR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w,b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的极小，再求对</a:t>
            </a:r>
            <a:r>
              <a:rPr lang="el-GR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的极大。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76" y="446953"/>
            <a:ext cx="4771429" cy="1161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03" y="2698323"/>
            <a:ext cx="5095238" cy="9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959" y="4324466"/>
            <a:ext cx="2380952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学习的对偶算法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46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）求          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将拉格朗日函数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L(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w,b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l-GR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分别对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w,b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求偏导令其等于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76" y="446953"/>
            <a:ext cx="4771429" cy="1161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1" y="1790153"/>
            <a:ext cx="1523810" cy="4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25" y="2899690"/>
            <a:ext cx="3780952" cy="14666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13" y="2861594"/>
            <a:ext cx="2295238" cy="15428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8" name="右箭头 7"/>
          <p:cNvSpPr/>
          <p:nvPr/>
        </p:nvSpPr>
        <p:spPr>
          <a:xfrm>
            <a:off x="5243914" y="3371724"/>
            <a:ext cx="1246975" cy="52259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66"/>
          <a:stretch/>
        </p:blipFill>
        <p:spPr>
          <a:xfrm>
            <a:off x="283146" y="4591419"/>
            <a:ext cx="8047619" cy="8490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/>
          <a:stretch/>
        </p:blipFill>
        <p:spPr>
          <a:xfrm>
            <a:off x="8176741" y="4668216"/>
            <a:ext cx="3732113" cy="7904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00" y="5665483"/>
            <a:ext cx="5504762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学习的对偶算法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76" y="446953"/>
            <a:ext cx="4771429" cy="1161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2271"/>
            <a:ext cx="5689189" cy="2700094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03" y="2415209"/>
            <a:ext cx="4259051" cy="2020784"/>
          </a:xfrm>
        </p:spPr>
      </p:pic>
      <p:sp>
        <p:nvSpPr>
          <p:cNvPr id="8" name="下弧形箭头 7"/>
          <p:cNvSpPr/>
          <p:nvPr/>
        </p:nvSpPr>
        <p:spPr>
          <a:xfrm>
            <a:off x="4631635" y="4718222"/>
            <a:ext cx="4442791" cy="708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93714" y="5478161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将目标函数由求极大转换为求极小</a:t>
            </a:r>
            <a:endParaRPr lang="en-US" altLang="zh-CN" sz="2400" dirty="0" smtClean="0"/>
          </a:p>
          <a:p>
            <a:r>
              <a:rPr lang="zh-CN" altLang="en-US" sz="2400" dirty="0" smtClean="0"/>
              <a:t>得到最优解</a:t>
            </a:r>
            <a:endParaRPr lang="en-US" altLang="zh-CN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37" y="5861539"/>
            <a:ext cx="2504762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9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学习的对偶算法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76" y="446953"/>
            <a:ext cx="4771429" cy="1161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KKT</a:t>
            </a:r>
            <a:r>
              <a:rPr lang="zh-CN" altLang="en-US" dirty="0" smtClean="0"/>
              <a:t>得：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1" y="2413389"/>
            <a:ext cx="4914286" cy="401904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21633" y="3906078"/>
            <a:ext cx="5047944" cy="51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869577" y="4164495"/>
            <a:ext cx="402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288159" y="3717234"/>
            <a:ext cx="4935252" cy="993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288157" y="3772171"/>
                <a:ext cx="3879573" cy="1266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其中至少有一个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zh-CN" sz="2000" dirty="0"/>
                          <m:t>α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，对此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有：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157" y="3772171"/>
                <a:ext cx="3879573" cy="1266116"/>
              </a:xfrm>
              <a:prstGeom prst="rect">
                <a:avLst/>
              </a:prstGeom>
              <a:blipFill rotWithShape="0">
                <a:blip r:embed="rId4"/>
                <a:stretch>
                  <a:fillRect l="-1730" t="-3865" r="-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582" y="4164495"/>
            <a:ext cx="2485714" cy="45714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574235" y="5715000"/>
            <a:ext cx="1828800" cy="717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403035" y="6052930"/>
            <a:ext cx="1885123" cy="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288157" y="5485548"/>
            <a:ext cx="4935253" cy="946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endCxn id="20" idx="0"/>
          </p:cNvCxnSpPr>
          <p:nvPr/>
        </p:nvCxnSpPr>
        <p:spPr>
          <a:xfrm>
            <a:off x="8746435" y="4711090"/>
            <a:ext cx="9349" cy="7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16" y="5618294"/>
            <a:ext cx="2761905" cy="67619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42" y="4986882"/>
            <a:ext cx="771429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0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/>
      <p:bldP spid="17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705</Words>
  <Application>Microsoft Office PowerPoint</Application>
  <PresentationFormat>宽屏</PresentationFormat>
  <Paragraphs>121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黑体</vt:lpstr>
      <vt:lpstr>宋体</vt:lpstr>
      <vt:lpstr>Arial</vt:lpstr>
      <vt:lpstr>Calibri</vt:lpstr>
      <vt:lpstr>Calibri Light</vt:lpstr>
      <vt:lpstr>Cambria Math</vt:lpstr>
      <vt:lpstr>Office 主题</vt:lpstr>
      <vt:lpstr>SVM</vt:lpstr>
      <vt:lpstr>SVM (Support Vector Machine)</vt:lpstr>
      <vt:lpstr>函数间隔(functional margin)</vt:lpstr>
      <vt:lpstr>几何间隔(geometric margin)</vt:lpstr>
      <vt:lpstr>间隔最大化  求解能够正确划分训练数据集且几何间隔最大的分离超平面</vt:lpstr>
      <vt:lpstr>SVM学习的对偶算法</vt:lpstr>
      <vt:lpstr>SVM学习的对偶算法</vt:lpstr>
      <vt:lpstr>SVM学习的对偶算法</vt:lpstr>
      <vt:lpstr>SVM学习的对偶算法</vt:lpstr>
      <vt:lpstr>SVM学习结果</vt:lpstr>
      <vt:lpstr>线性不可分情况：软间隔最大化</vt:lpstr>
      <vt:lpstr>非线性支持向量机</vt:lpstr>
      <vt:lpstr>核函数</vt:lpstr>
      <vt:lpstr>核函数</vt:lpstr>
      <vt:lpstr>作业</vt:lpstr>
      <vt:lpstr>参考资料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Miffy</dc:creator>
  <cp:lastModifiedBy>Miffy</cp:lastModifiedBy>
  <cp:revision>25</cp:revision>
  <dcterms:created xsi:type="dcterms:W3CDTF">2015-11-11T08:25:16Z</dcterms:created>
  <dcterms:modified xsi:type="dcterms:W3CDTF">2015-11-15T06:28:22Z</dcterms:modified>
</cp:coreProperties>
</file>