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3" r:id="rId11"/>
    <p:sldId id="2146847064" r:id="rId12"/>
    <p:sldId id="2146847060"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8C392-3EC3-48DC-BFA3-5478A5DCA836}" v="1" dt="2025-02-21T10:22:15.336"/>
    <p1510:client id="{8E4CF3B9-C7A8-4630-803C-70427CFF6434}" v="93" dt="2025-02-21T09:50:0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vick Das" userId="c7d7bd1a586d49e2" providerId="LiveId" clId="{8BE8C392-3EC3-48DC-BFA3-5478A5DCA836}"/>
    <pc:docChg chg="modSld">
      <pc:chgData name="Souvick Das" userId="c7d7bd1a586d49e2" providerId="LiveId" clId="{8BE8C392-3EC3-48DC-BFA3-5478A5DCA836}" dt="2025-02-21T10:26:23.939" v="131" actId="1076"/>
      <pc:docMkLst>
        <pc:docMk/>
      </pc:docMkLst>
      <pc:sldChg chg="addSp modSp mod">
        <pc:chgData name="Souvick Das" userId="c7d7bd1a586d49e2" providerId="LiveId" clId="{8BE8C392-3EC3-48DC-BFA3-5478A5DCA836}" dt="2025-02-21T10:26:23.939" v="131" actId="1076"/>
        <pc:sldMkLst>
          <pc:docMk/>
          <pc:sldMk cId="2230664768" sldId="2146847061"/>
        </pc:sldMkLst>
        <pc:spChg chg="add mod">
          <ac:chgData name="Souvick Das" userId="c7d7bd1a586d49e2" providerId="LiveId" clId="{8BE8C392-3EC3-48DC-BFA3-5478A5DCA836}" dt="2025-02-21T10:26:23.939" v="131" actId="1076"/>
          <ac:spMkLst>
            <pc:docMk/>
            <pc:sldMk cId="2230664768" sldId="2146847061"/>
            <ac:spMk id="3" creationId="{86FED2FF-6D40-202E-3F23-288F9E1FA471}"/>
          </ac:spMkLst>
        </pc:spChg>
        <pc:spChg chg="mod">
          <ac:chgData name="Souvick Das" userId="c7d7bd1a586d49e2" providerId="LiveId" clId="{8BE8C392-3EC3-48DC-BFA3-5478A5DCA836}" dt="2025-02-21T10:25:46.588" v="125" actId="1076"/>
          <ac:spMkLst>
            <pc:docMk/>
            <pc:sldMk cId="2230664768" sldId="2146847061"/>
            <ac:spMk id="6" creationId="{17C68CE8-5D0A-A4DC-319B-D79E775B4D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tegosnap.onrender.com/" TargetMode="External"/><Relationship Id="rId2" Type="http://schemas.openxmlformats.org/officeDocument/2006/relationships/hyperlink" Target="https://github.com/souvick98/Image-Steg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800"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3074"/>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Souvick Das</a:t>
            </a:r>
          </a:p>
          <a:p>
            <a:r>
              <a:rPr lang="en-US" sz="2000" b="1" dirty="0">
                <a:solidFill>
                  <a:schemeClr val="accent1">
                    <a:lumMod val="75000"/>
                  </a:schemeClr>
                </a:solidFill>
                <a:latin typeface="Arial"/>
                <a:cs typeface="Arial"/>
              </a:rPr>
              <a:t>Student Name : Souvick Das</a:t>
            </a:r>
          </a:p>
          <a:p>
            <a:r>
              <a:rPr lang="en-US" sz="2000" b="1" dirty="0">
                <a:solidFill>
                  <a:schemeClr val="accent1">
                    <a:lumMod val="75000"/>
                  </a:schemeClr>
                </a:solidFill>
                <a:latin typeface="Arial"/>
                <a:cs typeface="Arial"/>
              </a:rPr>
              <a:t>College Name &amp; Department : Sister Nivedita University |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10" name="Rectangle 3">
            <a:extLst>
              <a:ext uri="{FF2B5EF4-FFF2-40B4-BE49-F238E27FC236}">
                <a16:creationId xmlns:a16="http://schemas.microsoft.com/office/drawing/2014/main" id="{715CC807-55EE-EB06-F3F6-619A15D45524}"/>
              </a:ext>
            </a:extLst>
          </p:cNvPr>
          <p:cNvSpPr>
            <a:spLocks noChangeArrowheads="1"/>
          </p:cNvSpPr>
          <p:nvPr/>
        </p:nvSpPr>
        <p:spPr bwMode="auto">
          <a:xfrm>
            <a:off x="581192" y="1696053"/>
            <a:ext cx="1130809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Steganography is a </a:t>
            </a:r>
            <a:r>
              <a:rPr kumimoji="0" lang="en-US" altLang="en-US" sz="2000" b="1" i="0" u="none" strike="noStrike" cap="none" normalizeH="0" baseline="0" dirty="0">
                <a:ln>
                  <a:noFill/>
                </a:ln>
                <a:solidFill>
                  <a:schemeClr val="tx1"/>
                </a:solidFill>
                <a:effectLst/>
                <a:latin typeface="Arial" panose="020B0604020202020204" pitchFamily="34" charset="0"/>
              </a:rPr>
              <a:t>powerful technique</a:t>
            </a:r>
            <a:r>
              <a:rPr kumimoji="0" lang="en-US" altLang="en-US" sz="2000" b="0" i="0" u="none" strike="noStrike" cap="none" normalizeH="0" baseline="0" dirty="0">
                <a:ln>
                  <a:noFill/>
                </a:ln>
                <a:solidFill>
                  <a:schemeClr val="tx1"/>
                </a:solidFill>
                <a:effectLst/>
                <a:latin typeface="Arial" panose="020B0604020202020204" pitchFamily="34" charset="0"/>
              </a:rPr>
              <a:t> for securely hiding information within digital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ensures </a:t>
            </a:r>
            <a:r>
              <a:rPr kumimoji="0" lang="en-US" altLang="en-US" sz="2000" b="1" i="0" u="none" strike="noStrike" cap="none" normalizeH="0" baseline="0" dirty="0">
                <a:ln>
                  <a:noFill/>
                </a:ln>
                <a:solidFill>
                  <a:schemeClr val="tx1"/>
                </a:solidFill>
                <a:effectLst/>
                <a:latin typeface="Arial" panose="020B0604020202020204" pitchFamily="34" charset="0"/>
              </a:rPr>
              <a:t>confidentiality and integrity</a:t>
            </a:r>
            <a:r>
              <a:rPr kumimoji="0" lang="en-US" altLang="en-US" sz="2000" b="0" i="0" u="none" strike="noStrike" cap="none" normalizeH="0" baseline="0" dirty="0">
                <a:ln>
                  <a:noFill/>
                </a:ln>
                <a:solidFill>
                  <a:schemeClr val="tx1"/>
                </a:solidFill>
                <a:effectLst/>
                <a:latin typeface="Arial" panose="020B0604020202020204" pitchFamily="34" charset="0"/>
              </a:rPr>
              <a:t> while keeping data hidden in plain sight.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Modern approaches use </a:t>
            </a:r>
            <a:r>
              <a:rPr kumimoji="0" lang="en-US" altLang="en-US" sz="2000" b="1" i="0" u="none" strike="noStrike" cap="none" normalizeH="0" baseline="0" dirty="0">
                <a:ln>
                  <a:noFill/>
                </a:ln>
                <a:solidFill>
                  <a:schemeClr val="tx1"/>
                </a:solidFill>
                <a:effectLst/>
                <a:latin typeface="Arial" panose="020B0604020202020204" pitchFamily="34" charset="0"/>
              </a:rPr>
              <a:t>encryption and 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to enhance security.</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Steganography is widely used in </a:t>
            </a:r>
            <a:r>
              <a:rPr kumimoji="0" lang="en-US" altLang="en-US" sz="2000" b="1" i="0" u="none" strike="noStrike" cap="none" normalizeH="0" baseline="0" dirty="0">
                <a:ln>
                  <a:noFill/>
                </a:ln>
                <a:solidFill>
                  <a:schemeClr val="tx1"/>
                </a:solidFill>
                <a:effectLst/>
                <a:latin typeface="Arial" panose="020B0604020202020204" pitchFamily="34" charset="0"/>
              </a:rPr>
              <a:t>cybersecurity, digital forensics, and secure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With growing digital threats, it remains a </a:t>
            </a:r>
            <a:r>
              <a:rPr kumimoji="0" lang="en-US" altLang="en-US" sz="2000" b="1" i="0" u="none" strike="noStrike" cap="none" normalizeH="0" baseline="0" dirty="0">
                <a:ln>
                  <a:noFill/>
                </a:ln>
                <a:solidFill>
                  <a:schemeClr val="tx1"/>
                </a:solidFill>
                <a:effectLst/>
                <a:latin typeface="Arial" panose="020B0604020202020204" pitchFamily="34" charset="0"/>
              </a:rPr>
              <a:t>reliable and evolving method</a:t>
            </a:r>
            <a:r>
              <a:rPr kumimoji="0" lang="en-US" altLang="en-US" sz="2000" b="0" i="0" u="none" strike="noStrike" cap="none" normalizeH="0" baseline="0" dirty="0">
                <a:ln>
                  <a:noFill/>
                </a:ln>
                <a:solidFill>
                  <a:schemeClr val="tx1"/>
                </a:solidFill>
                <a:effectLst/>
                <a:latin typeface="Arial" panose="020B0604020202020204" pitchFamily="34" charset="0"/>
              </a:rPr>
              <a:t> for data protection. </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TextBox 5">
            <a:extLst>
              <a:ext uri="{FF2B5EF4-FFF2-40B4-BE49-F238E27FC236}">
                <a16:creationId xmlns:a16="http://schemas.microsoft.com/office/drawing/2014/main" id="{17C68CE8-5D0A-A4DC-319B-D79E775B4DAF}"/>
              </a:ext>
            </a:extLst>
          </p:cNvPr>
          <p:cNvSpPr txBox="1"/>
          <p:nvPr/>
        </p:nvSpPr>
        <p:spPr>
          <a:xfrm>
            <a:off x="581192" y="2563780"/>
            <a:ext cx="8084457" cy="400110"/>
          </a:xfrm>
          <a:prstGeom prst="rect">
            <a:avLst/>
          </a:prstGeom>
          <a:noFill/>
        </p:spPr>
        <p:txBody>
          <a:bodyPr wrap="non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GitHub Link</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2"/>
              </a:rPr>
              <a:t>https://github.com/souvick98/Image-Stegnography.git</a:t>
            </a:r>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6FED2FF-6D40-202E-3F23-288F9E1FA471}"/>
              </a:ext>
            </a:extLst>
          </p:cNvPr>
          <p:cNvSpPr txBox="1"/>
          <p:nvPr/>
        </p:nvSpPr>
        <p:spPr>
          <a:xfrm>
            <a:off x="581192" y="3284529"/>
            <a:ext cx="10135969"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Website Link</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3"/>
              </a:rPr>
              <a:t>https://stegosnap.onrender.com</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Note: The server might take </a:t>
            </a:r>
            <a:r>
              <a:rPr lang="en-US" sz="2000" b="1" dirty="0">
                <a:latin typeface="Arial" panose="020B0604020202020204" pitchFamily="34" charset="0"/>
                <a:cs typeface="Arial" panose="020B0604020202020204" pitchFamily="34" charset="0"/>
              </a:rPr>
              <a:t>30-35 seconds</a:t>
            </a:r>
            <a:r>
              <a:rPr lang="en-US" sz="2000" dirty="0">
                <a:latin typeface="Arial" panose="020B0604020202020204" pitchFamily="34" charset="0"/>
                <a:cs typeface="Arial" panose="020B0604020202020204" pitchFamily="34" charset="0"/>
              </a:rPr>
              <a:t> to load, so please wait patiently.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1">
            <a:extLst>
              <a:ext uri="{FF2B5EF4-FFF2-40B4-BE49-F238E27FC236}">
                <a16:creationId xmlns:a16="http://schemas.microsoft.com/office/drawing/2014/main" id="{0F0F72B4-F508-ECAC-03C8-936422EA7C1C}"/>
              </a:ext>
            </a:extLst>
          </p:cNvPr>
          <p:cNvSpPr>
            <a:spLocks noChangeArrowheads="1"/>
          </p:cNvSpPr>
          <p:nvPr/>
        </p:nvSpPr>
        <p:spPr bwMode="auto">
          <a:xfrm>
            <a:off x="535670" y="1982356"/>
            <a:ext cx="1134169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 for Multiple File Formats</a:t>
            </a:r>
            <a:r>
              <a:rPr kumimoji="0" lang="en-US" altLang="en-US" sz="2000" b="0" i="0" u="none" strike="noStrike" cap="none" normalizeH="0" baseline="0" dirty="0">
                <a:ln>
                  <a:noFill/>
                </a:ln>
                <a:solidFill>
                  <a:schemeClr val="tx1"/>
                </a:solidFill>
                <a:effectLst/>
                <a:latin typeface="Arial" panose="020B0604020202020204" pitchFamily="34" charset="0"/>
              </a:rPr>
              <a:t> – Expanding beyond images to include audio, video, and text files.</a:t>
            </a:r>
          </a:p>
          <a:p>
            <a:pPr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 Implementing stronger encryption techniques to further protect hidden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AI-Based Steganalysis Resistance</a:t>
            </a:r>
            <a:r>
              <a:rPr kumimoji="0" lang="en-US" altLang="en-US" sz="2000" b="0" i="0" u="none" strike="noStrike" cap="none" normalizeH="0" baseline="0" dirty="0">
                <a:ln>
                  <a:noFill/>
                </a:ln>
                <a:solidFill>
                  <a:schemeClr val="tx1"/>
                </a:solidFill>
                <a:effectLst/>
                <a:latin typeface="Arial" panose="020B0604020202020204" pitchFamily="34" charset="0"/>
              </a:rPr>
              <a:t> – Developing methods to bypass detection by advanced AI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 Integration</a:t>
            </a:r>
            <a:r>
              <a:rPr kumimoji="0" lang="en-US" altLang="en-US" sz="2000" b="0" i="0" u="none" strike="noStrike" cap="none" normalizeH="0" baseline="0" dirty="0">
                <a:ln>
                  <a:noFill/>
                </a:ln>
                <a:solidFill>
                  <a:schemeClr val="tx1"/>
                </a:solidFill>
                <a:effectLst/>
                <a:latin typeface="Arial" panose="020B0604020202020204" pitchFamily="34" charset="0"/>
              </a:rPr>
              <a:t> – Storing and retrieving steganographic data securely over cloud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Application Development</a:t>
            </a:r>
            <a:r>
              <a:rPr kumimoji="0" lang="en-US" altLang="en-US" sz="2000" b="0" i="0" u="none" strike="noStrike" cap="none" normalizeH="0" baseline="0" dirty="0">
                <a:ln>
                  <a:noFill/>
                </a:ln>
                <a:solidFill>
                  <a:schemeClr val="tx1"/>
                </a:solidFill>
                <a:effectLst/>
                <a:latin typeface="Arial" panose="020B0604020202020204" pitchFamily="34" charset="0"/>
              </a:rPr>
              <a:t> – Creating user-friendly mobile apps for on-the-go secure messaging.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TextBox 5">
            <a:extLst>
              <a:ext uri="{FF2B5EF4-FFF2-40B4-BE49-F238E27FC236}">
                <a16:creationId xmlns:a16="http://schemas.microsoft.com/office/drawing/2014/main" id="{46B352F2-768D-BCBF-DC99-CBB02E7FC63F}"/>
              </a:ext>
            </a:extLst>
          </p:cNvPr>
          <p:cNvSpPr txBox="1"/>
          <p:nvPr/>
        </p:nvSpPr>
        <p:spPr>
          <a:xfrm>
            <a:off x="1189703" y="1632155"/>
            <a:ext cx="5211097" cy="369332"/>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54D341B4-563C-557D-243D-267F051D1E97}"/>
              </a:ext>
            </a:extLst>
          </p:cNvPr>
          <p:cNvSpPr>
            <a:spLocks noChangeArrowheads="1"/>
          </p:cNvSpPr>
          <p:nvPr/>
        </p:nvSpPr>
        <p:spPr bwMode="auto">
          <a:xfrm>
            <a:off x="581192" y="2271191"/>
            <a:ext cx="1102961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Secure communication is essential in today's digital world, but traditional encryption methods can be intercepted. This project uses image steganography to hide text messages inside images, making them difficult to detect. It enhances security with password protection and an end marker for accurate message retrieval. This ensures a safe and reliable way to share sensitive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1" name="Rectangle 4">
            <a:extLst>
              <a:ext uri="{FF2B5EF4-FFF2-40B4-BE49-F238E27FC236}">
                <a16:creationId xmlns:a16="http://schemas.microsoft.com/office/drawing/2014/main" id="{C1879709-BE39-A565-EF01-D3B7B726EF87}"/>
              </a:ext>
            </a:extLst>
          </p:cNvPr>
          <p:cNvSpPr>
            <a:spLocks noChangeArrowheads="1"/>
          </p:cNvSpPr>
          <p:nvPr/>
        </p:nvSpPr>
        <p:spPr bwMode="auto">
          <a:xfrm>
            <a:off x="1140541" y="1559893"/>
            <a:ext cx="9655277"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Flask</a:t>
            </a:r>
            <a:r>
              <a:rPr kumimoji="0" lang="en-US" altLang="en-US" sz="2000" b="0" i="0" u="none" strike="noStrike" cap="none" normalizeH="0" baseline="0" dirty="0">
                <a:ln>
                  <a:noFill/>
                </a:ln>
                <a:solidFill>
                  <a:schemeClr val="tx1"/>
                </a:solidFill>
                <a:effectLst/>
                <a:latin typeface="Arial" panose="020B0604020202020204" pitchFamily="34" charset="0"/>
              </a:rPr>
              <a:t> – Used as the web framework to build the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HTML &amp; CSS</a:t>
            </a:r>
            <a:r>
              <a:rPr kumimoji="0" lang="en-US" altLang="en-US" sz="2000" b="0" i="0" u="none" strike="noStrike" cap="none" normalizeH="0" baseline="0" dirty="0">
                <a:ln>
                  <a:noFill/>
                </a:ln>
                <a:solidFill>
                  <a:schemeClr val="tx1"/>
                </a:solidFill>
                <a:effectLst/>
                <a:latin typeface="Arial" panose="020B0604020202020204" pitchFamily="34" charset="0"/>
              </a:rPr>
              <a:t> – Designed the frontend for a user-friendly interface.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OpenCV</a:t>
            </a:r>
            <a:r>
              <a:rPr kumimoji="0" lang="en-US" altLang="en-US" sz="2000" b="0" i="0" u="none" strike="noStrike" cap="none" normalizeH="0" baseline="0" dirty="0">
                <a:ln>
                  <a:noFill/>
                </a:ln>
                <a:solidFill>
                  <a:schemeClr val="tx1"/>
                </a:solidFill>
                <a:effectLst/>
                <a:latin typeface="Arial" panose="020B0604020202020204" pitchFamily="34" charset="0"/>
              </a:rPr>
              <a:t> – Used for advanced image manipulation and processing.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 Performs efficient pixel-level operations.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Gunicorn</a:t>
            </a:r>
            <a:r>
              <a:rPr kumimoji="0" lang="en-US" altLang="en-US" sz="2000" b="0" i="0" u="none" strike="noStrike" cap="none" normalizeH="0" baseline="0" dirty="0">
                <a:ln>
                  <a:noFill/>
                </a:ln>
                <a:solidFill>
                  <a:schemeClr val="tx1"/>
                </a:solidFill>
                <a:effectLst/>
                <a:latin typeface="Arial" panose="020B0604020202020204" pitchFamily="34" charset="0"/>
              </a:rPr>
              <a:t> – A WSGI server used for deploying the Flask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Flask’s built-in server</a:t>
            </a:r>
            <a:r>
              <a:rPr kumimoji="0" lang="en-US" altLang="en-US" sz="2000" b="0" i="0" u="none" strike="noStrike" cap="none" normalizeH="0" baseline="0" dirty="0">
                <a:ln>
                  <a:noFill/>
                </a:ln>
                <a:solidFill>
                  <a:schemeClr val="tx1"/>
                </a:solidFill>
                <a:effectLst/>
                <a:latin typeface="Arial" panose="020B0604020202020204" pitchFamily="34" charset="0"/>
              </a:rPr>
              <a:t> – Used for local development and testing.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Render</a:t>
            </a:r>
            <a:r>
              <a:rPr kumimoji="0" lang="en-US" altLang="en-US" sz="2000" b="0" i="0" u="none" strike="noStrike" cap="none" normalizeH="0" baseline="0" dirty="0">
                <a:ln>
                  <a:noFill/>
                </a:ln>
                <a:solidFill>
                  <a:schemeClr val="tx1"/>
                </a:solidFill>
                <a:effectLst/>
                <a:latin typeface="Arial" panose="020B0604020202020204" pitchFamily="34" charset="0"/>
              </a:rPr>
              <a:t> – Used for deploying the application on the cloud for wider accessibility.</a:t>
            </a:r>
          </a:p>
          <a:p>
            <a:pPr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Visual Studio Code &amp; IDLE</a:t>
            </a:r>
            <a:r>
              <a:rPr kumimoji="0" lang="en-US" altLang="en-US" sz="2000" b="0" i="0" u="none" strike="noStrike" cap="none" normalizeH="0" baseline="0" dirty="0">
                <a:ln>
                  <a:noFill/>
                </a:ln>
                <a:solidFill>
                  <a:schemeClr val="tx1"/>
                </a:solidFill>
                <a:effectLst/>
                <a:latin typeface="Arial" panose="020B0604020202020204" pitchFamily="34" charset="0"/>
              </a:rPr>
              <a:t> – Used as development environments for writing and testing code.</a:t>
            </a:r>
          </a:p>
          <a:p>
            <a:pPr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 Used for version control and project collaboration.</a:t>
            </a:r>
          </a:p>
          <a:p>
            <a:pPr eaLnBrk="0" fontAlgn="base" hangingPunct="0">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204E52F1-B603-D257-836C-E21781C7801B}"/>
              </a:ext>
            </a:extLst>
          </p:cNvPr>
          <p:cNvSpPr>
            <a:spLocks noChangeArrowheads="1"/>
          </p:cNvSpPr>
          <p:nvPr/>
        </p:nvSpPr>
        <p:spPr bwMode="auto">
          <a:xfrm>
            <a:off x="1307690" y="455939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1">
            <a:extLst>
              <a:ext uri="{FF2B5EF4-FFF2-40B4-BE49-F238E27FC236}">
                <a16:creationId xmlns:a16="http://schemas.microsoft.com/office/drawing/2014/main" id="{3B0ECE01-5FBF-CA7F-CB06-8EB268E31BE1}"/>
              </a:ext>
            </a:extLst>
          </p:cNvPr>
          <p:cNvSpPr>
            <a:spLocks noChangeArrowheads="1"/>
          </p:cNvSpPr>
          <p:nvPr/>
        </p:nvSpPr>
        <p:spPr bwMode="auto">
          <a:xfrm>
            <a:off x="384001" y="1782898"/>
            <a:ext cx="1142399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Stealthy Communication</a:t>
            </a:r>
            <a:r>
              <a:rPr kumimoji="0" lang="en-US" altLang="en-US" sz="2000" b="0" i="0" u="none" strike="noStrike" cap="none" normalizeH="0" baseline="0" dirty="0">
                <a:ln>
                  <a:noFill/>
                </a:ln>
                <a:solidFill>
                  <a:schemeClr val="tx1"/>
                </a:solidFill>
                <a:effectLst/>
                <a:latin typeface="Arial" panose="020B0604020202020204" pitchFamily="34" charset="0"/>
              </a:rPr>
              <a:t> – Hides text within images, making it nearly undetectable.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Arial" panose="020B0604020202020204" pitchFamily="34" charset="0"/>
                <a:cs typeface="Arial" panose="020B0604020202020204" pitchFamily="34" charset="0"/>
              </a:rPr>
              <a:t>Enhanced Security</a:t>
            </a:r>
            <a:r>
              <a:rPr lang="en-US" sz="2000" dirty="0">
                <a:latin typeface="Arial" panose="020B0604020202020204" pitchFamily="34" charset="0"/>
                <a:cs typeface="Arial" panose="020B0604020202020204" pitchFamily="34" charset="0"/>
              </a:rPr>
              <a:t> – Uses password protection and an end marker to ensure accurate message retrieval.</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 Simple and intuitive web-based application using Flask.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 Deployment</a:t>
            </a:r>
            <a:r>
              <a:rPr kumimoji="0" lang="en-US" altLang="en-US" sz="2000" b="0" i="0" u="none" strike="noStrike" cap="none" normalizeH="0" baseline="0" dirty="0">
                <a:ln>
                  <a:noFill/>
                </a:ln>
                <a:solidFill>
                  <a:schemeClr val="tx1"/>
                </a:solidFill>
                <a:effectLst/>
                <a:latin typeface="Arial" panose="020B0604020202020204" pitchFamily="34" charset="0"/>
              </a:rPr>
              <a:t> – Hosted on </a:t>
            </a:r>
            <a:r>
              <a:rPr kumimoji="0" lang="en-US" altLang="en-US" sz="2000" b="1" i="0" u="none" strike="noStrike" cap="none" normalizeH="0" baseline="0" dirty="0">
                <a:ln>
                  <a:noFill/>
                </a:ln>
                <a:solidFill>
                  <a:schemeClr val="tx1"/>
                </a:solidFill>
                <a:effectLst/>
                <a:latin typeface="Arial" panose="020B0604020202020204" pitchFamily="34" charset="0"/>
              </a:rPr>
              <a:t>Render</a:t>
            </a:r>
            <a:r>
              <a:rPr kumimoji="0" lang="en-US" altLang="en-US" sz="2000" b="0" i="0" u="none" strike="noStrike" cap="none" normalizeH="0" baseline="0" dirty="0">
                <a:ln>
                  <a:noFill/>
                </a:ln>
                <a:solidFill>
                  <a:schemeClr val="tx1"/>
                </a:solidFill>
                <a:effectLst/>
                <a:latin typeface="Arial" panose="020B0604020202020204" pitchFamily="34" charset="0"/>
              </a:rPr>
              <a:t> for easy accessibility from anywhere.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Efficient Processing</a:t>
            </a:r>
            <a:r>
              <a:rPr kumimoji="0" lang="en-US" altLang="en-US" sz="2000" b="0" i="0" u="none" strike="noStrike" cap="none" normalizeH="0" baseline="0" dirty="0">
                <a:ln>
                  <a:noFill/>
                </a:ln>
                <a:solidFill>
                  <a:schemeClr val="tx1"/>
                </a:solidFill>
                <a:effectLst/>
                <a:latin typeface="Arial" panose="020B0604020202020204" pitchFamily="34" charset="0"/>
              </a:rPr>
              <a:t> – Utilizes </a:t>
            </a:r>
            <a:r>
              <a:rPr kumimoji="0" lang="en-US" altLang="en-US" sz="2000" b="1" i="0" u="none" strike="noStrike" cap="none" normalizeH="0" baseline="0" dirty="0">
                <a:ln>
                  <a:noFill/>
                </a:ln>
                <a:solidFill>
                  <a:schemeClr val="tx1"/>
                </a:solidFill>
                <a:effectLst/>
                <a:latin typeface="Arial" panose="020B0604020202020204" pitchFamily="34" charset="0"/>
              </a:rPr>
              <a:t>OpenCV, Pillow, and NumPy</a:t>
            </a:r>
            <a:r>
              <a:rPr kumimoji="0" lang="en-US" altLang="en-US" sz="2000" b="0" i="0" u="none" strike="noStrike" cap="none" normalizeH="0" baseline="0" dirty="0">
                <a:ln>
                  <a:noFill/>
                </a:ln>
                <a:solidFill>
                  <a:schemeClr val="tx1"/>
                </a:solidFill>
                <a:effectLst/>
                <a:latin typeface="Arial" panose="020B0604020202020204" pitchFamily="34" charset="0"/>
              </a:rPr>
              <a:t> for fast image handling.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 Can be expanded to support different encryption methods and file formats.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7" name="Rectangle 1">
            <a:extLst>
              <a:ext uri="{FF2B5EF4-FFF2-40B4-BE49-F238E27FC236}">
                <a16:creationId xmlns:a16="http://schemas.microsoft.com/office/drawing/2014/main" id="{BA297376-5723-6DB0-CE30-AFFBF7571D8D}"/>
              </a:ext>
            </a:extLst>
          </p:cNvPr>
          <p:cNvSpPr>
            <a:spLocks noChangeArrowheads="1"/>
          </p:cNvSpPr>
          <p:nvPr/>
        </p:nvSpPr>
        <p:spPr bwMode="auto">
          <a:xfrm>
            <a:off x="654011" y="2368847"/>
            <a:ext cx="1088397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is useful for individuals and organizations that require secure and covert communication. It can be used by journalists, activists, and cybersecurity professionals to protect sensitive information. Additionally, students and researchers can utilize it for learning and experimenting with steganography techniques.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95555-D083-7771-5A39-B1C1AD500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75AD4-5F1B-B703-5E35-FDC48C6B8A52}"/>
              </a:ext>
            </a:extLst>
          </p:cNvPr>
          <p:cNvSpPr>
            <a:spLocks noGrp="1"/>
          </p:cNvSpPr>
          <p:nvPr>
            <p:ph type="title"/>
          </p:nvPr>
        </p:nvSpPr>
        <p:spPr/>
        <p:txBody>
          <a:bodyPr/>
          <a:lstStyle/>
          <a:p>
            <a:r>
              <a:rPr lang="en-IN" dirty="0">
                <a:solidFill>
                  <a:schemeClr val="accent1"/>
                </a:solidFill>
              </a:rPr>
              <a:t>Results</a:t>
            </a:r>
          </a:p>
        </p:txBody>
      </p:sp>
      <p:sp>
        <p:nvSpPr>
          <p:cNvPr id="6" name="TextBox 5">
            <a:extLst>
              <a:ext uri="{FF2B5EF4-FFF2-40B4-BE49-F238E27FC236}">
                <a16:creationId xmlns:a16="http://schemas.microsoft.com/office/drawing/2014/main" id="{6E458240-5EB3-6EB4-B916-7CC7F82E6F1D}"/>
              </a:ext>
            </a:extLst>
          </p:cNvPr>
          <p:cNvSpPr txBox="1"/>
          <p:nvPr/>
        </p:nvSpPr>
        <p:spPr>
          <a:xfrm>
            <a:off x="581192" y="1232452"/>
            <a:ext cx="195277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Landing Page:</a:t>
            </a:r>
            <a:endParaRPr lang="en-IN" sz="20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359FAB2-136F-A3A6-AE9F-61FCAF78658B}"/>
              </a:ext>
            </a:extLst>
          </p:cNvPr>
          <p:cNvSpPr txBox="1"/>
          <p:nvPr/>
        </p:nvSpPr>
        <p:spPr>
          <a:xfrm>
            <a:off x="4581833" y="1232452"/>
            <a:ext cx="190949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Encrypt Page:</a:t>
            </a:r>
            <a:endParaRPr lang="en-IN" sz="2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C79BD73-B7DC-E5C1-470A-9F006913B8C5}"/>
              </a:ext>
            </a:extLst>
          </p:cNvPr>
          <p:cNvPicPr>
            <a:picLocks noChangeAspect="1"/>
          </p:cNvPicPr>
          <p:nvPr/>
        </p:nvPicPr>
        <p:blipFill>
          <a:blip r:embed="rId2"/>
          <a:stretch>
            <a:fillRect/>
          </a:stretch>
        </p:blipFill>
        <p:spPr>
          <a:xfrm>
            <a:off x="477863" y="1632562"/>
            <a:ext cx="3672629" cy="2026747"/>
          </a:xfrm>
          <a:prstGeom prst="rect">
            <a:avLst/>
          </a:prstGeom>
        </p:spPr>
      </p:pic>
      <p:pic>
        <p:nvPicPr>
          <p:cNvPr id="12" name="Picture 11">
            <a:extLst>
              <a:ext uri="{FF2B5EF4-FFF2-40B4-BE49-F238E27FC236}">
                <a16:creationId xmlns:a16="http://schemas.microsoft.com/office/drawing/2014/main" id="{2DD0D776-B400-5884-49EA-21FAB0B16C43}"/>
              </a:ext>
            </a:extLst>
          </p:cNvPr>
          <p:cNvPicPr>
            <a:picLocks noChangeAspect="1"/>
          </p:cNvPicPr>
          <p:nvPr/>
        </p:nvPicPr>
        <p:blipFill>
          <a:blip r:embed="rId3"/>
          <a:stretch>
            <a:fillRect/>
          </a:stretch>
        </p:blipFill>
        <p:spPr>
          <a:xfrm>
            <a:off x="4674222" y="1632562"/>
            <a:ext cx="6734576" cy="4673335"/>
          </a:xfrm>
          <a:prstGeom prst="rect">
            <a:avLst/>
          </a:prstGeom>
        </p:spPr>
      </p:pic>
      <p:pic>
        <p:nvPicPr>
          <p:cNvPr id="14" name="Picture 13">
            <a:extLst>
              <a:ext uri="{FF2B5EF4-FFF2-40B4-BE49-F238E27FC236}">
                <a16:creationId xmlns:a16="http://schemas.microsoft.com/office/drawing/2014/main" id="{BA672E64-B982-C8E2-6515-F1DDE2C12C69}"/>
              </a:ext>
            </a:extLst>
          </p:cNvPr>
          <p:cNvPicPr>
            <a:picLocks noChangeAspect="1"/>
          </p:cNvPicPr>
          <p:nvPr/>
        </p:nvPicPr>
        <p:blipFill>
          <a:blip r:embed="rId4"/>
          <a:stretch>
            <a:fillRect/>
          </a:stretch>
        </p:blipFill>
        <p:spPr>
          <a:xfrm>
            <a:off x="477863" y="4212064"/>
            <a:ext cx="3672629" cy="2026747"/>
          </a:xfrm>
          <a:prstGeom prst="rect">
            <a:avLst/>
          </a:prstGeom>
        </p:spPr>
      </p:pic>
      <p:sp>
        <p:nvSpPr>
          <p:cNvPr id="17" name="TextBox 16">
            <a:extLst>
              <a:ext uri="{FF2B5EF4-FFF2-40B4-BE49-F238E27FC236}">
                <a16:creationId xmlns:a16="http://schemas.microsoft.com/office/drawing/2014/main" id="{DED4820F-9CD3-1D26-E9E3-2490020BDF60}"/>
              </a:ext>
            </a:extLst>
          </p:cNvPr>
          <p:cNvSpPr txBox="1"/>
          <p:nvPr/>
        </p:nvSpPr>
        <p:spPr>
          <a:xfrm>
            <a:off x="477863" y="3759341"/>
            <a:ext cx="170751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Input Image:</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22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B813A-EA73-FFF8-C801-012A1632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3CA14-4D2B-03A4-DE1A-8A8083E753DA}"/>
              </a:ext>
            </a:extLst>
          </p:cNvPr>
          <p:cNvSpPr>
            <a:spLocks noGrp="1"/>
          </p:cNvSpPr>
          <p:nvPr>
            <p:ph type="title"/>
          </p:nvPr>
        </p:nvSpPr>
        <p:spPr/>
        <p:txBody>
          <a:bodyPr/>
          <a:lstStyle/>
          <a:p>
            <a:r>
              <a:rPr lang="en-IN" dirty="0">
                <a:solidFill>
                  <a:schemeClr val="accent1"/>
                </a:solidFill>
              </a:rPr>
              <a:t>Results</a:t>
            </a:r>
          </a:p>
        </p:txBody>
      </p:sp>
      <p:sp>
        <p:nvSpPr>
          <p:cNvPr id="6" name="TextBox 5">
            <a:extLst>
              <a:ext uri="{FF2B5EF4-FFF2-40B4-BE49-F238E27FC236}">
                <a16:creationId xmlns:a16="http://schemas.microsoft.com/office/drawing/2014/main" id="{CF406844-23D6-2B4B-79D9-0798B589186A}"/>
              </a:ext>
            </a:extLst>
          </p:cNvPr>
          <p:cNvSpPr txBox="1"/>
          <p:nvPr/>
        </p:nvSpPr>
        <p:spPr>
          <a:xfrm>
            <a:off x="581192" y="1317523"/>
            <a:ext cx="190949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Decrypt Page:</a:t>
            </a:r>
            <a:endParaRPr lang="en-IN" sz="20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A2F0640-46A7-F2C0-9061-E6FF03CCD5A7}"/>
              </a:ext>
            </a:extLst>
          </p:cNvPr>
          <p:cNvSpPr txBox="1"/>
          <p:nvPr/>
        </p:nvSpPr>
        <p:spPr>
          <a:xfrm>
            <a:off x="5761396" y="1317523"/>
            <a:ext cx="582403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Encrypted Photo(.png format, password: 007):</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5D766E1-7519-523F-A2E4-435BA59FE5E5}"/>
              </a:ext>
            </a:extLst>
          </p:cNvPr>
          <p:cNvPicPr>
            <a:picLocks noChangeAspect="1"/>
          </p:cNvPicPr>
          <p:nvPr/>
        </p:nvPicPr>
        <p:blipFill>
          <a:blip r:embed="rId2"/>
          <a:stretch>
            <a:fillRect/>
          </a:stretch>
        </p:blipFill>
        <p:spPr>
          <a:xfrm>
            <a:off x="598819" y="1814674"/>
            <a:ext cx="4835798" cy="4135348"/>
          </a:xfrm>
          <a:prstGeom prst="rect">
            <a:avLst/>
          </a:prstGeom>
        </p:spPr>
      </p:pic>
      <p:pic>
        <p:nvPicPr>
          <p:cNvPr id="7" name="Picture 6">
            <a:extLst>
              <a:ext uri="{FF2B5EF4-FFF2-40B4-BE49-F238E27FC236}">
                <a16:creationId xmlns:a16="http://schemas.microsoft.com/office/drawing/2014/main" id="{09E7187E-9BC6-FEB4-E3DE-738167BF77B0}"/>
              </a:ext>
            </a:extLst>
          </p:cNvPr>
          <p:cNvPicPr>
            <a:picLocks noChangeAspect="1"/>
          </p:cNvPicPr>
          <p:nvPr/>
        </p:nvPicPr>
        <p:blipFill>
          <a:blip r:embed="rId3"/>
          <a:stretch>
            <a:fillRect/>
          </a:stretch>
        </p:blipFill>
        <p:spPr>
          <a:xfrm>
            <a:off x="5761396" y="1814674"/>
            <a:ext cx="5486707" cy="4110730"/>
          </a:xfrm>
          <a:prstGeom prst="rect">
            <a:avLst/>
          </a:prstGeom>
        </p:spPr>
      </p:pic>
    </p:spTree>
    <p:extLst>
      <p:ext uri="{BB962C8B-B14F-4D97-AF65-F5344CB8AC3E}">
        <p14:creationId xmlns:p14="http://schemas.microsoft.com/office/powerpoint/2010/main" val="411860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4FBEAB3-DE92-2B4A-C93C-36CF0E8C4E29}"/>
              </a:ext>
            </a:extLst>
          </p:cNvPr>
          <p:cNvPicPr>
            <a:picLocks noGrp="1" noChangeAspect="1"/>
          </p:cNvPicPr>
          <p:nvPr>
            <p:ph idx="1"/>
          </p:nvPr>
        </p:nvPicPr>
        <p:blipFill>
          <a:blip r:embed="rId2"/>
          <a:stretch>
            <a:fillRect/>
          </a:stretch>
        </p:blipFill>
        <p:spPr>
          <a:xfrm>
            <a:off x="663425" y="1923839"/>
            <a:ext cx="2433736" cy="3365916"/>
          </a:xfrm>
        </p:spPr>
      </p:pic>
      <p:sp>
        <p:nvSpPr>
          <p:cNvPr id="6" name="TextBox 5">
            <a:extLst>
              <a:ext uri="{FF2B5EF4-FFF2-40B4-BE49-F238E27FC236}">
                <a16:creationId xmlns:a16="http://schemas.microsoft.com/office/drawing/2014/main" id="{FED4348E-410F-D2FA-9222-E812ABFF3A47}"/>
              </a:ext>
            </a:extLst>
          </p:cNvPr>
          <p:cNvSpPr txBox="1"/>
          <p:nvPr/>
        </p:nvSpPr>
        <p:spPr>
          <a:xfrm>
            <a:off x="581192" y="1317523"/>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Folder Structure:</a:t>
            </a:r>
            <a:endParaRPr lang="en-IN" sz="2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C7042D9-7E69-67EF-F0FC-A44EBCC6AE21}"/>
              </a:ext>
            </a:extLst>
          </p:cNvPr>
          <p:cNvPicPr>
            <a:picLocks noChangeAspect="1"/>
          </p:cNvPicPr>
          <p:nvPr/>
        </p:nvPicPr>
        <p:blipFill>
          <a:blip r:embed="rId3"/>
          <a:stretch>
            <a:fillRect/>
          </a:stretch>
        </p:blipFill>
        <p:spPr>
          <a:xfrm>
            <a:off x="3381207" y="1904447"/>
            <a:ext cx="8229601" cy="4176522"/>
          </a:xfrm>
          <a:prstGeom prst="rect">
            <a:avLst/>
          </a:prstGeom>
        </p:spPr>
      </p:pic>
      <p:sp>
        <p:nvSpPr>
          <p:cNvPr id="10" name="TextBox 9">
            <a:extLst>
              <a:ext uri="{FF2B5EF4-FFF2-40B4-BE49-F238E27FC236}">
                <a16:creationId xmlns:a16="http://schemas.microsoft.com/office/drawing/2014/main" id="{F0EC7365-02C7-075C-88B2-28359DBD1B30}"/>
              </a:ext>
            </a:extLst>
          </p:cNvPr>
          <p:cNvSpPr txBox="1"/>
          <p:nvPr/>
        </p:nvSpPr>
        <p:spPr>
          <a:xfrm>
            <a:off x="3381207" y="1317523"/>
            <a:ext cx="256672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Render Dashboard:</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210</TotalTime>
  <Words>567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Souvick Das</cp:lastModifiedBy>
  <cp:revision>26</cp:revision>
  <dcterms:created xsi:type="dcterms:W3CDTF">2021-05-26T16:50:10Z</dcterms:created>
  <dcterms:modified xsi:type="dcterms:W3CDTF">2025-02-21T10:26:24Z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