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3F7EBC-2D6A-4084-8EEB-4695768CD2B5}" v="1" dt="2022-09-14T06:48:12.0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61" d="100"/>
          <a:sy n="61" d="100"/>
        </p:scale>
        <p:origin x="844" y="60"/>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11/01/2023</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11/01/2023</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52"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196"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20"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44"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076"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292"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16"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40"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00"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24"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48"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72"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1/11/2023</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28" name="think-cell Slide" r:id="rId25" imgW="360" imgH="360" progId="">
                  <p:embed/>
                </p:oleObj>
              </mc:Choice>
              <mc:Fallback>
                <p:oleObj name="think-cell Slide" r:id="rId25" imgW="360" imgH="36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68"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hyperlink" Target="mailto:souvik.a.biswas@capgemini.com" TargetMode="External"/><Relationship Id="rId7"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hyperlink" Target="https://www.linkedin.com/in/souvik-biswas-coder/" TargetMode="External"/><Relationship Id="rId5" Type="http://schemas.openxmlformats.org/officeDocument/2006/relationships/image" Target="../media/image14.png"/><Relationship Id="rId4" Type="http://schemas.openxmlformats.org/officeDocument/2006/relationships/hyperlink" Target="https://drive.google.com/drive/folders/1nWaKdWAaNVECi6O3d-VQo_WxAyrVYS1X?usp=shar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3569391340"/>
              </p:ext>
            </p:extLst>
          </p:nvPr>
        </p:nvGraphicFramePr>
        <p:xfrm>
          <a:off x="9242029" y="1511300"/>
          <a:ext cx="2949971" cy="4147027"/>
        </p:xfrm>
        <a:graphic>
          <a:graphicData uri="http://schemas.openxmlformats.org/drawingml/2006/table">
            <a:tbl>
              <a:tblPr firstRow="1" bandRow="1">
                <a:tableStyleId>{0E3FDE45-AF77-4B5C-9715-49D594BDF05E}</a:tableStyleId>
              </a:tblPr>
              <a:tblGrid>
                <a:gridCol w="737493">
                  <a:extLst>
                    <a:ext uri="{9D8B030D-6E8A-4147-A177-3AD203B41FA5}">
                      <a16:colId xmlns:a16="http://schemas.microsoft.com/office/drawing/2014/main" val="3331298770"/>
                    </a:ext>
                  </a:extLst>
                </a:gridCol>
                <a:gridCol w="2212478">
                  <a:extLst>
                    <a:ext uri="{9D8B030D-6E8A-4147-A177-3AD203B41FA5}">
                      <a16:colId xmlns:a16="http://schemas.microsoft.com/office/drawing/2014/main" val="879084521"/>
                    </a:ext>
                  </a:extLst>
                </a:gridCol>
              </a:tblGrid>
              <a:tr h="437462">
                <a:tc>
                  <a:txBody>
                    <a:bodyPr/>
                    <a:lstStyle/>
                    <a:p>
                      <a:r>
                        <a:rPr kumimoji="0" lang="en-US" altLang="en-US" sz="800" b="0" u="none" strike="noStrike" kern="1200" cap="none" spc="0" normalizeH="0" baseline="0" noProof="0" dirty="0">
                          <a:ln>
                            <a:noFill/>
                          </a:ln>
                          <a:effectLst/>
                          <a:uLnTx/>
                          <a:uFillTx/>
                        </a:rPr>
                        <a:t>Java 8 /J2EE</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u="none" strike="noStrike" kern="1200" cap="none" spc="0" normalizeH="0" baseline="0" noProof="0" dirty="0">
                          <a:ln>
                            <a:noFill/>
                          </a:ln>
                          <a:effectLst/>
                          <a:uLnTx/>
                          <a:uFillTx/>
                        </a:rPr>
                        <a:t>Java Basics, OOPS, Generics, Collections, Arrays, Loops, </a:t>
                      </a:r>
                      <a:r>
                        <a:rPr kumimoji="0" lang="en-US" sz="700" b="0" u="none" strike="noStrike" kern="1200" cap="none" spc="0" normalizeH="0" baseline="0" dirty="0">
                          <a:ln>
                            <a:noFill/>
                          </a:ln>
                          <a:effectLst/>
                          <a:uLnTx/>
                          <a:uFillTx/>
                        </a:rPr>
                        <a:t>Junit, Mockito</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33020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Dependency Injection, Autowire</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58317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REST controllers, Implementation of GET, POST, PUT &amp; DELETE. </a:t>
                      </a:r>
                      <a:endParaRPr lang="en-US" sz="700" dirty="0">
                        <a:solidFill>
                          <a:schemeClr val="tx1"/>
                        </a:solidFill>
                      </a:endParaRPr>
                    </a:p>
                  </a:txBody>
                  <a:tcPr/>
                </a:tc>
                <a:extLst>
                  <a:ext uri="{0D108BD9-81ED-4DB2-BD59-A6C34878D82A}">
                    <a16:rowId xmlns:a16="http://schemas.microsoft.com/office/drawing/2014/main" val="3229840877"/>
                  </a:ext>
                </a:extLst>
              </a:tr>
              <a:tr h="570357">
                <a:tc>
                  <a:txBody>
                    <a:bodyPr/>
                    <a:lstStyle/>
                    <a:p>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Spring Boot Starters, annotations, Swagger API documents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135133130"/>
                  </a:ext>
                </a:extLst>
              </a:tr>
              <a:tr h="437462">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Eureka</a:t>
                      </a: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978295346"/>
                  </a:ext>
                </a:extLst>
              </a:tr>
              <a:tr h="32248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React</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Components, Hooks, Event handling</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781158786"/>
                  </a:ext>
                </a:extLst>
              </a:tr>
              <a:tr h="32080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 No SQL Basics</a:t>
                      </a:r>
                    </a:p>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My SQL RDBMS Basics</a:t>
                      </a:r>
                    </a:p>
                  </a:txBody>
                  <a:tcPr/>
                </a:tc>
                <a:extLst>
                  <a:ext uri="{0D108BD9-81ED-4DB2-BD59-A6C34878D82A}">
                    <a16:rowId xmlns:a16="http://schemas.microsoft.com/office/drawing/2014/main" val="2298680090"/>
                  </a:ext>
                </a:extLst>
              </a:tr>
              <a:tr h="437462">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HTML 5 &amp; CSS 3,JavaScript, ES6</a:t>
                      </a:r>
                    </a:p>
                  </a:txBody>
                  <a:tcPr/>
                </a:tc>
                <a:extLst>
                  <a:ext uri="{0D108BD9-81ED-4DB2-BD59-A6C34878D82A}">
                    <a16:rowId xmlns:a16="http://schemas.microsoft.com/office/drawing/2014/main" val="9512774"/>
                  </a:ext>
                </a:extLst>
              </a:tr>
              <a:tr h="25631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IDE, Spring Boot</a:t>
                      </a:r>
                    </a:p>
                  </a:txBody>
                  <a:tcPr/>
                </a:tc>
                <a:extLst>
                  <a:ext uri="{0D108BD9-81ED-4DB2-BD59-A6C34878D82A}">
                    <a16:rowId xmlns:a16="http://schemas.microsoft.com/office/drawing/2014/main" val="645317192"/>
                  </a:ext>
                </a:extLst>
              </a:tr>
              <a:tr h="437462">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a:t>
                      </a:r>
                    </a:p>
                  </a:txBody>
                  <a:tcPr/>
                </a:tc>
                <a:extLst>
                  <a:ext uri="{0D108BD9-81ED-4DB2-BD59-A6C34878D82A}">
                    <a16:rowId xmlns:a16="http://schemas.microsoft.com/office/drawing/2014/main" val="2840432058"/>
                  </a:ext>
                </a:extLst>
              </a:tr>
            </a:tbl>
          </a:graphicData>
        </a:graphic>
      </p:graphicFrame>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3" y="2995613"/>
            <a:ext cx="4008437" cy="2185987"/>
          </a:xfrm>
        </p:spPr>
        <p:txBody>
          <a:bodyPr/>
          <a:lstStyle/>
          <a:p>
            <a:pPr eaLnBrk="1" hangingPunct="1">
              <a:lnSpc>
                <a:spcPct val="114000"/>
              </a:lnSpc>
            </a:pPr>
            <a:r>
              <a:rPr lang="en-US" altLang="en-US" b="1" dirty="0"/>
              <a:t>Flight Booking System</a:t>
            </a:r>
          </a:p>
          <a:p>
            <a:pPr eaLnBrk="1" hangingPunct="1">
              <a:lnSpc>
                <a:spcPct val="114000"/>
              </a:lnSpc>
            </a:pPr>
            <a:r>
              <a:rPr lang="en-IN" altLang="en-US" dirty="0"/>
              <a:t>Completed end to end case study of Flight Booking Application along with JWT authentication, Swagger and Mockito,MongoDB. ReactJS is </a:t>
            </a:r>
            <a:r>
              <a:rPr lang="en-US" altLang="en-US" dirty="0"/>
              <a:t>used for user interface.</a:t>
            </a:r>
            <a:endParaRPr lang="en-US" altLang="nl-NL" b="1" dirty="0"/>
          </a:p>
          <a:p>
            <a:pPr>
              <a:lnSpc>
                <a:spcPct val="114000"/>
              </a:lnSpc>
            </a:pPr>
            <a:r>
              <a:rPr lang="en-IN" altLang="nl-NL" b="1" dirty="0"/>
              <a:t>Online Food Application</a:t>
            </a:r>
          </a:p>
          <a:p>
            <a:pPr>
              <a:lnSpc>
                <a:spcPct val="114000"/>
              </a:lnSpc>
            </a:pPr>
            <a:r>
              <a:rPr lang="en-IN" altLang="nl-NL" dirty="0"/>
              <a:t>Online Food Application made using Spring Boot, Junit, PostgreSQL.</a:t>
            </a:r>
          </a:p>
          <a:p>
            <a:pPr eaLnBrk="1" hangingPunct="1">
              <a:lnSpc>
                <a:spcPct val="114000"/>
              </a:lnSpc>
            </a:pPr>
            <a:r>
              <a:rPr lang="en-IN" altLang="nl-NL" b="1" dirty="0"/>
              <a:t>Completed ” Cloud Computing“ course at Coursera</a:t>
            </a:r>
          </a:p>
          <a:p>
            <a:pPr>
              <a:lnSpc>
                <a:spcPct val="114000"/>
              </a:lnSpc>
            </a:pPr>
            <a:r>
              <a:rPr lang="en-IN" altLang="nl-NL" b="1" dirty="0"/>
              <a:t>Completed ” Agile Software Development“ course at Coursera</a:t>
            </a:r>
          </a:p>
          <a:p>
            <a:pPr eaLnBrk="1" hangingPunct="1">
              <a:lnSpc>
                <a:spcPct val="114000"/>
              </a:lnSpc>
            </a:pPr>
            <a:endParaRPr lang="en-IN" altLang="nl-NL" b="1"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3344"/>
            <a:ext cx="2374900" cy="295275"/>
          </a:xfrm>
        </p:spPr>
        <p:txBody>
          <a:bodyPr/>
          <a:lstStyle/>
          <a:p>
            <a:pPr eaLnBrk="1" hangingPunct="1"/>
            <a:r>
              <a:rPr lang="nl-NL" altLang="nl-NL" dirty="0"/>
              <a:t>Bangalore</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73425" y="1570878"/>
            <a:ext cx="2457450" cy="258763"/>
          </a:xfrm>
        </p:spPr>
        <p:txBody>
          <a:bodyPr/>
          <a:lstStyle/>
          <a:p>
            <a:pPr eaLnBrk="1" hangingPunct="1"/>
            <a:r>
              <a:rPr lang="nl-NL" altLang="nl-NL" dirty="0">
                <a:hlinkClick r:id="rId3"/>
              </a:rPr>
              <a:t>souvik.a.biswas@capgemini.com </a:t>
            </a:r>
            <a:endParaRPr lang="nl-NL" altLang="nl-NL" dirty="0"/>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28847" y="1845878"/>
            <a:ext cx="2382837" cy="330200"/>
          </a:xfrm>
        </p:spPr>
        <p:txBody>
          <a:bodyPr/>
          <a:lstStyle/>
          <a:p>
            <a:pPr eaLnBrk="1" hangingPunct="1"/>
            <a:r>
              <a:rPr lang="nl-NL" altLang="nl-NL" dirty="0"/>
              <a:t>+91 7001974069</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438150" y="2672557"/>
            <a:ext cx="3905250" cy="3548854"/>
          </a:xfrm>
        </p:spPr>
        <p:txBody>
          <a:bodyPr/>
          <a:lstStyle/>
          <a:p>
            <a:r>
              <a:rPr lang="en-US" altLang="en-US" sz="1100" b="1" dirty="0"/>
              <a:t>Full Stack Developer</a:t>
            </a:r>
          </a:p>
          <a:p>
            <a:pPr marL="171450" indent="-171450">
              <a:buFont typeface="Arial" panose="020B0604020202020204" pitchFamily="34" charset="0"/>
              <a:buChar char="•"/>
            </a:pPr>
            <a:r>
              <a:rPr lang="en-US" dirty="0"/>
              <a:t>Hands on experience in creating </a:t>
            </a:r>
            <a:r>
              <a:rPr lang="en-US" b="1" dirty="0"/>
              <a:t>microservices</a:t>
            </a:r>
            <a:r>
              <a:rPr lang="en-US" dirty="0"/>
              <a:t> with </a:t>
            </a:r>
            <a:r>
              <a:rPr lang="en-US" b="1" dirty="0"/>
              <a:t>Spring boot, </a:t>
            </a:r>
            <a:r>
              <a:rPr lang="en-US" b="1"/>
              <a:t>Spring Security,</a:t>
            </a:r>
            <a:r>
              <a:rPr lang="en-US"/>
              <a:t> </a:t>
            </a:r>
            <a:r>
              <a:rPr lang="en-US" dirty="0"/>
              <a:t>Eureka server.</a:t>
            </a:r>
          </a:p>
          <a:p>
            <a:pPr marL="171450" indent="-171450">
              <a:buFont typeface="Arial" panose="020B0604020202020204" pitchFamily="34" charset="0"/>
              <a:buChar char="•"/>
            </a:pPr>
            <a:r>
              <a:rPr lang="en-US" dirty="0"/>
              <a:t>Hands on experience in implementing </a:t>
            </a:r>
            <a:r>
              <a:rPr lang="en-US" b="1" dirty="0"/>
              <a:t>polyglot architecture </a:t>
            </a:r>
            <a:r>
              <a:rPr lang="en-US" dirty="0"/>
              <a:t>with </a:t>
            </a:r>
            <a:r>
              <a:rPr lang="en-US" b="1" dirty="0"/>
              <a:t>spring boot</a:t>
            </a:r>
            <a:r>
              <a:rPr lang="en-US" dirty="0"/>
              <a:t> </a:t>
            </a:r>
          </a:p>
          <a:p>
            <a:pPr marL="171450" indent="-171450">
              <a:buFont typeface="Arial" panose="020B0604020202020204" pitchFamily="34" charset="0"/>
              <a:buChar char="•"/>
            </a:pPr>
            <a:r>
              <a:rPr lang="en-US" dirty="0"/>
              <a:t>Experience in creating documentation with Java docs and swagger and in </a:t>
            </a:r>
            <a:r>
              <a:rPr lang="en-US" b="1" dirty="0"/>
              <a:t>unit testing using Junit, Mockito.</a:t>
            </a:r>
            <a:r>
              <a:rPr lang="en-US" dirty="0"/>
              <a:t> </a:t>
            </a:r>
          </a:p>
          <a:p>
            <a:pPr marL="171450" indent="-171450">
              <a:buFont typeface="Arial" panose="020B0604020202020204" pitchFamily="34" charset="0"/>
              <a:buChar char="•"/>
            </a:pPr>
            <a:r>
              <a:rPr lang="en-US" altLang="en-US" sz="1000" b="1" dirty="0"/>
              <a:t>Java Microservice</a:t>
            </a:r>
            <a:r>
              <a:rPr lang="en-US" altLang="en-US" sz="1000" dirty="0"/>
              <a:t> Development knowledge using </a:t>
            </a:r>
            <a:r>
              <a:rPr lang="en-US" altLang="en-US" sz="1000" b="1" dirty="0"/>
              <a:t>Spring boot and spring cloud</a:t>
            </a:r>
            <a:r>
              <a:rPr lang="en-US" altLang="en-US" sz="1000" dirty="0"/>
              <a:t> framework on an </a:t>
            </a:r>
            <a:r>
              <a:rPr lang="en-US" altLang="en-US" dirty="0"/>
              <a:t>beginner</a:t>
            </a:r>
            <a:r>
              <a:rPr lang="en-US" altLang="en-US" sz="1000" dirty="0"/>
              <a:t> level.</a:t>
            </a:r>
          </a:p>
          <a:p>
            <a:pPr marL="171450" indent="-171450">
              <a:buFont typeface="Arial" panose="020B0604020202020204" pitchFamily="34" charset="0"/>
              <a:buChar char="•"/>
            </a:pPr>
            <a:r>
              <a:rPr lang="en-US" altLang="en-US" sz="1000" dirty="0"/>
              <a:t>Hands on experience in implementing </a:t>
            </a:r>
            <a:r>
              <a:rPr lang="en-US" altLang="en-US" sz="1000" b="1" dirty="0"/>
              <a:t>MongoDB Atlas </a:t>
            </a:r>
            <a:r>
              <a:rPr lang="en-US" altLang="en-US" sz="1000" dirty="0"/>
              <a:t>&amp; </a:t>
            </a:r>
            <a:r>
              <a:rPr lang="en-US" altLang="en-US" sz="1000" b="1" dirty="0"/>
              <a:t>PostgreSQL</a:t>
            </a:r>
          </a:p>
          <a:p>
            <a:pPr marL="171450" indent="-171450">
              <a:buFont typeface="Arial" panose="020B0604020202020204" pitchFamily="34" charset="0"/>
              <a:buChar char="•"/>
            </a:pPr>
            <a:endParaRPr lang="en-US" altLang="en-US" sz="1000" dirty="0"/>
          </a:p>
          <a:p>
            <a:pPr marL="171450" indent="-171450">
              <a:buFont typeface="Arial" panose="020B0604020202020204" pitchFamily="34" charset="0"/>
              <a:buChar char="•"/>
            </a:pPr>
            <a:r>
              <a:rPr lang="en-US" sz="1000" dirty="0"/>
              <a:t>Hands on experience in developing web pages using </a:t>
            </a:r>
            <a:r>
              <a:rPr lang="en-US" sz="1000" b="1" dirty="0"/>
              <a:t>HTML5, CSS3, ReactJS</a:t>
            </a:r>
            <a:br>
              <a:rPr lang="en-US" altLang="nl-NL" dirty="0"/>
            </a:br>
            <a:endParaRPr lang="en-US" altLang="nl-NL"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IN" altLang="en-US" dirty="0"/>
              <a:t>Souvik Biswas</a:t>
            </a:r>
          </a:p>
        </p:txBody>
      </p:sp>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4976883" y="6397625"/>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a:t>
            </a:r>
            <a:r>
              <a:rPr kumimoji="0" lang="en-IN" altLang="en-US" sz="1100" b="0" i="0" u="none" strike="noStrike" kern="1200" cap="none" spc="0" normalizeH="0" baseline="0" noProof="0">
                <a:ln>
                  <a:noFill/>
                </a:ln>
                <a:solidFill>
                  <a:prstClr val="black"/>
                </a:solidFill>
                <a:effectLst/>
                <a:uLnTx/>
                <a:uFillTx/>
                <a:latin typeface="Verdana" panose="020B0604030504040204" pitchFamily="34" charset="0"/>
                <a:ea typeface="+mn-ea"/>
                <a:cs typeface="+mn-cs"/>
              </a:rPr>
              <a:t>out my </a:t>
            </a: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Video Profile</a:t>
            </a:r>
          </a:p>
        </p:txBody>
      </p:sp>
      <p:pic>
        <p:nvPicPr>
          <p:cNvPr id="7181" name="Picture 6" descr="Movie, play, video icon">
            <a:hlinkClick r:id="rId4"/>
            <a:extLst>
              <a:ext uri="{FF2B5EF4-FFF2-40B4-BE49-F238E27FC236}">
                <a16:creationId xmlns:a16="http://schemas.microsoft.com/office/drawing/2014/main" id="{568E79A1-196A-4599-9F1F-AD39B99F12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31283" y="6252103"/>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2" name="Picture 4" descr="Free icon download | Linkedin">
            <a:hlinkClick r:id="rId6"/>
            <a:extLst>
              <a:ext uri="{FF2B5EF4-FFF2-40B4-BE49-F238E27FC236}">
                <a16:creationId xmlns:a16="http://schemas.microsoft.com/office/drawing/2014/main" id="{89622B52-B834-40D0-9BA5-24EF14F2A61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46881" y="198913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8092" y="196924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499417" y="547041"/>
            <a:ext cx="2424112" cy="601383"/>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a:t>
            </a:r>
            <a:r>
              <a:rPr lang="en-US" altLang="nl-NL" sz="1000" dirty="0">
                <a:solidFill>
                  <a:prstClr val="black"/>
                </a:solidFill>
                <a:latin typeface="Verdana" panose="020B0604030504040204" pitchFamily="34" charset="0"/>
              </a:rPr>
              <a:t>Technology</a:t>
            </a:r>
            <a:endPar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a:p>
            <a:pPr marL="0" marR="0" lvl="0" indent="0" algn="l" defTabSz="914400" rtl="0" eaLnBrk="1" fontAlgn="auto" latinLnBrk="0" hangingPunct="1">
              <a:lnSpc>
                <a:spcPct val="114000"/>
              </a:lnSpc>
              <a:spcBef>
                <a:spcPts val="0"/>
              </a:spcBef>
              <a:spcAft>
                <a:spcPts val="0"/>
              </a:spcAft>
              <a:buClrTx/>
              <a:buSzTx/>
              <a:buFontTx/>
              <a:buNone/>
              <a:tabLst/>
              <a:defRPr/>
            </a:pPr>
            <a:r>
              <a:rPr lang="en-US" altLang="nl-NL" sz="1000" dirty="0">
                <a:solidFill>
                  <a:prstClr val="black"/>
                </a:solidFill>
                <a:latin typeface="Verdana" panose="020B0604030504040204" pitchFamily="34" charset="0"/>
              </a:rPr>
              <a:t>Electronics and Communication- 2018 - 2022</a:t>
            </a:r>
            <a:endPar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p:txBody>
      </p:sp>
      <p:sp>
        <p:nvSpPr>
          <p:cNvPr id="6" name="Rectangle 5">
            <a:extLst>
              <a:ext uri="{FF2B5EF4-FFF2-40B4-BE49-F238E27FC236}">
                <a16:creationId xmlns:a16="http://schemas.microsoft.com/office/drawing/2014/main" id="{1616387D-79C4-4D2C-8F4C-617036B1459A}"/>
              </a:ext>
            </a:extLst>
          </p:cNvPr>
          <p:cNvSpPr/>
          <p:nvPr/>
        </p:nvSpPr>
        <p:spPr>
          <a:xfrm>
            <a:off x="9242029" y="1107123"/>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sp>
        <p:nvSpPr>
          <p:cNvPr id="7" name="Picture Placeholder 6">
            <a:extLst>
              <a:ext uri="{FF2B5EF4-FFF2-40B4-BE49-F238E27FC236}">
                <a16:creationId xmlns:a16="http://schemas.microsoft.com/office/drawing/2014/main" id="{DC9CA59C-13BD-47CF-97FB-2F41EC829632}"/>
              </a:ext>
            </a:extLst>
          </p:cNvPr>
          <p:cNvSpPr>
            <a:spLocks noGrp="1"/>
          </p:cNvSpPr>
          <p:nvPr>
            <p:ph type="pic" sz="quarter" idx="46"/>
          </p:nvPr>
        </p:nvSpPr>
        <p:spPr/>
      </p:sp>
      <p:pic>
        <p:nvPicPr>
          <p:cNvPr id="20" name="Google Shape;59;p7">
            <a:extLst>
              <a:ext uri="{FF2B5EF4-FFF2-40B4-BE49-F238E27FC236}">
                <a16:creationId xmlns:a16="http://schemas.microsoft.com/office/drawing/2014/main" id="{2F341940-940A-4108-B9F3-71E78C14724A}"/>
              </a:ext>
            </a:extLst>
          </p:cNvPr>
          <p:cNvPicPr preferRelativeResize="0"/>
          <p:nvPr/>
        </p:nvPicPr>
        <p:blipFill>
          <a:blip r:embed="rId8">
            <a:extLst>
              <a:ext uri="{28A0092B-C50C-407E-A947-70E740481C1C}">
                <a14:useLocalDpi xmlns:a14="http://schemas.microsoft.com/office/drawing/2010/main" val="0"/>
              </a:ext>
            </a:extLst>
          </a:blip>
          <a:srcRect t="7687" b="7687"/>
          <a:stretch/>
        </p:blipFill>
        <p:spPr>
          <a:xfrm>
            <a:off x="336915" y="287492"/>
            <a:ext cx="1812183" cy="1735628"/>
          </a:xfrm>
          <a:prstGeom prst="ellipse">
            <a:avLst/>
          </a:prstGeom>
          <a:noFill/>
          <a:ln>
            <a:noFill/>
          </a:ln>
        </p:spPr>
      </p:pic>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3F2D984F0DC8B4F81A100EEA18D209A" ma:contentTypeVersion="12" ma:contentTypeDescription="Create a new document." ma:contentTypeScope="" ma:versionID="c8b7a84c3ffa203a33e73c9a0eacaf0c">
  <xsd:schema xmlns:xsd="http://www.w3.org/2001/XMLSchema" xmlns:xs="http://www.w3.org/2001/XMLSchema" xmlns:p="http://schemas.microsoft.com/office/2006/metadata/properties" xmlns:ns2="e0ffb6ef-0000-48aa-9041-fb29fcb198e5" xmlns:ns3="900c2a09-0d28-449b-b8ad-3e76d664ec44" targetNamespace="http://schemas.microsoft.com/office/2006/metadata/properties" ma:root="true" ma:fieldsID="9f1229bde29e73ea29286fbdda2b4ab6" ns2:_="" ns3:_="">
    <xsd:import namespace="e0ffb6ef-0000-48aa-9041-fb29fcb198e5"/>
    <xsd:import namespace="900c2a09-0d28-449b-b8ad-3e76d664ec4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0ffb6ef-0000-48aa-9041-fb29fcb198e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b3623ea3-be23-4189-a25b-bcadb097ef14"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00c2a09-0d28-449b-b8ad-3e76d664ec44"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bdfe5ddd-bb25-4adb-93a2-938a30b22837}" ma:internalName="TaxCatchAll" ma:showField="CatchAllData" ma:web="900c2a09-0d28-449b-b8ad-3e76d664ec44">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e0ffb6ef-0000-48aa-9041-fb29fcb198e5">
      <Terms xmlns="http://schemas.microsoft.com/office/infopath/2007/PartnerControls"/>
    </lcf76f155ced4ddcb4097134ff3c332f>
    <TaxCatchAll xmlns="900c2a09-0d28-449b-b8ad-3e76d664ec44" xsi:nil="true"/>
  </documentManagement>
</p:properties>
</file>

<file path=customXml/itemProps1.xml><?xml version="1.0" encoding="utf-8"?>
<ds:datastoreItem xmlns:ds="http://schemas.openxmlformats.org/officeDocument/2006/customXml" ds:itemID="{BB41560E-5BF4-44A6-8FC0-BDE4819915D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0ffb6ef-0000-48aa-9041-fb29fcb198e5"/>
    <ds:schemaRef ds:uri="900c2a09-0d28-449b-b8ad-3e76d664ec4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3.xml><?xml version="1.0" encoding="utf-8"?>
<ds:datastoreItem xmlns:ds="http://schemas.openxmlformats.org/officeDocument/2006/customXml" ds:itemID="{5430857F-5B57-4BA6-87F2-356B3F6438EF}">
  <ds:schemaRefs>
    <ds:schemaRef ds:uri="http://purl.org/dc/elements/1.1/"/>
    <ds:schemaRef ds:uri="http://schemas.microsoft.com/office/2006/metadata/properties"/>
    <ds:schemaRef ds:uri="http://schemas.microsoft.com/office/2006/documentManagement/types"/>
    <ds:schemaRef ds:uri="25289c4b-8fd1-4155-b56f-82d6fa13afd3"/>
    <ds:schemaRef ds:uri="http://purl.org/dc/terms/"/>
    <ds:schemaRef ds:uri="c43bfbf7-b5f8-4451-8464-ef79a2e28ca1"/>
    <ds:schemaRef ds:uri="http://purl.org/dc/dcmitype/"/>
    <ds:schemaRef ds:uri="http://schemas.microsoft.com/office/infopath/2007/PartnerControls"/>
    <ds:schemaRef ds:uri="http://schemas.openxmlformats.org/package/2006/metadata/core-properties"/>
    <ds:schemaRef ds:uri="http://www.w3.org/XML/1998/namespace"/>
    <ds:schemaRef ds:uri="e0ffb6ef-0000-48aa-9041-fb29fcb198e5"/>
    <ds:schemaRef ds:uri="900c2a09-0d28-449b-b8ad-3e76d664ec44"/>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3694</TotalTime>
  <Words>288</Words>
  <Application>Microsoft Office PowerPoint</Application>
  <PresentationFormat>Widescreen</PresentationFormat>
  <Paragraphs>61</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Biswas, Souvik</cp:lastModifiedBy>
  <cp:revision>111</cp:revision>
  <dcterms:created xsi:type="dcterms:W3CDTF">2020-09-22T06:24:34Z</dcterms:created>
  <dcterms:modified xsi:type="dcterms:W3CDTF">2023-01-11T12:06:00Z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0x010100C3F2D984F0DC8B4F81A100EEA18D209A</vt:lpwstr>
  </property>
</Properties>
</file>