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Nunit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unito-boldItalic.fntdata"/><Relationship Id="rId61" Type="http://schemas.openxmlformats.org/officeDocument/2006/relationships/font" Target="fonts/Nuni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Nunito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30ff738a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30ff738a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30ff738a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30ff738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30ff738a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630ff738a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30ff738a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30ff738a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30ff738a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30ff738a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30ff738a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30ff738a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30ff738a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30ff738a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30ff738a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30ff738a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30ff738a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630ff738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30ff738a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30ff738a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30ff738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30ff738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30ff738a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630ff738a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30ff738a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630ff738a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30ff738a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30ff738a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30ff738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630ff738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630ff738a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630ff738a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630ff738a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630ff738a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630ff73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630ff73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630ff738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630ff738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30ff738a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630ff738a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630ff738a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630ff738a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30ff738a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30ff738a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630ff738a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630ff738a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630ff738a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630ff738a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630ff738a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630ff738a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630ff738a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630ff738a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630ff738a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630ff738a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630ff738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630ff738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630ff738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630ff738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630ff738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630ff738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30ff738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30ff738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630ff738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630ff738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30ff738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30ff738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630ff738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630ff738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630ff738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630ff738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630ff738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630ff738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630ff738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630ff738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630ff738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630ff738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30ff738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30ff738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630ff738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630ff738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630ff738a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630ff738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630ff738a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630ff738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630ff738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630ff738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30ff738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30ff738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630ff738a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630ff738a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630ff738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630ff738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630ff738a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630ff738a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630ff738a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630ff738a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30ff738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30ff738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30ff738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30ff738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30ff738a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30ff738a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30ff738a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30ff738a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22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5.png"/><Relationship Id="rId5" Type="http://schemas.openxmlformats.org/officeDocument/2006/relationships/image" Target="../media/image27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Keep an Audit Trail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277325" y="1990725"/>
            <a:ext cx="862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Keep a day book of what you did.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During debugging write down...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1.What you did…		2.In what order…		3.And what happened!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Be specific and consistent.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8.Fix it &amp; Re-test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Attempt to replicate again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• No temporary workarounds!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• May introduce other issues.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• Never get replaced with true solutions.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Get a Fresh View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737650" y="163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Get another viewpoint on the solution.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Talk to somebody about the problem.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Ask an expert: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● Email the author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● Check the forums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● Subscribe to the mailing list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If you didn’t Fix it, it ain’t fixed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most important lesson by far...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●Fix the root cause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●Make sure it can’t possibly happen again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●Fix the process at fault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types</a:t>
            </a:r>
            <a:r>
              <a:rPr lang="en"/>
              <a:t> of debugging: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Brute force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Print/Trace Debugging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Backtracking</a:t>
            </a:r>
            <a:r>
              <a:rPr lang="en" sz="2400"/>
              <a:t> Method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Divide &amp; Conquer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Brute Force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</a:t>
            </a:r>
            <a:r>
              <a:rPr lang="en" sz="2400"/>
              <a:t>ost common and least efficient for isolating the cause of a software error.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• a printout of all registers and relevant memory locations is obtained and studied. All dumps should be well documented and retained for possible use on subsequent.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Print/Trace Debugging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819150" y="1883975"/>
            <a:ext cx="75057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r>
              <a:rPr lang="en" sz="2400"/>
              <a:t>atching the flow of execution after adding print statements to the original code.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Post Mortem Debugging - analysis of a memory dump from a program that has crashed.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Backtracking method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19150" y="15394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• The process starts from the site where a particular symptom gets detected, from there on backward tracing is done across the entire source code till we are able to lay our hands on the site being the cause.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• Unfortunately, as the number of source lines increases, the number of potential backward paths may become unmanageably large.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Divide &amp; Conquer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Identify different code sections Set breakpoints at the boundaries Isolate issue to one particular area.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Focus efforts on that area introduces the concept of binary partitioning.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Divide &amp; Conquer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Identify different code sections Set breakpoints at the boundaries Isolate issue to one particular area.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Focus efforts on that area introduces the concept of binary partitioning.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Debugging is a process of finding and reducing the number of bugs, or defects. Debugging occurs as a consequence of successful testing.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That is, when a test case uncovers an error, debugging is the process  that results in the removal of the error.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Debugging Tools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Debugging Tools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As debugging is the hardest and most time consuming part of programming, any improvement in that process can make as big difference as between minutes and weeks.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Possible to interactively debug executing program (or its trace) - to setup a breakpoint and preview current value of variables, etc.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GDB may not be intuitive but it is very powerful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Easy to use, just not so easy to learn (TUI: Text User Interface)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As useful as it is poorly named!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GDB offers extensive facilities for tracing and altering the execution of computer programs.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The user can monitor and modify the values of programs' internal variables, and even call functions independently of the program's normal behavior.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Instructions: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g++ -g program.cpp  (for c : gcc -g program.c)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gdb ./a.out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819150" y="1494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r-run				c-continue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 - Runs until the current function is finished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 - Runs the next line of the program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 N - Runs the next N lines of the program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 - Like s, but it does not step into functions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 N - Runs until you get N lines in front of the current line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Cont.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 var - Prints the current value of the variable "var"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bt - Prints a stack trace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 - Goes up a level in the stack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 - Goes down a level in the stack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q - Quits gdb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*(Other commands in research files)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errors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seg fault - detected				divide by 0 - detected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memory leak - undetected      	access unallocated memory - detected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access unallocated memory (static) - detected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access </a:t>
            </a:r>
            <a:r>
              <a:rPr lang="en" sz="1800"/>
              <a:t>uninitialized</a:t>
            </a:r>
            <a:r>
              <a:rPr lang="en" sz="1800"/>
              <a:t> memory - undetected 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overflow - undetected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553600" y="3757575"/>
            <a:ext cx="50364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*(code and output screenshots are given in research folder)</a:t>
            </a:r>
            <a:endParaRPr sz="1400"/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72126" cy="167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938" y="152400"/>
            <a:ext cx="2972126" cy="167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0250" y="152400"/>
            <a:ext cx="2972126" cy="167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813" y="1823400"/>
            <a:ext cx="2819301" cy="15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125" y="1779212"/>
            <a:ext cx="2972126" cy="15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0257" y="1801300"/>
            <a:ext cx="2740718" cy="15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8112" y="3408477"/>
            <a:ext cx="2740725" cy="154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Debugging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750000" y="1454450"/>
            <a:ext cx="7575000" cy="32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Gather information                   </a:t>
            </a:r>
            <a:r>
              <a:rPr lang="en"/>
              <a:t>8. Fix it &amp; re-test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Make it fail                                  </a:t>
            </a:r>
            <a:r>
              <a:rPr lang="en"/>
              <a:t>9 Get a fresh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Collect Clues                               </a:t>
            </a:r>
            <a:r>
              <a:rPr lang="en"/>
              <a:t>10 If you didn't fix it, it ain't fixed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Quit thinking and look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 Narrow the search 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 Change one thing at a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 Keep an audit trail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825" y="271150"/>
            <a:ext cx="37147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7" name="Google Shape;307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1(Sorting)</a:t>
            </a:r>
            <a:endParaRPr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96" y="1411179"/>
            <a:ext cx="5422401" cy="334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773" y="383412"/>
            <a:ext cx="4582852" cy="4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819150" y="796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2(Masking)</a:t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819150" y="1986400"/>
            <a:ext cx="7505700" cy="24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24" y="1484613"/>
            <a:ext cx="2942800" cy="34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025" y="1522313"/>
            <a:ext cx="5551300" cy="33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146700" y="438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 2(Masking) Cont.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24" y="1219163"/>
            <a:ext cx="2985600" cy="34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025" y="258925"/>
            <a:ext cx="4857201" cy="462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819150" y="2186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Valgrind is a memory mismanagement detector. It shows you memory leaks, de-allocation errors, etc. Actually, Valgrind is a wrapper around a collection of tools that do many other things (e.g., cache profiling).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819150" y="1523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Memcheck - memory leak detection  </a:t>
            </a:r>
            <a:endParaRPr sz="2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Cachegrind - collecting data about cache hits/mises</a:t>
            </a:r>
            <a:endParaRPr sz="2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Callgrind - analysing function calls,</a:t>
            </a:r>
            <a:endParaRPr sz="2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Massif - analyse memory comsuption</a:t>
            </a:r>
            <a:endParaRPr sz="2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Helgrind - analyze synchronization errors</a:t>
            </a:r>
            <a:endParaRPr sz="24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Instructions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962825" y="2100975"/>
            <a:ext cx="8783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g++ -Wall -pedantic -g program.cpp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(for c : gcc -Wall -pedantic -g program.c)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valgrind ./a.out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errors</a:t>
            </a:r>
            <a:endParaRPr/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seg fault - detected				divide by 0 - detected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memory leak - detected      	access unallocated memory - detected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access unallocated memory (static) - detected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access uninitialized memory - detected 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overflow - detected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*(code and output screenshots are given in research folder)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00" y="152400"/>
            <a:ext cx="3395250" cy="1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762" y="152400"/>
            <a:ext cx="2604125" cy="16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465" y="1833425"/>
            <a:ext cx="1637751" cy="16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025" y="1833425"/>
            <a:ext cx="2343134" cy="1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6150" y="1854876"/>
            <a:ext cx="2604126" cy="15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3400" y="1854875"/>
            <a:ext cx="2032950" cy="168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2900" y="213000"/>
            <a:ext cx="2774326" cy="15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Kdevelop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1.Gather Information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Know the fundamentals of the system.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Understand the frameworks involved.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Read the APIs and communication interfaces.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Understand what each module of the system does.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KDevelop is a modern integrated development environment (IDE) for C++ (and other languages) that is one of many KDE applications.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It is a GUI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819150" y="516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83" name="Google Shape;383;p53"/>
          <p:cNvSpPr txBox="1"/>
          <p:nvPr>
            <p:ph idx="1" type="body"/>
          </p:nvPr>
        </p:nvSpPr>
        <p:spPr>
          <a:xfrm>
            <a:off x="819150" y="1471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Low Resource Cost.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Full Language Support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Context-Based Completion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GUI-Integrated VCS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Pop-Up Navigation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Easy Adaptation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Instructions</a:t>
            </a:r>
            <a:endParaRPr/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Kdevelop application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Attach the code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Use debug option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Possible to insert breakpoints, etc. using the interface(gdb commands) 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errors</a:t>
            </a:r>
            <a:endParaRPr/>
          </a:p>
        </p:txBody>
      </p:sp>
      <p:sp>
        <p:nvSpPr>
          <p:cNvPr id="395" name="Google Shape;395;p5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seg fault - detected				divide by 0 - detected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memory leak - undetected      	access unallocated memory - detected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access unallocated memory (static) - detected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access uninitialized memory - undetected 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overflow - undetected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idx="1" type="body"/>
          </p:nvPr>
        </p:nvSpPr>
        <p:spPr>
          <a:xfrm>
            <a:off x="328025" y="44069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*(code and output screenshots are given in research folder)</a:t>
            </a:r>
            <a:endParaRPr/>
          </a:p>
        </p:txBody>
      </p:sp>
      <p:pic>
        <p:nvPicPr>
          <p:cNvPr id="401" name="Google Shape;4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95950" cy="20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350" y="152400"/>
            <a:ext cx="3602625" cy="18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1425" y="152395"/>
            <a:ext cx="2257425" cy="19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95075"/>
            <a:ext cx="2103726" cy="18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3525" y="2113650"/>
            <a:ext cx="1860358" cy="23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6283" y="2124350"/>
            <a:ext cx="1749365" cy="18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91145" y="2164645"/>
            <a:ext cx="2417700" cy="22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Nemiver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Nemiver is a project to write a standalone graphical debugger that integrates well in the GNOME desktop environment.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It currently features a backend which uses the well known GNU Debugger gdb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424" name="Google Shape;424;p59"/>
          <p:cNvSpPr txBox="1"/>
          <p:nvPr>
            <p:ph idx="1" type="body"/>
          </p:nvPr>
        </p:nvSpPr>
        <p:spPr>
          <a:xfrm>
            <a:off x="819150" y="1689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In addition to the toolbar buttons, you can toggle breakpoints simply by  clicking in the margin on the line you want to break on.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-Attaching to a running process is as simple as typing "nemiver --attach &lt;the-name-of-your-program&gt;". You are not obliged to know the PID of the process beforehand.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Instructions</a:t>
            </a:r>
            <a:endParaRPr/>
          </a:p>
        </p:txBody>
      </p:sp>
      <p:sp>
        <p:nvSpPr>
          <p:cNvPr id="430" name="Google Shape;430;p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g++ -g program.cpp  (for c : gcc -g program.c)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nemiver ./a.out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errors</a:t>
            </a:r>
            <a:endParaRPr/>
          </a:p>
        </p:txBody>
      </p:sp>
      <p:sp>
        <p:nvSpPr>
          <p:cNvPr id="436" name="Google Shape;436;p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seg fault - detected				divide by 0 - detected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memory leak - undetected      	access unallocated memory - detected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access unallocated memory (static) - detected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access uninitialized memory - undetected 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overflow - undetected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Make it Fail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615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Start at the beginning.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Automate the failure.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No detail is insignificant.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Intermittent failures?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Isolate the failure.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 txBox="1"/>
          <p:nvPr>
            <p:ph idx="1" type="body"/>
          </p:nvPr>
        </p:nvSpPr>
        <p:spPr>
          <a:xfrm>
            <a:off x="4572000" y="4234625"/>
            <a:ext cx="31710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*(code and output screenshots are given in research folder)</a:t>
            </a:r>
            <a:endParaRPr/>
          </a:p>
        </p:txBody>
      </p:sp>
      <p:pic>
        <p:nvPicPr>
          <p:cNvPr id="442" name="Google Shape;4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37850" cy="17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500" y="152400"/>
            <a:ext cx="2282138" cy="180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600" y="152400"/>
            <a:ext cx="2237851" cy="176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903775"/>
            <a:ext cx="2237851" cy="146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4500" y="1913101"/>
            <a:ext cx="2479851" cy="17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6125" y="1913100"/>
            <a:ext cx="2282150" cy="179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3371754"/>
            <a:ext cx="2781575" cy="146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on Debugging</a:t>
            </a:r>
            <a:endParaRPr/>
          </a:p>
        </p:txBody>
      </p:sp>
      <p:sp>
        <p:nvSpPr>
          <p:cNvPr id="454" name="Google Shape;454;p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Computers aren’t random, and neither are bugs.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2. Persistence will always pay off.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3. Don’t be afraid to dive deep.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4. Don’t make assumptions or take things for granted.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Long-Term results</a:t>
            </a:r>
            <a:endParaRPr/>
          </a:p>
        </p:txBody>
      </p:sp>
      <p:sp>
        <p:nvSpPr>
          <p:cNvPr id="460" name="Google Shape;460;p6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• Gain experience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• Learn how the system works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• Develop a “sixth sense”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Quotations</a:t>
            </a:r>
            <a:endParaRPr/>
          </a:p>
        </p:txBody>
      </p:sp>
      <p:sp>
        <p:nvSpPr>
          <p:cNvPr id="466" name="Google Shape;466;p6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“The bug is not moving around in your code, trying to trick or evade you.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is just </a:t>
            </a:r>
            <a:r>
              <a:rPr lang="en" sz="1600"/>
              <a:t>sitting</a:t>
            </a:r>
            <a:r>
              <a:rPr lang="en" sz="1600"/>
              <a:t> in one place, doing the wrong thing in the same way every time.”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“ If debugging is the process of removing software bugs, then programming must be the process of putting them in. 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“First, solve the problem. Then, write the code.”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“</a:t>
            </a:r>
            <a:r>
              <a:rPr lang="en" sz="1600"/>
              <a:t>Error messages are your best friend. : You will grow to love them for the useful information they give you.”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Collect Clues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Collect clues as to bug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Clues suggest where problem might be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ex:using type of error,etc.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Quit Thinking and Look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2055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Gather the low level details and "see" the failure.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Understand the context of the bug.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Be methodical.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Make no assumptions.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Narrow the Search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53950" y="1909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Start at the bad end (e.g. the error log) and work your way up the chain looking at the various.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Fix the bugs you know about - fixing one could fix the other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Change one thing at a time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Compare with a good one 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Use a rifle not a shotgun.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What’s changed recently, it used to work!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