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74" r:id="rId6"/>
    <p:sldId id="276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DAE9F-4321-4D86-878E-EB02EFA4148A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53FB2-393B-4CD2-BB11-2DAACBED5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6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834682"/>
            <a:ext cx="7772400" cy="74768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102" dirty="0"/>
              <a:t>py.test</a:t>
            </a:r>
          </a:p>
        </p:txBody>
      </p:sp>
      <p:sp>
        <p:nvSpPr>
          <p:cNvPr id="4" name="object 4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7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200" y="671578"/>
            <a:ext cx="4123730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lang="en-IN" spc="-4" dirty="0" smtClean="0"/>
              <a:t>Example</a:t>
            </a:r>
            <a:endParaRPr spc="14" dirty="0"/>
          </a:p>
        </p:txBody>
      </p:sp>
      <p:sp>
        <p:nvSpPr>
          <p:cNvPr id="4" name="object 4"/>
          <p:cNvSpPr txBox="1"/>
          <p:nvPr/>
        </p:nvSpPr>
        <p:spPr>
          <a:xfrm>
            <a:off x="592434" y="1828800"/>
            <a:ext cx="8018166" cy="355101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from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unnecessary_math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import multiply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GB" sz="28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test_numbers_3_4():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    assert multiply(3,4) == 12 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GB" sz="28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test_strings_a_3():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    assert multiply('a',3) == '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aaa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8929">
              <a:lnSpc>
                <a:spcPts val="3994"/>
              </a:lnSpc>
              <a:spcBef>
                <a:spcPts val="70"/>
              </a:spcBef>
            </a:pPr>
            <a:endParaRPr sz="34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5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466" y="1447800"/>
            <a:ext cx="5681067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0"/>
              </a:spcBef>
              <a:tabLst>
                <a:tab pos="3836950" algn="l"/>
              </a:tabLst>
            </a:pPr>
            <a:r>
              <a:rPr dirty="0"/>
              <a:t>H</a:t>
            </a:r>
            <a:r>
              <a:rPr spc="-60" dirty="0"/>
              <a:t>o</a:t>
            </a:r>
            <a:r>
              <a:rPr dirty="0"/>
              <a:t>w</a:t>
            </a:r>
            <a:r>
              <a:rPr spc="-4" dirty="0"/>
              <a:t> t</a:t>
            </a:r>
            <a:r>
              <a:rPr dirty="0"/>
              <a:t>o</a:t>
            </a:r>
            <a:r>
              <a:rPr spc="-4" dirty="0"/>
              <a:t> </a:t>
            </a:r>
            <a:r>
              <a:rPr dirty="0" err="1" smtClean="0"/>
              <a:t>ru</a:t>
            </a:r>
            <a:r>
              <a:rPr lang="en-IN" dirty="0" smtClean="0"/>
              <a:t>n </a:t>
            </a:r>
            <a:r>
              <a:rPr dirty="0" smtClean="0"/>
              <a:t>c</a:t>
            </a:r>
            <a:r>
              <a:rPr spc="-4" dirty="0" smtClean="0"/>
              <a:t>a</a:t>
            </a:r>
            <a:r>
              <a:rPr dirty="0" smtClean="0"/>
              <a:t>se</a:t>
            </a:r>
            <a:r>
              <a:rPr spc="-4" dirty="0" smtClean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139" y="2956415"/>
            <a:ext cx="6418659" cy="94517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6788">
              <a:spcBef>
                <a:spcPts val="70"/>
              </a:spcBef>
              <a:buSzPct val="170238"/>
              <a:tabLst>
                <a:tab pos="428610" algn="l"/>
              </a:tabLst>
            </a:pPr>
            <a:r>
              <a:rPr lang="en-IN" sz="3000" dirty="0">
                <a:latin typeface="Gill Sans MT"/>
                <a:cs typeface="Gill Sans MT"/>
              </a:rPr>
              <a:t>python -m </a:t>
            </a:r>
            <a:r>
              <a:rPr lang="en-IN" sz="3000" dirty="0" err="1">
                <a:latin typeface="Gill Sans MT"/>
                <a:cs typeface="Gill Sans MT"/>
              </a:rPr>
              <a:t>pytest</a:t>
            </a:r>
            <a:r>
              <a:rPr lang="en-IN" sz="3000" dirty="0">
                <a:latin typeface="Gill Sans MT"/>
                <a:cs typeface="Gill Sans MT"/>
              </a:rPr>
              <a:t> test_um_pytest.py</a:t>
            </a:r>
          </a:p>
          <a:p>
            <a:pPr marL="26788">
              <a:spcBef>
                <a:spcPts val="70"/>
              </a:spcBef>
              <a:buSzPct val="170238"/>
              <a:tabLst>
                <a:tab pos="428610" algn="l"/>
              </a:tabLst>
            </a:pPr>
            <a:r>
              <a:rPr lang="en-IN" sz="3000" dirty="0" err="1">
                <a:latin typeface="Gill Sans MT"/>
                <a:cs typeface="Gill Sans MT"/>
              </a:rPr>
              <a:t>py.test</a:t>
            </a:r>
            <a:r>
              <a:rPr lang="en-IN" sz="3000" dirty="0">
                <a:latin typeface="Gill Sans MT"/>
                <a:cs typeface="Gill Sans MT"/>
              </a:rPr>
              <a:t> test_um_pytest.py</a:t>
            </a:r>
            <a:endParaRPr sz="3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57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173" y="671578"/>
            <a:ext cx="5681067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0"/>
              </a:spcBef>
              <a:tabLst>
                <a:tab pos="3836950" algn="l"/>
              </a:tabLst>
            </a:pPr>
            <a:r>
              <a:rPr lang="en-IN" dirty="0" smtClean="0"/>
              <a:t>Result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:\Users\Biplab\Pictures\Screenshots\Screenshot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08875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6159"/>
            <a:ext cx="8229600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dirty="0"/>
              <a:t>A</a:t>
            </a:r>
            <a:r>
              <a:rPr spc="-4" dirty="0"/>
              <a:t>s</a:t>
            </a:r>
            <a:r>
              <a:rPr dirty="0"/>
              <a:t>se</a:t>
            </a:r>
            <a:r>
              <a:rPr spc="116" dirty="0"/>
              <a:t>r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1" y="2404945"/>
            <a:ext cx="7620000" cy="247122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428610" indent="-401822">
              <a:spcBef>
                <a:spcPts val="70"/>
              </a:spcBef>
              <a:buSzPct val="170238"/>
              <a:buChar char="•"/>
              <a:tabLst>
                <a:tab pos="428610" algn="l"/>
                <a:tab pos="1546120" algn="l"/>
              </a:tabLst>
            </a:pPr>
            <a:r>
              <a:rPr sz="3000" spc="7" dirty="0">
                <a:latin typeface="Gill Sans MT"/>
                <a:cs typeface="Gill Sans MT"/>
              </a:rPr>
              <a:t>assert	</a:t>
            </a:r>
            <a:r>
              <a:rPr sz="3000" dirty="0">
                <a:latin typeface="Gill Sans MT"/>
                <a:cs typeface="Gill Sans MT"/>
              </a:rPr>
              <a:t>expr</a:t>
            </a:r>
          </a:p>
          <a:p>
            <a:pPr marL="741138" lvl="1" indent="-401822">
              <a:spcBef>
                <a:spcPts val="1589"/>
              </a:spcBef>
              <a:buSzPct val="170238"/>
              <a:buChar char="•"/>
              <a:tabLst>
                <a:tab pos="741138" algn="l"/>
                <a:tab pos="2018484" algn="l"/>
                <a:tab pos="2560943" algn="l"/>
              </a:tabLst>
            </a:pPr>
            <a:r>
              <a:rPr sz="3000" spc="7" dirty="0">
                <a:latin typeface="Gill Sans MT"/>
                <a:cs typeface="Gill Sans MT"/>
              </a:rPr>
              <a:t>assert</a:t>
            </a:r>
            <a:r>
              <a:rPr sz="3000" spc="4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a	==	b</a:t>
            </a:r>
          </a:p>
          <a:p>
            <a:pPr marL="741138" lvl="1" indent="-401822">
              <a:spcBef>
                <a:spcPts val="1589"/>
              </a:spcBef>
              <a:buSzPct val="170238"/>
              <a:buChar char="•"/>
              <a:tabLst>
                <a:tab pos="741138" algn="l"/>
              </a:tabLst>
            </a:pPr>
            <a:r>
              <a:rPr sz="3000" dirty="0">
                <a:latin typeface="Gill Sans MT"/>
                <a:cs typeface="Gill Sans MT"/>
              </a:rPr>
              <a:t>self.assertEqual(a,</a:t>
            </a:r>
            <a:r>
              <a:rPr sz="3000" spc="-302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b)</a:t>
            </a:r>
          </a:p>
          <a:p>
            <a:pPr marL="428610" indent="-401822">
              <a:spcBef>
                <a:spcPts val="1589"/>
              </a:spcBef>
              <a:buSzPct val="170238"/>
              <a:buChar char="•"/>
              <a:tabLst>
                <a:tab pos="428610" algn="l"/>
                <a:tab pos="1546120" algn="l"/>
              </a:tabLst>
            </a:pPr>
            <a:r>
              <a:rPr sz="3000" spc="7" dirty="0">
                <a:latin typeface="Gill Sans MT"/>
                <a:cs typeface="Gill Sans MT"/>
              </a:rPr>
              <a:t>assert	</a:t>
            </a:r>
            <a:r>
              <a:rPr sz="3000" spc="-60" dirty="0">
                <a:latin typeface="Gill Sans MT"/>
                <a:cs typeface="Gill Sans MT"/>
              </a:rPr>
              <a:t>expr, </a:t>
            </a:r>
            <a:r>
              <a:rPr sz="3000" dirty="0">
                <a:latin typeface="Gill Sans MT"/>
                <a:cs typeface="Gill Sans MT"/>
              </a:rPr>
              <a:t>“Expected</a:t>
            </a:r>
            <a:r>
              <a:rPr sz="3000" spc="-576" dirty="0">
                <a:latin typeface="Gill Sans MT"/>
                <a:cs typeface="Gill Sans MT"/>
              </a:rPr>
              <a:t> </a:t>
            </a:r>
            <a:r>
              <a:rPr sz="3000" spc="-4" dirty="0">
                <a:latin typeface="Gill Sans MT"/>
                <a:cs typeface="Gill Sans MT"/>
              </a:rPr>
              <a:t>message</a:t>
            </a:r>
            <a:r>
              <a:rPr sz="3000" spc="-4" dirty="0" smtClean="0">
                <a:latin typeface="Gill Sans MT"/>
                <a:cs typeface="Gill Sans MT"/>
              </a:rPr>
              <a:t>”</a:t>
            </a:r>
            <a:endParaRPr sz="3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17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6159"/>
            <a:ext cx="8229600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dirty="0" smtClean="0"/>
              <a:t>A</a:t>
            </a:r>
            <a:r>
              <a:rPr spc="-4" dirty="0" smtClean="0"/>
              <a:t>s</a:t>
            </a:r>
            <a:r>
              <a:rPr dirty="0" smtClean="0"/>
              <a:t>se</a:t>
            </a:r>
            <a:r>
              <a:rPr spc="116" dirty="0" smtClean="0"/>
              <a:t>r</a:t>
            </a:r>
            <a:r>
              <a:rPr spc="-4" dirty="0" smtClean="0"/>
              <a:t>t</a:t>
            </a:r>
            <a:r>
              <a:rPr dirty="0" smtClean="0"/>
              <a:t>ion</a:t>
            </a:r>
            <a:r>
              <a:rPr lang="en-IN" dirty="0" smtClean="0"/>
              <a:t> example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5750" y="1672711"/>
            <a:ext cx="8502848" cy="493600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03143" algn="ctr">
              <a:spcBef>
                <a:spcPts val="70"/>
              </a:spcBef>
            </a:pPr>
            <a:r>
              <a:rPr sz="3000" spc="14" dirty="0">
                <a:latin typeface="Gill Sans MT"/>
                <a:cs typeface="Gill Sans MT"/>
              </a:rPr>
              <a:t>Define </a:t>
            </a:r>
            <a:r>
              <a:rPr sz="3000" spc="-4" dirty="0">
                <a:latin typeface="Gill Sans MT"/>
                <a:cs typeface="Gill Sans MT"/>
              </a:rPr>
              <a:t>Own</a:t>
            </a:r>
            <a:r>
              <a:rPr sz="3000" spc="-25" dirty="0">
                <a:latin typeface="Gill Sans MT"/>
                <a:cs typeface="Gill Sans MT"/>
              </a:rPr>
              <a:t> </a:t>
            </a:r>
            <a:r>
              <a:rPr sz="3000" spc="-4" dirty="0">
                <a:latin typeface="Gill Sans MT"/>
                <a:cs typeface="Gill Sans MT"/>
              </a:rPr>
              <a:t>Comparison</a:t>
            </a:r>
            <a:endParaRPr sz="3000" dirty="0">
              <a:latin typeface="Gill Sans MT"/>
              <a:cs typeface="Gill Sans MT"/>
            </a:endParaRPr>
          </a:p>
          <a:p>
            <a:pPr>
              <a:spcBef>
                <a:spcPts val="14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929">
              <a:lnSpc>
                <a:spcPts val="2995"/>
              </a:lnSpc>
            </a:pPr>
            <a:r>
              <a:rPr sz="2500" i="1" dirty="0">
                <a:solidFill>
                  <a:srgbClr val="408090"/>
                </a:solidFill>
                <a:latin typeface="Consolas"/>
                <a:cs typeface="Consolas"/>
              </a:rPr>
              <a:t># content of</a:t>
            </a:r>
            <a:r>
              <a:rPr sz="2500" i="1" spc="-11" dirty="0">
                <a:solidFill>
                  <a:srgbClr val="408090"/>
                </a:solidFill>
                <a:latin typeface="Consolas"/>
                <a:cs typeface="Consolas"/>
              </a:rPr>
              <a:t> </a:t>
            </a:r>
            <a:r>
              <a:rPr sz="2500" i="1" dirty="0">
                <a:solidFill>
                  <a:srgbClr val="408090"/>
                </a:solidFill>
                <a:latin typeface="Consolas"/>
                <a:cs typeface="Consolas"/>
              </a:rPr>
              <a:t>conftest.py</a:t>
            </a:r>
            <a:endParaRPr sz="2500" dirty="0">
              <a:latin typeface="Consolas"/>
              <a:cs typeface="Consolas"/>
            </a:endParaRPr>
          </a:p>
          <a:p>
            <a:pPr marL="8929">
              <a:lnSpc>
                <a:spcPts val="2953"/>
              </a:lnSpc>
              <a:tabLst>
                <a:tab pos="715689" algn="l"/>
              </a:tabLst>
            </a:pP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def	</a:t>
            </a:r>
            <a:r>
              <a:rPr sz="2500" dirty="0">
                <a:solidFill>
                  <a:srgbClr val="06287E"/>
                </a:solidFill>
                <a:latin typeface="Consolas"/>
                <a:cs typeface="Consolas"/>
              </a:rPr>
              <a:t>pytest_assertrepr_compare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(op, left,</a:t>
            </a:r>
            <a:r>
              <a:rPr sz="2500" spc="-49" dirty="0">
                <a:solidFill>
                  <a:srgbClr val="3E4349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right):</a:t>
            </a:r>
            <a:endParaRPr sz="2500" dirty="0">
              <a:latin typeface="Consolas"/>
              <a:cs typeface="Consolas"/>
            </a:endParaRPr>
          </a:p>
          <a:p>
            <a:pPr marL="651844" marR="3249398" indent="63845">
              <a:lnSpc>
                <a:spcPts val="2953"/>
              </a:lnSpc>
              <a:spcBef>
                <a:spcPts val="127"/>
              </a:spcBef>
              <a:tabLst>
                <a:tab pos="1245647" algn="l"/>
                <a:tab pos="1358604" algn="l"/>
                <a:tab pos="2418966" algn="l"/>
              </a:tabLst>
            </a:pP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if	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(</a:t>
            </a:r>
            <a:r>
              <a:rPr sz="2500" dirty="0">
                <a:solidFill>
                  <a:srgbClr val="007020"/>
                </a:solidFill>
                <a:latin typeface="Consolas"/>
                <a:cs typeface="Consolas"/>
              </a:rPr>
              <a:t>isinstance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(left, Foo)  </a:t>
            </a: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and		</a:t>
            </a:r>
            <a:r>
              <a:rPr sz="2500" dirty="0">
                <a:solidFill>
                  <a:srgbClr val="007020"/>
                </a:solidFill>
                <a:latin typeface="Consolas"/>
                <a:cs typeface="Consolas"/>
              </a:rPr>
              <a:t>isinstance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(right,</a:t>
            </a:r>
            <a:r>
              <a:rPr sz="2500" spc="-70" dirty="0">
                <a:solidFill>
                  <a:srgbClr val="3E4349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Foo)  </a:t>
            </a: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and		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op</a:t>
            </a:r>
            <a:r>
              <a:rPr sz="2500" spc="-4" dirty="0">
                <a:solidFill>
                  <a:srgbClr val="3E4349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666666"/>
                </a:solidFill>
                <a:latin typeface="Consolas"/>
                <a:cs typeface="Consolas"/>
              </a:rPr>
              <a:t>==	</a:t>
            </a:r>
            <a:r>
              <a:rPr sz="2500" dirty="0">
                <a:solidFill>
                  <a:srgbClr val="4070A0"/>
                </a:solidFill>
                <a:latin typeface="Consolas"/>
                <a:cs typeface="Consolas"/>
              </a:rPr>
              <a:t>"==")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:</a:t>
            </a:r>
            <a:endParaRPr sz="2500" dirty="0">
              <a:latin typeface="Consolas"/>
              <a:cs typeface="Consolas"/>
            </a:endParaRPr>
          </a:p>
          <a:p>
            <a:pPr marL="892491">
              <a:lnSpc>
                <a:spcPts val="2826"/>
              </a:lnSpc>
              <a:tabLst>
                <a:tab pos="2129655" algn="l"/>
              </a:tabLst>
            </a:pP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return	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[</a:t>
            </a:r>
            <a:r>
              <a:rPr sz="2500" dirty="0">
                <a:solidFill>
                  <a:srgbClr val="4070A0"/>
                </a:solidFill>
                <a:latin typeface="Consolas"/>
                <a:cs typeface="Consolas"/>
              </a:rPr>
              <a:t>'Comparing Foo</a:t>
            </a:r>
            <a:r>
              <a:rPr sz="2500" spc="-7" dirty="0">
                <a:solidFill>
                  <a:srgbClr val="4070A0"/>
                </a:solidFill>
                <a:latin typeface="Consolas"/>
                <a:cs typeface="Consolas"/>
              </a:rPr>
              <a:t> </a:t>
            </a:r>
            <a:r>
              <a:rPr sz="2500" spc="-4" dirty="0">
                <a:solidFill>
                  <a:srgbClr val="4070A0"/>
                </a:solidFill>
                <a:latin typeface="Consolas"/>
                <a:cs typeface="Consolas"/>
              </a:rPr>
              <a:t>instances:'</a:t>
            </a:r>
            <a:r>
              <a:rPr sz="2500" spc="-4" dirty="0">
                <a:solidFill>
                  <a:srgbClr val="3E4349"/>
                </a:solidFill>
                <a:latin typeface="Consolas"/>
                <a:cs typeface="Consolas"/>
              </a:rPr>
              <a:t>,</a:t>
            </a:r>
            <a:endParaRPr sz="2500" dirty="0">
              <a:latin typeface="Consolas"/>
              <a:cs typeface="Consolas"/>
            </a:endParaRPr>
          </a:p>
          <a:p>
            <a:pPr marL="185284">
              <a:lnSpc>
                <a:spcPts val="2995"/>
              </a:lnSpc>
              <a:tabLst>
                <a:tab pos="2836414" algn="l"/>
              </a:tabLst>
            </a:pPr>
            <a:r>
              <a:rPr sz="2500" dirty="0">
                <a:solidFill>
                  <a:srgbClr val="4070A0"/>
                </a:solidFill>
                <a:latin typeface="Consolas"/>
                <a:cs typeface="Consolas"/>
              </a:rPr>
              <a:t>'vals:</a:t>
            </a:r>
            <a:r>
              <a:rPr sz="2500" spc="-4" dirty="0">
                <a:solidFill>
                  <a:srgbClr val="4070A0"/>
                </a:solidFill>
                <a:latin typeface="Consolas"/>
                <a:cs typeface="Consolas"/>
              </a:rPr>
              <a:t> </a:t>
            </a:r>
            <a:r>
              <a:rPr sz="2500" i="1" dirty="0">
                <a:solidFill>
                  <a:srgbClr val="70A0D0"/>
                </a:solidFill>
                <a:latin typeface="Consolas"/>
                <a:cs typeface="Consolas"/>
              </a:rPr>
              <a:t>{0.val}	</a:t>
            </a:r>
            <a:r>
              <a:rPr sz="2500" dirty="0">
                <a:solidFill>
                  <a:srgbClr val="4070A0"/>
                </a:solidFill>
                <a:latin typeface="Consolas"/>
                <a:cs typeface="Consolas"/>
              </a:rPr>
              <a:t>!= </a:t>
            </a:r>
            <a:r>
              <a:rPr sz="2500" i="1" dirty="0">
                <a:solidFill>
                  <a:srgbClr val="70A0D0"/>
                </a:solidFill>
                <a:latin typeface="Consolas"/>
                <a:cs typeface="Consolas"/>
              </a:rPr>
              <a:t>{1.val}</a:t>
            </a:r>
            <a:r>
              <a:rPr sz="2500" dirty="0">
                <a:solidFill>
                  <a:srgbClr val="4070A0"/>
                </a:solidFill>
                <a:latin typeface="Consolas"/>
                <a:cs typeface="Consolas"/>
              </a:rPr>
              <a:t>'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.format(left,</a:t>
            </a:r>
            <a:r>
              <a:rPr sz="2500" spc="-74" dirty="0">
                <a:solidFill>
                  <a:srgbClr val="3E4349"/>
                </a:solidFill>
                <a:latin typeface="Consolas"/>
                <a:cs typeface="Consolas"/>
              </a:rPr>
              <a:t> 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right)]</a:t>
            </a:r>
            <a:endParaRPr sz="2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23663" algn="r"/>
            <a:endParaRPr sz="30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4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6159"/>
            <a:ext cx="8229600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dirty="0"/>
              <a:t>A</a:t>
            </a:r>
            <a:r>
              <a:rPr spc="-4" dirty="0"/>
              <a:t>s</a:t>
            </a:r>
            <a:r>
              <a:rPr dirty="0"/>
              <a:t>se</a:t>
            </a:r>
            <a:r>
              <a:rPr spc="116" dirty="0"/>
              <a:t>r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672711"/>
            <a:ext cx="7696200" cy="329709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677382">
              <a:spcBef>
                <a:spcPts val="70"/>
              </a:spcBef>
            </a:pPr>
            <a:r>
              <a:rPr sz="3000" spc="14" dirty="0">
                <a:latin typeface="Gill Sans MT"/>
                <a:cs typeface="Gill Sans MT"/>
              </a:rPr>
              <a:t>Define </a:t>
            </a:r>
            <a:r>
              <a:rPr sz="3000" spc="-4" dirty="0">
                <a:latin typeface="Gill Sans MT"/>
                <a:cs typeface="Gill Sans MT"/>
              </a:rPr>
              <a:t>Own</a:t>
            </a:r>
            <a:r>
              <a:rPr sz="3000" spc="-53" dirty="0">
                <a:latin typeface="Gill Sans MT"/>
                <a:cs typeface="Gill Sans MT"/>
              </a:rPr>
              <a:t> </a:t>
            </a:r>
            <a:r>
              <a:rPr sz="3000" spc="-4" dirty="0">
                <a:latin typeface="Gill Sans MT"/>
                <a:cs typeface="Gill Sans MT"/>
              </a:rPr>
              <a:t>Comparison</a:t>
            </a:r>
            <a:endParaRPr sz="3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R="2173409" algn="ctr">
              <a:lnSpc>
                <a:spcPts val="2995"/>
              </a:lnSpc>
              <a:spcBef>
                <a:spcPts val="4"/>
              </a:spcBef>
              <a:tabLst>
                <a:tab pos="706760" algn="l"/>
              </a:tabLst>
            </a:pP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def	</a:t>
            </a:r>
            <a:r>
              <a:rPr sz="2500" dirty="0">
                <a:solidFill>
                  <a:srgbClr val="06287E"/>
                </a:solidFill>
                <a:latin typeface="Consolas"/>
                <a:cs typeface="Consolas"/>
              </a:rPr>
              <a:t>test_compare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():</a:t>
            </a:r>
            <a:endParaRPr sz="2500" dirty="0">
              <a:latin typeface="Consolas"/>
              <a:cs typeface="Consolas"/>
            </a:endParaRPr>
          </a:p>
          <a:p>
            <a:pPr marR="52683" algn="ctr">
              <a:lnSpc>
                <a:spcPts val="2995"/>
              </a:lnSpc>
              <a:tabLst>
                <a:tab pos="1236718" algn="l"/>
                <a:tab pos="2473882" algn="l"/>
                <a:tab pos="3004287" algn="l"/>
              </a:tabLst>
            </a:pPr>
            <a:r>
              <a:rPr sz="2500" b="1" dirty="0">
                <a:solidFill>
                  <a:srgbClr val="007020"/>
                </a:solidFill>
                <a:latin typeface="Consolas"/>
                <a:cs typeface="Consolas"/>
              </a:rPr>
              <a:t>assert	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Foo(</a:t>
            </a:r>
            <a:r>
              <a:rPr sz="2500" dirty="0">
                <a:solidFill>
                  <a:srgbClr val="208050"/>
                </a:solidFill>
                <a:latin typeface="Consolas"/>
                <a:cs typeface="Consolas"/>
              </a:rPr>
              <a:t>1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)	</a:t>
            </a:r>
            <a:r>
              <a:rPr sz="2500" dirty="0">
                <a:solidFill>
                  <a:srgbClr val="666666"/>
                </a:solidFill>
                <a:latin typeface="Consolas"/>
                <a:cs typeface="Consolas"/>
              </a:rPr>
              <a:t>==	</a:t>
            </a:r>
            <a:r>
              <a:rPr sz="2500" dirty="0">
                <a:solidFill>
                  <a:srgbClr val="3E4349"/>
                </a:solidFill>
                <a:latin typeface="Consolas"/>
                <a:cs typeface="Consolas"/>
              </a:rPr>
              <a:t>Foo(</a:t>
            </a:r>
            <a:r>
              <a:rPr sz="2500" dirty="0">
                <a:solidFill>
                  <a:srgbClr val="208050"/>
                </a:solidFill>
                <a:latin typeface="Consolas"/>
                <a:cs typeface="Consolas"/>
              </a:rPr>
              <a:t>2</a:t>
            </a:r>
            <a:r>
              <a:rPr sz="2500" dirty="0" smtClean="0">
                <a:solidFill>
                  <a:srgbClr val="3E4349"/>
                </a:solidFill>
                <a:latin typeface="Consolas"/>
                <a:cs typeface="Consolas"/>
              </a:rPr>
              <a:t>)</a:t>
            </a:r>
            <a:endParaRPr lang="en-IN" sz="2500" dirty="0" smtClean="0">
              <a:solidFill>
                <a:srgbClr val="3E4349"/>
              </a:solidFill>
              <a:latin typeface="Consolas"/>
              <a:cs typeface="Consolas"/>
            </a:endParaRPr>
          </a:p>
          <a:p>
            <a:pPr marL="8929">
              <a:lnSpc>
                <a:spcPts val="2995"/>
              </a:lnSpc>
              <a:spcBef>
                <a:spcPts val="70"/>
              </a:spcBef>
            </a:pPr>
            <a:r>
              <a:rPr lang="en-IN" sz="2500" dirty="0" smtClean="0">
                <a:solidFill>
                  <a:srgbClr val="3E4349"/>
                </a:solidFill>
                <a:latin typeface="Consolas"/>
                <a:cs typeface="Consolas"/>
              </a:rPr>
              <a:t>			assert </a:t>
            </a:r>
            <a:r>
              <a:rPr lang="en-IN" sz="2500" dirty="0">
                <a:solidFill>
                  <a:srgbClr val="3E4349"/>
                </a:solidFill>
                <a:latin typeface="Consolas"/>
                <a:cs typeface="Consolas"/>
              </a:rPr>
              <a:t>f1 ==</a:t>
            </a:r>
            <a:r>
              <a:rPr lang="en-IN" sz="2500" spc="-14" dirty="0">
                <a:solidFill>
                  <a:srgbClr val="3E4349"/>
                </a:solidFill>
                <a:latin typeface="Consolas"/>
                <a:cs typeface="Consolas"/>
              </a:rPr>
              <a:t> </a:t>
            </a:r>
            <a:r>
              <a:rPr lang="en-IN" sz="2500" dirty="0">
                <a:solidFill>
                  <a:srgbClr val="3E4349"/>
                </a:solidFill>
                <a:latin typeface="Consolas"/>
                <a:cs typeface="Consolas"/>
              </a:rPr>
              <a:t>f2</a:t>
            </a:r>
            <a:endParaRPr lang="en-IN" sz="2500" dirty="0">
              <a:latin typeface="Consolas"/>
              <a:cs typeface="Consolas"/>
            </a:endParaRPr>
          </a:p>
          <a:p>
            <a:pPr marL="892491" marR="3572" indent="-884008">
              <a:lnSpc>
                <a:spcPts val="2953"/>
              </a:lnSpc>
              <a:spcBef>
                <a:spcPts val="127"/>
              </a:spcBef>
            </a:pPr>
            <a:r>
              <a:rPr lang="en-IN" sz="2500" dirty="0" smtClean="0">
                <a:solidFill>
                  <a:srgbClr val="3E4349"/>
                </a:solidFill>
                <a:latin typeface="Consolas"/>
                <a:cs typeface="Consolas"/>
              </a:rPr>
              <a:t>				assert </a:t>
            </a:r>
            <a:r>
              <a:rPr lang="en-IN" sz="2500" dirty="0">
                <a:solidFill>
                  <a:srgbClr val="008CB4"/>
                </a:solidFill>
                <a:latin typeface="Consolas"/>
                <a:cs typeface="Consolas"/>
              </a:rPr>
              <a:t>Comparing Foo</a:t>
            </a:r>
            <a:r>
              <a:rPr lang="en-IN" sz="2500" spc="-46" dirty="0">
                <a:solidFill>
                  <a:srgbClr val="008CB4"/>
                </a:solidFill>
                <a:latin typeface="Consolas"/>
                <a:cs typeface="Consolas"/>
              </a:rPr>
              <a:t> </a:t>
            </a:r>
            <a:r>
              <a:rPr lang="en-IN" sz="2500" spc="-46" dirty="0" smtClean="0">
                <a:solidFill>
                  <a:srgbClr val="008CB4"/>
                </a:solidFill>
                <a:latin typeface="Consolas"/>
                <a:cs typeface="Consolas"/>
              </a:rPr>
              <a:t>				</a:t>
            </a:r>
            <a:r>
              <a:rPr lang="en-IN" sz="2500" spc="-4" dirty="0" smtClean="0">
                <a:solidFill>
                  <a:srgbClr val="008CB4"/>
                </a:solidFill>
                <a:latin typeface="Consolas"/>
                <a:cs typeface="Consolas"/>
              </a:rPr>
              <a:t>instances</a:t>
            </a:r>
            <a:r>
              <a:rPr lang="en-IN" sz="2500" spc="-4" dirty="0">
                <a:solidFill>
                  <a:srgbClr val="3E4349"/>
                </a:solidFill>
                <a:latin typeface="Consolas"/>
                <a:cs typeface="Consolas"/>
              </a:rPr>
              <a:t>:  </a:t>
            </a:r>
            <a:r>
              <a:rPr lang="en-IN" sz="2500" dirty="0" err="1">
                <a:solidFill>
                  <a:srgbClr val="008CB4"/>
                </a:solidFill>
                <a:latin typeface="Consolas"/>
                <a:cs typeface="Consolas"/>
              </a:rPr>
              <a:t>vals</a:t>
            </a:r>
            <a:r>
              <a:rPr lang="en-IN" sz="2500" dirty="0">
                <a:solidFill>
                  <a:srgbClr val="008CB4"/>
                </a:solidFill>
                <a:latin typeface="Consolas"/>
                <a:cs typeface="Consolas"/>
              </a:rPr>
              <a:t>: 1 !=</a:t>
            </a:r>
            <a:r>
              <a:rPr lang="en-IN" sz="2500" spc="-14" dirty="0">
                <a:solidFill>
                  <a:srgbClr val="008CB4"/>
                </a:solidFill>
                <a:latin typeface="Consolas"/>
                <a:cs typeface="Consolas"/>
              </a:rPr>
              <a:t> </a:t>
            </a:r>
            <a:r>
              <a:rPr lang="en-IN" sz="2500" dirty="0">
                <a:solidFill>
                  <a:srgbClr val="008CB4"/>
                </a:solidFill>
                <a:latin typeface="Consolas"/>
                <a:cs typeface="Consolas"/>
              </a:rPr>
              <a:t>2</a:t>
            </a:r>
            <a:endParaRPr lang="en-IN" sz="2500" dirty="0">
              <a:latin typeface="Consolas"/>
              <a:cs typeface="Consolas"/>
            </a:endParaRPr>
          </a:p>
          <a:p>
            <a:pPr marR="52683" algn="ctr">
              <a:lnSpc>
                <a:spcPts val="2995"/>
              </a:lnSpc>
              <a:tabLst>
                <a:tab pos="1236718" algn="l"/>
                <a:tab pos="2473882" algn="l"/>
                <a:tab pos="3004287" algn="l"/>
              </a:tabLst>
            </a:pPr>
            <a:endParaRPr sz="2500" dirty="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4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6159"/>
            <a:ext cx="8229600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dirty="0"/>
              <a:t>A</a:t>
            </a:r>
            <a:r>
              <a:rPr spc="-4" dirty="0"/>
              <a:t>s</a:t>
            </a:r>
            <a:r>
              <a:rPr dirty="0"/>
              <a:t>se</a:t>
            </a:r>
            <a:r>
              <a:rPr spc="116" dirty="0"/>
              <a:t>r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141" y="3163969"/>
            <a:ext cx="6160145" cy="157354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428610" indent="-401822">
              <a:spcBef>
                <a:spcPts val="70"/>
              </a:spcBef>
              <a:buSzPct val="170238"/>
              <a:buChar char="•"/>
              <a:tabLst>
                <a:tab pos="428610" algn="l"/>
              </a:tabLst>
            </a:pPr>
            <a:r>
              <a:rPr sz="3000" spc="-35" dirty="0">
                <a:latin typeface="Gill Sans MT"/>
                <a:cs typeface="Gill Sans MT"/>
              </a:rPr>
              <a:t>Py.test </a:t>
            </a:r>
            <a:r>
              <a:rPr sz="3000" spc="4" dirty="0">
                <a:latin typeface="Gill Sans MT"/>
                <a:cs typeface="Gill Sans MT"/>
              </a:rPr>
              <a:t>refined </a:t>
            </a:r>
            <a:r>
              <a:rPr sz="3000" spc="7" dirty="0">
                <a:latin typeface="Gill Sans MT"/>
                <a:cs typeface="Gill Sans MT"/>
              </a:rPr>
              <a:t>`assert`</a:t>
            </a:r>
            <a:r>
              <a:rPr sz="3000" spc="11" dirty="0">
                <a:latin typeface="Gill Sans MT"/>
                <a:cs typeface="Gill Sans MT"/>
              </a:rPr>
              <a:t> </a:t>
            </a:r>
            <a:r>
              <a:rPr sz="3000" spc="-4" dirty="0">
                <a:latin typeface="Gill Sans MT"/>
                <a:cs typeface="Gill Sans MT"/>
              </a:rPr>
              <a:t>statement</a:t>
            </a:r>
            <a:endParaRPr sz="3000">
              <a:latin typeface="Gill Sans MT"/>
              <a:cs typeface="Gill Sans MT"/>
            </a:endParaRPr>
          </a:p>
          <a:p>
            <a:pPr marL="428610" marR="21430" indent="-401822">
              <a:lnSpc>
                <a:spcPts val="3445"/>
              </a:lnSpc>
              <a:spcBef>
                <a:spcPts val="1786"/>
              </a:spcBef>
              <a:buSzPct val="170238"/>
              <a:buChar char="•"/>
              <a:tabLst>
                <a:tab pos="428610" algn="l"/>
              </a:tabLst>
            </a:pPr>
            <a:r>
              <a:rPr sz="3000" dirty="0">
                <a:latin typeface="Gill Sans MT"/>
                <a:cs typeface="Gill Sans MT"/>
              </a:rPr>
              <a:t>Note: </a:t>
            </a:r>
            <a:r>
              <a:rPr sz="3000" spc="7" dirty="0">
                <a:latin typeface="Gill Sans MT"/>
                <a:cs typeface="Gill Sans MT"/>
              </a:rPr>
              <a:t>`assert </a:t>
            </a:r>
            <a:r>
              <a:rPr sz="3000" spc="-60" dirty="0">
                <a:latin typeface="Gill Sans MT"/>
                <a:cs typeface="Gill Sans MT"/>
              </a:rPr>
              <a:t>expr,</a:t>
            </a:r>
            <a:r>
              <a:rPr sz="3000" spc="-636" dirty="0">
                <a:latin typeface="Gill Sans MT"/>
                <a:cs typeface="Gill Sans MT"/>
              </a:rPr>
              <a:t> </a:t>
            </a:r>
            <a:r>
              <a:rPr sz="3000" spc="-4" dirty="0">
                <a:latin typeface="Gill Sans MT"/>
                <a:cs typeface="Gill Sans MT"/>
              </a:rPr>
              <a:t>msg` </a:t>
            </a:r>
            <a:r>
              <a:rPr sz="3000" spc="-14" dirty="0">
                <a:latin typeface="Gill Sans MT"/>
                <a:cs typeface="Gill Sans MT"/>
              </a:rPr>
              <a:t>won't </a:t>
            </a:r>
            <a:r>
              <a:rPr sz="3000" dirty="0">
                <a:latin typeface="Gill Sans MT"/>
                <a:cs typeface="Gill Sans MT"/>
              </a:rPr>
              <a:t>output  </a:t>
            </a:r>
            <a:r>
              <a:rPr sz="3000" spc="-4" dirty="0">
                <a:latin typeface="Gill Sans MT"/>
                <a:cs typeface="Gill Sans MT"/>
              </a:rPr>
              <a:t>traceback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" y="1116"/>
            <a:ext cx="9141768" cy="6855768"/>
          </a:xfrm>
          <a:custGeom>
            <a:avLst/>
            <a:gdLst/>
            <a:ahLst/>
            <a:cxnLst/>
            <a:rect l="l" t="t" r="r" b="b"/>
            <a:pathLst>
              <a:path w="13001625" h="9750425">
                <a:moveTo>
                  <a:pt x="0" y="9750425"/>
                </a:moveTo>
                <a:lnTo>
                  <a:pt x="13001625" y="9750425"/>
                </a:lnTo>
                <a:lnTo>
                  <a:pt x="13001625" y="0"/>
                </a:lnTo>
                <a:lnTo>
                  <a:pt x="0" y="0"/>
                </a:lnTo>
                <a:lnTo>
                  <a:pt x="0" y="97504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2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55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py.test</vt:lpstr>
      <vt:lpstr>Example</vt:lpstr>
      <vt:lpstr>How to run cases?</vt:lpstr>
      <vt:lpstr>Result</vt:lpstr>
      <vt:lpstr>Assertions</vt:lpstr>
      <vt:lpstr>Assertion example</vt:lpstr>
      <vt:lpstr>Assertions</vt:lpstr>
      <vt:lpstr>Assertions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using Visual Studio</dc:title>
  <dc:creator>Biplab</dc:creator>
  <cp:lastModifiedBy>Windows User</cp:lastModifiedBy>
  <cp:revision>8</cp:revision>
  <dcterms:created xsi:type="dcterms:W3CDTF">2006-08-16T00:00:00Z</dcterms:created>
  <dcterms:modified xsi:type="dcterms:W3CDTF">2019-04-09T20:02:10Z</dcterms:modified>
</cp:coreProperties>
</file>