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276A82-C9F0-48BE-AB1B-C4542F619293}" type="datetimeFigureOut">
              <a:rPr lang="en-IN" smtClean="0"/>
              <a:t>09-04-2019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EBBA9A-07B1-43E6-BDF4-2CBEBD743B5E}" type="slidenum">
              <a:rPr lang="en-IN" smtClean="0"/>
              <a:t>‹#›</a:t>
            </a:fld>
            <a:endParaRPr lang="en-IN"/>
          </a:p>
        </p:txBody>
      </p:sp>
    </p:spTree>
    <p:extLst>
      <p:ext uri="{BB962C8B-B14F-4D97-AF65-F5344CB8AC3E}">
        <p14:creationId xmlns:p14="http://schemas.microsoft.com/office/powerpoint/2010/main" val="1088931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00A9DD3-E8AB-4131-9780-D60716F1E3BF}" type="slidenum">
              <a:rPr lang="en-US" smtClean="0"/>
              <a:pPr eaLnBrk="1" hangingPunct="1"/>
              <a:t>15</a:t>
            </a:fld>
            <a:endParaRPr lang="en-US" smtClean="0"/>
          </a:p>
        </p:txBody>
      </p:sp>
      <p:sp>
        <p:nvSpPr>
          <p:cNvPr id="51203" name="Rectangle 2"/>
          <p:cNvSpPr>
            <a:spLocks noRo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3AD1F42-EFE9-4963-8EE8-3349038073F8}" type="slidenum">
              <a:rPr lang="en-US" smtClean="0"/>
              <a:pPr eaLnBrk="1" hangingPunct="1"/>
              <a:t>18</a:t>
            </a:fld>
            <a:endParaRPr lang="en-US" smtClean="0"/>
          </a:p>
        </p:txBody>
      </p:sp>
      <p:sp>
        <p:nvSpPr>
          <p:cNvPr id="52227" name="Rectangle 2"/>
          <p:cNvSpPr>
            <a:spLocks noRo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4/9/2019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4/9/2019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4/9/2019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4/9/2019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4/9/2019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4/9/2019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4/9/2019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fontAlgn="auto" hangingPunct="1">
              <a:spcAft>
                <a:spcPts val="0"/>
              </a:spcAft>
              <a:defRPr/>
            </a:pPr>
            <a:r>
              <a:rPr lang="en-US" dirty="0"/>
              <a:t>Test Automation Using Selenium</a:t>
            </a:r>
          </a:p>
        </p:txBody>
      </p:sp>
    </p:spTree>
    <p:extLst>
      <p:ext uri="{BB962C8B-B14F-4D97-AF65-F5344CB8AC3E}">
        <p14:creationId xmlns:p14="http://schemas.microsoft.com/office/powerpoint/2010/main" val="1935606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457200" y="1447800"/>
            <a:ext cx="4114800" cy="4114800"/>
          </a:xfrm>
        </p:spPr>
        <p:txBody>
          <a:bodyPr/>
          <a:lstStyle/>
          <a:p>
            <a:pPr eaLnBrk="1" hangingPunct="1"/>
            <a:r>
              <a:rPr lang="en-US" sz="2400" smtClean="0"/>
              <a:t>In the Selenium IDE you can create any number of test cases and save them as test suite.</a:t>
            </a:r>
          </a:p>
          <a:p>
            <a:pPr eaLnBrk="1" hangingPunct="1"/>
            <a:r>
              <a:rPr lang="en-US" sz="2400" smtClean="0"/>
              <a:t>To Run the test Suite click on the “Play entire test suite” button as shown below.</a:t>
            </a:r>
          </a:p>
        </p:txBody>
      </p:sp>
      <p:sp>
        <p:nvSpPr>
          <p:cNvPr id="21506" name="Rectangle 2"/>
          <p:cNvSpPr>
            <a:spLocks noGrp="1" noChangeArrowheads="1"/>
          </p:cNvSpPr>
          <p:nvPr>
            <p:ph type="title"/>
          </p:nvPr>
        </p:nvSpPr>
        <p:spPr/>
        <p:txBody>
          <a:bodyPr/>
          <a:lstStyle/>
          <a:p>
            <a:pPr eaLnBrk="1" fontAlgn="auto" hangingPunct="1">
              <a:spcAft>
                <a:spcPts val="0"/>
              </a:spcAft>
              <a:defRPr/>
            </a:pPr>
            <a:r>
              <a:rPr lang="en-US"/>
              <a:t>Creating a Test Suite </a:t>
            </a:r>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l="-1053" t="5153" r="1772" b="1253"/>
          <a:stretch>
            <a:fillRect/>
          </a:stretch>
        </p:blipFill>
        <p:spPr bwMode="auto">
          <a:xfrm>
            <a:off x="5148263" y="1655763"/>
            <a:ext cx="3167062" cy="37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Line 5"/>
          <p:cNvSpPr>
            <a:spLocks noChangeShapeType="1"/>
          </p:cNvSpPr>
          <p:nvPr/>
        </p:nvSpPr>
        <p:spPr bwMode="auto">
          <a:xfrm flipH="1">
            <a:off x="4876800" y="2971800"/>
            <a:ext cx="76200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38" name="Oval 6"/>
          <p:cNvSpPr>
            <a:spLocks noChangeArrowheads="1"/>
          </p:cNvSpPr>
          <p:nvPr/>
        </p:nvSpPr>
        <p:spPr bwMode="auto">
          <a:xfrm>
            <a:off x="2819400" y="5410200"/>
            <a:ext cx="2057400" cy="990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Test Suite with </a:t>
            </a:r>
          </a:p>
          <a:p>
            <a:pPr algn="ctr"/>
            <a:r>
              <a:rPr lang="en-US"/>
              <a:t>Test1 &amp;  test2</a:t>
            </a:r>
          </a:p>
        </p:txBody>
      </p:sp>
    </p:spTree>
    <p:extLst>
      <p:ext uri="{BB962C8B-B14F-4D97-AF65-F5344CB8AC3E}">
        <p14:creationId xmlns:p14="http://schemas.microsoft.com/office/powerpoint/2010/main" val="1949482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457200" y="1600200"/>
            <a:ext cx="8382000" cy="4648200"/>
          </a:xfrm>
        </p:spPr>
        <p:txBody>
          <a:bodyPr/>
          <a:lstStyle/>
          <a:p>
            <a:pPr algn="just" eaLnBrk="1" hangingPunct="1">
              <a:buFont typeface="Wingdings" pitchFamily="2" charset="2"/>
              <a:buChar char="Ø"/>
            </a:pPr>
            <a:r>
              <a:rPr lang="en-US" sz="2400" smtClean="0"/>
              <a:t>Test Runner allows you to run the test case in a browser  loaded with the Selenium-Core  TestRunner.</a:t>
            </a:r>
            <a:r>
              <a:rPr lang="en-US" smtClean="0"/>
              <a:t> </a:t>
            </a:r>
          </a:p>
          <a:p>
            <a:pPr algn="just" eaLnBrk="1" hangingPunct="1">
              <a:buFont typeface="Wingdings" pitchFamily="2" charset="2"/>
              <a:buChar char="Ø"/>
            </a:pPr>
            <a:r>
              <a:rPr lang="en-US" sz="2400" smtClean="0"/>
              <a:t>Test runner is invoked by clicking the below  Shown button in the IDE</a:t>
            </a:r>
          </a:p>
        </p:txBody>
      </p:sp>
      <p:sp>
        <p:nvSpPr>
          <p:cNvPr id="22530"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a:t>Playing The test Suite with Test Runner</a:t>
            </a:r>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t="20741" b="7532"/>
          <a:stretch>
            <a:fillRect/>
          </a:stretch>
        </p:blipFill>
        <p:spPr bwMode="auto">
          <a:xfrm>
            <a:off x="2286000" y="3851275"/>
            <a:ext cx="38004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 Box 5"/>
          <p:cNvSpPr txBox="1">
            <a:spLocks noChangeArrowheads="1"/>
          </p:cNvSpPr>
          <p:nvPr/>
        </p:nvSpPr>
        <p:spPr bwMode="auto">
          <a:xfrm>
            <a:off x="762000" y="5105400"/>
            <a:ext cx="7620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t>On Clicking the Test Runner Button you will the window as seen in the next slide</a:t>
            </a:r>
          </a:p>
        </p:txBody>
      </p:sp>
    </p:spTree>
    <p:extLst>
      <p:ext uri="{BB962C8B-B14F-4D97-AF65-F5344CB8AC3E}">
        <p14:creationId xmlns:p14="http://schemas.microsoft.com/office/powerpoint/2010/main" val="40473194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p:txBody>
          <a:bodyPr/>
          <a:lstStyle/>
          <a:p>
            <a:pPr eaLnBrk="1" hangingPunct="1">
              <a:lnSpc>
                <a:spcPct val="80000"/>
              </a:lnSpc>
              <a:buFontTx/>
              <a:buNone/>
            </a:pPr>
            <a:r>
              <a:rPr lang="en-US" sz="2800" b="1" smtClean="0"/>
              <a:t>Start from the Middle </a:t>
            </a:r>
          </a:p>
          <a:p>
            <a:pPr lvl="1" eaLnBrk="1" hangingPunct="1">
              <a:lnSpc>
                <a:spcPct val="80000"/>
              </a:lnSpc>
              <a:buFontTx/>
              <a:buNone/>
            </a:pPr>
            <a:r>
              <a:rPr lang="en-US" sz="2400" smtClean="0"/>
              <a:t>	You can tell the IDE to begin running from a specific command in the middle of the test case. This also is used for debugging. To set a start point, select a command, right-click, and from the context menu select Set/Clear Start Point. </a:t>
            </a:r>
          </a:p>
          <a:p>
            <a:pPr eaLnBrk="1" hangingPunct="1">
              <a:lnSpc>
                <a:spcPct val="80000"/>
              </a:lnSpc>
              <a:buFontTx/>
              <a:buNone/>
            </a:pPr>
            <a:r>
              <a:rPr lang="en-US" sz="2800" b="1" smtClean="0"/>
              <a:t>Run Any Single Command </a:t>
            </a:r>
          </a:p>
          <a:p>
            <a:pPr lvl="1" eaLnBrk="1" hangingPunct="1">
              <a:lnSpc>
                <a:spcPct val="80000"/>
              </a:lnSpc>
              <a:buFontTx/>
              <a:buNone/>
            </a:pPr>
            <a:r>
              <a:rPr lang="en-US" sz="2400" smtClean="0"/>
              <a:t>	Double-click any single command to run it by itself. This is useful when writing a single command. It lets you immediately test a command you are constructing, when you are not sure if it is correct. You can double-click it to see if it runs correctly. This is also available from the context menu. </a:t>
            </a:r>
          </a:p>
          <a:p>
            <a:pPr eaLnBrk="1" hangingPunct="1">
              <a:lnSpc>
                <a:spcPct val="80000"/>
              </a:lnSpc>
            </a:pPr>
            <a:endParaRPr lang="en-US" sz="2800" smtClean="0"/>
          </a:p>
        </p:txBody>
      </p:sp>
      <p:sp>
        <p:nvSpPr>
          <p:cNvPr id="25602" name="Rectangle 2"/>
          <p:cNvSpPr>
            <a:spLocks noGrp="1" noChangeArrowheads="1"/>
          </p:cNvSpPr>
          <p:nvPr>
            <p:ph type="title"/>
          </p:nvPr>
        </p:nvSpPr>
        <p:spPr/>
        <p:txBody>
          <a:bodyPr/>
          <a:lstStyle/>
          <a:p>
            <a:pPr eaLnBrk="1" fontAlgn="auto" hangingPunct="1">
              <a:spcAft>
                <a:spcPts val="0"/>
              </a:spcAft>
              <a:defRPr/>
            </a:pPr>
            <a:r>
              <a:rPr lang="en-US"/>
              <a:t>Running Options</a:t>
            </a:r>
          </a:p>
        </p:txBody>
      </p:sp>
    </p:spTree>
    <p:extLst>
      <p:ext uri="{BB962C8B-B14F-4D97-AF65-F5344CB8AC3E}">
        <p14:creationId xmlns:p14="http://schemas.microsoft.com/office/powerpoint/2010/main" val="1002956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457200" y="1600200"/>
            <a:ext cx="7696200" cy="4525963"/>
          </a:xfrm>
        </p:spPr>
        <p:txBody>
          <a:bodyPr/>
          <a:lstStyle/>
          <a:p>
            <a:pPr eaLnBrk="1" hangingPunct="1">
              <a:lnSpc>
                <a:spcPct val="90000"/>
              </a:lnSpc>
            </a:pPr>
            <a:r>
              <a:rPr lang="en-US" smtClean="0"/>
              <a:t>Assertions are same as Verifications. The only difference is, if the assertions fail the script will abort. But the script will continue run in case a verification point fails.</a:t>
            </a:r>
          </a:p>
          <a:p>
            <a:pPr eaLnBrk="1" hangingPunct="1">
              <a:lnSpc>
                <a:spcPct val="90000"/>
              </a:lnSpc>
            </a:pPr>
            <a:r>
              <a:rPr lang="en-US" smtClean="0"/>
              <a:t>The steps for inserting the assertions is same as that of verification point.</a:t>
            </a:r>
          </a:p>
          <a:p>
            <a:pPr eaLnBrk="1" hangingPunct="1">
              <a:lnSpc>
                <a:spcPct val="90000"/>
              </a:lnSpc>
            </a:pPr>
            <a:r>
              <a:rPr lang="en-US" smtClean="0"/>
              <a:t>While recording Right Click </a:t>
            </a:r>
            <a:r>
              <a:rPr lang="en-US" smtClean="0">
                <a:sym typeface="Wingdings" pitchFamily="2" charset="2"/>
              </a:rPr>
              <a:t> Show all commands  select an assertion.</a:t>
            </a:r>
            <a:endParaRPr lang="en-US" smtClean="0"/>
          </a:p>
        </p:txBody>
      </p:sp>
      <p:sp>
        <p:nvSpPr>
          <p:cNvPr id="32770" name="Rectangle 2"/>
          <p:cNvSpPr>
            <a:spLocks noGrp="1" noChangeArrowheads="1"/>
          </p:cNvSpPr>
          <p:nvPr>
            <p:ph type="title"/>
          </p:nvPr>
        </p:nvSpPr>
        <p:spPr/>
        <p:txBody>
          <a:bodyPr/>
          <a:lstStyle/>
          <a:p>
            <a:pPr eaLnBrk="1" fontAlgn="auto" hangingPunct="1">
              <a:spcAft>
                <a:spcPts val="0"/>
              </a:spcAft>
              <a:defRPr/>
            </a:pPr>
            <a:r>
              <a:rPr lang="en-US"/>
              <a:t>Assertions</a:t>
            </a:r>
          </a:p>
        </p:txBody>
      </p:sp>
    </p:spTree>
    <p:extLst>
      <p:ext uri="{BB962C8B-B14F-4D97-AF65-F5344CB8AC3E}">
        <p14:creationId xmlns:p14="http://schemas.microsoft.com/office/powerpoint/2010/main" val="1588170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457200" y="1600200"/>
            <a:ext cx="8305800" cy="4525963"/>
          </a:xfrm>
        </p:spPr>
        <p:txBody>
          <a:bodyPr/>
          <a:lstStyle/>
          <a:p>
            <a:pPr eaLnBrk="1" hangingPunct="1">
              <a:lnSpc>
                <a:spcPct val="80000"/>
              </a:lnSpc>
            </a:pPr>
            <a:endParaRPr lang="en-US" sz="1800" smtClean="0"/>
          </a:p>
          <a:p>
            <a:pPr eaLnBrk="1" hangingPunct="1">
              <a:lnSpc>
                <a:spcPct val="80000"/>
              </a:lnSpc>
              <a:buFont typeface="Wingdings" pitchFamily="2" charset="2"/>
              <a:buChar char="Ø"/>
            </a:pPr>
            <a:r>
              <a:rPr lang="en-US" sz="1800" b="1" smtClean="0"/>
              <a:t>assertTextPresent</a:t>
            </a:r>
          </a:p>
          <a:p>
            <a:pPr eaLnBrk="1" hangingPunct="1">
              <a:lnSpc>
                <a:spcPct val="80000"/>
              </a:lnSpc>
              <a:buFont typeface="Wingdings" pitchFamily="2" charset="2"/>
              <a:buNone/>
            </a:pPr>
            <a:r>
              <a:rPr lang="en-US" sz="1800" smtClean="0"/>
              <a:t>		This will assert if the text is present in the page.</a:t>
            </a:r>
          </a:p>
          <a:p>
            <a:pPr eaLnBrk="1" hangingPunct="1">
              <a:lnSpc>
                <a:spcPct val="80000"/>
              </a:lnSpc>
              <a:buFont typeface="Wingdings" pitchFamily="2" charset="2"/>
              <a:buNone/>
            </a:pPr>
            <a:endParaRPr lang="en-US" sz="1800" smtClean="0"/>
          </a:p>
          <a:p>
            <a:pPr eaLnBrk="1" hangingPunct="1">
              <a:lnSpc>
                <a:spcPct val="80000"/>
              </a:lnSpc>
              <a:buFont typeface="Wingdings" pitchFamily="2" charset="2"/>
              <a:buChar char="Ø"/>
            </a:pPr>
            <a:r>
              <a:rPr lang="en-US" sz="1800" b="1" smtClean="0"/>
              <a:t>assertText</a:t>
            </a:r>
          </a:p>
          <a:p>
            <a:pPr eaLnBrk="1" hangingPunct="1">
              <a:lnSpc>
                <a:spcPct val="80000"/>
              </a:lnSpc>
              <a:buFont typeface="Wingdings" pitchFamily="2" charset="2"/>
              <a:buNone/>
            </a:pPr>
            <a:r>
              <a:rPr lang="en-US" sz="1800" smtClean="0"/>
              <a:t>		This will assert if a particular element is having the particular text.</a:t>
            </a:r>
          </a:p>
          <a:p>
            <a:pPr eaLnBrk="1" hangingPunct="1">
              <a:lnSpc>
                <a:spcPct val="80000"/>
              </a:lnSpc>
              <a:buFont typeface="Wingdings" pitchFamily="2" charset="2"/>
              <a:buNone/>
            </a:pPr>
            <a:endParaRPr lang="en-US" sz="1800" smtClean="0"/>
          </a:p>
          <a:p>
            <a:pPr eaLnBrk="1" hangingPunct="1">
              <a:lnSpc>
                <a:spcPct val="80000"/>
              </a:lnSpc>
              <a:buFont typeface="Wingdings" pitchFamily="2" charset="2"/>
              <a:buChar char="Ø"/>
            </a:pPr>
            <a:r>
              <a:rPr lang="en-US" sz="1800" b="1" smtClean="0"/>
              <a:t>assertTitle</a:t>
            </a:r>
          </a:p>
          <a:p>
            <a:pPr eaLnBrk="1" hangingPunct="1">
              <a:lnSpc>
                <a:spcPct val="80000"/>
              </a:lnSpc>
              <a:buFont typeface="Wingdings" pitchFamily="2" charset="2"/>
              <a:buNone/>
            </a:pPr>
            <a:r>
              <a:rPr lang="en-US" sz="1800" smtClean="0"/>
              <a:t>    		This will assert if the page is having a proper title.</a:t>
            </a:r>
          </a:p>
          <a:p>
            <a:pPr eaLnBrk="1" hangingPunct="1">
              <a:lnSpc>
                <a:spcPct val="80000"/>
              </a:lnSpc>
              <a:buFont typeface="Wingdings" pitchFamily="2" charset="2"/>
              <a:buNone/>
            </a:pPr>
            <a:endParaRPr lang="en-US" sz="1800" smtClean="0"/>
          </a:p>
          <a:p>
            <a:pPr eaLnBrk="1" hangingPunct="1">
              <a:lnSpc>
                <a:spcPct val="80000"/>
              </a:lnSpc>
              <a:buFont typeface="Wingdings" pitchFamily="2" charset="2"/>
              <a:buChar char="Ø"/>
            </a:pPr>
            <a:r>
              <a:rPr lang="en-US" sz="1800" b="1" smtClean="0"/>
              <a:t>assertValue</a:t>
            </a:r>
          </a:p>
          <a:p>
            <a:pPr lvl="2" eaLnBrk="1" hangingPunct="1">
              <a:lnSpc>
                <a:spcPct val="80000"/>
              </a:lnSpc>
              <a:buFont typeface="Wingdings" pitchFamily="2" charset="2"/>
              <a:buNone/>
            </a:pPr>
            <a:r>
              <a:rPr lang="en-US" sz="1800" smtClean="0"/>
              <a:t>This will assert if a Text box or check box has a particular value</a:t>
            </a:r>
          </a:p>
          <a:p>
            <a:pPr lvl="2" eaLnBrk="1" hangingPunct="1">
              <a:lnSpc>
                <a:spcPct val="80000"/>
              </a:lnSpc>
              <a:buFont typeface="Wingdings" pitchFamily="2" charset="2"/>
              <a:buNone/>
            </a:pPr>
            <a:endParaRPr lang="en-US" sz="1800" smtClean="0"/>
          </a:p>
          <a:p>
            <a:pPr eaLnBrk="1" hangingPunct="1">
              <a:lnSpc>
                <a:spcPct val="80000"/>
              </a:lnSpc>
              <a:buFont typeface="Wingdings" pitchFamily="2" charset="2"/>
              <a:buChar char="Ø"/>
            </a:pPr>
            <a:r>
              <a:rPr lang="en-US" sz="1800" b="1" smtClean="0"/>
              <a:t>assertElementPresent</a:t>
            </a:r>
          </a:p>
          <a:p>
            <a:pPr eaLnBrk="1" hangingPunct="1">
              <a:lnSpc>
                <a:spcPct val="80000"/>
              </a:lnSpc>
              <a:buFont typeface="Wingdings" pitchFamily="2" charset="2"/>
              <a:buNone/>
            </a:pPr>
            <a:r>
              <a:rPr lang="en-US" sz="1800" smtClean="0"/>
              <a:t>		This will assert if a particular UI Element is present in the page.</a:t>
            </a:r>
          </a:p>
          <a:p>
            <a:pPr eaLnBrk="1" hangingPunct="1">
              <a:lnSpc>
                <a:spcPct val="80000"/>
              </a:lnSpc>
              <a:buFontTx/>
              <a:buNone/>
            </a:pPr>
            <a:endParaRPr lang="en-US" sz="1800" smtClean="0"/>
          </a:p>
        </p:txBody>
      </p:sp>
      <p:sp>
        <p:nvSpPr>
          <p:cNvPr id="33794" name="Rectangle 2"/>
          <p:cNvSpPr>
            <a:spLocks noGrp="1" noChangeArrowheads="1"/>
          </p:cNvSpPr>
          <p:nvPr>
            <p:ph type="title"/>
          </p:nvPr>
        </p:nvSpPr>
        <p:spPr/>
        <p:txBody>
          <a:bodyPr/>
          <a:lstStyle/>
          <a:p>
            <a:pPr eaLnBrk="1" fontAlgn="auto" hangingPunct="1">
              <a:spcAft>
                <a:spcPts val="0"/>
              </a:spcAft>
              <a:defRPr/>
            </a:pPr>
            <a:r>
              <a:rPr lang="en-US"/>
              <a:t>Assertion Statements</a:t>
            </a:r>
          </a:p>
        </p:txBody>
      </p:sp>
    </p:spTree>
    <p:extLst>
      <p:ext uri="{BB962C8B-B14F-4D97-AF65-F5344CB8AC3E}">
        <p14:creationId xmlns:p14="http://schemas.microsoft.com/office/powerpoint/2010/main" val="1297891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p:txBody>
          <a:bodyPr/>
          <a:lstStyle/>
          <a:p>
            <a:pPr eaLnBrk="1" hangingPunct="1"/>
            <a:r>
              <a:rPr lang="en-US" smtClean="0"/>
              <a:t>Store command are used to fetch the values from the application and store it in a variable. These variables can be used latter for validation purpose.</a:t>
            </a:r>
          </a:p>
          <a:p>
            <a:pPr eaLnBrk="1" hangingPunct="1"/>
            <a:r>
              <a:rPr lang="en-US" smtClean="0"/>
              <a:t>The Store command can be used to retrieve the page title, text from the page and other attributes from the application. </a:t>
            </a:r>
          </a:p>
        </p:txBody>
      </p:sp>
      <p:sp>
        <p:nvSpPr>
          <p:cNvPr id="37890" name="Rectangle 2"/>
          <p:cNvSpPr>
            <a:spLocks noGrp="1" noChangeArrowheads="1"/>
          </p:cNvSpPr>
          <p:nvPr>
            <p:ph type="title"/>
          </p:nvPr>
        </p:nvSpPr>
        <p:spPr/>
        <p:txBody>
          <a:bodyPr/>
          <a:lstStyle/>
          <a:p>
            <a:pPr eaLnBrk="1" fontAlgn="auto" hangingPunct="1">
              <a:spcAft>
                <a:spcPts val="0"/>
              </a:spcAft>
              <a:defRPr/>
            </a:pPr>
            <a:r>
              <a:rPr lang="en-US"/>
              <a:t>Store Commands</a:t>
            </a:r>
          </a:p>
        </p:txBody>
      </p:sp>
    </p:spTree>
    <p:extLst>
      <p:ext uri="{BB962C8B-B14F-4D97-AF65-F5344CB8AC3E}">
        <p14:creationId xmlns:p14="http://schemas.microsoft.com/office/powerpoint/2010/main" val="4028867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p:txBody>
          <a:bodyPr/>
          <a:lstStyle/>
          <a:p>
            <a:pPr eaLnBrk="1" hangingPunct="1">
              <a:buFont typeface="Wingdings" pitchFamily="2" charset="2"/>
              <a:buChar char="Ø"/>
            </a:pPr>
            <a:r>
              <a:rPr lang="en-US" smtClean="0"/>
              <a:t>Can run the test only on Firefox</a:t>
            </a:r>
          </a:p>
          <a:p>
            <a:pPr eaLnBrk="1" hangingPunct="1">
              <a:buFont typeface="Wingdings" pitchFamily="2" charset="2"/>
              <a:buChar char="Ø"/>
            </a:pPr>
            <a:r>
              <a:rPr lang="en-US" smtClean="0"/>
              <a:t>No Programming login (like loops, conditional statements)  can be applied</a:t>
            </a:r>
          </a:p>
          <a:p>
            <a:pPr eaLnBrk="1" hangingPunct="1">
              <a:buFont typeface="Wingdings" pitchFamily="2" charset="2"/>
              <a:buChar char="Ø"/>
            </a:pPr>
            <a:r>
              <a:rPr lang="en-US" smtClean="0"/>
              <a:t>Selenium IDE can execute scripts created in Selenese only.</a:t>
            </a:r>
          </a:p>
          <a:p>
            <a:pPr eaLnBrk="1" hangingPunct="1">
              <a:buFont typeface="Wingdings" pitchFamily="2" charset="2"/>
              <a:buChar char="Ø"/>
            </a:pPr>
            <a:r>
              <a:rPr lang="en-US" smtClean="0"/>
              <a:t>It is difficult to use Selenium IDE for checking complex test cases involving dynamic contents</a:t>
            </a:r>
          </a:p>
        </p:txBody>
      </p:sp>
      <p:sp>
        <p:nvSpPr>
          <p:cNvPr id="39938" name="Rectangle 2"/>
          <p:cNvSpPr>
            <a:spLocks noGrp="1" noChangeArrowheads="1"/>
          </p:cNvSpPr>
          <p:nvPr>
            <p:ph type="title"/>
          </p:nvPr>
        </p:nvSpPr>
        <p:spPr/>
        <p:txBody>
          <a:bodyPr/>
          <a:lstStyle/>
          <a:p>
            <a:pPr eaLnBrk="1" fontAlgn="auto" hangingPunct="1">
              <a:spcAft>
                <a:spcPts val="0"/>
              </a:spcAft>
              <a:defRPr/>
            </a:pPr>
            <a:r>
              <a:rPr lang="en-US"/>
              <a:t>Limitations of Selenium IDE</a:t>
            </a:r>
          </a:p>
        </p:txBody>
      </p:sp>
    </p:spTree>
    <p:extLst>
      <p:ext uri="{BB962C8B-B14F-4D97-AF65-F5344CB8AC3E}">
        <p14:creationId xmlns:p14="http://schemas.microsoft.com/office/powerpoint/2010/main" val="2215923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p:txBody>
          <a:bodyPr/>
          <a:lstStyle/>
          <a:p>
            <a:pPr eaLnBrk="1" hangingPunct="1">
              <a:lnSpc>
                <a:spcPct val="90000"/>
              </a:lnSpc>
              <a:buFont typeface="Wingdings" pitchFamily="2" charset="2"/>
              <a:buChar char="Ø"/>
            </a:pPr>
            <a:r>
              <a:rPr lang="en-US" smtClean="0"/>
              <a:t>A solution to cross browser testing.</a:t>
            </a:r>
          </a:p>
          <a:p>
            <a:pPr eaLnBrk="1" hangingPunct="1">
              <a:lnSpc>
                <a:spcPct val="90000"/>
              </a:lnSpc>
              <a:buFont typeface="Wingdings" pitchFamily="2" charset="2"/>
              <a:buChar char="Ø"/>
            </a:pPr>
            <a:r>
              <a:rPr lang="en-US" smtClean="0"/>
              <a:t>A server, written in Java and so available on all the platforms.</a:t>
            </a:r>
          </a:p>
          <a:p>
            <a:pPr eaLnBrk="1" hangingPunct="1">
              <a:lnSpc>
                <a:spcPct val="90000"/>
              </a:lnSpc>
              <a:buFont typeface="Wingdings" pitchFamily="2" charset="2"/>
              <a:buChar char="Ø"/>
            </a:pPr>
            <a:r>
              <a:rPr lang="en-US" smtClean="0"/>
              <a:t>Acts as a proxy for web requests from them.</a:t>
            </a:r>
          </a:p>
          <a:p>
            <a:pPr eaLnBrk="1" hangingPunct="1">
              <a:lnSpc>
                <a:spcPct val="90000"/>
              </a:lnSpc>
              <a:buFont typeface="Wingdings" pitchFamily="2" charset="2"/>
              <a:buChar char="Ø"/>
            </a:pPr>
            <a:r>
              <a:rPr lang="en-US" smtClean="0"/>
              <a:t>Client libraries for many popular languages.</a:t>
            </a:r>
          </a:p>
          <a:p>
            <a:pPr eaLnBrk="1" hangingPunct="1">
              <a:lnSpc>
                <a:spcPct val="90000"/>
              </a:lnSpc>
              <a:buFont typeface="Wingdings" pitchFamily="2" charset="2"/>
              <a:buChar char="Ø"/>
            </a:pPr>
            <a:r>
              <a:rPr lang="en-US" smtClean="0"/>
              <a:t>Bundles Selenium Core and automatically loads into the browser </a:t>
            </a:r>
          </a:p>
        </p:txBody>
      </p:sp>
      <p:sp>
        <p:nvSpPr>
          <p:cNvPr id="40962" name="Rectangle 2"/>
          <p:cNvSpPr>
            <a:spLocks noGrp="1" noChangeArrowheads="1"/>
          </p:cNvSpPr>
          <p:nvPr>
            <p:ph type="title"/>
          </p:nvPr>
        </p:nvSpPr>
        <p:spPr/>
        <p:txBody>
          <a:bodyPr/>
          <a:lstStyle/>
          <a:p>
            <a:pPr eaLnBrk="1" fontAlgn="auto" hangingPunct="1">
              <a:spcAft>
                <a:spcPts val="0"/>
              </a:spcAft>
              <a:defRPr/>
            </a:pPr>
            <a:r>
              <a:rPr lang="en-US"/>
              <a:t>Selenium RC 	</a:t>
            </a:r>
          </a:p>
        </p:txBody>
      </p:sp>
    </p:spTree>
    <p:extLst>
      <p:ext uri="{BB962C8B-B14F-4D97-AF65-F5344CB8AC3E}">
        <p14:creationId xmlns:p14="http://schemas.microsoft.com/office/powerpoint/2010/main" val="1339352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457200" y="1600200"/>
            <a:ext cx="8229600" cy="2438400"/>
          </a:xfrm>
        </p:spPr>
        <p:txBody>
          <a:bodyPr/>
          <a:lstStyle/>
          <a:p>
            <a:pPr algn="just" eaLnBrk="1" hangingPunct="1"/>
            <a:r>
              <a:rPr lang="en-US" sz="2400" smtClean="0"/>
              <a:t>First Generate the Script using selenium IDE in the firefox IDE</a:t>
            </a:r>
          </a:p>
          <a:p>
            <a:pPr algn="just" eaLnBrk="1" hangingPunct="1"/>
            <a:r>
              <a:rPr lang="en-US" sz="2400" smtClean="0"/>
              <a:t>Once the Scripts are recorded add assertions where ever required</a:t>
            </a:r>
          </a:p>
          <a:p>
            <a:pPr algn="just" eaLnBrk="1" hangingPunct="1"/>
            <a:r>
              <a:rPr lang="en-US" sz="2400" smtClean="0"/>
              <a:t>Now format the Selenese test into the language of your choice. Please refer to the Image</a:t>
            </a:r>
          </a:p>
        </p:txBody>
      </p:sp>
      <p:sp>
        <p:nvSpPr>
          <p:cNvPr id="41986"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a:t>Selenium Test Automation Process</a:t>
            </a:r>
          </a:p>
        </p:txBody>
      </p:sp>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t="11504" b="761"/>
          <a:stretch>
            <a:fillRect/>
          </a:stretch>
        </p:blipFill>
        <p:spPr bwMode="auto">
          <a:xfrm>
            <a:off x="2514600" y="4284663"/>
            <a:ext cx="4057650"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7222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p:txBody>
          <a:bodyPr/>
          <a:lstStyle/>
          <a:p>
            <a:pPr eaLnBrk="1" hangingPunct="1">
              <a:lnSpc>
                <a:spcPct val="90000"/>
              </a:lnSpc>
            </a:pPr>
            <a:r>
              <a:rPr lang="en-US" sz="2800" smtClean="0"/>
              <a:t>Once the Selenese script is converted into your preferred language you can you can run them using Selenium Server.</a:t>
            </a:r>
          </a:p>
          <a:p>
            <a:pPr eaLnBrk="1" hangingPunct="1">
              <a:lnSpc>
                <a:spcPct val="90000"/>
              </a:lnSpc>
            </a:pPr>
            <a:r>
              <a:rPr lang="en-US" sz="2800" smtClean="0"/>
              <a:t>For running the script you also need the client driver for that particular language.</a:t>
            </a:r>
          </a:p>
          <a:p>
            <a:pPr eaLnBrk="1" hangingPunct="1">
              <a:lnSpc>
                <a:spcPct val="90000"/>
              </a:lnSpc>
            </a:pPr>
            <a:r>
              <a:rPr lang="en-US" sz="2800" smtClean="0"/>
              <a:t>To enhance the script we will require IDE like netbeans or Eclipse IDE</a:t>
            </a:r>
          </a:p>
          <a:p>
            <a:pPr eaLnBrk="1" hangingPunct="1">
              <a:lnSpc>
                <a:spcPct val="90000"/>
              </a:lnSpc>
            </a:pPr>
            <a:r>
              <a:rPr lang="en-US" sz="2800" smtClean="0"/>
              <a:t>To Integrate the script and run them as a suite we will require build integration tools like Maven or Ant.</a:t>
            </a:r>
          </a:p>
        </p:txBody>
      </p:sp>
      <p:sp>
        <p:nvSpPr>
          <p:cNvPr id="44034"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a:t>Selenium Test Automation Process</a:t>
            </a:r>
          </a:p>
        </p:txBody>
      </p:sp>
    </p:spTree>
    <p:extLst>
      <p:ext uri="{BB962C8B-B14F-4D97-AF65-F5344CB8AC3E}">
        <p14:creationId xmlns:p14="http://schemas.microsoft.com/office/powerpoint/2010/main" val="1752080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p:txBody>
          <a:bodyPr/>
          <a:lstStyle/>
          <a:p>
            <a:pPr algn="just" eaLnBrk="1" hangingPunct="1">
              <a:lnSpc>
                <a:spcPct val="90000"/>
              </a:lnSpc>
            </a:pPr>
            <a:r>
              <a:rPr lang="en-US" smtClean="0"/>
              <a:t>Test automation is the use of software  </a:t>
            </a:r>
          </a:p>
          <a:p>
            <a:pPr lvl="2" algn="just" eaLnBrk="1" hangingPunct="1">
              <a:lnSpc>
                <a:spcPct val="90000"/>
              </a:lnSpc>
              <a:buFont typeface="Wingdings" pitchFamily="2" charset="2"/>
              <a:buChar char="Ø"/>
            </a:pPr>
            <a:r>
              <a:rPr lang="en-US" i="1" smtClean="0"/>
              <a:t>To set test preconditions.</a:t>
            </a:r>
          </a:p>
          <a:p>
            <a:pPr lvl="2" algn="just" eaLnBrk="1" hangingPunct="1">
              <a:lnSpc>
                <a:spcPct val="90000"/>
              </a:lnSpc>
              <a:buFont typeface="Wingdings" pitchFamily="2" charset="2"/>
              <a:buChar char="Ø"/>
            </a:pPr>
            <a:r>
              <a:rPr lang="en-US" i="1" smtClean="0"/>
              <a:t>To control the execution of tests.</a:t>
            </a:r>
            <a:endParaRPr lang="en-US" smtClean="0"/>
          </a:p>
          <a:p>
            <a:pPr lvl="2" algn="just" eaLnBrk="1" hangingPunct="1">
              <a:lnSpc>
                <a:spcPct val="90000"/>
              </a:lnSpc>
              <a:buFont typeface="Wingdings" pitchFamily="2" charset="2"/>
              <a:buChar char="Ø"/>
            </a:pPr>
            <a:r>
              <a:rPr lang="en-US" smtClean="0"/>
              <a:t> To </a:t>
            </a:r>
            <a:r>
              <a:rPr lang="en-US" i="1" smtClean="0"/>
              <a:t>compare the actual outcomes to predicted outcomes.</a:t>
            </a:r>
            <a:endParaRPr lang="en-US" smtClean="0"/>
          </a:p>
          <a:p>
            <a:pPr lvl="2" algn="just" eaLnBrk="1" hangingPunct="1">
              <a:lnSpc>
                <a:spcPct val="90000"/>
              </a:lnSpc>
              <a:buFont typeface="Wingdings" pitchFamily="2" charset="2"/>
              <a:buChar char="Ø"/>
            </a:pPr>
            <a:r>
              <a:rPr lang="en-US" i="1" smtClean="0"/>
              <a:t>To report the Execution Status.</a:t>
            </a:r>
          </a:p>
          <a:p>
            <a:pPr algn="just" eaLnBrk="1" hangingPunct="1">
              <a:lnSpc>
                <a:spcPct val="90000"/>
              </a:lnSpc>
            </a:pPr>
            <a:r>
              <a:rPr lang="en-US" smtClean="0"/>
              <a:t>Commonly, test automation involves automating a manual process already in place that uses a formalized testing process.</a:t>
            </a:r>
          </a:p>
        </p:txBody>
      </p:sp>
      <p:sp>
        <p:nvSpPr>
          <p:cNvPr id="3074" name="Rectangle 2"/>
          <p:cNvSpPr>
            <a:spLocks noGrp="1" noChangeArrowheads="1"/>
          </p:cNvSpPr>
          <p:nvPr>
            <p:ph type="title"/>
          </p:nvPr>
        </p:nvSpPr>
        <p:spPr/>
        <p:txBody>
          <a:bodyPr/>
          <a:lstStyle/>
          <a:p>
            <a:pPr eaLnBrk="1" fontAlgn="auto" hangingPunct="1">
              <a:spcAft>
                <a:spcPts val="0"/>
              </a:spcAft>
              <a:defRPr/>
            </a:pPr>
            <a:r>
              <a:rPr lang="en-US"/>
              <a:t>Test Automation</a:t>
            </a:r>
          </a:p>
        </p:txBody>
      </p:sp>
    </p:spTree>
    <p:extLst>
      <p:ext uri="{BB962C8B-B14F-4D97-AF65-F5344CB8AC3E}">
        <p14:creationId xmlns:p14="http://schemas.microsoft.com/office/powerpoint/2010/main" val="16913156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457200" y="1600200"/>
            <a:ext cx="8229600" cy="3200400"/>
          </a:xfrm>
        </p:spPr>
        <p:txBody>
          <a:bodyPr/>
          <a:lstStyle/>
          <a:p>
            <a:pPr marL="609600" indent="-609600" eaLnBrk="1" hangingPunct="1">
              <a:lnSpc>
                <a:spcPct val="90000"/>
              </a:lnSpc>
              <a:buFont typeface="Wingdings" pitchFamily="2" charset="2"/>
              <a:buChar char="Ø"/>
            </a:pPr>
            <a:r>
              <a:rPr lang="en-US" sz="2400" smtClean="0"/>
              <a:t>Following are the steps to create a selenese test suite and run a test suite using selenium RC</a:t>
            </a:r>
          </a:p>
          <a:p>
            <a:pPr marL="609600" indent="-609600" eaLnBrk="1" hangingPunct="1">
              <a:lnSpc>
                <a:spcPct val="90000"/>
              </a:lnSpc>
              <a:buFont typeface="Wingdings" pitchFamily="2" charset="2"/>
              <a:buAutoNum type="arabicParenR"/>
            </a:pPr>
            <a:r>
              <a:rPr lang="en-US" sz="2000" smtClean="0"/>
              <a:t>Record a test case using selenium IDE and save it as “Test1.html” (say).</a:t>
            </a:r>
          </a:p>
          <a:p>
            <a:pPr marL="609600" indent="-609600" eaLnBrk="1" hangingPunct="1">
              <a:lnSpc>
                <a:spcPct val="90000"/>
              </a:lnSpc>
              <a:buFont typeface="Wingdings" pitchFamily="2" charset="2"/>
              <a:buAutoNum type="arabicParenR"/>
            </a:pPr>
            <a:r>
              <a:rPr lang="en-US" sz="2000" smtClean="0"/>
              <a:t>Record another test case using selenium IDE and save its as “Test3.html” (say).</a:t>
            </a:r>
          </a:p>
          <a:p>
            <a:pPr marL="609600" indent="-609600" eaLnBrk="1" hangingPunct="1">
              <a:lnSpc>
                <a:spcPct val="90000"/>
              </a:lnSpc>
              <a:buFont typeface="Wingdings" pitchFamily="2" charset="2"/>
              <a:buAutoNum type="arabicParenR"/>
            </a:pPr>
            <a:r>
              <a:rPr lang="en-US" sz="2000" smtClean="0"/>
              <a:t>In this way you can record any number of test case using selenium IDE and save them as &lt;filename&gt;.html</a:t>
            </a:r>
          </a:p>
          <a:p>
            <a:pPr marL="609600" indent="-609600" eaLnBrk="1" hangingPunct="1">
              <a:lnSpc>
                <a:spcPct val="90000"/>
              </a:lnSpc>
              <a:buFont typeface="Wingdings" pitchFamily="2" charset="2"/>
              <a:buAutoNum type="arabicParenR"/>
            </a:pPr>
            <a:r>
              <a:rPr lang="en-US" sz="2000" smtClean="0"/>
              <a:t>Then Create a New Test Suite using the File Menu. See the Image Below.</a:t>
            </a:r>
          </a:p>
        </p:txBody>
      </p:sp>
      <p:sp>
        <p:nvSpPr>
          <p:cNvPr id="46082"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a:t>Running a Selenese Test on Different Browsers</a:t>
            </a: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t="11899" b="1486"/>
          <a:stretch>
            <a:fillRect/>
          </a:stretch>
        </p:blipFill>
        <p:spPr bwMode="auto">
          <a:xfrm>
            <a:off x="2743200" y="5060950"/>
            <a:ext cx="37719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1538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457200" y="1600200"/>
            <a:ext cx="4114800" cy="4343400"/>
          </a:xfrm>
        </p:spPr>
        <p:txBody>
          <a:bodyPr/>
          <a:lstStyle/>
          <a:p>
            <a:pPr eaLnBrk="1" hangingPunct="1">
              <a:buFontTx/>
              <a:buNone/>
            </a:pPr>
            <a:r>
              <a:rPr lang="en-US" sz="2800" smtClean="0"/>
              <a:t>Command : </a:t>
            </a:r>
          </a:p>
          <a:p>
            <a:pPr eaLnBrk="1" hangingPunct="1">
              <a:buFont typeface="Wingdings" pitchFamily="2" charset="2"/>
              <a:buChar char="Ø"/>
            </a:pPr>
            <a:r>
              <a:rPr lang="en-US" sz="2000" smtClean="0">
                <a:solidFill>
                  <a:srgbClr val="FF00FF"/>
                </a:solidFill>
              </a:rPr>
              <a:t>java -jar selenium-server.jar</a:t>
            </a:r>
            <a:r>
              <a:rPr lang="en-US" sz="2000" smtClean="0"/>
              <a:t> -multiwindow -htmlSuite </a:t>
            </a:r>
            <a:r>
              <a:rPr lang="en-US" sz="2000" smtClean="0">
                <a:solidFill>
                  <a:srgbClr val="008000"/>
                </a:solidFill>
              </a:rPr>
              <a:t>"*iexplore"</a:t>
            </a:r>
            <a:r>
              <a:rPr lang="en-US" sz="2000" smtClean="0"/>
              <a:t> </a:t>
            </a:r>
            <a:r>
              <a:rPr lang="en-US" sz="2000" smtClean="0">
                <a:solidFill>
                  <a:srgbClr val="0066FF"/>
                </a:solidFill>
              </a:rPr>
              <a:t>"https://localhost/bookstore/"</a:t>
            </a:r>
            <a:r>
              <a:rPr lang="en-US" sz="2000" smtClean="0"/>
              <a:t> </a:t>
            </a:r>
            <a:r>
              <a:rPr lang="en-US" sz="2000" smtClean="0">
                <a:solidFill>
                  <a:srgbClr val="800000"/>
                </a:solidFill>
              </a:rPr>
              <a:t>"D:\testa.html"</a:t>
            </a:r>
            <a:r>
              <a:rPr lang="en-US" sz="2000" smtClean="0"/>
              <a:t> </a:t>
            </a:r>
            <a:r>
              <a:rPr lang="en-US" sz="2000" smtClean="0">
                <a:solidFill>
                  <a:srgbClr val="000099"/>
                </a:solidFill>
              </a:rPr>
              <a:t>"C:\results.html“</a:t>
            </a:r>
          </a:p>
          <a:p>
            <a:pPr eaLnBrk="1" hangingPunct="1">
              <a:buFont typeface="Wingdings" pitchFamily="2" charset="2"/>
              <a:buChar char="Ø"/>
            </a:pPr>
            <a:endParaRPr lang="en-US" sz="2000" smtClean="0">
              <a:solidFill>
                <a:srgbClr val="000099"/>
              </a:solidFill>
            </a:endParaRPr>
          </a:p>
          <a:p>
            <a:pPr eaLnBrk="1" hangingPunct="1">
              <a:buFont typeface="Wingdings" pitchFamily="2" charset="2"/>
              <a:buChar char="Ø"/>
            </a:pPr>
            <a:r>
              <a:rPr lang="en-US" sz="2000" smtClean="0"/>
              <a:t>Once the command is run the results will be stored in the results.html file as shown below.</a:t>
            </a:r>
          </a:p>
        </p:txBody>
      </p:sp>
      <p:sp>
        <p:nvSpPr>
          <p:cNvPr id="48130" name="Rectangle 2"/>
          <p:cNvSpPr>
            <a:spLocks noGrp="1" noChangeArrowheads="1"/>
          </p:cNvSpPr>
          <p:nvPr>
            <p:ph type="title"/>
          </p:nvPr>
        </p:nvSpPr>
        <p:spPr/>
        <p:txBody>
          <a:bodyPr/>
          <a:lstStyle/>
          <a:p>
            <a:pPr eaLnBrk="1" fontAlgn="auto" hangingPunct="1">
              <a:spcAft>
                <a:spcPts val="0"/>
              </a:spcAft>
              <a:defRPr/>
            </a:pPr>
            <a:r>
              <a:rPr lang="en-US" dirty="0" smtClean="0"/>
              <a:t>Selenium Suite</a:t>
            </a:r>
            <a:endParaRPr lang="en-US" dirty="0"/>
          </a:p>
        </p:txBody>
      </p:sp>
      <p:pic>
        <p:nvPicPr>
          <p:cNvPr id="29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371600"/>
            <a:ext cx="3810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5326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457200" y="1600200"/>
            <a:ext cx="8229600" cy="4267200"/>
          </a:xfrm>
        </p:spPr>
        <p:txBody>
          <a:bodyPr>
            <a:normAutofit lnSpcReduction="10000"/>
          </a:bodyPr>
          <a:lstStyle/>
          <a:p>
            <a:pPr marL="365760" indent="-256032" eaLnBrk="1" fontAlgn="auto" hangingPunct="1">
              <a:lnSpc>
                <a:spcPct val="90000"/>
              </a:lnSpc>
              <a:spcAft>
                <a:spcPts val="0"/>
              </a:spcAft>
              <a:buFontTx/>
              <a:buNone/>
              <a:defRPr/>
            </a:pPr>
            <a:r>
              <a:rPr lang="en-US" sz="2400"/>
              <a:t>Enables communication with Selenium Remote Control Server.</a:t>
            </a:r>
          </a:p>
          <a:p>
            <a:pPr marL="365760" indent="-256032" eaLnBrk="1" fontAlgn="auto" hangingPunct="1">
              <a:lnSpc>
                <a:spcPct val="90000"/>
              </a:lnSpc>
              <a:spcAft>
                <a:spcPts val="0"/>
              </a:spcAft>
              <a:buFont typeface="Wingdings" pitchFamily="2" charset="2"/>
              <a:buChar char="Ø"/>
              <a:defRPr/>
            </a:pPr>
            <a:r>
              <a:rPr lang="en-US" sz="2400"/>
              <a:t>Functionality of Selenium is exposed via these drivers.</a:t>
            </a:r>
          </a:p>
          <a:p>
            <a:pPr marL="365760" indent="-256032" eaLnBrk="1" fontAlgn="auto" hangingPunct="1">
              <a:lnSpc>
                <a:spcPct val="90000"/>
              </a:lnSpc>
              <a:spcAft>
                <a:spcPts val="0"/>
              </a:spcAft>
              <a:buFont typeface="Wingdings" pitchFamily="2" charset="2"/>
              <a:buChar char="Ø"/>
              <a:defRPr/>
            </a:pPr>
            <a:r>
              <a:rPr lang="en-US" sz="2400"/>
              <a:t>Available in Ruby, Python, Java, C-Sharp …and so on.</a:t>
            </a:r>
          </a:p>
          <a:p>
            <a:pPr marL="365760" indent="-256032" eaLnBrk="1" fontAlgn="auto" hangingPunct="1">
              <a:lnSpc>
                <a:spcPct val="90000"/>
              </a:lnSpc>
              <a:spcAft>
                <a:spcPts val="0"/>
              </a:spcAft>
              <a:buFont typeface="Wingdings" pitchFamily="2" charset="2"/>
              <a:buChar char="Ø"/>
              <a:defRPr/>
            </a:pPr>
            <a:r>
              <a:rPr lang="en-US" sz="2400"/>
              <a:t>Give access to the rich features and libraries of the language, including their unit testing framework.</a:t>
            </a:r>
          </a:p>
          <a:p>
            <a:pPr marL="365760" indent="-256032" eaLnBrk="1" fontAlgn="auto" hangingPunct="1">
              <a:lnSpc>
                <a:spcPct val="90000"/>
              </a:lnSpc>
              <a:spcAft>
                <a:spcPts val="0"/>
              </a:spcAft>
              <a:buFont typeface="Wingdings" pitchFamily="2" charset="2"/>
              <a:buChar char="Ø"/>
              <a:defRPr/>
            </a:pPr>
            <a:r>
              <a:rPr lang="en-US" sz="2400"/>
              <a:t>Makes it possible to develop automated scripts in the same language as product. </a:t>
            </a:r>
          </a:p>
          <a:p>
            <a:pPr marL="365760" indent="-256032" eaLnBrk="1" fontAlgn="auto" hangingPunct="1">
              <a:lnSpc>
                <a:spcPct val="90000"/>
              </a:lnSpc>
              <a:spcAft>
                <a:spcPts val="0"/>
              </a:spcAft>
              <a:buFont typeface="Wingdings" pitchFamily="2" charset="2"/>
              <a:buChar char="Ø"/>
              <a:defRPr/>
            </a:pPr>
            <a:r>
              <a:rPr lang="en-US" sz="2400"/>
              <a:t>Which one you should use?</a:t>
            </a:r>
          </a:p>
          <a:p>
            <a:pPr marL="859536" lvl="2" eaLnBrk="1" fontAlgn="auto" hangingPunct="1">
              <a:lnSpc>
                <a:spcPct val="90000"/>
              </a:lnSpc>
              <a:spcAft>
                <a:spcPts val="0"/>
              </a:spcAft>
              <a:buFont typeface="Wingdings" pitchFamily="2" charset="2"/>
              <a:buChar char="v"/>
              <a:defRPr/>
            </a:pPr>
            <a:r>
              <a:rPr lang="en-US" sz="1800"/>
              <a:t>Whatever make sense in your context. Most Popular is java and for the training we will use java</a:t>
            </a:r>
          </a:p>
        </p:txBody>
      </p:sp>
      <p:sp>
        <p:nvSpPr>
          <p:cNvPr id="51202" name="Rectangle 2"/>
          <p:cNvSpPr>
            <a:spLocks noGrp="1" noChangeArrowheads="1"/>
          </p:cNvSpPr>
          <p:nvPr>
            <p:ph type="title"/>
          </p:nvPr>
        </p:nvSpPr>
        <p:spPr/>
        <p:txBody>
          <a:bodyPr/>
          <a:lstStyle/>
          <a:p>
            <a:pPr eaLnBrk="1" fontAlgn="auto" hangingPunct="1">
              <a:spcAft>
                <a:spcPts val="0"/>
              </a:spcAft>
              <a:defRPr/>
            </a:pPr>
            <a:r>
              <a:rPr lang="en-US"/>
              <a:t>Client Drivers</a:t>
            </a:r>
          </a:p>
        </p:txBody>
      </p:sp>
    </p:spTree>
    <p:extLst>
      <p:ext uri="{BB962C8B-B14F-4D97-AF65-F5344CB8AC3E}">
        <p14:creationId xmlns:p14="http://schemas.microsoft.com/office/powerpoint/2010/main" val="2369377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p:txBody>
          <a:bodyPr/>
          <a:lstStyle/>
          <a:p>
            <a:pPr marL="609600" indent="-609600" eaLnBrk="1" hangingPunct="1">
              <a:lnSpc>
                <a:spcPct val="90000"/>
              </a:lnSpc>
              <a:buFontTx/>
              <a:buNone/>
            </a:pPr>
            <a:r>
              <a:rPr lang="en-US" smtClean="0"/>
              <a:t>Following are the steps for generating the </a:t>
            </a:r>
          </a:p>
          <a:p>
            <a:pPr marL="609600" indent="-609600" eaLnBrk="1" hangingPunct="1">
              <a:lnSpc>
                <a:spcPct val="90000"/>
              </a:lnSpc>
              <a:buFontTx/>
              <a:buNone/>
            </a:pPr>
            <a:r>
              <a:rPr lang="en-US" smtClean="0"/>
              <a:t>test scripts in java</a:t>
            </a:r>
          </a:p>
          <a:p>
            <a:pPr marL="609600" indent="-609600" eaLnBrk="1" hangingPunct="1">
              <a:lnSpc>
                <a:spcPct val="90000"/>
              </a:lnSpc>
              <a:buFontTx/>
              <a:buAutoNum type="arabicParenR"/>
            </a:pPr>
            <a:r>
              <a:rPr lang="en-US" smtClean="0"/>
              <a:t>Record the Script in Selenium IDE and format them into Java</a:t>
            </a:r>
          </a:p>
          <a:p>
            <a:pPr marL="609600" indent="-609600" eaLnBrk="1" hangingPunct="1">
              <a:lnSpc>
                <a:spcPct val="90000"/>
              </a:lnSpc>
              <a:buFontTx/>
              <a:buAutoNum type="arabicParenR"/>
            </a:pPr>
            <a:r>
              <a:rPr lang="en-US" smtClean="0"/>
              <a:t>Create a Selenium Java project in Eclipse and load all the necessary jar files </a:t>
            </a:r>
          </a:p>
          <a:p>
            <a:pPr marL="609600" indent="-609600" eaLnBrk="1" hangingPunct="1">
              <a:lnSpc>
                <a:spcPct val="90000"/>
              </a:lnSpc>
              <a:buFontTx/>
              <a:buAutoNum type="arabicParenR"/>
            </a:pPr>
            <a:r>
              <a:rPr lang="en-US" smtClean="0"/>
              <a:t>Copy the formatted Java code into the Eclipse and run the test.</a:t>
            </a:r>
          </a:p>
        </p:txBody>
      </p:sp>
      <p:sp>
        <p:nvSpPr>
          <p:cNvPr id="52226"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a:t>Process of Developing Selenium Java Scripts.</a:t>
            </a:r>
          </a:p>
        </p:txBody>
      </p:sp>
    </p:spTree>
    <p:extLst>
      <p:ext uri="{BB962C8B-B14F-4D97-AF65-F5344CB8AC3E}">
        <p14:creationId xmlns:p14="http://schemas.microsoft.com/office/powerpoint/2010/main" val="897894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457200" y="1600200"/>
            <a:ext cx="4648200" cy="3505200"/>
          </a:xfrm>
        </p:spPr>
        <p:txBody>
          <a:bodyPr>
            <a:normAutofit lnSpcReduction="10000"/>
          </a:bodyPr>
          <a:lstStyle/>
          <a:p>
            <a:pPr marL="609600" indent="-609600" eaLnBrk="1" fontAlgn="auto" hangingPunct="1">
              <a:lnSpc>
                <a:spcPct val="80000"/>
              </a:lnSpc>
              <a:spcAft>
                <a:spcPts val="0"/>
              </a:spcAft>
              <a:buFontTx/>
              <a:buNone/>
              <a:defRPr/>
            </a:pPr>
            <a:r>
              <a:rPr lang="en-US" sz="2000"/>
              <a:t>Steps of formatting the code into java</a:t>
            </a:r>
          </a:p>
          <a:p>
            <a:pPr marL="609600" indent="-609600" eaLnBrk="1" fontAlgn="auto" hangingPunct="1">
              <a:lnSpc>
                <a:spcPct val="80000"/>
              </a:lnSpc>
              <a:spcAft>
                <a:spcPts val="0"/>
              </a:spcAft>
              <a:buFontTx/>
              <a:buNone/>
              <a:defRPr/>
            </a:pPr>
            <a:endParaRPr lang="en-US" sz="2000"/>
          </a:p>
          <a:p>
            <a:pPr marL="609600" indent="-609600" algn="just" eaLnBrk="1" fontAlgn="auto" hangingPunct="1">
              <a:lnSpc>
                <a:spcPct val="80000"/>
              </a:lnSpc>
              <a:spcAft>
                <a:spcPts val="0"/>
              </a:spcAft>
              <a:buFontTx/>
              <a:buAutoNum type="arabicParenR"/>
              <a:defRPr/>
            </a:pPr>
            <a:r>
              <a:rPr lang="en-US" sz="2000"/>
              <a:t>Open the Browser and open the base URL of the application.</a:t>
            </a:r>
          </a:p>
          <a:p>
            <a:pPr marL="609600" indent="-609600" algn="just" eaLnBrk="1" fontAlgn="auto" hangingPunct="1">
              <a:lnSpc>
                <a:spcPct val="80000"/>
              </a:lnSpc>
              <a:spcAft>
                <a:spcPts val="0"/>
              </a:spcAft>
              <a:buFontTx/>
              <a:buAutoNum type="arabicParenR"/>
              <a:defRPr/>
            </a:pPr>
            <a:r>
              <a:rPr lang="en-US" sz="2000"/>
              <a:t>Open the Selenium IDE and start recoding the test steps.</a:t>
            </a:r>
          </a:p>
          <a:p>
            <a:pPr marL="609600" indent="-609600" algn="just" eaLnBrk="1" fontAlgn="auto" hangingPunct="1">
              <a:lnSpc>
                <a:spcPct val="80000"/>
              </a:lnSpc>
              <a:spcAft>
                <a:spcPts val="0"/>
              </a:spcAft>
              <a:buFontTx/>
              <a:buAutoNum type="arabicParenR"/>
              <a:defRPr/>
            </a:pPr>
            <a:r>
              <a:rPr lang="en-US" sz="2000"/>
              <a:t>Once the recording is done go to Menu </a:t>
            </a:r>
            <a:r>
              <a:rPr lang="en-US" sz="2000">
                <a:sym typeface="Wingdings" pitchFamily="2" charset="2"/>
              </a:rPr>
              <a:t> Options  Format  Java(TestNG) –Selenium RC</a:t>
            </a:r>
          </a:p>
          <a:p>
            <a:pPr marL="609600" indent="-609600" algn="just" eaLnBrk="1" fontAlgn="auto" hangingPunct="1">
              <a:lnSpc>
                <a:spcPct val="80000"/>
              </a:lnSpc>
              <a:spcAft>
                <a:spcPts val="0"/>
              </a:spcAft>
              <a:buFontTx/>
              <a:buAutoNum type="arabicParenR"/>
              <a:defRPr/>
            </a:pPr>
            <a:r>
              <a:rPr lang="en-US" sz="2000"/>
              <a:t>You can see the java code in the source tab of IDE. Save the test case with .java extension.</a:t>
            </a:r>
          </a:p>
          <a:p>
            <a:pPr marL="609600" indent="-609600" algn="just" eaLnBrk="1" fontAlgn="auto" hangingPunct="1">
              <a:lnSpc>
                <a:spcPct val="80000"/>
              </a:lnSpc>
              <a:spcAft>
                <a:spcPts val="0"/>
              </a:spcAft>
              <a:buFontTx/>
              <a:buNone/>
              <a:defRPr/>
            </a:pPr>
            <a:endParaRPr lang="en-US" sz="2000"/>
          </a:p>
        </p:txBody>
      </p:sp>
      <p:sp>
        <p:nvSpPr>
          <p:cNvPr id="57346"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a:t>Formatting the recorded script into Java</a:t>
            </a:r>
          </a:p>
        </p:txBody>
      </p:sp>
      <p:pic>
        <p:nvPicPr>
          <p:cNvPr id="32772" name="Picture 4"/>
          <p:cNvPicPr>
            <a:picLocks noChangeAspect="1" noChangeArrowheads="1"/>
          </p:cNvPicPr>
          <p:nvPr/>
        </p:nvPicPr>
        <p:blipFill>
          <a:blip r:embed="rId2">
            <a:extLst>
              <a:ext uri="{28A0092B-C50C-407E-A947-70E740481C1C}">
                <a14:useLocalDpi xmlns:a14="http://schemas.microsoft.com/office/drawing/2010/main" val="0"/>
              </a:ext>
            </a:extLst>
          </a:blip>
          <a:srcRect t="11140" b="429"/>
          <a:stretch>
            <a:fillRect/>
          </a:stretch>
        </p:blipFill>
        <p:spPr bwMode="auto">
          <a:xfrm>
            <a:off x="5181600" y="2160588"/>
            <a:ext cx="3505200" cy="262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6776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p:txBody>
          <a:bodyPr/>
          <a:lstStyle/>
          <a:p>
            <a:pPr algn="just" eaLnBrk="1" hangingPunct="1">
              <a:lnSpc>
                <a:spcPct val="80000"/>
              </a:lnSpc>
            </a:pPr>
            <a:r>
              <a:rPr lang="en-US" sz="2400" smtClean="0"/>
              <a:t>Eclipse is an open source community whose projects are focused on building an extensible development platform for building Java applications and frameworks. Eclipse is one of the best  Java IDE and as a matter of face Eclipse is much more than a Java IDE.</a:t>
            </a:r>
          </a:p>
          <a:p>
            <a:pPr algn="just" eaLnBrk="1" hangingPunct="1">
              <a:lnSpc>
                <a:spcPct val="80000"/>
              </a:lnSpc>
            </a:pPr>
            <a:r>
              <a:rPr lang="en-US" sz="2400" smtClean="0"/>
              <a:t>We can configure a selenium project in eclipse and even run the scripts from eclipse.</a:t>
            </a:r>
          </a:p>
          <a:p>
            <a:pPr algn="just" eaLnBrk="1" hangingPunct="1">
              <a:lnSpc>
                <a:spcPct val="80000"/>
              </a:lnSpc>
            </a:pPr>
            <a:r>
              <a:rPr lang="en-US" sz="2400" smtClean="0"/>
              <a:t>Using eclipse its easy to enhance the recorded script. We can add power to the recorded script by parameterizing the test inputs and even validate the back values.</a:t>
            </a:r>
          </a:p>
          <a:p>
            <a:pPr algn="just" eaLnBrk="1" hangingPunct="1">
              <a:lnSpc>
                <a:spcPct val="80000"/>
              </a:lnSpc>
            </a:pPr>
            <a:r>
              <a:rPr lang="en-US" sz="2400" smtClean="0"/>
              <a:t>Eclipse also allows us to write reusable code for efficient test automation.</a:t>
            </a:r>
          </a:p>
          <a:p>
            <a:pPr eaLnBrk="1" hangingPunct="1">
              <a:lnSpc>
                <a:spcPct val="80000"/>
              </a:lnSpc>
            </a:pPr>
            <a:endParaRPr lang="en-US" sz="2400" smtClean="0"/>
          </a:p>
          <a:p>
            <a:pPr eaLnBrk="1" hangingPunct="1">
              <a:lnSpc>
                <a:spcPct val="80000"/>
              </a:lnSpc>
            </a:pPr>
            <a:endParaRPr lang="en-US" sz="2400" smtClean="0"/>
          </a:p>
        </p:txBody>
      </p:sp>
      <p:sp>
        <p:nvSpPr>
          <p:cNvPr id="58370"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a:t>Setting Up an Eclipse Project for Selenium Automation</a:t>
            </a:r>
          </a:p>
        </p:txBody>
      </p:sp>
    </p:spTree>
    <p:extLst>
      <p:ext uri="{BB962C8B-B14F-4D97-AF65-F5344CB8AC3E}">
        <p14:creationId xmlns:p14="http://schemas.microsoft.com/office/powerpoint/2010/main" val="2219221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fontAlgn="auto" hangingPunct="1">
              <a:spcAft>
                <a:spcPts val="0"/>
              </a:spcAft>
              <a:defRPr/>
            </a:pPr>
            <a:r>
              <a:rPr lang="en-US"/>
              <a:t>Eclipse IDE</a:t>
            </a:r>
          </a:p>
        </p:txBody>
      </p:sp>
      <p:pic>
        <p:nvPicPr>
          <p:cNvPr id="34819" name="Picture 4"/>
          <p:cNvPicPr>
            <a:picLocks noChangeAspect="1" noChangeArrowheads="1"/>
          </p:cNvPicPr>
          <p:nvPr/>
        </p:nvPicPr>
        <p:blipFill>
          <a:blip r:embed="rId2">
            <a:extLst>
              <a:ext uri="{28A0092B-C50C-407E-A947-70E740481C1C}">
                <a14:useLocalDpi xmlns:a14="http://schemas.microsoft.com/office/drawing/2010/main" val="0"/>
              </a:ext>
            </a:extLst>
          </a:blip>
          <a:srcRect l="626" t="3902" r="468" b="375"/>
          <a:stretch>
            <a:fillRect/>
          </a:stretch>
        </p:blipFill>
        <p:spPr bwMode="auto">
          <a:xfrm>
            <a:off x="431800" y="1403350"/>
            <a:ext cx="8064500"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0" name="Rectangle 5"/>
          <p:cNvSpPr>
            <a:spLocks noChangeArrowheads="1"/>
          </p:cNvSpPr>
          <p:nvPr/>
        </p:nvSpPr>
        <p:spPr bwMode="auto">
          <a:xfrm>
            <a:off x="685800" y="2819400"/>
            <a:ext cx="15240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Package</a:t>
            </a:r>
          </a:p>
          <a:p>
            <a:pPr algn="ctr"/>
            <a:r>
              <a:rPr lang="en-US"/>
              <a:t>Explorer</a:t>
            </a:r>
          </a:p>
        </p:txBody>
      </p:sp>
      <p:sp>
        <p:nvSpPr>
          <p:cNvPr id="34821" name="Rectangle 6"/>
          <p:cNvSpPr>
            <a:spLocks noChangeArrowheads="1"/>
          </p:cNvSpPr>
          <p:nvPr/>
        </p:nvSpPr>
        <p:spPr bwMode="auto">
          <a:xfrm>
            <a:off x="3505200" y="2438400"/>
            <a:ext cx="2590800" cy="1524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Scrip View</a:t>
            </a:r>
          </a:p>
        </p:txBody>
      </p:sp>
      <p:sp>
        <p:nvSpPr>
          <p:cNvPr id="34822" name="Rectangle 7"/>
          <p:cNvSpPr>
            <a:spLocks noChangeArrowheads="1"/>
          </p:cNvSpPr>
          <p:nvPr/>
        </p:nvSpPr>
        <p:spPr bwMode="auto">
          <a:xfrm>
            <a:off x="4038600" y="51816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console</a:t>
            </a:r>
          </a:p>
        </p:txBody>
      </p:sp>
    </p:spTree>
    <p:extLst>
      <p:ext uri="{BB962C8B-B14F-4D97-AF65-F5344CB8AC3E}">
        <p14:creationId xmlns:p14="http://schemas.microsoft.com/office/powerpoint/2010/main" val="2647354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459" t="7591" r="1369" b="7300"/>
          <a:stretch>
            <a:fillRect/>
          </a:stretch>
        </p:blipFill>
        <p:spPr>
          <a:xfrm>
            <a:off x="936625" y="1944688"/>
            <a:ext cx="6515100" cy="3851275"/>
          </a:xfrm>
        </p:spPr>
      </p:pic>
      <p:sp>
        <p:nvSpPr>
          <p:cNvPr id="64514" name="Rectangle 2"/>
          <p:cNvSpPr>
            <a:spLocks noGrp="1" noChangeArrowheads="1"/>
          </p:cNvSpPr>
          <p:nvPr>
            <p:ph type="title"/>
          </p:nvPr>
        </p:nvSpPr>
        <p:spPr/>
        <p:txBody>
          <a:bodyPr/>
          <a:lstStyle/>
          <a:p>
            <a:pPr eaLnBrk="1" fontAlgn="auto" hangingPunct="1">
              <a:spcAft>
                <a:spcPts val="0"/>
              </a:spcAft>
              <a:defRPr/>
            </a:pPr>
            <a:r>
              <a:rPr lang="en-US"/>
              <a:t>Selenium Libraries</a:t>
            </a:r>
          </a:p>
        </p:txBody>
      </p:sp>
    </p:spTree>
    <p:extLst>
      <p:ext uri="{BB962C8B-B14F-4D97-AF65-F5344CB8AC3E}">
        <p14:creationId xmlns:p14="http://schemas.microsoft.com/office/powerpoint/2010/main" val="3498662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a:xfrm>
            <a:off x="457200" y="1600200"/>
            <a:ext cx="4114800" cy="4525963"/>
          </a:xfrm>
        </p:spPr>
        <p:txBody>
          <a:bodyPr>
            <a:normAutofit lnSpcReduction="10000"/>
          </a:bodyPr>
          <a:lstStyle/>
          <a:p>
            <a:pPr marL="365760" indent="-256032" eaLnBrk="1" fontAlgn="auto" hangingPunct="1">
              <a:lnSpc>
                <a:spcPct val="80000"/>
              </a:lnSpc>
              <a:spcAft>
                <a:spcPts val="0"/>
              </a:spcAft>
              <a:buFont typeface="Wingdings 3"/>
              <a:buChar char=""/>
              <a:defRPr/>
            </a:pPr>
            <a:r>
              <a:rPr lang="en-US" sz="2400"/>
              <a:t>In the eclipse </a:t>
            </a:r>
            <a:r>
              <a:rPr lang="en-US" sz="2400">
                <a:sym typeface="Wingdings" pitchFamily="2" charset="2"/>
              </a:rPr>
              <a:t> Package Explorer  right click on the src (source) folder. In that select New  Package and give a name to the package. See the Picture1</a:t>
            </a:r>
          </a:p>
          <a:p>
            <a:pPr marL="365760" indent="-256032" eaLnBrk="1" fontAlgn="auto" hangingPunct="1">
              <a:lnSpc>
                <a:spcPct val="80000"/>
              </a:lnSpc>
              <a:spcAft>
                <a:spcPts val="0"/>
              </a:spcAft>
              <a:buFont typeface="Wingdings 3"/>
              <a:buChar char=""/>
              <a:defRPr/>
            </a:pPr>
            <a:r>
              <a:rPr lang="en-US" sz="2400">
                <a:sym typeface="Wingdings" pitchFamily="2" charset="2"/>
              </a:rPr>
              <a:t>Now right click on the created package and click on new  class and provide a class name. You will see a java script template as seen in the next slide</a:t>
            </a:r>
            <a:endParaRPr lang="en-US" sz="2400"/>
          </a:p>
        </p:txBody>
      </p:sp>
      <p:sp>
        <p:nvSpPr>
          <p:cNvPr id="65538"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a:t>Creating a package and adding a class file</a:t>
            </a:r>
          </a:p>
        </p:txBody>
      </p:sp>
      <p:pic>
        <p:nvPicPr>
          <p:cNvPr id="36868" name="Picture 4"/>
          <p:cNvPicPr>
            <a:picLocks noChangeAspect="1" noChangeArrowheads="1"/>
          </p:cNvPicPr>
          <p:nvPr/>
        </p:nvPicPr>
        <p:blipFill>
          <a:blip r:embed="rId2">
            <a:extLst>
              <a:ext uri="{28A0092B-C50C-407E-A947-70E740481C1C}">
                <a14:useLocalDpi xmlns:a14="http://schemas.microsoft.com/office/drawing/2010/main" val="0"/>
              </a:ext>
            </a:extLst>
          </a:blip>
          <a:srcRect l="1544" t="8131" r="1456" b="340"/>
          <a:stretch>
            <a:fillRect/>
          </a:stretch>
        </p:blipFill>
        <p:spPr bwMode="auto">
          <a:xfrm>
            <a:off x="4787900" y="1871663"/>
            <a:ext cx="3995738"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0306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p:txBody>
          <a:bodyPr/>
          <a:lstStyle/>
          <a:p>
            <a:pPr eaLnBrk="1" hangingPunct="1"/>
            <a:r>
              <a:rPr lang="en-US" smtClean="0"/>
              <a:t>Copy the code that was formatted in the selenium IDE and paste it in the Eclipse IDE script template.</a:t>
            </a:r>
          </a:p>
          <a:p>
            <a:pPr eaLnBrk="1" hangingPunct="1"/>
            <a:r>
              <a:rPr lang="en-US" smtClean="0"/>
              <a:t>Make sure the class name that you created and the class name in the script are same</a:t>
            </a:r>
          </a:p>
          <a:p>
            <a:pPr eaLnBrk="1" hangingPunct="1"/>
            <a:r>
              <a:rPr lang="en-US" smtClean="0"/>
              <a:t>Make sure that you have add the methods setUp and tearDown</a:t>
            </a:r>
          </a:p>
        </p:txBody>
      </p:sp>
      <p:sp>
        <p:nvSpPr>
          <p:cNvPr id="67586"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a:t>Creating the test script inside the class file</a:t>
            </a:r>
          </a:p>
        </p:txBody>
      </p:sp>
    </p:spTree>
    <p:extLst>
      <p:ext uri="{BB962C8B-B14F-4D97-AF65-F5344CB8AC3E}">
        <p14:creationId xmlns:p14="http://schemas.microsoft.com/office/powerpoint/2010/main" val="1585419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p:txBody>
          <a:bodyPr/>
          <a:lstStyle/>
          <a:p>
            <a:pPr eaLnBrk="1" hangingPunct="1"/>
            <a:r>
              <a:rPr lang="en-US" smtClean="0"/>
              <a:t>Frequent regression testing</a:t>
            </a:r>
          </a:p>
          <a:p>
            <a:pPr eaLnBrk="1" hangingPunct="1"/>
            <a:r>
              <a:rPr lang="en-US" smtClean="0"/>
              <a:t>Repeated test case Execution is required</a:t>
            </a:r>
          </a:p>
          <a:p>
            <a:pPr eaLnBrk="1" hangingPunct="1"/>
            <a:r>
              <a:rPr lang="en-US" smtClean="0"/>
              <a:t>User Acceptance Tests</a:t>
            </a:r>
          </a:p>
          <a:p>
            <a:pPr eaLnBrk="1" hangingPunct="1"/>
            <a:r>
              <a:rPr lang="en-US" smtClean="0"/>
              <a:t>Faster Feedback to the developers</a:t>
            </a:r>
          </a:p>
          <a:p>
            <a:pPr eaLnBrk="1" hangingPunct="1"/>
            <a:r>
              <a:rPr lang="en-US" smtClean="0"/>
              <a:t>Reduce the Human Effort</a:t>
            </a:r>
          </a:p>
          <a:p>
            <a:pPr eaLnBrk="1" hangingPunct="1"/>
            <a:r>
              <a:rPr lang="en-US" smtClean="0"/>
              <a:t>Test same application on multiple environments</a:t>
            </a:r>
          </a:p>
        </p:txBody>
      </p:sp>
      <p:sp>
        <p:nvSpPr>
          <p:cNvPr id="6146" name="Rectangle 2"/>
          <p:cNvSpPr>
            <a:spLocks noGrp="1" noChangeArrowheads="1"/>
          </p:cNvSpPr>
          <p:nvPr>
            <p:ph type="title"/>
          </p:nvPr>
        </p:nvSpPr>
        <p:spPr/>
        <p:txBody>
          <a:bodyPr/>
          <a:lstStyle/>
          <a:p>
            <a:pPr eaLnBrk="1" fontAlgn="auto" hangingPunct="1">
              <a:spcAft>
                <a:spcPts val="0"/>
              </a:spcAft>
              <a:defRPr/>
            </a:pPr>
            <a:r>
              <a:rPr lang="en-US"/>
              <a:t>Why and When To Automate?</a:t>
            </a:r>
          </a:p>
        </p:txBody>
      </p:sp>
    </p:spTree>
    <p:extLst>
      <p:ext uri="{BB962C8B-B14F-4D97-AF65-F5344CB8AC3E}">
        <p14:creationId xmlns:p14="http://schemas.microsoft.com/office/powerpoint/2010/main" val="17429487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457200" y="1600200"/>
            <a:ext cx="8229600" cy="2133600"/>
          </a:xfrm>
        </p:spPr>
        <p:txBody>
          <a:bodyPr/>
          <a:lstStyle/>
          <a:p>
            <a:pPr eaLnBrk="1" hangingPunct="1">
              <a:lnSpc>
                <a:spcPct val="80000"/>
              </a:lnSpc>
            </a:pPr>
            <a:r>
              <a:rPr lang="en-US" sz="2400" smtClean="0"/>
              <a:t>Start the Selenium Server</a:t>
            </a:r>
          </a:p>
          <a:p>
            <a:pPr eaLnBrk="1" hangingPunct="1">
              <a:lnSpc>
                <a:spcPct val="80000"/>
              </a:lnSpc>
            </a:pPr>
            <a:r>
              <a:rPr lang="en-US" sz="2400" smtClean="0"/>
              <a:t>For this open the command prompt and go to the folder where the selenium server is present.</a:t>
            </a:r>
          </a:p>
          <a:p>
            <a:pPr eaLnBrk="1" hangingPunct="1">
              <a:lnSpc>
                <a:spcPct val="80000"/>
              </a:lnSpc>
            </a:pPr>
            <a:r>
              <a:rPr lang="en-US" sz="2400" smtClean="0"/>
              <a:t>Run the command “java -jar selenium-server.jar”</a:t>
            </a:r>
          </a:p>
          <a:p>
            <a:pPr eaLnBrk="1" hangingPunct="1">
              <a:lnSpc>
                <a:spcPct val="80000"/>
              </a:lnSpc>
            </a:pPr>
            <a:r>
              <a:rPr lang="en-US" sz="2400" smtClean="0"/>
              <a:t>The Selenium server will start running and you can see the message in the command prompt.</a:t>
            </a:r>
          </a:p>
        </p:txBody>
      </p:sp>
      <p:sp>
        <p:nvSpPr>
          <p:cNvPr id="70658"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a:t>Running the test through Eclipse</a:t>
            </a:r>
          </a:p>
        </p:txBody>
      </p:sp>
      <p:pic>
        <p:nvPicPr>
          <p:cNvPr id="389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733800"/>
            <a:ext cx="6315075"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4364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457200" y="1600200"/>
            <a:ext cx="8229600" cy="2133600"/>
          </a:xfrm>
        </p:spPr>
        <p:txBody>
          <a:bodyPr/>
          <a:lstStyle/>
          <a:p>
            <a:pPr eaLnBrk="1" hangingPunct="1">
              <a:lnSpc>
                <a:spcPct val="80000"/>
              </a:lnSpc>
            </a:pPr>
            <a:r>
              <a:rPr lang="en-US" sz="2400" smtClean="0"/>
              <a:t>Once the server is up go to the eclipse and right click on the script.</a:t>
            </a:r>
          </a:p>
          <a:p>
            <a:pPr eaLnBrk="1" hangingPunct="1">
              <a:lnSpc>
                <a:spcPct val="80000"/>
              </a:lnSpc>
            </a:pPr>
            <a:r>
              <a:rPr lang="en-US" sz="2400" smtClean="0"/>
              <a:t>In that select Run As </a:t>
            </a:r>
            <a:r>
              <a:rPr lang="en-US" sz="2400" smtClean="0">
                <a:sym typeface="Wingdings" pitchFamily="2" charset="2"/>
              </a:rPr>
              <a:t> JUnit Test. See the image below. After this you will get will see that the script has run successfully in the window that’s shown in the next slide.</a:t>
            </a:r>
            <a:endParaRPr lang="en-US" sz="2400" smtClean="0"/>
          </a:p>
        </p:txBody>
      </p:sp>
      <p:sp>
        <p:nvSpPr>
          <p:cNvPr id="71682"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a:t>Running the test through Eclipse</a:t>
            </a:r>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429000"/>
            <a:ext cx="501015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2619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a:t>Selenium Results Strip in the Eclipse IDE</a:t>
            </a:r>
          </a:p>
        </p:txBody>
      </p:sp>
      <p:pic>
        <p:nvPicPr>
          <p:cNvPr id="4096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1363" y="1600200"/>
            <a:ext cx="258127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4" name="Rectangle 5"/>
          <p:cNvSpPr>
            <a:spLocks noChangeArrowheads="1"/>
          </p:cNvSpPr>
          <p:nvPr/>
        </p:nvSpPr>
        <p:spPr bwMode="auto">
          <a:xfrm>
            <a:off x="3886200" y="33528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success</a:t>
            </a:r>
          </a:p>
        </p:txBody>
      </p:sp>
      <p:sp>
        <p:nvSpPr>
          <p:cNvPr id="40965" name="Rectangle 6"/>
          <p:cNvSpPr>
            <a:spLocks noChangeArrowheads="1"/>
          </p:cNvSpPr>
          <p:nvPr/>
        </p:nvSpPr>
        <p:spPr bwMode="auto">
          <a:xfrm>
            <a:off x="3962400" y="4953000"/>
            <a:ext cx="1143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failure</a:t>
            </a:r>
          </a:p>
        </p:txBody>
      </p:sp>
    </p:spTree>
    <p:extLst>
      <p:ext uri="{BB962C8B-B14F-4D97-AF65-F5344CB8AC3E}">
        <p14:creationId xmlns:p14="http://schemas.microsoft.com/office/powerpoint/2010/main" val="1034502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p:txBody>
          <a:bodyPr>
            <a:normAutofit lnSpcReduction="10000"/>
          </a:bodyPr>
          <a:lstStyle/>
          <a:p>
            <a:pPr marL="365760" indent="-256032" eaLnBrk="1" fontAlgn="auto" hangingPunct="1">
              <a:lnSpc>
                <a:spcPct val="90000"/>
              </a:lnSpc>
              <a:spcAft>
                <a:spcPts val="0"/>
              </a:spcAft>
              <a:buFontTx/>
              <a:buNone/>
              <a:defRPr/>
            </a:pPr>
            <a:r>
              <a:rPr lang="en-US" sz="2400"/>
              <a:t>setUp method</a:t>
            </a:r>
          </a:p>
          <a:p>
            <a:pPr marL="365760" indent="-256032" eaLnBrk="1" fontAlgn="auto" hangingPunct="1">
              <a:lnSpc>
                <a:spcPct val="90000"/>
              </a:lnSpc>
              <a:spcAft>
                <a:spcPts val="0"/>
              </a:spcAft>
              <a:buFontTx/>
              <a:buNone/>
              <a:defRPr/>
            </a:pPr>
            <a:r>
              <a:rPr lang="en-US" sz="2400"/>
              <a:t>	This method prepares the selenium server to run the test. This method basically hooks to the selenium server and opens up the base URL of the application</a:t>
            </a:r>
          </a:p>
          <a:p>
            <a:pPr marL="365760" indent="-256032" eaLnBrk="1" fontAlgn="auto" hangingPunct="1">
              <a:lnSpc>
                <a:spcPct val="90000"/>
              </a:lnSpc>
              <a:spcAft>
                <a:spcPts val="0"/>
              </a:spcAft>
              <a:buFontTx/>
              <a:buNone/>
              <a:defRPr/>
            </a:pPr>
            <a:r>
              <a:rPr lang="en-US" sz="2400"/>
              <a:t>test*** method</a:t>
            </a:r>
          </a:p>
          <a:p>
            <a:pPr marL="365760" indent="-256032" eaLnBrk="1" fontAlgn="auto" hangingPunct="1">
              <a:lnSpc>
                <a:spcPct val="90000"/>
              </a:lnSpc>
              <a:spcAft>
                <a:spcPts val="0"/>
              </a:spcAft>
              <a:buFontTx/>
              <a:buNone/>
              <a:defRPr/>
            </a:pPr>
            <a:r>
              <a:rPr lang="en-US" sz="2400"/>
              <a:t>	The methods with the name test will actually run the tests on the application. There can be any number of test methods in the app</a:t>
            </a:r>
          </a:p>
          <a:p>
            <a:pPr marL="365760" indent="-256032" eaLnBrk="1" fontAlgn="auto" hangingPunct="1">
              <a:lnSpc>
                <a:spcPct val="90000"/>
              </a:lnSpc>
              <a:spcAft>
                <a:spcPts val="0"/>
              </a:spcAft>
              <a:buFontTx/>
              <a:buNone/>
              <a:defRPr/>
            </a:pPr>
            <a:r>
              <a:rPr lang="en-US" sz="2400"/>
              <a:t>tearDown method</a:t>
            </a:r>
          </a:p>
          <a:p>
            <a:pPr marL="365760" indent="-256032" eaLnBrk="1" fontAlgn="auto" hangingPunct="1">
              <a:lnSpc>
                <a:spcPct val="90000"/>
              </a:lnSpc>
              <a:spcAft>
                <a:spcPts val="0"/>
              </a:spcAft>
              <a:buFontTx/>
              <a:buNone/>
              <a:defRPr/>
            </a:pPr>
            <a:r>
              <a:rPr lang="en-US" sz="2400"/>
              <a:t>	This method will run after the end of the test. This test will disconnect with the server and makes room for the next tests to run the tests. </a:t>
            </a:r>
          </a:p>
        </p:txBody>
      </p:sp>
      <p:sp>
        <p:nvSpPr>
          <p:cNvPr id="73730"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a:t>Components of the Selenium test Script</a:t>
            </a:r>
          </a:p>
        </p:txBody>
      </p:sp>
    </p:spTree>
    <p:extLst>
      <p:ext uri="{BB962C8B-B14F-4D97-AF65-F5344CB8AC3E}">
        <p14:creationId xmlns:p14="http://schemas.microsoft.com/office/powerpoint/2010/main" val="90885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304800"/>
            <a:ext cx="8229600" cy="838200"/>
          </a:xfrm>
        </p:spPr>
        <p:txBody>
          <a:bodyPr/>
          <a:lstStyle/>
          <a:p>
            <a:pPr eaLnBrk="1" fontAlgn="auto" hangingPunct="1">
              <a:spcAft>
                <a:spcPts val="0"/>
              </a:spcAft>
              <a:defRPr/>
            </a:pPr>
            <a:r>
              <a:rPr lang="en-US"/>
              <a:t>Script View</a:t>
            </a:r>
          </a:p>
        </p:txBody>
      </p:sp>
      <p:pic>
        <p:nvPicPr>
          <p:cNvPr id="430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066800"/>
            <a:ext cx="6362700"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6525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fontAlgn="auto" hangingPunct="1">
              <a:spcAft>
                <a:spcPts val="0"/>
              </a:spcAft>
              <a:defRPr/>
            </a:pPr>
            <a:r>
              <a:rPr lang="en-US"/>
              <a:t>Use string functions</a:t>
            </a:r>
          </a:p>
        </p:txBody>
      </p:sp>
      <p:pic>
        <p:nvPicPr>
          <p:cNvPr id="440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4495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971800"/>
            <a:ext cx="37338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648200"/>
            <a:ext cx="39624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9942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p:txBody>
          <a:bodyPr/>
          <a:lstStyle/>
          <a:p>
            <a:pPr eaLnBrk="1" hangingPunct="1">
              <a:buFontTx/>
              <a:buNone/>
            </a:pPr>
            <a:r>
              <a:rPr lang="en-US" smtClean="0"/>
              <a:t>Required Packages</a:t>
            </a:r>
          </a:p>
          <a:p>
            <a:pPr eaLnBrk="1" hangingPunct="1">
              <a:buFont typeface="Wingdings" pitchFamily="2" charset="2"/>
              <a:buChar char="Ø"/>
            </a:pPr>
            <a:r>
              <a:rPr lang="en-US" b="1" smtClean="0"/>
              <a:t>import</a:t>
            </a:r>
            <a:r>
              <a:rPr lang="en-US" smtClean="0"/>
              <a:t> java.util.Date; </a:t>
            </a:r>
          </a:p>
          <a:p>
            <a:pPr eaLnBrk="1" hangingPunct="1">
              <a:buFont typeface="Wingdings" pitchFamily="2" charset="2"/>
              <a:buChar char="Ø"/>
            </a:pPr>
            <a:r>
              <a:rPr lang="en-US" b="1" smtClean="0"/>
              <a:t>import</a:t>
            </a:r>
            <a:r>
              <a:rPr lang="en-US" smtClean="0"/>
              <a:t> java.text.SimpleDateFormat; </a:t>
            </a:r>
          </a:p>
          <a:p>
            <a:pPr eaLnBrk="1" hangingPunct="1">
              <a:buFont typeface="Wingdings" pitchFamily="2" charset="2"/>
              <a:buNone/>
            </a:pPr>
            <a:r>
              <a:rPr lang="en-US" smtClean="0"/>
              <a:t>Sample Code</a:t>
            </a:r>
          </a:p>
          <a:p>
            <a:pPr eaLnBrk="1" hangingPunct="1">
              <a:buFont typeface="Wingdings" pitchFamily="2" charset="2"/>
              <a:buNone/>
            </a:pPr>
            <a:endParaRPr lang="en-US" smtClean="0"/>
          </a:p>
        </p:txBody>
      </p:sp>
      <p:sp>
        <p:nvSpPr>
          <p:cNvPr id="82946" name="Rectangle 2"/>
          <p:cNvSpPr>
            <a:spLocks noGrp="1" noChangeArrowheads="1"/>
          </p:cNvSpPr>
          <p:nvPr>
            <p:ph type="title"/>
          </p:nvPr>
        </p:nvSpPr>
        <p:spPr/>
        <p:txBody>
          <a:bodyPr/>
          <a:lstStyle/>
          <a:p>
            <a:pPr eaLnBrk="1" fontAlgn="auto" hangingPunct="1">
              <a:spcAft>
                <a:spcPts val="0"/>
              </a:spcAft>
              <a:defRPr/>
            </a:pPr>
            <a:r>
              <a:rPr lang="en-US"/>
              <a:t>Date Functions</a:t>
            </a:r>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962400"/>
            <a:ext cx="6934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1515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C:\Users\Biplab\Desktop\TEST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213" y="1066800"/>
            <a:ext cx="65246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TextBox 5"/>
          <p:cNvSpPr txBox="1">
            <a:spLocks noChangeArrowheads="1"/>
          </p:cNvSpPr>
          <p:nvPr/>
        </p:nvSpPr>
        <p:spPr bwMode="auto">
          <a:xfrm>
            <a:off x="4191000" y="6019800"/>
            <a:ext cx="3390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IN"/>
              <a:t>Selenium webdriver community</a:t>
            </a:r>
          </a:p>
        </p:txBody>
      </p:sp>
    </p:spTree>
    <p:extLst>
      <p:ext uri="{BB962C8B-B14F-4D97-AF65-F5344CB8AC3E}">
        <p14:creationId xmlns:p14="http://schemas.microsoft.com/office/powerpoint/2010/main" val="3408015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2"/>
          <p:cNvSpPr>
            <a:spLocks noGrp="1"/>
          </p:cNvSpPr>
          <p:nvPr>
            <p:ph idx="1"/>
          </p:nvPr>
        </p:nvSpPr>
        <p:spPr>
          <a:xfrm>
            <a:off x="457200" y="152400"/>
            <a:ext cx="8229600" cy="6400800"/>
          </a:xfrm>
        </p:spPr>
        <p:txBody>
          <a:bodyPr/>
          <a:lstStyle/>
          <a:p>
            <a:pPr marL="107950" indent="0">
              <a:buFont typeface="Wingdings 3" pitchFamily="18" charset="2"/>
              <a:buNone/>
            </a:pPr>
            <a:r>
              <a:rPr lang="en-IN" sz="2000" smtClean="0"/>
              <a:t>package newproject;</a:t>
            </a:r>
          </a:p>
          <a:p>
            <a:pPr marL="107950" indent="0">
              <a:buFont typeface="Wingdings 3" pitchFamily="18" charset="2"/>
              <a:buNone/>
            </a:pPr>
            <a:r>
              <a:rPr lang="en-IN" sz="2000" smtClean="0"/>
              <a:t>import org.openqa.selenium.WebDriver;</a:t>
            </a:r>
          </a:p>
          <a:p>
            <a:pPr marL="107950" indent="0">
              <a:buFont typeface="Wingdings 3" pitchFamily="18" charset="2"/>
              <a:buNone/>
            </a:pPr>
            <a:r>
              <a:rPr lang="en-IN" sz="2000" smtClean="0"/>
              <a:t>import org.openqa.selenium.firefox.FirefoxDriver;</a:t>
            </a:r>
          </a:p>
          <a:p>
            <a:pPr marL="107950" indent="0">
              <a:buFont typeface="Wingdings 3" pitchFamily="18" charset="2"/>
              <a:buNone/>
            </a:pPr>
            <a:r>
              <a:rPr lang="en-IN" sz="2000" smtClean="0"/>
              <a:t>public class PG1 { </a:t>
            </a:r>
          </a:p>
          <a:p>
            <a:pPr marL="107950" indent="0">
              <a:buFont typeface="Wingdings 3" pitchFamily="18" charset="2"/>
              <a:buNone/>
            </a:pPr>
            <a:r>
              <a:rPr lang="en-IN" sz="2000" smtClean="0"/>
              <a:t>    public static void main(String[] args) {                       	System.setProperty("webdriver.firefox.marionette","C:\\g	eckodriver.exe");</a:t>
            </a:r>
          </a:p>
          <a:p>
            <a:pPr marL="107950" indent="0">
              <a:buFont typeface="Wingdings 3" pitchFamily="18" charset="2"/>
              <a:buNone/>
            </a:pPr>
            <a:r>
              <a:rPr lang="en-IN" sz="2000" smtClean="0"/>
              <a:t> 	WebDriver driver = new FirefoxDriver();</a:t>
            </a:r>
          </a:p>
          <a:p>
            <a:pPr marL="107950" indent="0">
              <a:buFont typeface="Wingdings 3" pitchFamily="18" charset="2"/>
              <a:buNone/>
            </a:pPr>
            <a:r>
              <a:rPr lang="en-IN" sz="2000" smtClean="0"/>
              <a:t>    String baseUrl = “https://www.wikipedia.org/";</a:t>
            </a:r>
          </a:p>
          <a:p>
            <a:pPr marL="107950" indent="0">
              <a:buFont typeface="Wingdings 3" pitchFamily="18" charset="2"/>
              <a:buNone/>
            </a:pPr>
            <a:r>
              <a:rPr lang="en-IN" sz="2000" smtClean="0"/>
              <a:t>    String expectedTitle = "Welcome: Mercury Tours";</a:t>
            </a:r>
          </a:p>
          <a:p>
            <a:pPr marL="107950" indent="0">
              <a:buFont typeface="Wingdings 3" pitchFamily="18" charset="2"/>
              <a:buNone/>
            </a:pPr>
            <a:r>
              <a:rPr lang="en-IN" sz="2000" smtClean="0"/>
              <a:t>    String actualTitle = ""; </a:t>
            </a:r>
          </a:p>
          <a:p>
            <a:pPr marL="107950" indent="0">
              <a:buFont typeface="Wingdings 3" pitchFamily="18" charset="2"/>
              <a:buNone/>
            </a:pPr>
            <a:r>
              <a:rPr lang="en-IN" sz="2000" smtClean="0"/>
              <a:t>    driver.get(baseUrl);</a:t>
            </a:r>
          </a:p>
          <a:p>
            <a:pPr marL="107950" indent="0">
              <a:buFont typeface="Wingdings 3" pitchFamily="18" charset="2"/>
              <a:buNone/>
            </a:pPr>
            <a:r>
              <a:rPr lang="en-IN" sz="2000" smtClean="0"/>
              <a:t>    actualTitle = driver.getTitle();</a:t>
            </a:r>
          </a:p>
          <a:p>
            <a:pPr marL="107950" indent="0">
              <a:buFont typeface="Wingdings 3" pitchFamily="18" charset="2"/>
              <a:buNone/>
            </a:pPr>
            <a:r>
              <a:rPr lang="en-IN" sz="2000" smtClean="0"/>
              <a:t>    if (actualTitle.contentEquals(expectedTitle)){ 	System.out.println("Test Passed!");}</a:t>
            </a:r>
          </a:p>
          <a:p>
            <a:pPr marL="107950" indent="0">
              <a:buFont typeface="Wingdings 3" pitchFamily="18" charset="2"/>
              <a:buNone/>
            </a:pPr>
            <a:r>
              <a:rPr lang="en-IN" sz="2000" smtClean="0"/>
              <a:t> else { System.out.println("Test Failed");} </a:t>
            </a:r>
          </a:p>
          <a:p>
            <a:pPr marL="107950" indent="0">
              <a:buFont typeface="Wingdings 3" pitchFamily="18" charset="2"/>
              <a:buNone/>
            </a:pPr>
            <a:r>
              <a:rPr lang="en-IN" sz="2000" smtClean="0"/>
              <a:t> driver.close();}</a:t>
            </a:r>
          </a:p>
          <a:p>
            <a:pPr marL="107950" indent="0">
              <a:buFont typeface="Wingdings 3" pitchFamily="18" charset="2"/>
              <a:buNone/>
            </a:pPr>
            <a:r>
              <a:rPr lang="en-IN" sz="2000" smtClean="0"/>
              <a:t>}</a:t>
            </a:r>
          </a:p>
        </p:txBody>
      </p:sp>
    </p:spTree>
    <p:extLst>
      <p:ext uri="{BB962C8B-B14F-4D97-AF65-F5344CB8AC3E}">
        <p14:creationId xmlns:p14="http://schemas.microsoft.com/office/powerpoint/2010/main" val="991847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300"/>
          </a:xfrm>
        </p:spPr>
        <p:txBody>
          <a:bodyPr/>
          <a:lstStyle/>
          <a:p>
            <a:pPr>
              <a:defRPr/>
            </a:pPr>
            <a:r>
              <a:rPr lang="en-IN" sz="2400" dirty="0" smtClean="0"/>
              <a:t>The above code is simply to test that if the page </a:t>
            </a:r>
            <a:r>
              <a:rPr lang="en-IN" sz="2400" dirty="0" err="1" smtClean="0"/>
              <a:t>url</a:t>
            </a:r>
            <a:r>
              <a:rPr lang="en-IN" sz="2400" dirty="0" smtClean="0"/>
              <a:t> provided is having the same title as the expected title or not.</a:t>
            </a:r>
          </a:p>
          <a:p>
            <a:pPr>
              <a:defRPr/>
            </a:pPr>
            <a:endParaRPr lang="en-IN" sz="2400" dirty="0"/>
          </a:p>
          <a:p>
            <a:pPr>
              <a:defRPr/>
            </a:pPr>
            <a:r>
              <a:rPr lang="en-IN" sz="2400" dirty="0" smtClean="0"/>
              <a:t>Benefits</a:t>
            </a:r>
          </a:p>
          <a:p>
            <a:pPr marL="109537" indent="0">
              <a:buFont typeface="Wingdings 3" pitchFamily="18" charset="2"/>
              <a:buNone/>
              <a:defRPr/>
            </a:pPr>
            <a:r>
              <a:rPr lang="en-IN" sz="2400" dirty="0"/>
              <a:t>	</a:t>
            </a:r>
            <a:r>
              <a:rPr lang="en-IN" sz="2400" dirty="0" smtClean="0"/>
              <a:t>-open source</a:t>
            </a:r>
          </a:p>
          <a:p>
            <a:pPr marL="109537" indent="0">
              <a:buFont typeface="Wingdings 3" pitchFamily="18" charset="2"/>
              <a:buNone/>
              <a:defRPr/>
            </a:pPr>
            <a:r>
              <a:rPr lang="en-IN" sz="2400" dirty="0"/>
              <a:t>	</a:t>
            </a:r>
            <a:r>
              <a:rPr lang="en-IN" sz="2400" dirty="0" smtClean="0"/>
              <a:t>-supports multiple languages like java, </a:t>
            </a:r>
            <a:r>
              <a:rPr lang="en-IN" sz="2400" dirty="0" err="1" smtClean="0"/>
              <a:t>perl</a:t>
            </a:r>
            <a:r>
              <a:rPr lang="en-IN" sz="2400" dirty="0" smtClean="0"/>
              <a:t>, 	ruby, c#, python.</a:t>
            </a:r>
          </a:p>
          <a:p>
            <a:pPr marL="109537" indent="0">
              <a:buFont typeface="Wingdings 3" pitchFamily="18" charset="2"/>
              <a:buNone/>
              <a:defRPr/>
            </a:pPr>
            <a:r>
              <a:rPr lang="en-IN" sz="2400" dirty="0"/>
              <a:t>	</a:t>
            </a:r>
            <a:r>
              <a:rPr lang="en-IN" sz="2400" dirty="0" smtClean="0"/>
              <a:t>-can be run in windows, mac, </a:t>
            </a:r>
            <a:r>
              <a:rPr lang="en-IN" sz="2400" dirty="0" err="1" smtClean="0"/>
              <a:t>linux</a:t>
            </a:r>
            <a:r>
              <a:rPr lang="en-IN" sz="2400" dirty="0" smtClean="0"/>
              <a:t> or UNIX</a:t>
            </a:r>
          </a:p>
          <a:p>
            <a:pPr marL="109537" indent="0">
              <a:buFont typeface="Wingdings 3" pitchFamily="18" charset="2"/>
              <a:buNone/>
              <a:defRPr/>
            </a:pPr>
            <a:r>
              <a:rPr lang="en-IN" sz="2400" dirty="0"/>
              <a:t>	</a:t>
            </a:r>
          </a:p>
        </p:txBody>
      </p:sp>
    </p:spTree>
    <p:extLst>
      <p:ext uri="{BB962C8B-B14F-4D97-AF65-F5344CB8AC3E}">
        <p14:creationId xmlns:p14="http://schemas.microsoft.com/office/powerpoint/2010/main" val="823568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p:txBody>
          <a:bodyPr/>
          <a:lstStyle/>
          <a:p>
            <a:pPr algn="just" eaLnBrk="1" hangingPunct="1">
              <a:lnSpc>
                <a:spcPct val="90000"/>
              </a:lnSpc>
            </a:pPr>
            <a:r>
              <a:rPr lang="en-US" sz="2800" smtClean="0"/>
              <a:t>Selenium is a robust set of tools that supports rapid development of test automation for web-based applications.</a:t>
            </a:r>
          </a:p>
          <a:p>
            <a:pPr algn="just" eaLnBrk="1" hangingPunct="1">
              <a:lnSpc>
                <a:spcPct val="90000"/>
              </a:lnSpc>
            </a:pPr>
            <a:r>
              <a:rPr lang="en-US" sz="2800" smtClean="0"/>
              <a:t>Selenium provides a rich set of testing functions specifically geared to the needs of testing of a web application. </a:t>
            </a:r>
          </a:p>
          <a:p>
            <a:pPr algn="just" eaLnBrk="1" hangingPunct="1">
              <a:lnSpc>
                <a:spcPct val="90000"/>
              </a:lnSpc>
            </a:pPr>
            <a:r>
              <a:rPr lang="en-US" sz="2800" smtClean="0"/>
              <a:t>Selenium operations are highly flexible, allowing many options for locating UI elements and comparing expected test results against actual application behavior. </a:t>
            </a:r>
          </a:p>
        </p:txBody>
      </p:sp>
      <p:sp>
        <p:nvSpPr>
          <p:cNvPr id="8194" name="Rectangle 2"/>
          <p:cNvSpPr>
            <a:spLocks noGrp="1" noChangeArrowheads="1"/>
          </p:cNvSpPr>
          <p:nvPr>
            <p:ph type="title"/>
          </p:nvPr>
        </p:nvSpPr>
        <p:spPr/>
        <p:txBody>
          <a:bodyPr/>
          <a:lstStyle/>
          <a:p>
            <a:pPr eaLnBrk="1" fontAlgn="auto" hangingPunct="1">
              <a:spcAft>
                <a:spcPts val="0"/>
              </a:spcAft>
              <a:defRPr/>
            </a:pPr>
            <a:r>
              <a:rPr lang="en-US"/>
              <a:t>Selenium</a:t>
            </a:r>
          </a:p>
        </p:txBody>
      </p:sp>
    </p:spTree>
    <p:extLst>
      <p:ext uri="{BB962C8B-B14F-4D97-AF65-F5344CB8AC3E}">
        <p14:creationId xmlns:p14="http://schemas.microsoft.com/office/powerpoint/2010/main" val="6809007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4"/>
          <p:cNvSpPr>
            <a:spLocks noGrp="1"/>
          </p:cNvSpPr>
          <p:nvPr>
            <p:ph sz="quarter" idx="2"/>
          </p:nvPr>
        </p:nvSpPr>
        <p:spPr>
          <a:xfrm>
            <a:off x="457200" y="381000"/>
            <a:ext cx="4040188" cy="6172200"/>
          </a:xfrm>
          <a:ln>
            <a:prstDash val="solid"/>
          </a:ln>
          <a:extLst>
            <a:ext uri="{91240B29-F687-4F45-9708-019B960494DF}">
              <a14:hiddenLine xmlns:a14="http://schemas.microsoft.com/office/drawing/2010/main" w="9525">
                <a:solidFill>
                  <a:srgbClr val="000000"/>
                </a:solidFill>
                <a:prstDash val="sysDash"/>
                <a:miter lim="800000"/>
                <a:headEnd/>
                <a:tailEnd/>
              </a14:hiddenLine>
            </a:ext>
          </a:extLst>
        </p:spPr>
        <p:txBody>
          <a:bodyPr/>
          <a:lstStyle/>
          <a:p>
            <a:r>
              <a:rPr lang="en-IN" sz="2200" smtClean="0"/>
              <a:t>Automation tools are used to execute testcases.</a:t>
            </a:r>
          </a:p>
          <a:p>
            <a:r>
              <a:rPr lang="en-IN" sz="2200" smtClean="0"/>
              <a:t>Faster than manual approach. </a:t>
            </a:r>
          </a:p>
          <a:p>
            <a:r>
              <a:rPr lang="en-IN" sz="2200" smtClean="0"/>
              <a:t>Regression, Performance, Load testing is suitable.</a:t>
            </a:r>
          </a:p>
          <a:p>
            <a:r>
              <a:rPr lang="en-GB" sz="2200" smtClean="0"/>
              <a:t>Automated Tests have zero risks of missing out a pre-decided test.</a:t>
            </a:r>
          </a:p>
          <a:p>
            <a:r>
              <a:rPr lang="en-GB" sz="2200" smtClean="0"/>
              <a:t>Not cost effective for low volume regression</a:t>
            </a:r>
          </a:p>
          <a:p>
            <a:r>
              <a:rPr lang="en-IN" sz="2200" smtClean="0"/>
              <a:t>Can be done on different parallel operating platforms reducing time taken.</a:t>
            </a:r>
          </a:p>
        </p:txBody>
      </p:sp>
      <p:sp>
        <p:nvSpPr>
          <p:cNvPr id="49155" name="Content Placeholder 5"/>
          <p:cNvSpPr>
            <a:spLocks noGrp="1"/>
          </p:cNvSpPr>
          <p:nvPr>
            <p:ph sz="quarter" idx="4"/>
          </p:nvPr>
        </p:nvSpPr>
        <p:spPr>
          <a:xfrm>
            <a:off x="4645025" y="381000"/>
            <a:ext cx="4041775" cy="6096000"/>
          </a:xfrm>
          <a:ln>
            <a:prstDash val="solid"/>
          </a:ln>
          <a:extLst>
            <a:ext uri="{91240B29-F687-4F45-9708-019B960494DF}">
              <a14:hiddenLine xmlns:a14="http://schemas.microsoft.com/office/drawing/2010/main" w="9525">
                <a:solidFill>
                  <a:srgbClr val="000000"/>
                </a:solidFill>
                <a:prstDash val="sysDash"/>
                <a:miter lim="800000"/>
                <a:headEnd/>
                <a:tailEnd/>
              </a14:hiddenLine>
            </a:ext>
          </a:extLst>
        </p:spPr>
        <p:txBody>
          <a:bodyPr/>
          <a:lstStyle/>
          <a:p>
            <a:pPr>
              <a:spcBef>
                <a:spcPct val="0"/>
              </a:spcBef>
            </a:pPr>
            <a:r>
              <a:rPr lang="en-IN" sz="2200" smtClean="0"/>
              <a:t>Testcases are manually tested by analysts.</a:t>
            </a:r>
          </a:p>
          <a:p>
            <a:pPr>
              <a:spcBef>
                <a:spcPct val="0"/>
              </a:spcBef>
            </a:pPr>
            <a:endParaRPr lang="en-IN" sz="2200" smtClean="0"/>
          </a:p>
          <a:p>
            <a:pPr>
              <a:spcBef>
                <a:spcPct val="0"/>
              </a:spcBef>
            </a:pPr>
            <a:r>
              <a:rPr lang="en-IN" sz="2200" smtClean="0"/>
              <a:t>Time consuming takes up human resource.</a:t>
            </a:r>
          </a:p>
          <a:p>
            <a:pPr>
              <a:spcBef>
                <a:spcPct val="0"/>
              </a:spcBef>
            </a:pPr>
            <a:r>
              <a:rPr lang="en-IN" sz="2200" smtClean="0"/>
              <a:t>Exploratory, usability testing is suitable.</a:t>
            </a:r>
          </a:p>
          <a:p>
            <a:pPr>
              <a:spcBef>
                <a:spcPct val="0"/>
              </a:spcBef>
            </a:pPr>
            <a:endParaRPr lang="en-IN" sz="2200" smtClean="0"/>
          </a:p>
          <a:p>
            <a:pPr>
              <a:spcBef>
                <a:spcPct val="0"/>
              </a:spcBef>
            </a:pPr>
            <a:r>
              <a:rPr lang="en-GB" sz="2200" smtClean="0"/>
              <a:t>Manual testing may have risk of missing out a such test.</a:t>
            </a:r>
          </a:p>
          <a:p>
            <a:pPr>
              <a:spcBef>
                <a:spcPct val="0"/>
              </a:spcBef>
            </a:pPr>
            <a:r>
              <a:rPr lang="en-GB" sz="2200" smtClean="0"/>
              <a:t>Not cost effective for high volume regression</a:t>
            </a:r>
          </a:p>
          <a:p>
            <a:pPr>
              <a:spcBef>
                <a:spcPct val="0"/>
              </a:spcBef>
            </a:pPr>
            <a:r>
              <a:rPr lang="en-GB" sz="2200" smtClean="0"/>
              <a:t>Only time can be reduced by increasing manpower.</a:t>
            </a:r>
            <a:endParaRPr lang="en-IN" sz="2200" smtClean="0"/>
          </a:p>
        </p:txBody>
      </p:sp>
    </p:spTree>
    <p:extLst>
      <p:ext uri="{BB962C8B-B14F-4D97-AF65-F5344CB8AC3E}">
        <p14:creationId xmlns:p14="http://schemas.microsoft.com/office/powerpoint/2010/main" val="217231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p:txBody>
          <a:bodyPr/>
          <a:lstStyle/>
          <a:p>
            <a:pPr eaLnBrk="1" hangingPunct="1">
              <a:lnSpc>
                <a:spcPct val="90000"/>
              </a:lnSpc>
            </a:pPr>
            <a:r>
              <a:rPr lang="en-US" smtClean="0"/>
              <a:t>Supports Cross Browser Testing. The Selenium tests can be run on multiple browsers.</a:t>
            </a:r>
          </a:p>
          <a:p>
            <a:pPr eaLnBrk="1" hangingPunct="1">
              <a:lnSpc>
                <a:spcPct val="90000"/>
              </a:lnSpc>
            </a:pPr>
            <a:r>
              <a:rPr lang="en-US" smtClean="0"/>
              <a:t>Allows scripting in several languages like Java, C#, PHP and Python.</a:t>
            </a:r>
          </a:p>
          <a:p>
            <a:pPr eaLnBrk="1" hangingPunct="1">
              <a:lnSpc>
                <a:spcPct val="90000"/>
              </a:lnSpc>
            </a:pPr>
            <a:r>
              <a:rPr lang="en-US" smtClean="0"/>
              <a:t>Assertion statements provide an efficient way of comparing expected and actual results.</a:t>
            </a:r>
          </a:p>
          <a:p>
            <a:pPr eaLnBrk="1" hangingPunct="1">
              <a:lnSpc>
                <a:spcPct val="90000"/>
              </a:lnSpc>
            </a:pPr>
            <a:r>
              <a:rPr lang="en-US" smtClean="0"/>
              <a:t>Inbuilt reporting mechanism.</a:t>
            </a:r>
          </a:p>
        </p:txBody>
      </p:sp>
      <p:sp>
        <p:nvSpPr>
          <p:cNvPr id="10242" name="Rectangle 2"/>
          <p:cNvSpPr>
            <a:spLocks noGrp="1" noChangeArrowheads="1"/>
          </p:cNvSpPr>
          <p:nvPr>
            <p:ph type="title"/>
          </p:nvPr>
        </p:nvSpPr>
        <p:spPr/>
        <p:txBody>
          <a:bodyPr/>
          <a:lstStyle/>
          <a:p>
            <a:pPr eaLnBrk="1" fontAlgn="auto" hangingPunct="1">
              <a:spcAft>
                <a:spcPts val="0"/>
              </a:spcAft>
              <a:defRPr/>
            </a:pPr>
            <a:r>
              <a:rPr lang="en-US"/>
              <a:t>Selenium Features</a:t>
            </a:r>
          </a:p>
        </p:txBody>
      </p:sp>
    </p:spTree>
    <p:extLst>
      <p:ext uri="{BB962C8B-B14F-4D97-AF65-F5344CB8AC3E}">
        <p14:creationId xmlns:p14="http://schemas.microsoft.com/office/powerpoint/2010/main" val="874300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p:txBody>
          <a:bodyPr/>
          <a:lstStyle/>
          <a:p>
            <a:pPr algn="just" eaLnBrk="1" hangingPunct="1">
              <a:lnSpc>
                <a:spcPct val="80000"/>
              </a:lnSpc>
            </a:pPr>
            <a:r>
              <a:rPr lang="en-US" sz="2800" smtClean="0"/>
              <a:t>Selenium IDE is an integrated development environment for Selenium tests. </a:t>
            </a:r>
          </a:p>
          <a:p>
            <a:pPr algn="just" eaLnBrk="1" hangingPunct="1">
              <a:lnSpc>
                <a:spcPct val="80000"/>
              </a:lnSpc>
            </a:pPr>
            <a:r>
              <a:rPr lang="en-US" sz="2800" smtClean="0"/>
              <a:t>It is implemented as a Firefox extension, and allows you to record, edit, and replay the test in firefox</a:t>
            </a:r>
          </a:p>
          <a:p>
            <a:pPr algn="just" eaLnBrk="1" hangingPunct="1">
              <a:lnSpc>
                <a:spcPct val="80000"/>
              </a:lnSpc>
            </a:pPr>
            <a:r>
              <a:rPr lang="en-US" sz="2800" smtClean="0"/>
              <a:t>Selenium IDE allows you to save tests as HTML, Java, Ruby scripts, or any other format </a:t>
            </a:r>
          </a:p>
          <a:p>
            <a:pPr algn="just" eaLnBrk="1" hangingPunct="1">
              <a:lnSpc>
                <a:spcPct val="80000"/>
              </a:lnSpc>
            </a:pPr>
            <a:r>
              <a:rPr lang="en-US" sz="2800" smtClean="0"/>
              <a:t>It allows you to automatically add assertions to all the pages.</a:t>
            </a:r>
          </a:p>
          <a:p>
            <a:pPr algn="just" eaLnBrk="1" hangingPunct="1">
              <a:lnSpc>
                <a:spcPct val="80000"/>
              </a:lnSpc>
            </a:pPr>
            <a:r>
              <a:rPr lang="en-US" sz="2800" smtClean="0"/>
              <a:t>Allows you to add selenese commands as and when required</a:t>
            </a:r>
          </a:p>
          <a:p>
            <a:pPr algn="just" eaLnBrk="1" hangingPunct="1">
              <a:lnSpc>
                <a:spcPct val="80000"/>
              </a:lnSpc>
            </a:pPr>
            <a:endParaRPr lang="en-US" sz="2800" smtClean="0"/>
          </a:p>
        </p:txBody>
      </p:sp>
      <p:sp>
        <p:nvSpPr>
          <p:cNvPr id="12290" name="Rectangle 2"/>
          <p:cNvSpPr>
            <a:spLocks noGrp="1" noChangeArrowheads="1"/>
          </p:cNvSpPr>
          <p:nvPr>
            <p:ph type="title"/>
          </p:nvPr>
        </p:nvSpPr>
        <p:spPr/>
        <p:txBody>
          <a:bodyPr/>
          <a:lstStyle/>
          <a:p>
            <a:pPr eaLnBrk="1" fontAlgn="auto" hangingPunct="1">
              <a:spcAft>
                <a:spcPts val="0"/>
              </a:spcAft>
              <a:defRPr/>
            </a:pPr>
            <a:r>
              <a:rPr lang="en-US"/>
              <a:t>Selenium IDE</a:t>
            </a:r>
          </a:p>
        </p:txBody>
      </p:sp>
    </p:spTree>
    <p:extLst>
      <p:ext uri="{BB962C8B-B14F-4D97-AF65-F5344CB8AC3E}">
        <p14:creationId xmlns:p14="http://schemas.microsoft.com/office/powerpoint/2010/main" val="525279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fontAlgn="auto" hangingPunct="1">
              <a:spcAft>
                <a:spcPts val="0"/>
              </a:spcAft>
              <a:defRPr/>
            </a:pPr>
            <a:r>
              <a:rPr lang="en-US"/>
              <a:t>Selenium IDE - UI</a:t>
            </a:r>
          </a:p>
        </p:txBody>
      </p:sp>
      <p:pic>
        <p:nvPicPr>
          <p:cNvPr id="15363" name="Picture 6" descr="selenium-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219200"/>
            <a:ext cx="3810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Line 7"/>
          <p:cNvSpPr>
            <a:spLocks noChangeShapeType="1"/>
          </p:cNvSpPr>
          <p:nvPr/>
        </p:nvSpPr>
        <p:spPr bwMode="auto">
          <a:xfrm flipV="1">
            <a:off x="5791200" y="1981200"/>
            <a:ext cx="609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65" name="Oval 8"/>
          <p:cNvSpPr>
            <a:spLocks noChangeArrowheads="1"/>
          </p:cNvSpPr>
          <p:nvPr/>
        </p:nvSpPr>
        <p:spPr bwMode="auto">
          <a:xfrm>
            <a:off x="6400800" y="1371600"/>
            <a:ext cx="1905000" cy="1219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Start and Stop </a:t>
            </a:r>
          </a:p>
          <a:p>
            <a:pPr algn="ctr"/>
            <a:r>
              <a:rPr lang="en-US"/>
              <a:t>Recording</a:t>
            </a:r>
          </a:p>
        </p:txBody>
      </p:sp>
      <p:sp>
        <p:nvSpPr>
          <p:cNvPr id="15366" name="Line 10"/>
          <p:cNvSpPr>
            <a:spLocks noChangeShapeType="1"/>
          </p:cNvSpPr>
          <p:nvPr/>
        </p:nvSpPr>
        <p:spPr bwMode="auto">
          <a:xfrm>
            <a:off x="5562600" y="2971800"/>
            <a:ext cx="1600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67" name="Oval 11"/>
          <p:cNvSpPr>
            <a:spLocks noChangeArrowheads="1"/>
          </p:cNvSpPr>
          <p:nvPr/>
        </p:nvSpPr>
        <p:spPr bwMode="auto">
          <a:xfrm>
            <a:off x="7086600" y="2819400"/>
            <a:ext cx="1828800" cy="1219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Selenium </a:t>
            </a:r>
          </a:p>
          <a:p>
            <a:pPr algn="ctr"/>
            <a:r>
              <a:rPr lang="en-US"/>
              <a:t>Script</a:t>
            </a:r>
          </a:p>
          <a:p>
            <a:pPr algn="ctr"/>
            <a:r>
              <a:rPr lang="en-US"/>
              <a:t>Editor</a:t>
            </a:r>
          </a:p>
        </p:txBody>
      </p:sp>
      <p:sp>
        <p:nvSpPr>
          <p:cNvPr id="15368" name="Line 12"/>
          <p:cNvSpPr>
            <a:spLocks noChangeShapeType="1"/>
          </p:cNvSpPr>
          <p:nvPr/>
        </p:nvSpPr>
        <p:spPr bwMode="auto">
          <a:xfrm flipV="1">
            <a:off x="5791200" y="5486400"/>
            <a:ext cx="914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69" name="Oval 13"/>
          <p:cNvSpPr>
            <a:spLocks noChangeArrowheads="1"/>
          </p:cNvSpPr>
          <p:nvPr/>
        </p:nvSpPr>
        <p:spPr bwMode="auto">
          <a:xfrm>
            <a:off x="6705600" y="5029200"/>
            <a:ext cx="18288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Selenium Log</a:t>
            </a:r>
          </a:p>
        </p:txBody>
      </p:sp>
      <p:sp>
        <p:nvSpPr>
          <p:cNvPr id="15370" name="Line 14"/>
          <p:cNvSpPr>
            <a:spLocks noChangeShapeType="1"/>
          </p:cNvSpPr>
          <p:nvPr/>
        </p:nvSpPr>
        <p:spPr bwMode="auto">
          <a:xfrm flipH="1">
            <a:off x="1524000" y="20574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71" name="Oval 15"/>
          <p:cNvSpPr>
            <a:spLocks noChangeArrowheads="1"/>
          </p:cNvSpPr>
          <p:nvPr/>
        </p:nvSpPr>
        <p:spPr bwMode="auto">
          <a:xfrm>
            <a:off x="304800" y="1676400"/>
            <a:ext cx="1295400" cy="914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Replay</a:t>
            </a:r>
          </a:p>
          <a:p>
            <a:pPr algn="ctr"/>
            <a:r>
              <a:rPr lang="en-US"/>
              <a:t>Toolbar</a:t>
            </a:r>
          </a:p>
        </p:txBody>
      </p:sp>
      <p:sp>
        <p:nvSpPr>
          <p:cNvPr id="15372" name="Line 16"/>
          <p:cNvSpPr>
            <a:spLocks noChangeShapeType="1"/>
          </p:cNvSpPr>
          <p:nvPr/>
        </p:nvSpPr>
        <p:spPr bwMode="auto">
          <a:xfrm flipH="1" flipV="1">
            <a:off x="1447800" y="4572000"/>
            <a:ext cx="762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73" name="Oval 17"/>
          <p:cNvSpPr>
            <a:spLocks noChangeArrowheads="1"/>
          </p:cNvSpPr>
          <p:nvPr/>
        </p:nvSpPr>
        <p:spPr bwMode="auto">
          <a:xfrm>
            <a:off x="304800" y="4114800"/>
            <a:ext cx="11430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Accessor </a:t>
            </a:r>
          </a:p>
          <a:p>
            <a:pPr algn="ctr"/>
            <a:r>
              <a:rPr lang="en-US"/>
              <a:t>Area</a:t>
            </a:r>
          </a:p>
        </p:txBody>
      </p:sp>
    </p:spTree>
    <p:extLst>
      <p:ext uri="{BB962C8B-B14F-4D97-AF65-F5344CB8AC3E}">
        <p14:creationId xmlns:p14="http://schemas.microsoft.com/office/powerpoint/2010/main" val="3629207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rmAutofit fontScale="92500"/>
          </a:bodyPr>
          <a:lstStyle/>
          <a:p>
            <a:pPr marL="365760" indent="-256032" eaLnBrk="1" fontAlgn="auto" hangingPunct="1">
              <a:lnSpc>
                <a:spcPct val="80000"/>
              </a:lnSpc>
              <a:spcAft>
                <a:spcPts val="0"/>
              </a:spcAft>
              <a:buFont typeface="Wingdings 3"/>
              <a:buChar char=""/>
              <a:defRPr/>
            </a:pPr>
            <a:r>
              <a:rPr lang="en-US" sz="2800" dirty="0"/>
              <a:t>Open Firefox that has the IDE installed</a:t>
            </a:r>
          </a:p>
          <a:p>
            <a:pPr marL="365760" indent="-256032" eaLnBrk="1" fontAlgn="auto" hangingPunct="1">
              <a:lnSpc>
                <a:spcPct val="80000"/>
              </a:lnSpc>
              <a:spcAft>
                <a:spcPts val="0"/>
              </a:spcAft>
              <a:buFont typeface="Wingdings 3"/>
              <a:buChar char=""/>
              <a:defRPr/>
            </a:pPr>
            <a:r>
              <a:rPr lang="en-US" sz="2800" dirty="0"/>
              <a:t>Open the base URL of the application to record.</a:t>
            </a:r>
          </a:p>
          <a:p>
            <a:pPr marL="365760" indent="-256032" eaLnBrk="1" fontAlgn="auto" hangingPunct="1">
              <a:lnSpc>
                <a:spcPct val="80000"/>
              </a:lnSpc>
              <a:spcAft>
                <a:spcPts val="0"/>
              </a:spcAft>
              <a:buFont typeface="Wingdings 3"/>
              <a:buChar char=""/>
              <a:defRPr/>
            </a:pPr>
            <a:r>
              <a:rPr lang="en-US" sz="2800" dirty="0"/>
              <a:t>Keep the application in a common base state.</a:t>
            </a:r>
          </a:p>
          <a:p>
            <a:pPr marL="365760" indent="-256032" eaLnBrk="1" fontAlgn="auto" hangingPunct="1">
              <a:lnSpc>
                <a:spcPct val="80000"/>
              </a:lnSpc>
              <a:spcAft>
                <a:spcPts val="0"/>
              </a:spcAft>
              <a:buFont typeface="Wingdings 3"/>
              <a:buChar char=""/>
              <a:defRPr/>
            </a:pPr>
            <a:r>
              <a:rPr lang="en-US" sz="2800" dirty="0"/>
              <a:t>Go To Tools </a:t>
            </a:r>
            <a:r>
              <a:rPr lang="en-US" sz="2800" dirty="0">
                <a:sym typeface="Wingdings" pitchFamily="2" charset="2"/>
              </a:rPr>
              <a:t> Selenium IDE and the IDE will be opened</a:t>
            </a:r>
          </a:p>
          <a:p>
            <a:pPr marL="365760" indent="-256032" eaLnBrk="1" fontAlgn="auto" hangingPunct="1">
              <a:lnSpc>
                <a:spcPct val="80000"/>
              </a:lnSpc>
              <a:spcAft>
                <a:spcPts val="0"/>
              </a:spcAft>
              <a:buFont typeface="Wingdings 3"/>
              <a:buChar char=""/>
              <a:defRPr/>
            </a:pPr>
            <a:r>
              <a:rPr lang="en-US" sz="2800" dirty="0">
                <a:sym typeface="Wingdings" pitchFamily="2" charset="2"/>
              </a:rPr>
              <a:t>Now perform the operations on the application as you are testing the application.</a:t>
            </a:r>
          </a:p>
          <a:p>
            <a:pPr marL="365760" indent="-256032" eaLnBrk="1" fontAlgn="auto" hangingPunct="1">
              <a:lnSpc>
                <a:spcPct val="80000"/>
              </a:lnSpc>
              <a:spcAft>
                <a:spcPts val="0"/>
              </a:spcAft>
              <a:buFont typeface="Wingdings 3"/>
              <a:buChar char=""/>
              <a:defRPr/>
            </a:pPr>
            <a:r>
              <a:rPr lang="en-US" sz="2800" dirty="0">
                <a:sym typeface="Wingdings" pitchFamily="2" charset="2"/>
              </a:rPr>
              <a:t>Once you are done with the recording click on the stop recording button and save the test case through the file menu. By default it will be saved as a </a:t>
            </a:r>
            <a:r>
              <a:rPr lang="en-US" sz="2800" dirty="0" smtClean="0">
                <a:sym typeface="Wingdings" pitchFamily="2" charset="2"/>
              </a:rPr>
              <a:t>selenium </a:t>
            </a:r>
            <a:r>
              <a:rPr lang="en-US" sz="2800" dirty="0">
                <a:sym typeface="Wingdings" pitchFamily="2" charset="2"/>
              </a:rPr>
              <a:t>script (HTML format)</a:t>
            </a:r>
          </a:p>
          <a:p>
            <a:pPr marL="365760" indent="-256032" eaLnBrk="1" fontAlgn="auto" hangingPunct="1">
              <a:lnSpc>
                <a:spcPct val="80000"/>
              </a:lnSpc>
              <a:spcAft>
                <a:spcPts val="0"/>
              </a:spcAft>
              <a:buFont typeface="Wingdings 3"/>
              <a:buChar char=""/>
              <a:defRPr/>
            </a:pPr>
            <a:endParaRPr lang="en-US" sz="2800" dirty="0"/>
          </a:p>
        </p:txBody>
      </p:sp>
      <p:sp>
        <p:nvSpPr>
          <p:cNvPr id="18434" name="Rectangle 2"/>
          <p:cNvSpPr>
            <a:spLocks noGrp="1" noChangeArrowheads="1"/>
          </p:cNvSpPr>
          <p:nvPr>
            <p:ph type="title"/>
          </p:nvPr>
        </p:nvSpPr>
        <p:spPr/>
        <p:txBody>
          <a:bodyPr/>
          <a:lstStyle/>
          <a:p>
            <a:pPr eaLnBrk="1" fontAlgn="auto" hangingPunct="1">
              <a:spcAft>
                <a:spcPts val="0"/>
              </a:spcAft>
              <a:defRPr/>
            </a:pPr>
            <a:r>
              <a:rPr lang="en-US"/>
              <a:t>Recoding a Selenium Test Case</a:t>
            </a:r>
          </a:p>
        </p:txBody>
      </p:sp>
    </p:spTree>
    <p:extLst>
      <p:ext uri="{BB962C8B-B14F-4D97-AF65-F5344CB8AC3E}">
        <p14:creationId xmlns:p14="http://schemas.microsoft.com/office/powerpoint/2010/main" val="2542386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p:txBody>
          <a:bodyPr/>
          <a:lstStyle/>
          <a:p>
            <a:pPr eaLnBrk="1" hangingPunct="1"/>
            <a:r>
              <a:rPr lang="en-US" smtClean="0"/>
              <a:t>Make sure the application is in the common base state.</a:t>
            </a:r>
          </a:p>
          <a:p>
            <a:pPr eaLnBrk="1" hangingPunct="1"/>
            <a:r>
              <a:rPr lang="en-US" smtClean="0"/>
              <a:t>Click on the run button. Here you can also control the speed of the execution using the         		 toolbar</a:t>
            </a:r>
          </a:p>
          <a:p>
            <a:pPr eaLnBrk="1" hangingPunct="1"/>
            <a:r>
              <a:rPr lang="en-US" smtClean="0"/>
              <a:t>Once the test is run you can view the test log in the bottom of the IDE window</a:t>
            </a:r>
          </a:p>
        </p:txBody>
      </p:sp>
      <p:sp>
        <p:nvSpPr>
          <p:cNvPr id="20482" name="Rectangle 2"/>
          <p:cNvSpPr>
            <a:spLocks noGrp="1" noChangeArrowheads="1"/>
          </p:cNvSpPr>
          <p:nvPr>
            <p:ph type="title"/>
          </p:nvPr>
        </p:nvSpPr>
        <p:spPr/>
        <p:txBody>
          <a:bodyPr/>
          <a:lstStyle/>
          <a:p>
            <a:pPr eaLnBrk="1" fontAlgn="auto" hangingPunct="1">
              <a:spcAft>
                <a:spcPts val="0"/>
              </a:spcAft>
              <a:defRPr/>
            </a:pPr>
            <a:r>
              <a:rPr lang="en-US" sz="4000" dirty="0" smtClean="0"/>
              <a:t>Running </a:t>
            </a:r>
            <a:r>
              <a:rPr lang="en-US" sz="4000" dirty="0"/>
              <a:t>Selenium Script</a:t>
            </a:r>
          </a:p>
        </p:txBody>
      </p:sp>
    </p:spTree>
    <p:extLst>
      <p:ext uri="{BB962C8B-B14F-4D97-AF65-F5344CB8AC3E}">
        <p14:creationId xmlns:p14="http://schemas.microsoft.com/office/powerpoint/2010/main" val="40362326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1779</Words>
  <Application>Microsoft Office PowerPoint</Application>
  <PresentationFormat>On-screen Show (4:3)</PresentationFormat>
  <Paragraphs>223</Paragraphs>
  <Slides>40</Slides>
  <Notes>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Concourse</vt:lpstr>
      <vt:lpstr>Test Automation Using Selenium</vt:lpstr>
      <vt:lpstr>Test Automation</vt:lpstr>
      <vt:lpstr>Why and When To Automate?</vt:lpstr>
      <vt:lpstr>Selenium</vt:lpstr>
      <vt:lpstr>Selenium Features</vt:lpstr>
      <vt:lpstr>Selenium IDE</vt:lpstr>
      <vt:lpstr>Selenium IDE - UI</vt:lpstr>
      <vt:lpstr>Recoding a Selenium Test Case</vt:lpstr>
      <vt:lpstr>Running Selenium Script</vt:lpstr>
      <vt:lpstr>Creating a Test Suite </vt:lpstr>
      <vt:lpstr>Playing The test Suite with Test Runner</vt:lpstr>
      <vt:lpstr>Running Options</vt:lpstr>
      <vt:lpstr>Assertions</vt:lpstr>
      <vt:lpstr>Assertion Statements</vt:lpstr>
      <vt:lpstr>Store Commands</vt:lpstr>
      <vt:lpstr>Limitations of Selenium IDE</vt:lpstr>
      <vt:lpstr>Selenium RC  </vt:lpstr>
      <vt:lpstr>Selenium Test Automation Process</vt:lpstr>
      <vt:lpstr>Selenium Test Automation Process</vt:lpstr>
      <vt:lpstr>Running a Selenese Test on Different Browsers</vt:lpstr>
      <vt:lpstr>Selenium Suite</vt:lpstr>
      <vt:lpstr>Client Drivers</vt:lpstr>
      <vt:lpstr>Process of Developing Selenium Java Scripts.</vt:lpstr>
      <vt:lpstr>Formatting the recorded script into Java</vt:lpstr>
      <vt:lpstr>Setting Up an Eclipse Project for Selenium Automation</vt:lpstr>
      <vt:lpstr>Eclipse IDE</vt:lpstr>
      <vt:lpstr>Selenium Libraries</vt:lpstr>
      <vt:lpstr>Creating a package and adding a class file</vt:lpstr>
      <vt:lpstr>Creating the test script inside the class file</vt:lpstr>
      <vt:lpstr>Running the test through Eclipse</vt:lpstr>
      <vt:lpstr>Running the test through Eclipse</vt:lpstr>
      <vt:lpstr>Selenium Results Strip in the Eclipse IDE</vt:lpstr>
      <vt:lpstr>Components of the Selenium test Script</vt:lpstr>
      <vt:lpstr>Script View</vt:lpstr>
      <vt:lpstr>Use string functions</vt:lpstr>
      <vt:lpstr>Date Functions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Using Selenium</dc:title>
  <dc:creator>Biplab</dc:creator>
  <cp:lastModifiedBy>Windows User</cp:lastModifiedBy>
  <cp:revision>1</cp:revision>
  <dcterms:created xsi:type="dcterms:W3CDTF">2006-08-16T00:00:00Z</dcterms:created>
  <dcterms:modified xsi:type="dcterms:W3CDTF">2019-04-09T17:26:25Z</dcterms:modified>
</cp:coreProperties>
</file>