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7ba9242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7ba9242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7ba92429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7ba92429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7ba924290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7ba924290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7ba924290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7ba924290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7ba924290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7ba92429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7ba92429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7ba92429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7ba9242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7ba9242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7ba9242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7ba9242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7ba92429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7ba92429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7ba92429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7ba92429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ba9242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ba9242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7ba92429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7ba92429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7ba92429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7ba92429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7ba924290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7ba924290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7ba92429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7ba92429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7ba92429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7ba92429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7ba924290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7ba92429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7ba92429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7ba92429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7ba924290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7ba92429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7ba92429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7ba92429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7ba92429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7ba92429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github.com/google/googlete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chromium.org/" TargetMode="External"/><Relationship Id="rId4" Type="http://schemas.openxmlformats.org/officeDocument/2006/relationships/hyperlink" Target="http://llvm.org/" TargetMode="External"/><Relationship Id="rId5" Type="http://schemas.openxmlformats.org/officeDocument/2006/relationships/hyperlink" Target="https://github.com/google/protobuf" TargetMode="External"/><Relationship Id="rId6" Type="http://schemas.openxmlformats.org/officeDocument/2006/relationships/hyperlink" Target="http://opencv.org/" TargetMode="External"/><Relationship Id="rId7" Type="http://schemas.openxmlformats.org/officeDocument/2006/relationships/hyperlink" Target="https://github.com/tiny-dnn/tiny-dn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google/googletes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google/googletest" TargetMode="External"/><Relationship Id="rId4" Type="http://schemas.openxmlformats.org/officeDocument/2006/relationships/hyperlink" Target="https://github.com/google/googletest/blob/master/googletest/docs/primer.md" TargetMode="External"/><Relationship Id="rId5" Type="http://schemas.openxmlformats.org/officeDocument/2006/relationships/hyperlink" Target="https://github.com/google/googletest/blob/master/googlemock/README.md" TargetMode="External"/><Relationship Id="rId6" Type="http://schemas.openxmlformats.org/officeDocument/2006/relationships/hyperlink" Target="https://en.wikipedia.org/wiki/XUn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google/googlete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google/googletest/blob/master/googletest/docs/primer.m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GTest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Mock</a:t>
            </a:r>
            <a:endParaRPr/>
          </a:p>
        </p:txBody>
      </p:sp>
      <p:sp>
        <p:nvSpPr>
          <p:cNvPr id="193" name="Google Shape;193;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 </a:t>
            </a:r>
            <a:r>
              <a:rPr lang="en"/>
              <a:t>extension</a:t>
            </a:r>
            <a:r>
              <a:rPr lang="en"/>
              <a:t> for writing and using c++ mock classes.</a:t>
            </a:r>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supports a rich set of matchers and actions.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handles unordered, partially ordered, or completely ordered expectations.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is extensible by users.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Google Mock is implemented on top of </a:t>
            </a:r>
            <a:r>
              <a:rPr lang="en" sz="1200" u="sng">
                <a:solidFill>
                  <a:srgbClr val="0366D6"/>
                </a:solidFill>
                <a:highlight>
                  <a:srgbClr val="FFFFFF"/>
                </a:highlight>
                <a:latin typeface="Arial"/>
                <a:ea typeface="Arial"/>
                <a:cs typeface="Arial"/>
                <a:sym typeface="Arial"/>
                <a:hlinkClick r:id="rId3"/>
              </a:rPr>
              <a:t>Google Test</a:t>
            </a:r>
            <a:r>
              <a:rPr lang="en" sz="1200">
                <a:solidFill>
                  <a:srgbClr val="24292E"/>
                </a:solidFill>
                <a:highlight>
                  <a:srgbClr val="FFFFFF"/>
                </a:highlight>
                <a:latin typeface="Arial"/>
                <a:ea typeface="Arial"/>
                <a:cs typeface="Arial"/>
                <a:sym typeface="Arial"/>
              </a:rPr>
              <a:t>, and depends on it. You must use the bundled version of Google Test when using Google Mock.</a:t>
            </a:r>
            <a:endParaRPr sz="1200">
              <a:solidFill>
                <a:srgbClr val="24292E"/>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Mock (Features)</a:t>
            </a:r>
            <a:endParaRPr/>
          </a:p>
        </p:txBody>
      </p:sp>
      <p:sp>
        <p:nvSpPr>
          <p:cNvPr id="199" name="Google Shape;199;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Provides a declarative syntax for defining mocks.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Handles functions of arbitrary types and overloaded functions.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Can easily define partial (hybrid) mocks, which are a cross of real and mock objects.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Lets a user extend it by defining new matchers and actions.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Does not use exceptions.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322825"/>
            <a:ext cx="7505700" cy="14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1 </a:t>
            </a:r>
            <a:endParaRPr/>
          </a:p>
        </p:txBody>
      </p:sp>
      <p:sp>
        <p:nvSpPr>
          <p:cNvPr id="205" name="Google Shape;205;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 for loop example</a:t>
            </a:r>
            <a:endParaRPr/>
          </a:p>
        </p:txBody>
      </p:sp>
      <p:pic>
        <p:nvPicPr>
          <p:cNvPr id="206" name="Google Shape;206;p24"/>
          <p:cNvPicPr preferRelativeResize="0"/>
          <p:nvPr/>
        </p:nvPicPr>
        <p:blipFill>
          <a:blip r:embed="rId3">
            <a:alphaModFix/>
          </a:blip>
          <a:stretch>
            <a:fillRect/>
          </a:stretch>
        </p:blipFill>
        <p:spPr>
          <a:xfrm>
            <a:off x="284375" y="860825"/>
            <a:ext cx="5822949" cy="4013676"/>
          </a:xfrm>
          <a:prstGeom prst="rect">
            <a:avLst/>
          </a:prstGeom>
          <a:noFill/>
          <a:ln>
            <a:noFill/>
          </a:ln>
        </p:spPr>
      </p:pic>
      <p:pic>
        <p:nvPicPr>
          <p:cNvPr id="207" name="Google Shape;207;p24"/>
          <p:cNvPicPr preferRelativeResize="0"/>
          <p:nvPr/>
        </p:nvPicPr>
        <p:blipFill>
          <a:blip r:embed="rId4">
            <a:alphaModFix/>
          </a:blip>
          <a:stretch>
            <a:fillRect/>
          </a:stretch>
        </p:blipFill>
        <p:spPr>
          <a:xfrm>
            <a:off x="4059175" y="1769599"/>
            <a:ext cx="4839750" cy="310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19150" y="350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2</a:t>
            </a:r>
            <a:endParaRPr/>
          </a:p>
        </p:txBody>
      </p:sp>
      <p:sp>
        <p:nvSpPr>
          <p:cNvPr id="213" name="Google Shape;213;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Any other exxample</a:t>
            </a:r>
            <a:endParaRPr/>
          </a:p>
        </p:txBody>
      </p:sp>
      <p:pic>
        <p:nvPicPr>
          <p:cNvPr id="214" name="Google Shape;214;p25"/>
          <p:cNvPicPr preferRelativeResize="0"/>
          <p:nvPr/>
        </p:nvPicPr>
        <p:blipFill>
          <a:blip r:embed="rId3">
            <a:alphaModFix/>
          </a:blip>
          <a:stretch>
            <a:fillRect/>
          </a:stretch>
        </p:blipFill>
        <p:spPr>
          <a:xfrm>
            <a:off x="303775" y="1220248"/>
            <a:ext cx="4600575" cy="3380200"/>
          </a:xfrm>
          <a:prstGeom prst="rect">
            <a:avLst/>
          </a:prstGeom>
          <a:noFill/>
          <a:ln>
            <a:noFill/>
          </a:ln>
        </p:spPr>
      </p:pic>
      <p:pic>
        <p:nvPicPr>
          <p:cNvPr id="215" name="Google Shape;215;p25"/>
          <p:cNvPicPr preferRelativeResize="0"/>
          <p:nvPr/>
        </p:nvPicPr>
        <p:blipFill>
          <a:blip r:embed="rId4">
            <a:alphaModFix/>
          </a:blip>
          <a:stretch>
            <a:fillRect/>
          </a:stretch>
        </p:blipFill>
        <p:spPr>
          <a:xfrm>
            <a:off x="4904350" y="1220250"/>
            <a:ext cx="3990325" cy="205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819150" y="350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2</a:t>
            </a:r>
            <a:endParaRPr/>
          </a:p>
        </p:txBody>
      </p:sp>
      <p:sp>
        <p:nvSpPr>
          <p:cNvPr id="221" name="Google Shape;221;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Any other exxample</a:t>
            </a:r>
            <a:endParaRPr/>
          </a:p>
        </p:txBody>
      </p:sp>
      <p:pic>
        <p:nvPicPr>
          <p:cNvPr id="222" name="Google Shape;222;p26"/>
          <p:cNvPicPr preferRelativeResize="0"/>
          <p:nvPr/>
        </p:nvPicPr>
        <p:blipFill>
          <a:blip r:embed="rId3">
            <a:alphaModFix/>
          </a:blip>
          <a:stretch>
            <a:fillRect/>
          </a:stretch>
        </p:blipFill>
        <p:spPr>
          <a:xfrm>
            <a:off x="4658075" y="1220250"/>
            <a:ext cx="4236600" cy="2057400"/>
          </a:xfrm>
          <a:prstGeom prst="rect">
            <a:avLst/>
          </a:prstGeom>
          <a:noFill/>
          <a:ln>
            <a:noFill/>
          </a:ln>
        </p:spPr>
      </p:pic>
      <p:pic>
        <p:nvPicPr>
          <p:cNvPr id="223" name="Google Shape;223;p26"/>
          <p:cNvPicPr preferRelativeResize="0"/>
          <p:nvPr/>
        </p:nvPicPr>
        <p:blipFill>
          <a:blip r:embed="rId4">
            <a:alphaModFix/>
          </a:blip>
          <a:stretch>
            <a:fillRect/>
          </a:stretch>
        </p:blipFill>
        <p:spPr>
          <a:xfrm>
            <a:off x="276575" y="1220250"/>
            <a:ext cx="4381500" cy="36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Example</a:t>
            </a:r>
            <a:endParaRPr/>
          </a:p>
        </p:txBody>
      </p:sp>
      <p:sp>
        <p:nvSpPr>
          <p:cNvPr id="229" name="Google Shape;229;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lang="en" sz="1400" u="sng">
                <a:solidFill>
                  <a:srgbClr val="0366D6"/>
                </a:solidFill>
                <a:latin typeface="Arial"/>
                <a:ea typeface="Arial"/>
                <a:cs typeface="Arial"/>
                <a:sym typeface="Arial"/>
                <a:hlinkClick r:id="rId3"/>
              </a:rPr>
              <a:t>Chromium projects</a:t>
            </a:r>
            <a:r>
              <a:rPr lang="en" sz="1400">
                <a:solidFill>
                  <a:srgbClr val="24292E"/>
                </a:solidFill>
                <a:latin typeface="Arial"/>
                <a:ea typeface="Arial"/>
                <a:cs typeface="Arial"/>
                <a:sym typeface="Arial"/>
              </a:rPr>
              <a:t> (behind the Chrome browser and Chrome OS).</a:t>
            </a:r>
            <a:endParaRPr sz="1400">
              <a:solidFill>
                <a:srgbClr val="24292E"/>
              </a:solidFill>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lang="en" sz="1400" u="sng">
                <a:solidFill>
                  <a:srgbClr val="0366D6"/>
                </a:solidFill>
                <a:latin typeface="Arial"/>
                <a:ea typeface="Arial"/>
                <a:cs typeface="Arial"/>
                <a:sym typeface="Arial"/>
                <a:hlinkClick r:id="rId4"/>
              </a:rPr>
              <a:t>LLVM</a:t>
            </a:r>
            <a:r>
              <a:rPr lang="en" sz="1400">
                <a:solidFill>
                  <a:srgbClr val="24292E"/>
                </a:solidFill>
                <a:latin typeface="Arial"/>
                <a:ea typeface="Arial"/>
                <a:cs typeface="Arial"/>
                <a:sym typeface="Arial"/>
              </a:rPr>
              <a:t> compiler.</a:t>
            </a:r>
            <a:endParaRPr sz="1400">
              <a:solidFill>
                <a:srgbClr val="24292E"/>
              </a:solidFill>
              <a:latin typeface="Arial"/>
              <a:ea typeface="Arial"/>
              <a:cs typeface="Arial"/>
              <a:sym typeface="Arial"/>
            </a:endParaRPr>
          </a:p>
          <a:p>
            <a:pPr indent="-317500" lvl="0" marL="457200" rtl="0" algn="l">
              <a:spcBef>
                <a:spcPts val="0"/>
              </a:spcBef>
              <a:spcAft>
                <a:spcPts val="0"/>
              </a:spcAft>
              <a:buSzPts val="1400"/>
              <a:buChar char="●"/>
            </a:pPr>
            <a:r>
              <a:rPr lang="en" sz="1400" u="sng">
                <a:solidFill>
                  <a:srgbClr val="0366D6"/>
                </a:solidFill>
                <a:highlight>
                  <a:srgbClr val="FFFFFF"/>
                </a:highlight>
                <a:latin typeface="Arial"/>
                <a:ea typeface="Arial"/>
                <a:cs typeface="Arial"/>
                <a:sym typeface="Arial"/>
                <a:hlinkClick r:id="rId5"/>
              </a:rPr>
              <a:t>Protocol Buffers</a:t>
            </a:r>
            <a:r>
              <a:rPr lang="en" sz="1400">
                <a:solidFill>
                  <a:srgbClr val="24292E"/>
                </a:solidFill>
                <a:highlight>
                  <a:srgbClr val="FFFFFF"/>
                </a:highlight>
                <a:latin typeface="Arial"/>
                <a:ea typeface="Arial"/>
                <a:cs typeface="Arial"/>
                <a:sym typeface="Arial"/>
              </a:rPr>
              <a:t>, Google's data interchange format.</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lang="en" sz="1400" u="sng">
                <a:solidFill>
                  <a:srgbClr val="0366D6"/>
                </a:solidFill>
                <a:latin typeface="Arial"/>
                <a:ea typeface="Arial"/>
                <a:cs typeface="Arial"/>
                <a:sym typeface="Arial"/>
                <a:hlinkClick r:id="rId6"/>
              </a:rPr>
              <a:t>OpenCV</a:t>
            </a:r>
            <a:r>
              <a:rPr lang="en" sz="1400">
                <a:solidFill>
                  <a:srgbClr val="24292E"/>
                </a:solidFill>
                <a:latin typeface="Arial"/>
                <a:ea typeface="Arial"/>
                <a:cs typeface="Arial"/>
                <a:sym typeface="Arial"/>
              </a:rPr>
              <a:t> computer vision library.</a:t>
            </a:r>
            <a:endParaRPr sz="1400">
              <a:solidFill>
                <a:srgbClr val="24292E"/>
              </a:solidFill>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u="sng">
                <a:solidFill>
                  <a:srgbClr val="0366D6"/>
                </a:solidFill>
                <a:latin typeface="Arial"/>
                <a:ea typeface="Arial"/>
                <a:cs typeface="Arial"/>
                <a:sym typeface="Arial"/>
                <a:hlinkClick r:id="rId7"/>
              </a:rPr>
              <a:t>tiny-dnn</a:t>
            </a:r>
            <a:r>
              <a:rPr lang="en" sz="1400">
                <a:solidFill>
                  <a:srgbClr val="24292E"/>
                </a:solidFill>
                <a:latin typeface="Arial"/>
                <a:ea typeface="Arial"/>
                <a:cs typeface="Arial"/>
                <a:sym typeface="Arial"/>
              </a:rPr>
              <a:t>: header only, dependency-free deep learning framework in C++11.</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35" name="Google Shape;235;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Google Test is designed to be thread-safe. The implementation is thread-safe on systems where the </a:t>
            </a:r>
            <a:r>
              <a:rPr lang="en" sz="1400">
                <a:solidFill>
                  <a:srgbClr val="24292E"/>
                </a:solidFill>
                <a:latin typeface="Courier New"/>
                <a:ea typeface="Courier New"/>
                <a:cs typeface="Courier New"/>
                <a:sym typeface="Courier New"/>
              </a:rPr>
              <a:t>pthreads</a:t>
            </a:r>
            <a:r>
              <a:rPr lang="en" sz="1400">
                <a:solidFill>
                  <a:srgbClr val="24292E"/>
                </a:solidFill>
                <a:highlight>
                  <a:srgbClr val="FFFFFF"/>
                </a:highlight>
                <a:latin typeface="Arial"/>
                <a:ea typeface="Arial"/>
                <a:cs typeface="Arial"/>
                <a:sym typeface="Arial"/>
              </a:rPr>
              <a:t> library is available. It is currently </a:t>
            </a:r>
            <a:r>
              <a:rPr i="1" lang="en" sz="1400">
                <a:solidFill>
                  <a:srgbClr val="24292E"/>
                </a:solidFill>
                <a:highlight>
                  <a:srgbClr val="FFFFFF"/>
                </a:highlight>
                <a:latin typeface="Arial"/>
                <a:ea typeface="Arial"/>
                <a:cs typeface="Arial"/>
                <a:sym typeface="Arial"/>
              </a:rPr>
              <a:t>unsafe</a:t>
            </a:r>
            <a:r>
              <a:rPr lang="en" sz="1400">
                <a:solidFill>
                  <a:srgbClr val="24292E"/>
                </a:solidFill>
                <a:highlight>
                  <a:srgbClr val="FFFFFF"/>
                </a:highlight>
                <a:latin typeface="Arial"/>
                <a:ea typeface="Arial"/>
                <a:cs typeface="Arial"/>
                <a:sym typeface="Arial"/>
              </a:rPr>
              <a:t> to use Google Test assertions from two threads concurrently on other systems (e.g. Windows). In most tests this is not an issue as usually the assertions are done in the main thread.</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Platforms</a:t>
            </a:r>
            <a:endParaRPr/>
          </a:p>
        </p:txBody>
      </p:sp>
      <p:sp>
        <p:nvSpPr>
          <p:cNvPr id="241" name="Google Shape;241;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Linux</a:t>
            </a:r>
            <a:endParaRPr/>
          </a:p>
          <a:p>
            <a:pPr indent="-311150" lvl="0" marL="457200" rtl="0" algn="l">
              <a:spcBef>
                <a:spcPts val="0"/>
              </a:spcBef>
              <a:spcAft>
                <a:spcPts val="0"/>
              </a:spcAft>
              <a:buSzPts val="1300"/>
              <a:buChar char="●"/>
            </a:pPr>
            <a:r>
              <a:rPr lang="en"/>
              <a:t>Mac OS X</a:t>
            </a:r>
            <a:endParaRPr/>
          </a:p>
          <a:p>
            <a:pPr indent="-311150" lvl="0" marL="457200" rtl="0" algn="l">
              <a:spcBef>
                <a:spcPts val="0"/>
              </a:spcBef>
              <a:spcAft>
                <a:spcPts val="0"/>
              </a:spcAft>
              <a:buSzPts val="1300"/>
              <a:buChar char="●"/>
            </a:pPr>
            <a:r>
              <a:rPr lang="en"/>
              <a:t>Windows</a:t>
            </a:r>
            <a:endParaRPr/>
          </a:p>
          <a:p>
            <a:pPr indent="-311150" lvl="0" marL="457200" rtl="0" algn="l">
              <a:spcBef>
                <a:spcPts val="0"/>
              </a:spcBef>
              <a:spcAft>
                <a:spcPts val="0"/>
              </a:spcAft>
              <a:buSzPts val="1300"/>
              <a:buChar char="●"/>
            </a:pPr>
            <a:r>
              <a:rPr lang="en"/>
              <a:t>Cygwin</a:t>
            </a:r>
            <a:endParaRPr/>
          </a:p>
          <a:p>
            <a:pPr indent="-311150" lvl="0" marL="457200" rtl="0" algn="l">
              <a:spcBef>
                <a:spcPts val="0"/>
              </a:spcBef>
              <a:spcAft>
                <a:spcPts val="0"/>
              </a:spcAft>
              <a:buSzPts val="1300"/>
              <a:buChar char="●"/>
            </a:pPr>
            <a:r>
              <a:rPr lang="en"/>
              <a:t>MinGW</a:t>
            </a:r>
            <a:endParaRPr/>
          </a:p>
          <a:p>
            <a:pPr indent="-311150" lvl="0" marL="457200" rtl="0" algn="l">
              <a:spcBef>
                <a:spcPts val="0"/>
              </a:spcBef>
              <a:spcAft>
                <a:spcPts val="0"/>
              </a:spcAft>
              <a:buSzPts val="1300"/>
              <a:buChar char="●"/>
            </a:pPr>
            <a:r>
              <a:rPr lang="en"/>
              <a:t>Windows Mobile</a:t>
            </a:r>
            <a:endParaRPr/>
          </a:p>
          <a:p>
            <a:pPr indent="-311150" lvl="0" marL="457200" rtl="0" algn="l">
              <a:spcBef>
                <a:spcPts val="0"/>
              </a:spcBef>
              <a:spcAft>
                <a:spcPts val="0"/>
              </a:spcAft>
              <a:buSzPts val="1300"/>
              <a:buChar char="●"/>
            </a:pPr>
            <a:r>
              <a:rPr lang="en"/>
              <a:t>Symbian</a:t>
            </a:r>
            <a:endParaRPr/>
          </a:p>
          <a:p>
            <a:pPr indent="-311150" lvl="0" marL="457200" rtl="0" algn="l">
              <a:spcBef>
                <a:spcPts val="0"/>
              </a:spcBef>
              <a:spcAft>
                <a:spcPts val="0"/>
              </a:spcAft>
              <a:buSzPts val="1300"/>
              <a:buChar char="●"/>
            </a:pPr>
            <a:r>
              <a:rPr lang="en"/>
              <a:t>PlatformIO</a:t>
            </a:r>
            <a:endParaRPr/>
          </a:p>
        </p:txBody>
      </p:sp>
      <p:sp>
        <p:nvSpPr>
          <p:cNvPr id="242" name="Google Shape;242;p29"/>
          <p:cNvSpPr txBox="1"/>
          <p:nvPr/>
        </p:nvSpPr>
        <p:spPr>
          <a:xfrm>
            <a:off x="4572000" y="4629250"/>
            <a:ext cx="3984000" cy="1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Data taken from </a:t>
            </a:r>
            <a:r>
              <a:rPr lang="en" sz="1100" u="sng">
                <a:solidFill>
                  <a:schemeClr val="hlink"/>
                </a:solidFill>
                <a:hlinkClick r:id="rId3"/>
              </a:rPr>
              <a:t>https://github.com/google/googletest/</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(Linux)</a:t>
            </a:r>
            <a:endParaRPr/>
          </a:p>
        </p:txBody>
      </p:sp>
      <p:sp>
        <p:nvSpPr>
          <p:cNvPr id="248" name="Google Shape;248;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GNU-compatible Make or gmake</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POSIX-standard shell</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POSIX(-2) Regular Expressions (regex.h)</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A C++11-standard-compliant compiler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(Windows)</a:t>
            </a:r>
            <a:endParaRPr/>
          </a:p>
        </p:txBody>
      </p:sp>
      <p:sp>
        <p:nvSpPr>
          <p:cNvPr id="254" name="Google Shape;254;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Microsoft Visual C++ 2015 or newer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Test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library for writing c++ tests</a:t>
            </a:r>
            <a:endParaRPr sz="1800"/>
          </a:p>
          <a:p>
            <a:pPr indent="-342900" lvl="0" marL="457200" rtl="0" algn="l">
              <a:spcBef>
                <a:spcPts val="0"/>
              </a:spcBef>
              <a:spcAft>
                <a:spcPts val="0"/>
              </a:spcAft>
              <a:buSzPts val="1800"/>
              <a:buChar char="●"/>
            </a:pPr>
            <a:r>
              <a:rPr lang="en" sz="1800"/>
              <a:t>An XUnit test framework</a:t>
            </a:r>
            <a:endParaRPr sz="1800">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sz="1800"/>
              <a:t>Open-source with new BSD license</a:t>
            </a:r>
            <a:endParaRPr sz="1800">
              <a:solidFill>
                <a:srgbClr val="24292E"/>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(Cygwin)</a:t>
            </a:r>
            <a:endParaRPr/>
          </a:p>
        </p:txBody>
      </p:sp>
      <p:sp>
        <p:nvSpPr>
          <p:cNvPr id="260" name="Google Shape;260;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Cygwin v1.5.25-14 or newer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(Mac Os X)</a:t>
            </a:r>
            <a:endParaRPr/>
          </a:p>
        </p:txBody>
      </p:sp>
      <p:sp>
        <p:nvSpPr>
          <p:cNvPr id="266" name="Google Shape;266;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Mac OS X v10.4 Tiger or newer</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Xcode Developer Tools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2" name="Google Shape;272;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3"/>
              </a:rPr>
              <a:t>https://github.com/google/googletest</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4"/>
              </a:rPr>
              <a:t>https://github.com/google/googletest/blob/master/googletest/docs/primer.md</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5"/>
              </a:rPr>
              <a:t>https://github.com/google/googletest/blob/master/googlemock/README.md</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6"/>
              </a:rPr>
              <a:t>https://en.wikipedia.org/wiki/XUnit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library for writing c++ tests</a:t>
            </a:r>
            <a:endParaRPr/>
          </a:p>
          <a:p>
            <a:pPr indent="-311150" lvl="0" marL="457200" rtl="0" algn="l">
              <a:spcBef>
                <a:spcPts val="0"/>
              </a:spcBef>
              <a:spcAft>
                <a:spcPts val="0"/>
              </a:spcAft>
              <a:buSzPts val="1300"/>
              <a:buChar char="●"/>
            </a:pPr>
            <a:r>
              <a:rPr lang="en"/>
              <a:t>Open-source with new BSD license</a:t>
            </a:r>
            <a:endParaRPr/>
          </a:p>
          <a:p>
            <a:pPr indent="-311150" lvl="0" marL="457200" rtl="0" algn="l">
              <a:spcBef>
                <a:spcPts val="0"/>
              </a:spcBef>
              <a:spcAft>
                <a:spcPts val="0"/>
              </a:spcAft>
              <a:buSzPts val="1300"/>
              <a:buChar char="●"/>
            </a:pPr>
            <a:r>
              <a:rPr lang="en"/>
              <a:t>An XUnit test framework</a:t>
            </a:r>
            <a:endParaRPr/>
          </a:p>
          <a:p>
            <a:pPr indent="-311150" lvl="0" marL="457200" rtl="0" algn="l">
              <a:spcBef>
                <a:spcPts val="0"/>
              </a:spcBef>
              <a:spcAft>
                <a:spcPts val="0"/>
              </a:spcAft>
              <a:buSzPts val="1300"/>
              <a:buChar char="●"/>
            </a:pPr>
            <a:r>
              <a:rPr lang="en"/>
              <a:t>A rich set of </a:t>
            </a:r>
            <a:r>
              <a:rPr lang="en" sz="1200">
                <a:solidFill>
                  <a:srgbClr val="24292E"/>
                </a:solidFill>
                <a:highlight>
                  <a:srgbClr val="FFFFFF"/>
                </a:highlight>
                <a:latin typeface="Arial"/>
                <a:ea typeface="Arial"/>
                <a:cs typeface="Arial"/>
                <a:sym typeface="Arial"/>
              </a:rPr>
              <a:t>assertions</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User-defined assertions.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Death tests.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Fatal and non-fatal failures.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Value-parameterized tests.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Type-parameterized tests.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Various options for running the tests.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XML test report generation.</a:t>
            </a:r>
            <a:endParaRPr sz="1200">
              <a:solidFill>
                <a:srgbClr val="24292E"/>
              </a:solidFill>
              <a:latin typeface="Arial"/>
              <a:ea typeface="Arial"/>
              <a:cs typeface="Arial"/>
              <a:sym typeface="Arial"/>
            </a:endParaRPr>
          </a:p>
          <a:p>
            <a:pPr indent="0" lvl="0" marL="457200" rtl="0" algn="l">
              <a:spcBef>
                <a:spcPts val="1200"/>
              </a:spcBef>
              <a:spcAft>
                <a:spcPts val="1600"/>
              </a:spcAft>
              <a:buNone/>
            </a:pPr>
            <a:r>
              <a:t/>
            </a:r>
            <a:endParaRPr sz="1200">
              <a:solidFill>
                <a:srgbClr val="24292E"/>
              </a:solidFill>
              <a:highlight>
                <a:srgbClr val="FFFFFF"/>
              </a:highlight>
              <a:latin typeface="Arial"/>
              <a:ea typeface="Arial"/>
              <a:cs typeface="Arial"/>
              <a:sym typeface="Arial"/>
            </a:endParaRPr>
          </a:p>
        </p:txBody>
      </p:sp>
      <p:sp>
        <p:nvSpPr>
          <p:cNvPr id="142" name="Google Shape;142;p15"/>
          <p:cNvSpPr txBox="1"/>
          <p:nvPr/>
        </p:nvSpPr>
        <p:spPr>
          <a:xfrm>
            <a:off x="4572000" y="4629250"/>
            <a:ext cx="43794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Data taken from </a:t>
            </a:r>
            <a:r>
              <a:rPr lang="en" sz="1100" u="sng">
                <a:solidFill>
                  <a:schemeClr val="hlink"/>
                </a:solidFill>
                <a:hlinkClick r:id="rId3"/>
              </a:rPr>
              <a:t>https://github.com/google/googletest/</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Google Test</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Independent and </a:t>
            </a:r>
            <a:r>
              <a:rPr lang="en"/>
              <a:t>repeatable</a:t>
            </a:r>
            <a:r>
              <a:rPr lang="en"/>
              <a:t>,</a:t>
            </a:r>
            <a:endParaRPr/>
          </a:p>
          <a:p>
            <a:pPr indent="-311150" lvl="0" marL="457200" rtl="0" algn="l">
              <a:spcBef>
                <a:spcPts val="0"/>
              </a:spcBef>
              <a:spcAft>
                <a:spcPts val="0"/>
              </a:spcAft>
              <a:buSzPts val="1300"/>
              <a:buChar char="●"/>
            </a:pPr>
            <a:r>
              <a:rPr lang="en" sz="1200">
                <a:solidFill>
                  <a:srgbClr val="24292E"/>
                </a:solidFill>
                <a:highlight>
                  <a:srgbClr val="FFFFFF"/>
                </a:highlight>
                <a:latin typeface="Arial"/>
                <a:ea typeface="Arial"/>
                <a:cs typeface="Arial"/>
                <a:sym typeface="Arial"/>
              </a:rPr>
              <a:t>Tests should be well </a:t>
            </a:r>
            <a:r>
              <a:rPr i="1" lang="en" sz="1200">
                <a:solidFill>
                  <a:srgbClr val="24292E"/>
                </a:solidFill>
                <a:highlight>
                  <a:srgbClr val="FFFFFF"/>
                </a:highlight>
                <a:latin typeface="Arial"/>
                <a:ea typeface="Arial"/>
                <a:cs typeface="Arial"/>
                <a:sym typeface="Arial"/>
              </a:rPr>
              <a:t>organized</a:t>
            </a:r>
            <a:r>
              <a:rPr lang="en" sz="1200">
                <a:solidFill>
                  <a:srgbClr val="24292E"/>
                </a:solidFill>
                <a:highlight>
                  <a:srgbClr val="FFFFFF"/>
                </a:highlight>
                <a:latin typeface="Arial"/>
                <a:ea typeface="Arial"/>
                <a:cs typeface="Arial"/>
                <a:sym typeface="Arial"/>
              </a:rPr>
              <a:t> and reflect the structure of the tested code</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Tests should be </a:t>
            </a:r>
            <a:r>
              <a:rPr i="1" lang="en" sz="1200">
                <a:solidFill>
                  <a:srgbClr val="24292E"/>
                </a:solidFill>
                <a:highlight>
                  <a:srgbClr val="FFFFFF"/>
                </a:highlight>
                <a:latin typeface="Arial"/>
                <a:ea typeface="Arial"/>
                <a:cs typeface="Arial"/>
                <a:sym typeface="Arial"/>
              </a:rPr>
              <a:t>portable</a:t>
            </a:r>
            <a:r>
              <a:rPr lang="en" sz="1200">
                <a:solidFill>
                  <a:srgbClr val="24292E"/>
                </a:solidFill>
                <a:highlight>
                  <a:srgbClr val="FFFFFF"/>
                </a:highlight>
                <a:latin typeface="Arial"/>
                <a:ea typeface="Arial"/>
                <a:cs typeface="Arial"/>
                <a:sym typeface="Arial"/>
              </a:rPr>
              <a:t> and </a:t>
            </a:r>
            <a:r>
              <a:rPr i="1" lang="en" sz="1200">
                <a:solidFill>
                  <a:srgbClr val="24292E"/>
                </a:solidFill>
                <a:highlight>
                  <a:srgbClr val="FFFFFF"/>
                </a:highlight>
                <a:latin typeface="Arial"/>
                <a:ea typeface="Arial"/>
                <a:cs typeface="Arial"/>
                <a:sym typeface="Arial"/>
              </a:rPr>
              <a:t>reusable</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When tests fail, they should provide as much </a:t>
            </a:r>
            <a:r>
              <a:rPr i="1" lang="en" sz="1200">
                <a:solidFill>
                  <a:srgbClr val="24292E"/>
                </a:solidFill>
                <a:highlight>
                  <a:srgbClr val="FFFFFF"/>
                </a:highlight>
                <a:latin typeface="Arial"/>
                <a:ea typeface="Arial"/>
                <a:cs typeface="Arial"/>
                <a:sym typeface="Arial"/>
              </a:rPr>
              <a:t>information</a:t>
            </a:r>
            <a:r>
              <a:rPr lang="en" sz="1200">
                <a:solidFill>
                  <a:srgbClr val="24292E"/>
                </a:solidFill>
                <a:highlight>
                  <a:srgbClr val="FFFFFF"/>
                </a:highlight>
                <a:latin typeface="Arial"/>
                <a:ea typeface="Arial"/>
                <a:cs typeface="Arial"/>
                <a:sym typeface="Arial"/>
              </a:rPr>
              <a:t> about the problem as possible.</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Tests should be </a:t>
            </a:r>
            <a:r>
              <a:rPr i="1" lang="en" sz="1200">
                <a:solidFill>
                  <a:srgbClr val="24292E"/>
                </a:solidFill>
                <a:highlight>
                  <a:srgbClr val="FFFFFF"/>
                </a:highlight>
                <a:latin typeface="Arial"/>
                <a:ea typeface="Arial"/>
                <a:cs typeface="Arial"/>
                <a:sym typeface="Arial"/>
              </a:rPr>
              <a:t>fast</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indent="-311150" lvl="0" marL="457200" rtl="0" algn="l">
              <a:spcBef>
                <a:spcPts val="0"/>
              </a:spcBef>
              <a:spcAft>
                <a:spcPts val="0"/>
              </a:spcAft>
              <a:buSzPts val="1300"/>
              <a:buChar char="●"/>
            </a:pPr>
            <a:r>
              <a:rPr lang="en"/>
              <a:t>Large commu</a:t>
            </a:r>
            <a:r>
              <a:rPr lang="en"/>
              <a:t>nity of supporters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17"/>
          <p:cNvPicPr preferRelativeResize="0"/>
          <p:nvPr/>
        </p:nvPicPr>
        <p:blipFill>
          <a:blip r:embed="rId3">
            <a:alphaModFix/>
          </a:blip>
          <a:stretch>
            <a:fillRect/>
          </a:stretch>
        </p:blipFill>
        <p:spPr>
          <a:xfrm>
            <a:off x="620500" y="1631300"/>
            <a:ext cx="7800975" cy="304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Reusing the same data configuration</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set-up and tear down logic in a test fixture class - dont neet to repeat it at every test</a:t>
            </a:r>
            <a:endParaRPr/>
          </a:p>
          <a:p>
            <a:pPr indent="-311150" lvl="0" marL="457200" rtl="0" algn="l">
              <a:spcBef>
                <a:spcPts val="0"/>
              </a:spcBef>
              <a:spcAft>
                <a:spcPts val="0"/>
              </a:spcAft>
              <a:buSzPts val="1300"/>
              <a:buChar char="●"/>
            </a:pPr>
            <a:r>
              <a:rPr lang="en"/>
              <a:t>Google test creates a fresh object for each test - tests won’t affect each other.</a:t>
            </a:r>
            <a:endParaRPr/>
          </a:p>
          <a:p>
            <a:pPr indent="-311150" lvl="0" marL="457200" rtl="0" algn="l">
              <a:spcBef>
                <a:spcPts val="0"/>
              </a:spcBef>
              <a:spcAft>
                <a:spcPts val="0"/>
              </a:spcAft>
              <a:buSzPts val="1300"/>
              <a:buChar char="●"/>
            </a:pPr>
            <a:r>
              <a:rPr lang="en"/>
              <a:t>Example : path(“code/Testing Tools/ Boost and Google Test/t7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Assertions</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B45F06"/>
                </a:solidFill>
              </a:rPr>
              <a:t>Basic Assertions:</a:t>
            </a:r>
            <a:r>
              <a:rPr lang="en" sz="1800">
                <a:solidFill>
                  <a:srgbClr val="000000"/>
                </a:solidFill>
              </a:rPr>
              <a:t>   </a:t>
            </a:r>
            <a:r>
              <a:rPr lang="en" sz="1400">
                <a:solidFill>
                  <a:srgbClr val="000000"/>
                </a:solidFill>
              </a:rPr>
              <a:t>ASSERT_TRUE(cond), EXPECT_TRUE(cond),ASSERT_FALSE(cond)</a:t>
            </a:r>
            <a:endParaRPr sz="1400">
              <a:solidFill>
                <a:srgbClr val="000000"/>
              </a:solidFill>
            </a:endParaRPr>
          </a:p>
          <a:p>
            <a:pPr indent="0" lvl="0" marL="0" rtl="0" algn="l">
              <a:spcBef>
                <a:spcPts val="1600"/>
              </a:spcBef>
              <a:spcAft>
                <a:spcPts val="0"/>
              </a:spcAft>
              <a:buNone/>
            </a:pPr>
            <a:r>
              <a:rPr lang="en" sz="1800" u="sng">
                <a:solidFill>
                  <a:srgbClr val="B45F06"/>
                </a:solidFill>
              </a:rPr>
              <a:t>Binary Comparison:</a:t>
            </a:r>
            <a:r>
              <a:rPr lang="en" sz="1800">
                <a:solidFill>
                  <a:srgbClr val="000000"/>
                </a:solidFill>
              </a:rPr>
              <a:t>   </a:t>
            </a:r>
            <a:r>
              <a:rPr lang="en" sz="1400">
                <a:solidFill>
                  <a:srgbClr val="24292E"/>
                </a:solidFill>
                <a:latin typeface="Courier New"/>
                <a:ea typeface="Courier New"/>
                <a:cs typeface="Courier New"/>
                <a:sym typeface="Courier New"/>
              </a:rPr>
              <a:t>ASSERT_EQ</a:t>
            </a:r>
            <a:r>
              <a:rPr lang="en" sz="1400">
                <a:solidFill>
                  <a:srgbClr val="000000"/>
                </a:solidFill>
              </a:rPr>
              <a:t>(val1,val2), </a:t>
            </a:r>
            <a:r>
              <a:rPr lang="en" sz="1400">
                <a:solidFill>
                  <a:srgbClr val="24292E"/>
                </a:solidFill>
                <a:latin typeface="Courier New"/>
                <a:ea typeface="Courier New"/>
                <a:cs typeface="Courier New"/>
                <a:sym typeface="Courier New"/>
              </a:rPr>
              <a:t>ASSERT_NE</a:t>
            </a:r>
            <a:r>
              <a:rPr lang="en" sz="1400">
                <a:solidFill>
                  <a:srgbClr val="000000"/>
                </a:solidFill>
              </a:rPr>
              <a:t>(val1,val2),</a:t>
            </a:r>
            <a:r>
              <a:rPr lang="en" sz="1400">
                <a:solidFill>
                  <a:srgbClr val="24292E"/>
                </a:solidFill>
                <a:latin typeface="Courier New"/>
                <a:ea typeface="Courier New"/>
                <a:cs typeface="Courier New"/>
                <a:sym typeface="Courier New"/>
              </a:rPr>
              <a:t>ASSERT_LT</a:t>
            </a:r>
            <a:r>
              <a:rPr lang="en" sz="1400">
                <a:solidFill>
                  <a:srgbClr val="000000"/>
                </a:solidFill>
              </a:rPr>
              <a:t>(val1,val2),</a:t>
            </a:r>
            <a:endParaRPr sz="1400">
              <a:solidFill>
                <a:srgbClr val="000000"/>
              </a:solidFill>
            </a:endParaRPr>
          </a:p>
          <a:p>
            <a:pPr indent="0" lvl="0" marL="0" rtl="0" algn="l">
              <a:spcBef>
                <a:spcPts val="1600"/>
              </a:spcBef>
              <a:spcAft>
                <a:spcPts val="0"/>
              </a:spcAft>
              <a:buNone/>
            </a:pPr>
            <a:r>
              <a:rPr lang="en" sz="1400">
                <a:solidFill>
                  <a:srgbClr val="24292E"/>
                </a:solidFill>
                <a:latin typeface="Courier New"/>
                <a:ea typeface="Courier New"/>
                <a:cs typeface="Courier New"/>
                <a:sym typeface="Courier New"/>
              </a:rPr>
              <a:t>ASSERT_LE</a:t>
            </a:r>
            <a:r>
              <a:rPr lang="en" sz="1400">
                <a:solidFill>
                  <a:srgbClr val="000000"/>
                </a:solidFill>
              </a:rPr>
              <a:t>(val1,val2)</a:t>
            </a:r>
            <a:endParaRPr sz="1400">
              <a:solidFill>
                <a:srgbClr val="000000"/>
              </a:solidFill>
            </a:endParaRPr>
          </a:p>
          <a:p>
            <a:pPr indent="0" lvl="0" marL="0" rtl="0" algn="l">
              <a:spcBef>
                <a:spcPts val="1600"/>
              </a:spcBef>
              <a:spcAft>
                <a:spcPts val="1600"/>
              </a:spcAft>
              <a:buNone/>
            </a:pPr>
            <a:r>
              <a:rPr lang="en" sz="1800" u="sng">
                <a:solidFill>
                  <a:srgbClr val="B45F06"/>
                </a:solidFill>
              </a:rPr>
              <a:t>String Comparison:</a:t>
            </a:r>
            <a:r>
              <a:rPr lang="en" sz="1800">
                <a:solidFill>
                  <a:srgbClr val="000000"/>
                </a:solidFill>
              </a:rPr>
              <a:t>  </a:t>
            </a:r>
            <a:r>
              <a:rPr lang="en" sz="1400">
                <a:solidFill>
                  <a:srgbClr val="000000"/>
                </a:solidFill>
              </a:rPr>
              <a:t>ASSERT_STREQ(str1,str2), ASSERT_NE(str1,str2), ASSERT_STRCASEEQ(str1,str2) , ASSERT_STRCASENE(str1,str2),</a:t>
            </a:r>
            <a:endParaRPr sz="1400">
              <a:solidFill>
                <a:srgbClr val="000000"/>
              </a:solidFill>
            </a:endParaRPr>
          </a:p>
        </p:txBody>
      </p:sp>
      <p:sp>
        <p:nvSpPr>
          <p:cNvPr id="168" name="Google Shape;168;p19"/>
          <p:cNvSpPr txBox="1"/>
          <p:nvPr/>
        </p:nvSpPr>
        <p:spPr>
          <a:xfrm>
            <a:off x="5700625" y="4629250"/>
            <a:ext cx="3163800" cy="2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More about assertion can be found </a:t>
            </a:r>
            <a:r>
              <a:rPr lang="en" u="sng">
                <a:solidFill>
                  <a:schemeClr val="hlink"/>
                </a:solidFill>
                <a:latin typeface="Calibri"/>
                <a:ea typeface="Calibri"/>
                <a:cs typeface="Calibri"/>
                <a:sym typeface="Calibri"/>
                <a:hlinkClick r:id="rId3"/>
              </a:rPr>
              <a:t>here</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Death Tests</a:t>
            </a:r>
            <a:endParaRPr/>
          </a:p>
        </p:txBody>
      </p:sp>
      <p:sp>
        <p:nvSpPr>
          <p:cNvPr id="174" name="Google Shape;174;p20"/>
          <p:cNvSpPr txBox="1"/>
          <p:nvPr>
            <p:ph idx="1" type="body"/>
          </p:nvPr>
        </p:nvSpPr>
        <p:spPr>
          <a:xfrm>
            <a:off x="819150" y="1990725"/>
            <a:ext cx="3753000" cy="140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200">
                <a:solidFill>
                  <a:srgbClr val="24292E"/>
                </a:solidFill>
                <a:highlight>
                  <a:srgbClr val="FFFFFF"/>
                </a:highlight>
                <a:latin typeface="Arial"/>
                <a:ea typeface="Arial"/>
                <a:cs typeface="Arial"/>
                <a:sym typeface="Arial"/>
              </a:rPr>
              <a:t>In many applications, there are assertions that can cause application failure if a condition is not met.</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If a piece of code throws an exception, we don't consider it "death" for the purpose of death tests,</a:t>
            </a:r>
            <a:endParaRPr sz="1200">
              <a:solidFill>
                <a:srgbClr val="24292E"/>
              </a:solidFill>
              <a:highlight>
                <a:srgbClr val="FFFFFF"/>
              </a:highlight>
              <a:latin typeface="Arial"/>
              <a:ea typeface="Arial"/>
              <a:cs typeface="Arial"/>
              <a:sym typeface="Arial"/>
            </a:endParaRPr>
          </a:p>
        </p:txBody>
      </p:sp>
      <p:sp>
        <p:nvSpPr>
          <p:cNvPr id="175" name="Google Shape;175;p20"/>
          <p:cNvSpPr txBox="1"/>
          <p:nvPr>
            <p:ph idx="1" type="body"/>
          </p:nvPr>
        </p:nvSpPr>
        <p:spPr>
          <a:xfrm>
            <a:off x="4742125" y="1990725"/>
            <a:ext cx="3753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Image ///////////// t4</a:t>
            </a:r>
            <a:endParaRPr/>
          </a:p>
        </p:txBody>
      </p:sp>
      <p:sp>
        <p:nvSpPr>
          <p:cNvPr id="176" name="Google Shape;176;p20"/>
          <p:cNvSpPr txBox="1"/>
          <p:nvPr>
            <p:ph idx="1" type="body"/>
          </p:nvPr>
        </p:nvSpPr>
        <p:spPr>
          <a:xfrm>
            <a:off x="819150" y="3392625"/>
            <a:ext cx="3753000" cy="145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u="sng">
                <a:solidFill>
                  <a:schemeClr val="lt1"/>
                </a:solidFill>
              </a:rPr>
              <a:t>Assertions:</a:t>
            </a:r>
            <a:r>
              <a:rPr lang="en" sz="1400"/>
              <a:t> </a:t>
            </a:r>
            <a:endParaRPr sz="1400"/>
          </a:p>
          <a:p>
            <a:pPr indent="-317500" lvl="1" marL="914400" rtl="0" algn="l">
              <a:spcBef>
                <a:spcPts val="0"/>
              </a:spcBef>
              <a:spcAft>
                <a:spcPts val="0"/>
              </a:spcAft>
              <a:buSzPts val="1400"/>
              <a:buChar char="○"/>
            </a:pPr>
            <a:r>
              <a:rPr lang="en" sz="1400"/>
              <a:t>EXPECT_DEATH(val, regx)</a:t>
            </a:r>
            <a:endParaRPr sz="1400"/>
          </a:p>
          <a:p>
            <a:pPr indent="-317500" lvl="1" marL="914400" rtl="0" algn="l">
              <a:spcBef>
                <a:spcPts val="0"/>
              </a:spcBef>
              <a:spcAft>
                <a:spcPts val="0"/>
              </a:spcAft>
              <a:buSzPts val="1400"/>
              <a:buChar char="○"/>
            </a:pPr>
            <a:r>
              <a:rPr lang="en" sz="1400"/>
              <a:t>ASSERT_DEATH_IF_SUPPORTED(statement, regex);</a:t>
            </a:r>
            <a:endParaRPr sz="1400"/>
          </a:p>
          <a:p>
            <a:pPr indent="-317500" lvl="1" marL="914400" rtl="0" algn="l">
              <a:spcBef>
                <a:spcPts val="0"/>
              </a:spcBef>
              <a:spcAft>
                <a:spcPts val="0"/>
              </a:spcAft>
              <a:buSzPts val="1400"/>
              <a:buChar char="○"/>
            </a:pPr>
            <a:r>
              <a:rPr lang="en" sz="1400"/>
              <a:t>ASSERT_EXIT(statement, predicate, regex);</a:t>
            </a:r>
            <a:endParaRPr sz="1400"/>
          </a:p>
        </p:txBody>
      </p:sp>
      <p:pic>
        <p:nvPicPr>
          <p:cNvPr id="177" name="Google Shape;177;p20"/>
          <p:cNvPicPr preferRelativeResize="0"/>
          <p:nvPr/>
        </p:nvPicPr>
        <p:blipFill>
          <a:blip r:embed="rId3">
            <a:alphaModFix/>
          </a:blip>
          <a:stretch>
            <a:fillRect/>
          </a:stretch>
        </p:blipFill>
        <p:spPr>
          <a:xfrm>
            <a:off x="4572150" y="1363975"/>
            <a:ext cx="4203399" cy="348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 Test</a:t>
            </a:r>
            <a:endParaRPr/>
          </a:p>
        </p:txBody>
      </p:sp>
      <p:sp>
        <p:nvSpPr>
          <p:cNvPr id="183" name="Google Shape;183;p21"/>
          <p:cNvSpPr txBox="1"/>
          <p:nvPr>
            <p:ph idx="1" type="body"/>
          </p:nvPr>
        </p:nvSpPr>
        <p:spPr>
          <a:xfrm>
            <a:off x="819150" y="1990725"/>
            <a:ext cx="3753000" cy="140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200">
                <a:solidFill>
                  <a:srgbClr val="24292E"/>
                </a:solidFill>
                <a:highlight>
                  <a:srgbClr val="FFFFFF"/>
                </a:highlight>
                <a:latin typeface="Arial"/>
                <a:ea typeface="Arial"/>
                <a:cs typeface="Arial"/>
                <a:sym typeface="Arial"/>
              </a:rPr>
              <a:t>These are for verifying that a piece of code throws (or does not throw) an exception of the given type.</a:t>
            </a:r>
            <a:endParaRPr sz="1000">
              <a:solidFill>
                <a:srgbClr val="24292E"/>
              </a:solidFill>
              <a:latin typeface="Courier New"/>
              <a:ea typeface="Courier New"/>
              <a:cs typeface="Courier New"/>
              <a:sym typeface="Courier New"/>
            </a:endParaRPr>
          </a:p>
        </p:txBody>
      </p:sp>
      <p:sp>
        <p:nvSpPr>
          <p:cNvPr id="184" name="Google Shape;184;p21"/>
          <p:cNvSpPr txBox="1"/>
          <p:nvPr>
            <p:ph idx="1" type="body"/>
          </p:nvPr>
        </p:nvSpPr>
        <p:spPr>
          <a:xfrm>
            <a:off x="4742125" y="1990725"/>
            <a:ext cx="3753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5" name="Google Shape;185;p21"/>
          <p:cNvSpPr txBox="1"/>
          <p:nvPr>
            <p:ph idx="1" type="body"/>
          </p:nvPr>
        </p:nvSpPr>
        <p:spPr>
          <a:xfrm>
            <a:off x="819150" y="3392625"/>
            <a:ext cx="3753000" cy="145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rial"/>
              <a:buChar char="●"/>
            </a:pPr>
            <a:r>
              <a:rPr lang="en" sz="1400" u="sng">
                <a:solidFill>
                  <a:schemeClr val="lt1"/>
                </a:solidFill>
                <a:latin typeface="Courier New"/>
                <a:ea typeface="Courier New"/>
                <a:cs typeface="Courier New"/>
                <a:sym typeface="Courier New"/>
              </a:rPr>
              <a:t>ASSERTIONS:</a:t>
            </a:r>
            <a:endParaRPr sz="1400" u="sng">
              <a:solidFill>
                <a:schemeClr val="lt1"/>
              </a:solidFill>
              <a:latin typeface="Courier New"/>
              <a:ea typeface="Courier New"/>
              <a:cs typeface="Courier New"/>
              <a:sym typeface="Courier New"/>
            </a:endParaRPr>
          </a:p>
          <a:p>
            <a:pPr indent="-304800" lvl="1" marL="914400" rtl="0" algn="l">
              <a:spcBef>
                <a:spcPts val="0"/>
              </a:spcBef>
              <a:spcAft>
                <a:spcPts val="0"/>
              </a:spcAft>
              <a:buClr>
                <a:srgbClr val="24292E"/>
              </a:buClr>
              <a:buSzPts val="1200"/>
              <a:buFont typeface="Arial"/>
              <a:buChar char="○"/>
            </a:pPr>
            <a:r>
              <a:rPr lang="en" sz="1000">
                <a:solidFill>
                  <a:srgbClr val="24292E"/>
                </a:solidFill>
                <a:latin typeface="Courier New"/>
                <a:ea typeface="Courier New"/>
                <a:cs typeface="Courier New"/>
                <a:sym typeface="Courier New"/>
              </a:rPr>
              <a:t>ASSERT_THROW(statement, exception_type);</a:t>
            </a:r>
            <a:endParaRPr sz="1000">
              <a:solidFill>
                <a:srgbClr val="24292E"/>
              </a:solidFill>
              <a:latin typeface="Courier New"/>
              <a:ea typeface="Courier New"/>
              <a:cs typeface="Courier New"/>
              <a:sym typeface="Courier New"/>
            </a:endParaRPr>
          </a:p>
          <a:p>
            <a:pPr indent="-292100" lvl="1" marL="914400" rtl="0" algn="l">
              <a:spcBef>
                <a:spcPts val="0"/>
              </a:spcBef>
              <a:spcAft>
                <a:spcPts val="0"/>
              </a:spcAft>
              <a:buClr>
                <a:srgbClr val="24292E"/>
              </a:buClr>
              <a:buSzPts val="1000"/>
              <a:buFont typeface="Courier New"/>
              <a:buChar char="○"/>
            </a:pPr>
            <a:r>
              <a:rPr lang="en" sz="1000">
                <a:solidFill>
                  <a:srgbClr val="24292E"/>
                </a:solidFill>
                <a:latin typeface="Courier New"/>
                <a:ea typeface="Courier New"/>
                <a:cs typeface="Courier New"/>
                <a:sym typeface="Courier New"/>
              </a:rPr>
              <a:t>ASSERT_ANY_THROW(statement);</a:t>
            </a:r>
            <a:endParaRPr sz="1000">
              <a:solidFill>
                <a:srgbClr val="24292E"/>
              </a:solidFill>
              <a:latin typeface="Courier New"/>
              <a:ea typeface="Courier New"/>
              <a:cs typeface="Courier New"/>
              <a:sym typeface="Courier New"/>
            </a:endParaRPr>
          </a:p>
          <a:p>
            <a:pPr indent="-292100" lvl="1" marL="914400" rtl="0" algn="l">
              <a:spcBef>
                <a:spcPts val="0"/>
              </a:spcBef>
              <a:spcAft>
                <a:spcPts val="0"/>
              </a:spcAft>
              <a:buClr>
                <a:srgbClr val="24292E"/>
              </a:buClr>
              <a:buSzPts val="1000"/>
              <a:buFont typeface="Courier New"/>
              <a:buChar char="○"/>
            </a:pPr>
            <a:r>
              <a:rPr lang="en" sz="1000">
                <a:solidFill>
                  <a:srgbClr val="24292E"/>
                </a:solidFill>
                <a:latin typeface="Courier New"/>
                <a:ea typeface="Courier New"/>
                <a:cs typeface="Courier New"/>
                <a:sym typeface="Courier New"/>
              </a:rPr>
              <a:t>ASSERT_NO_THROW(statement);</a:t>
            </a:r>
            <a:endParaRPr sz="1000">
              <a:solidFill>
                <a:srgbClr val="24292E"/>
              </a:solidFill>
              <a:latin typeface="Courier New"/>
              <a:ea typeface="Courier New"/>
              <a:cs typeface="Courier New"/>
              <a:sym typeface="Courier New"/>
            </a:endParaRPr>
          </a:p>
          <a:p>
            <a:pPr indent="0" lvl="0" marL="0" rtl="0" algn="l">
              <a:spcBef>
                <a:spcPts val="1600"/>
              </a:spcBef>
              <a:spcAft>
                <a:spcPts val="1600"/>
              </a:spcAft>
              <a:buNone/>
            </a:pPr>
            <a:r>
              <a:t/>
            </a:r>
            <a:endParaRPr/>
          </a:p>
        </p:txBody>
      </p:sp>
      <p:pic>
        <p:nvPicPr>
          <p:cNvPr id="186" name="Google Shape;186;p21"/>
          <p:cNvPicPr preferRelativeResize="0"/>
          <p:nvPr/>
        </p:nvPicPr>
        <p:blipFill>
          <a:blip r:embed="rId3">
            <a:alphaModFix/>
          </a:blip>
          <a:stretch>
            <a:fillRect/>
          </a:stretch>
        </p:blipFill>
        <p:spPr>
          <a:xfrm>
            <a:off x="4742125" y="583350"/>
            <a:ext cx="4009350" cy="1819275"/>
          </a:xfrm>
          <a:prstGeom prst="rect">
            <a:avLst/>
          </a:prstGeom>
          <a:noFill/>
          <a:ln>
            <a:noFill/>
          </a:ln>
        </p:spPr>
      </p:pic>
      <p:pic>
        <p:nvPicPr>
          <p:cNvPr id="187" name="Google Shape;187;p21"/>
          <p:cNvPicPr preferRelativeResize="0"/>
          <p:nvPr/>
        </p:nvPicPr>
        <p:blipFill>
          <a:blip r:embed="rId4">
            <a:alphaModFix/>
          </a:blip>
          <a:stretch>
            <a:fillRect/>
          </a:stretch>
        </p:blipFill>
        <p:spPr>
          <a:xfrm>
            <a:off x="4485775" y="2402625"/>
            <a:ext cx="4265701" cy="2323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