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Nuni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0B1B9B5-42A6-4BE7-863F-75BF0EF85D93}">
  <a:tblStyle styleId="{F0B1B9B5-42A6-4BE7-863F-75BF0EF85D9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Nuni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Nunito-italic.fntdata"/><Relationship Id="rId14" Type="http://schemas.openxmlformats.org/officeDocument/2006/relationships/slide" Target="slides/slide8.xml"/><Relationship Id="rId36" Type="http://schemas.openxmlformats.org/officeDocument/2006/relationships/font" Target="fonts/Nuni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Nuni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62cb358b3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62cb358b3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62cb358b3_0_1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62cb358b3_0_1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62cb358b3_0_1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62cb358b3_0_1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62cb358b3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62cb358b3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62cb358b3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62cb358b3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62cb358b3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62cb358b3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62cb358b3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62cb358b3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62cb358b3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62cb358b3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62cb358b3_0_10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62cb358b3_0_1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62cb358b3_0_1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62cb358b3_0_1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62cb358b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62cb358b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62cb358b3_0_1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62cb358b3_0_1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62cb358b3_0_1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62cb358b3_0_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62cb358b3_0_1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62cb358b3_0_1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62cb358b3_0_1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62cb358b3_0_1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62cb358b3_0_1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62cb358b3_0_1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62cb358b3_0_1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62cb358b3_0_1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62cb358b3_0_1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62cb358b3_0_1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62cb358b3_0_1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62cb358b3_0_1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62cb358b3_0_1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62cb358b3_0_1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62cb358b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62cb358b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62cb358b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62cb358b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62cb358b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62cb358b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62cb358b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62cb358b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62cb358b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62cb358b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62cb358b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62cb358b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62cb358b3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62cb358b3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ww.chromium.org/" TargetMode="External"/><Relationship Id="rId4" Type="http://schemas.openxmlformats.org/officeDocument/2006/relationships/hyperlink" Target="http://llvm.org/" TargetMode="External"/><Relationship Id="rId5" Type="http://schemas.openxmlformats.org/officeDocument/2006/relationships/hyperlink" Target="https://github.com/google/protobuf" TargetMode="External"/><Relationship Id="rId6" Type="http://schemas.openxmlformats.org/officeDocument/2006/relationships/hyperlink" Target="http://opencv.org/" TargetMode="External"/><Relationship Id="rId7" Type="http://schemas.openxmlformats.org/officeDocument/2006/relationships/hyperlink" Target="https://github.com/tiny-dnn/tiny-dn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www.boost.org/doc/libs/release/libs/test/doc/html/boost_test/test_output/test_tools_support_for_logging/contexts.html" TargetMode="External"/><Relationship Id="rId4" Type="http://schemas.openxmlformats.org/officeDocument/2006/relationships/hyperlink" Target="http://www.boost.org/doc/libs/release/libs/test/doc/html/boost_test/tests_organization/test_cases/test_case_generation.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boost.org/doc/libs/1_45_0/libs/test/doc/html/utf.html" TargetMode="External"/><Relationship Id="rId4" Type="http://schemas.openxmlformats.org/officeDocument/2006/relationships/hyperlink" Target="https://www.boost.org/doc/libs/1_45_0/libs/test/doc/html/utf/tutorials.html" TargetMode="External"/><Relationship Id="rId10" Type="http://schemas.openxmlformats.org/officeDocument/2006/relationships/hyperlink" Target="https://en.wikipedia.org/wiki/XUnit" TargetMode="External"/><Relationship Id="rId9" Type="http://schemas.openxmlformats.org/officeDocument/2006/relationships/hyperlink" Target="https://github.com/google/googletest/blob/master/googlemock/README.md" TargetMode="External"/><Relationship Id="rId5" Type="http://schemas.openxmlformats.org/officeDocument/2006/relationships/hyperlink" Target="https://github.com/boostorg/test" TargetMode="External"/><Relationship Id="rId6" Type="http://schemas.openxmlformats.org/officeDocument/2006/relationships/hyperlink" Target="http://alexott.net/en/cpp/CppTestingIntro.html" TargetMode="External"/><Relationship Id="rId7" Type="http://schemas.openxmlformats.org/officeDocument/2006/relationships/hyperlink" Target="https://github.com/google/googletest" TargetMode="External"/><Relationship Id="rId8" Type="http://schemas.openxmlformats.org/officeDocument/2006/relationships/hyperlink" Target="https://github.com/google/googletest/blob/master/googletest/docs/primer.m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www.slideshare.net/abhinavshukla712/sdlc-its-model-and-software-test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Unit Testing</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Assertions</a:t>
            </a:r>
            <a:endParaRPr/>
          </a:p>
        </p:txBody>
      </p:sp>
      <p:sp>
        <p:nvSpPr>
          <p:cNvPr id="186" name="Google Shape;186;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rgbClr val="B45F06"/>
                </a:solidFill>
              </a:rPr>
              <a:t>Basic Assertions:</a:t>
            </a:r>
            <a:r>
              <a:rPr lang="en" sz="1800">
                <a:solidFill>
                  <a:srgbClr val="000000"/>
                </a:solidFill>
              </a:rPr>
              <a:t>   </a:t>
            </a:r>
            <a:r>
              <a:rPr lang="en" sz="1400">
                <a:solidFill>
                  <a:srgbClr val="000000"/>
                </a:solidFill>
              </a:rPr>
              <a:t>ASSERT_TRUE(cond), EXPECT_TRUE(cond),ASSERT_FALSE(cond)</a:t>
            </a:r>
            <a:endParaRPr sz="1400">
              <a:solidFill>
                <a:srgbClr val="000000"/>
              </a:solidFill>
            </a:endParaRPr>
          </a:p>
          <a:p>
            <a:pPr indent="0" lvl="0" marL="0" rtl="0" algn="l">
              <a:spcBef>
                <a:spcPts val="1600"/>
              </a:spcBef>
              <a:spcAft>
                <a:spcPts val="0"/>
              </a:spcAft>
              <a:buNone/>
            </a:pPr>
            <a:r>
              <a:rPr lang="en" sz="1800" u="sng">
                <a:solidFill>
                  <a:srgbClr val="B45F06"/>
                </a:solidFill>
              </a:rPr>
              <a:t>Binary Comparison:</a:t>
            </a:r>
            <a:r>
              <a:rPr lang="en" sz="1800">
                <a:solidFill>
                  <a:srgbClr val="000000"/>
                </a:solidFill>
              </a:rPr>
              <a:t>   </a:t>
            </a:r>
            <a:r>
              <a:rPr lang="en" sz="1400">
                <a:solidFill>
                  <a:srgbClr val="24292E"/>
                </a:solidFill>
                <a:latin typeface="Courier New"/>
                <a:ea typeface="Courier New"/>
                <a:cs typeface="Courier New"/>
                <a:sym typeface="Courier New"/>
              </a:rPr>
              <a:t>ASSERT_EQ</a:t>
            </a:r>
            <a:r>
              <a:rPr lang="en" sz="1400">
                <a:solidFill>
                  <a:srgbClr val="000000"/>
                </a:solidFill>
              </a:rPr>
              <a:t>(val1,val2), </a:t>
            </a:r>
            <a:r>
              <a:rPr lang="en" sz="1400">
                <a:solidFill>
                  <a:srgbClr val="24292E"/>
                </a:solidFill>
                <a:latin typeface="Courier New"/>
                <a:ea typeface="Courier New"/>
                <a:cs typeface="Courier New"/>
                <a:sym typeface="Courier New"/>
              </a:rPr>
              <a:t>ASSERT_NE</a:t>
            </a:r>
            <a:r>
              <a:rPr lang="en" sz="1400">
                <a:solidFill>
                  <a:srgbClr val="000000"/>
                </a:solidFill>
              </a:rPr>
              <a:t>(val1,val2),</a:t>
            </a:r>
            <a:r>
              <a:rPr lang="en" sz="1400">
                <a:solidFill>
                  <a:srgbClr val="24292E"/>
                </a:solidFill>
                <a:latin typeface="Courier New"/>
                <a:ea typeface="Courier New"/>
                <a:cs typeface="Courier New"/>
                <a:sym typeface="Courier New"/>
              </a:rPr>
              <a:t>ASSERT_LT</a:t>
            </a:r>
            <a:r>
              <a:rPr lang="en" sz="1400">
                <a:solidFill>
                  <a:srgbClr val="000000"/>
                </a:solidFill>
              </a:rPr>
              <a:t>(val1,val2),</a:t>
            </a:r>
            <a:endParaRPr sz="1400">
              <a:solidFill>
                <a:srgbClr val="000000"/>
              </a:solidFill>
            </a:endParaRPr>
          </a:p>
          <a:p>
            <a:pPr indent="0" lvl="0" marL="0" rtl="0" algn="l">
              <a:spcBef>
                <a:spcPts val="1600"/>
              </a:spcBef>
              <a:spcAft>
                <a:spcPts val="0"/>
              </a:spcAft>
              <a:buNone/>
            </a:pPr>
            <a:r>
              <a:rPr lang="en" sz="1400">
                <a:solidFill>
                  <a:srgbClr val="24292E"/>
                </a:solidFill>
                <a:latin typeface="Courier New"/>
                <a:ea typeface="Courier New"/>
                <a:cs typeface="Courier New"/>
                <a:sym typeface="Courier New"/>
              </a:rPr>
              <a:t>ASSERT_LE</a:t>
            </a:r>
            <a:r>
              <a:rPr lang="en" sz="1400">
                <a:solidFill>
                  <a:srgbClr val="000000"/>
                </a:solidFill>
              </a:rPr>
              <a:t>(val1,val2)</a:t>
            </a:r>
            <a:endParaRPr sz="1400">
              <a:solidFill>
                <a:srgbClr val="000000"/>
              </a:solidFill>
            </a:endParaRPr>
          </a:p>
          <a:p>
            <a:pPr indent="0" lvl="0" marL="0" rtl="0" algn="l">
              <a:spcBef>
                <a:spcPts val="1600"/>
              </a:spcBef>
              <a:spcAft>
                <a:spcPts val="0"/>
              </a:spcAft>
              <a:buNone/>
            </a:pPr>
            <a:r>
              <a:rPr lang="en" sz="1800" u="sng">
                <a:solidFill>
                  <a:srgbClr val="B45F06"/>
                </a:solidFill>
              </a:rPr>
              <a:t>String Comparison:</a:t>
            </a:r>
            <a:r>
              <a:rPr lang="en" sz="1800">
                <a:solidFill>
                  <a:srgbClr val="000000"/>
                </a:solidFill>
              </a:rPr>
              <a:t>  </a:t>
            </a:r>
            <a:r>
              <a:rPr lang="en" sz="1400">
                <a:solidFill>
                  <a:srgbClr val="000000"/>
                </a:solidFill>
              </a:rPr>
              <a:t>ASSERT_STREQ(str1,str2), ASSERT_NE(str1,str2), ASSERT_STRCASEEQ(str1,str2) , ASSERT_STRCASENE(str1,str2),</a:t>
            </a:r>
            <a:endParaRPr sz="1400">
              <a:solidFill>
                <a:srgbClr val="000000"/>
              </a:solidFill>
            </a:endParaRPr>
          </a:p>
          <a:p>
            <a:pPr indent="0" lvl="0" marL="0" rtl="0" algn="l">
              <a:spcBef>
                <a:spcPts val="1600"/>
              </a:spcBef>
              <a:spcAft>
                <a:spcPts val="1600"/>
              </a:spcAft>
              <a:buNone/>
            </a:pPr>
            <a:r>
              <a:rPr lang="en" sz="1800" u="sng">
                <a:solidFill>
                  <a:srgbClr val="B45F06"/>
                </a:solidFill>
              </a:rPr>
              <a:t>Death and Exception Test:</a:t>
            </a:r>
            <a:r>
              <a:rPr lang="en" sz="1800">
                <a:solidFill>
                  <a:srgbClr val="000000"/>
                </a:solidFill>
              </a:rPr>
              <a:t>  </a:t>
            </a:r>
            <a:r>
              <a:rPr lang="en" sz="1400">
                <a:solidFill>
                  <a:srgbClr val="000000"/>
                </a:solidFill>
              </a:rPr>
              <a:t>Expect_DEATH(val,regx), ASSERT_THROW(statement, exception_type), ASSERT_ANY_THROW(statement).</a:t>
            </a:r>
            <a:endParaRPr sz="14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Death Tests</a:t>
            </a:r>
            <a:endParaRPr/>
          </a:p>
        </p:txBody>
      </p:sp>
      <p:sp>
        <p:nvSpPr>
          <p:cNvPr id="192" name="Google Shape;192;p23"/>
          <p:cNvSpPr txBox="1"/>
          <p:nvPr>
            <p:ph idx="1" type="body"/>
          </p:nvPr>
        </p:nvSpPr>
        <p:spPr>
          <a:xfrm>
            <a:off x="819150" y="1990725"/>
            <a:ext cx="3753000" cy="1401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200">
                <a:solidFill>
                  <a:srgbClr val="24292E"/>
                </a:solidFill>
                <a:highlight>
                  <a:srgbClr val="FFFFFF"/>
                </a:highlight>
                <a:latin typeface="Arial"/>
                <a:ea typeface="Arial"/>
                <a:cs typeface="Arial"/>
                <a:sym typeface="Arial"/>
              </a:rPr>
              <a:t>In many applications, there are assertions that can cause application failure if a condition is not met.</a:t>
            </a:r>
            <a:endParaRPr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If a piece of code throws an exception, we don't consider it "death" for the purpose of death tests,</a:t>
            </a:r>
            <a:endParaRPr sz="1200">
              <a:solidFill>
                <a:srgbClr val="24292E"/>
              </a:solidFill>
              <a:highlight>
                <a:srgbClr val="FFFFFF"/>
              </a:highlight>
              <a:latin typeface="Arial"/>
              <a:ea typeface="Arial"/>
              <a:cs typeface="Arial"/>
              <a:sym typeface="Arial"/>
            </a:endParaRPr>
          </a:p>
        </p:txBody>
      </p:sp>
      <p:sp>
        <p:nvSpPr>
          <p:cNvPr id="193" name="Google Shape;193;p23"/>
          <p:cNvSpPr txBox="1"/>
          <p:nvPr>
            <p:ph idx="1" type="body"/>
          </p:nvPr>
        </p:nvSpPr>
        <p:spPr>
          <a:xfrm>
            <a:off x="4742125" y="1990725"/>
            <a:ext cx="37530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400" u="sng">
                <a:solidFill>
                  <a:schemeClr val="lt1"/>
                </a:solidFill>
              </a:rPr>
              <a:t>Assertions:</a:t>
            </a:r>
            <a:r>
              <a:rPr lang="en" sz="1400"/>
              <a:t> </a:t>
            </a:r>
            <a:endParaRPr sz="1400"/>
          </a:p>
          <a:p>
            <a:pPr indent="-317500" lvl="1" marL="914400" rtl="0" algn="l">
              <a:spcBef>
                <a:spcPts val="0"/>
              </a:spcBef>
              <a:spcAft>
                <a:spcPts val="0"/>
              </a:spcAft>
              <a:buSzPts val="1400"/>
              <a:buChar char="○"/>
            </a:pPr>
            <a:r>
              <a:rPr lang="en" sz="1400"/>
              <a:t>EXPECT_DEATH(val, regx)</a:t>
            </a:r>
            <a:endParaRPr sz="1400"/>
          </a:p>
          <a:p>
            <a:pPr indent="-317500" lvl="1" marL="914400" rtl="0" algn="l">
              <a:spcBef>
                <a:spcPts val="0"/>
              </a:spcBef>
              <a:spcAft>
                <a:spcPts val="0"/>
              </a:spcAft>
              <a:buSzPts val="1400"/>
              <a:buChar char="○"/>
            </a:pPr>
            <a:r>
              <a:rPr lang="en" sz="1400"/>
              <a:t>ASSERT_DEATH_IF_SUPPORTED(statement, regex);</a:t>
            </a:r>
            <a:endParaRPr sz="1400"/>
          </a:p>
          <a:p>
            <a:pPr indent="-317500" lvl="1" marL="914400" rtl="0" algn="l">
              <a:spcBef>
                <a:spcPts val="0"/>
              </a:spcBef>
              <a:spcAft>
                <a:spcPts val="0"/>
              </a:spcAft>
              <a:buSzPts val="1400"/>
              <a:buChar char="○"/>
            </a:pPr>
            <a:r>
              <a:rPr lang="en" sz="1400"/>
              <a:t>ASSERT_EXIT(statement, predicate, regex);</a:t>
            </a:r>
            <a:endParaRPr sz="1400"/>
          </a:p>
          <a:p>
            <a:pPr indent="0" lvl="0" marL="0" rtl="0" algn="l">
              <a:spcBef>
                <a:spcPts val="1600"/>
              </a:spcBef>
              <a:spcAft>
                <a:spcPts val="1600"/>
              </a:spcAft>
              <a:buNone/>
            </a:pPr>
            <a:r>
              <a:t/>
            </a:r>
            <a:endParaRPr sz="1400" u="sng">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Exception Test</a:t>
            </a:r>
            <a:endParaRPr/>
          </a:p>
        </p:txBody>
      </p:sp>
      <p:sp>
        <p:nvSpPr>
          <p:cNvPr id="199" name="Google Shape;199;p24"/>
          <p:cNvSpPr txBox="1"/>
          <p:nvPr>
            <p:ph idx="1" type="body"/>
          </p:nvPr>
        </p:nvSpPr>
        <p:spPr>
          <a:xfrm>
            <a:off x="819150" y="1990725"/>
            <a:ext cx="3753000" cy="1401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200">
                <a:solidFill>
                  <a:srgbClr val="24292E"/>
                </a:solidFill>
                <a:highlight>
                  <a:srgbClr val="FFFFFF"/>
                </a:highlight>
                <a:latin typeface="Arial"/>
                <a:ea typeface="Arial"/>
                <a:cs typeface="Arial"/>
                <a:sym typeface="Arial"/>
              </a:rPr>
              <a:t>These are for verifying that a piece of code throws (or does not throw) an exception of the given type.</a:t>
            </a:r>
            <a:endParaRPr sz="1000">
              <a:solidFill>
                <a:srgbClr val="24292E"/>
              </a:solidFill>
              <a:latin typeface="Courier New"/>
              <a:ea typeface="Courier New"/>
              <a:cs typeface="Courier New"/>
              <a:sym typeface="Courier New"/>
            </a:endParaRPr>
          </a:p>
        </p:txBody>
      </p:sp>
      <p:sp>
        <p:nvSpPr>
          <p:cNvPr id="200" name="Google Shape;200;p24"/>
          <p:cNvSpPr txBox="1"/>
          <p:nvPr>
            <p:ph idx="1" type="body"/>
          </p:nvPr>
        </p:nvSpPr>
        <p:spPr>
          <a:xfrm>
            <a:off x="819150" y="3392625"/>
            <a:ext cx="3753000" cy="1457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Arial"/>
              <a:buChar char="●"/>
            </a:pPr>
            <a:r>
              <a:rPr lang="en" sz="1400" u="sng">
                <a:solidFill>
                  <a:schemeClr val="lt1"/>
                </a:solidFill>
                <a:latin typeface="Courier New"/>
                <a:ea typeface="Courier New"/>
                <a:cs typeface="Courier New"/>
                <a:sym typeface="Courier New"/>
              </a:rPr>
              <a:t>ASSERTIONS:</a:t>
            </a:r>
            <a:endParaRPr sz="1400" u="sng">
              <a:solidFill>
                <a:schemeClr val="lt1"/>
              </a:solidFill>
              <a:latin typeface="Courier New"/>
              <a:ea typeface="Courier New"/>
              <a:cs typeface="Courier New"/>
              <a:sym typeface="Courier New"/>
            </a:endParaRPr>
          </a:p>
          <a:p>
            <a:pPr indent="-304800" lvl="1" marL="914400" rtl="0" algn="l">
              <a:spcBef>
                <a:spcPts val="0"/>
              </a:spcBef>
              <a:spcAft>
                <a:spcPts val="0"/>
              </a:spcAft>
              <a:buClr>
                <a:srgbClr val="24292E"/>
              </a:buClr>
              <a:buSzPts val="1200"/>
              <a:buFont typeface="Arial"/>
              <a:buChar char="○"/>
            </a:pPr>
            <a:r>
              <a:rPr lang="en" sz="1000">
                <a:solidFill>
                  <a:srgbClr val="24292E"/>
                </a:solidFill>
                <a:latin typeface="Courier New"/>
                <a:ea typeface="Courier New"/>
                <a:cs typeface="Courier New"/>
                <a:sym typeface="Courier New"/>
              </a:rPr>
              <a:t>ASSERT_THROW(statement, exception_type);</a:t>
            </a:r>
            <a:endParaRPr sz="1000">
              <a:solidFill>
                <a:srgbClr val="24292E"/>
              </a:solidFill>
              <a:latin typeface="Courier New"/>
              <a:ea typeface="Courier New"/>
              <a:cs typeface="Courier New"/>
              <a:sym typeface="Courier New"/>
            </a:endParaRPr>
          </a:p>
          <a:p>
            <a:pPr indent="-292100" lvl="1" marL="914400" rtl="0" algn="l">
              <a:spcBef>
                <a:spcPts val="0"/>
              </a:spcBef>
              <a:spcAft>
                <a:spcPts val="0"/>
              </a:spcAft>
              <a:buClr>
                <a:srgbClr val="24292E"/>
              </a:buClr>
              <a:buSzPts val="1000"/>
              <a:buFont typeface="Courier New"/>
              <a:buChar char="○"/>
            </a:pPr>
            <a:r>
              <a:rPr lang="en" sz="1000">
                <a:solidFill>
                  <a:srgbClr val="24292E"/>
                </a:solidFill>
                <a:latin typeface="Courier New"/>
                <a:ea typeface="Courier New"/>
                <a:cs typeface="Courier New"/>
                <a:sym typeface="Courier New"/>
              </a:rPr>
              <a:t>ASSERT_ANY_THROW(statement);</a:t>
            </a:r>
            <a:endParaRPr sz="1000">
              <a:solidFill>
                <a:srgbClr val="24292E"/>
              </a:solidFill>
              <a:latin typeface="Courier New"/>
              <a:ea typeface="Courier New"/>
              <a:cs typeface="Courier New"/>
              <a:sym typeface="Courier New"/>
            </a:endParaRPr>
          </a:p>
          <a:p>
            <a:pPr indent="-292100" lvl="1" marL="914400" rtl="0" algn="l">
              <a:spcBef>
                <a:spcPts val="0"/>
              </a:spcBef>
              <a:spcAft>
                <a:spcPts val="0"/>
              </a:spcAft>
              <a:buClr>
                <a:srgbClr val="24292E"/>
              </a:buClr>
              <a:buSzPts val="1000"/>
              <a:buFont typeface="Courier New"/>
              <a:buChar char="○"/>
            </a:pPr>
            <a:r>
              <a:rPr lang="en" sz="1000">
                <a:solidFill>
                  <a:srgbClr val="24292E"/>
                </a:solidFill>
                <a:latin typeface="Courier New"/>
                <a:ea typeface="Courier New"/>
                <a:cs typeface="Courier New"/>
                <a:sym typeface="Courier New"/>
              </a:rPr>
              <a:t>ASSERT_NO_THROW(statement);</a:t>
            </a:r>
            <a:endParaRPr sz="1000">
              <a:solidFill>
                <a:srgbClr val="24292E"/>
              </a:solidFill>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819150" y="322825"/>
            <a:ext cx="7505700" cy="14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Example 1 </a:t>
            </a:r>
            <a:endParaRPr/>
          </a:p>
        </p:txBody>
      </p:sp>
      <p:sp>
        <p:nvSpPr>
          <p:cNvPr id="206" name="Google Shape;206;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Add for loop example</a:t>
            </a:r>
            <a:endParaRPr/>
          </a:p>
        </p:txBody>
      </p:sp>
      <p:pic>
        <p:nvPicPr>
          <p:cNvPr id="207" name="Google Shape;207;p25"/>
          <p:cNvPicPr preferRelativeResize="0"/>
          <p:nvPr/>
        </p:nvPicPr>
        <p:blipFill>
          <a:blip r:embed="rId3">
            <a:alphaModFix/>
          </a:blip>
          <a:stretch>
            <a:fillRect/>
          </a:stretch>
        </p:blipFill>
        <p:spPr>
          <a:xfrm>
            <a:off x="284375" y="860825"/>
            <a:ext cx="5822949" cy="4013676"/>
          </a:xfrm>
          <a:prstGeom prst="rect">
            <a:avLst/>
          </a:prstGeom>
          <a:noFill/>
          <a:ln>
            <a:noFill/>
          </a:ln>
        </p:spPr>
      </p:pic>
      <p:pic>
        <p:nvPicPr>
          <p:cNvPr id="208" name="Google Shape;208;p25"/>
          <p:cNvPicPr preferRelativeResize="0"/>
          <p:nvPr/>
        </p:nvPicPr>
        <p:blipFill>
          <a:blip r:embed="rId4">
            <a:alphaModFix/>
          </a:blip>
          <a:stretch>
            <a:fillRect/>
          </a:stretch>
        </p:blipFill>
        <p:spPr>
          <a:xfrm>
            <a:off x="4059175" y="1769599"/>
            <a:ext cx="4839750" cy="3104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819150" y="3506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example 2</a:t>
            </a:r>
            <a:endParaRPr/>
          </a:p>
        </p:txBody>
      </p:sp>
      <p:sp>
        <p:nvSpPr>
          <p:cNvPr id="214" name="Google Shape;214;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Any other exxample</a:t>
            </a:r>
            <a:endParaRPr/>
          </a:p>
        </p:txBody>
      </p:sp>
      <p:pic>
        <p:nvPicPr>
          <p:cNvPr id="215" name="Google Shape;215;p26"/>
          <p:cNvPicPr preferRelativeResize="0"/>
          <p:nvPr/>
        </p:nvPicPr>
        <p:blipFill>
          <a:blip r:embed="rId3">
            <a:alphaModFix/>
          </a:blip>
          <a:stretch>
            <a:fillRect/>
          </a:stretch>
        </p:blipFill>
        <p:spPr>
          <a:xfrm>
            <a:off x="303775" y="1220248"/>
            <a:ext cx="4600575" cy="3380200"/>
          </a:xfrm>
          <a:prstGeom prst="rect">
            <a:avLst/>
          </a:prstGeom>
          <a:noFill/>
          <a:ln>
            <a:noFill/>
          </a:ln>
        </p:spPr>
      </p:pic>
      <p:pic>
        <p:nvPicPr>
          <p:cNvPr id="216" name="Google Shape;216;p26"/>
          <p:cNvPicPr preferRelativeResize="0"/>
          <p:nvPr/>
        </p:nvPicPr>
        <p:blipFill>
          <a:blip r:embed="rId4">
            <a:alphaModFix/>
          </a:blip>
          <a:stretch>
            <a:fillRect/>
          </a:stretch>
        </p:blipFill>
        <p:spPr>
          <a:xfrm>
            <a:off x="4904350" y="1220250"/>
            <a:ext cx="3990325" cy="2057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819150" y="3506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example 3</a:t>
            </a:r>
            <a:endParaRPr/>
          </a:p>
        </p:txBody>
      </p:sp>
      <p:sp>
        <p:nvSpPr>
          <p:cNvPr id="222" name="Google Shape;222;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Any other exxample</a:t>
            </a:r>
            <a:endParaRPr/>
          </a:p>
        </p:txBody>
      </p:sp>
      <p:pic>
        <p:nvPicPr>
          <p:cNvPr id="223" name="Google Shape;223;p27"/>
          <p:cNvPicPr preferRelativeResize="0"/>
          <p:nvPr/>
        </p:nvPicPr>
        <p:blipFill>
          <a:blip r:embed="rId3">
            <a:alphaModFix/>
          </a:blip>
          <a:stretch>
            <a:fillRect/>
          </a:stretch>
        </p:blipFill>
        <p:spPr>
          <a:xfrm>
            <a:off x="4658075" y="1220250"/>
            <a:ext cx="4236600" cy="2057400"/>
          </a:xfrm>
          <a:prstGeom prst="rect">
            <a:avLst/>
          </a:prstGeom>
          <a:noFill/>
          <a:ln>
            <a:noFill/>
          </a:ln>
        </p:spPr>
      </p:pic>
      <p:pic>
        <p:nvPicPr>
          <p:cNvPr id="224" name="Google Shape;224;p27"/>
          <p:cNvPicPr preferRelativeResize="0"/>
          <p:nvPr/>
        </p:nvPicPr>
        <p:blipFill>
          <a:blip r:embed="rId4">
            <a:alphaModFix/>
          </a:blip>
          <a:stretch>
            <a:fillRect/>
          </a:stretch>
        </p:blipFill>
        <p:spPr>
          <a:xfrm>
            <a:off x="276575" y="1220250"/>
            <a:ext cx="4381500" cy="3633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Example</a:t>
            </a:r>
            <a:endParaRPr/>
          </a:p>
        </p:txBody>
      </p:sp>
      <p:sp>
        <p:nvSpPr>
          <p:cNvPr id="230" name="Google Shape;230;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4292E"/>
              </a:buClr>
              <a:buSzPts val="1400"/>
              <a:buFont typeface="Arial"/>
              <a:buChar char="●"/>
            </a:pPr>
            <a:r>
              <a:rPr lang="en" sz="1400">
                <a:solidFill>
                  <a:srgbClr val="24292E"/>
                </a:solidFill>
                <a:latin typeface="Arial"/>
                <a:ea typeface="Arial"/>
                <a:cs typeface="Arial"/>
                <a:sym typeface="Arial"/>
              </a:rPr>
              <a:t>The </a:t>
            </a:r>
            <a:r>
              <a:rPr lang="en" sz="1400" u="sng">
                <a:solidFill>
                  <a:srgbClr val="0366D6"/>
                </a:solidFill>
                <a:latin typeface="Arial"/>
                <a:ea typeface="Arial"/>
                <a:cs typeface="Arial"/>
                <a:sym typeface="Arial"/>
                <a:hlinkClick r:id="rId3"/>
              </a:rPr>
              <a:t>Chromium projects</a:t>
            </a:r>
            <a:r>
              <a:rPr lang="en" sz="1400">
                <a:solidFill>
                  <a:srgbClr val="24292E"/>
                </a:solidFill>
                <a:latin typeface="Arial"/>
                <a:ea typeface="Arial"/>
                <a:cs typeface="Arial"/>
                <a:sym typeface="Arial"/>
              </a:rPr>
              <a:t> (behind the Chrome browser and Chrome OS).</a:t>
            </a:r>
            <a:endParaRPr sz="1400">
              <a:solidFill>
                <a:srgbClr val="24292E"/>
              </a:solidFill>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lang="en" sz="1400">
                <a:solidFill>
                  <a:srgbClr val="24292E"/>
                </a:solidFill>
                <a:latin typeface="Arial"/>
                <a:ea typeface="Arial"/>
                <a:cs typeface="Arial"/>
                <a:sym typeface="Arial"/>
              </a:rPr>
              <a:t>The </a:t>
            </a:r>
            <a:r>
              <a:rPr lang="en" sz="1400" u="sng">
                <a:solidFill>
                  <a:srgbClr val="0366D6"/>
                </a:solidFill>
                <a:latin typeface="Arial"/>
                <a:ea typeface="Arial"/>
                <a:cs typeface="Arial"/>
                <a:sym typeface="Arial"/>
                <a:hlinkClick r:id="rId4"/>
              </a:rPr>
              <a:t>LLVM</a:t>
            </a:r>
            <a:r>
              <a:rPr lang="en" sz="1400">
                <a:solidFill>
                  <a:srgbClr val="24292E"/>
                </a:solidFill>
                <a:latin typeface="Arial"/>
                <a:ea typeface="Arial"/>
                <a:cs typeface="Arial"/>
                <a:sym typeface="Arial"/>
              </a:rPr>
              <a:t> compiler.</a:t>
            </a:r>
            <a:endParaRPr sz="1400">
              <a:solidFill>
                <a:srgbClr val="24292E"/>
              </a:solidFill>
              <a:latin typeface="Arial"/>
              <a:ea typeface="Arial"/>
              <a:cs typeface="Arial"/>
              <a:sym typeface="Arial"/>
            </a:endParaRPr>
          </a:p>
          <a:p>
            <a:pPr indent="-317500" lvl="0" marL="457200" rtl="0" algn="l">
              <a:spcBef>
                <a:spcPts val="0"/>
              </a:spcBef>
              <a:spcAft>
                <a:spcPts val="0"/>
              </a:spcAft>
              <a:buSzPts val="1400"/>
              <a:buChar char="●"/>
            </a:pPr>
            <a:r>
              <a:rPr lang="en" sz="1400" u="sng">
                <a:solidFill>
                  <a:srgbClr val="0366D6"/>
                </a:solidFill>
                <a:highlight>
                  <a:srgbClr val="FFFFFF"/>
                </a:highlight>
                <a:latin typeface="Arial"/>
                <a:ea typeface="Arial"/>
                <a:cs typeface="Arial"/>
                <a:sym typeface="Arial"/>
                <a:hlinkClick r:id="rId5"/>
              </a:rPr>
              <a:t>Protocol Buffers</a:t>
            </a:r>
            <a:r>
              <a:rPr lang="en" sz="1400">
                <a:solidFill>
                  <a:srgbClr val="24292E"/>
                </a:solidFill>
                <a:highlight>
                  <a:srgbClr val="FFFFFF"/>
                </a:highlight>
                <a:latin typeface="Arial"/>
                <a:ea typeface="Arial"/>
                <a:cs typeface="Arial"/>
                <a:sym typeface="Arial"/>
              </a:rPr>
              <a:t>, Google's data interchange format.</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lang="en" sz="1400">
                <a:solidFill>
                  <a:srgbClr val="24292E"/>
                </a:solidFill>
                <a:latin typeface="Arial"/>
                <a:ea typeface="Arial"/>
                <a:cs typeface="Arial"/>
                <a:sym typeface="Arial"/>
              </a:rPr>
              <a:t>The </a:t>
            </a:r>
            <a:r>
              <a:rPr lang="en" sz="1400" u="sng">
                <a:solidFill>
                  <a:srgbClr val="0366D6"/>
                </a:solidFill>
                <a:latin typeface="Arial"/>
                <a:ea typeface="Arial"/>
                <a:cs typeface="Arial"/>
                <a:sym typeface="Arial"/>
                <a:hlinkClick r:id="rId6"/>
              </a:rPr>
              <a:t>OpenCV</a:t>
            </a:r>
            <a:r>
              <a:rPr lang="en" sz="1400">
                <a:solidFill>
                  <a:srgbClr val="24292E"/>
                </a:solidFill>
                <a:latin typeface="Arial"/>
                <a:ea typeface="Arial"/>
                <a:cs typeface="Arial"/>
                <a:sym typeface="Arial"/>
              </a:rPr>
              <a:t> computer vision library.</a:t>
            </a:r>
            <a:endParaRPr sz="1400">
              <a:solidFill>
                <a:srgbClr val="24292E"/>
              </a:solidFill>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lang="en" sz="1400" u="sng">
                <a:solidFill>
                  <a:srgbClr val="0366D6"/>
                </a:solidFill>
                <a:latin typeface="Arial"/>
                <a:ea typeface="Arial"/>
                <a:cs typeface="Arial"/>
                <a:sym typeface="Arial"/>
                <a:hlinkClick r:id="rId7"/>
              </a:rPr>
              <a:t>tiny-dnn</a:t>
            </a:r>
            <a:r>
              <a:rPr lang="en" sz="1400">
                <a:solidFill>
                  <a:srgbClr val="24292E"/>
                </a:solidFill>
                <a:latin typeface="Arial"/>
                <a:ea typeface="Arial"/>
                <a:cs typeface="Arial"/>
                <a:sym typeface="Arial"/>
              </a:rPr>
              <a:t>: header only, dependency-free deep learning framework in C++11.</a:t>
            </a:r>
            <a:endParaRPr sz="1400">
              <a:solidFill>
                <a:srgbClr val="24292E"/>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236" name="Google Shape;236;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24292E"/>
                </a:solidFill>
                <a:highlight>
                  <a:srgbClr val="FFFFFF"/>
                </a:highlight>
                <a:latin typeface="Arial"/>
                <a:ea typeface="Arial"/>
                <a:cs typeface="Arial"/>
                <a:sym typeface="Arial"/>
              </a:rPr>
              <a:t>Google Test is designed to be thread-safe. The implementation is thread-safe on systems where the </a:t>
            </a:r>
            <a:r>
              <a:rPr lang="en" sz="1400">
                <a:solidFill>
                  <a:srgbClr val="24292E"/>
                </a:solidFill>
                <a:latin typeface="Courier New"/>
                <a:ea typeface="Courier New"/>
                <a:cs typeface="Courier New"/>
                <a:sym typeface="Courier New"/>
              </a:rPr>
              <a:t>pthreads</a:t>
            </a:r>
            <a:r>
              <a:rPr lang="en" sz="1400">
                <a:solidFill>
                  <a:srgbClr val="24292E"/>
                </a:solidFill>
                <a:highlight>
                  <a:srgbClr val="FFFFFF"/>
                </a:highlight>
                <a:latin typeface="Arial"/>
                <a:ea typeface="Arial"/>
                <a:cs typeface="Arial"/>
                <a:sym typeface="Arial"/>
              </a:rPr>
              <a:t> library is available. It is currently </a:t>
            </a:r>
            <a:r>
              <a:rPr i="1" lang="en" sz="1400">
                <a:solidFill>
                  <a:srgbClr val="24292E"/>
                </a:solidFill>
                <a:highlight>
                  <a:srgbClr val="FFFFFF"/>
                </a:highlight>
                <a:latin typeface="Arial"/>
                <a:ea typeface="Arial"/>
                <a:cs typeface="Arial"/>
                <a:sym typeface="Arial"/>
              </a:rPr>
              <a:t>unsafe</a:t>
            </a:r>
            <a:r>
              <a:rPr lang="en" sz="1400">
                <a:solidFill>
                  <a:srgbClr val="24292E"/>
                </a:solidFill>
                <a:highlight>
                  <a:srgbClr val="FFFFFF"/>
                </a:highlight>
                <a:latin typeface="Arial"/>
                <a:ea typeface="Arial"/>
                <a:cs typeface="Arial"/>
                <a:sym typeface="Arial"/>
              </a:rPr>
              <a:t> to use Google Test assertions from two threads concurrently on other systems (e.g. Windows). In most tests this is not an issue as usually the assertions are done in the main thread.</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Boost Test</a:t>
            </a:r>
            <a:endParaRPr/>
          </a:p>
        </p:txBody>
      </p:sp>
      <p:sp>
        <p:nvSpPr>
          <p:cNvPr id="242" name="Google Shape;242;p3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 library for writing c++ tests</a:t>
            </a:r>
            <a:endParaRPr/>
          </a:p>
          <a:p>
            <a:pPr indent="-311150" lvl="0" marL="457200" rtl="0" algn="l">
              <a:spcBef>
                <a:spcPts val="0"/>
              </a:spcBef>
              <a:spcAft>
                <a:spcPts val="0"/>
              </a:spcAft>
              <a:buSzPts val="1300"/>
              <a:buChar char="●"/>
            </a:pPr>
            <a:r>
              <a:rPr lang="en"/>
              <a:t>An XUnit test framework</a:t>
            </a:r>
            <a:endParaRPr/>
          </a:p>
          <a:p>
            <a:pPr indent="-311150" lvl="0" marL="457200" rtl="0" algn="l">
              <a:spcBef>
                <a:spcPts val="0"/>
              </a:spcBef>
              <a:spcAft>
                <a:spcPts val="0"/>
              </a:spcAft>
              <a:buSzPts val="1300"/>
              <a:buChar char="●"/>
            </a:pPr>
            <a:r>
              <a:rPr lang="en" sz="1200">
                <a:solidFill>
                  <a:srgbClr val="24292E"/>
                </a:solidFill>
                <a:highlight>
                  <a:srgbClr val="FFFFFF"/>
                </a:highlight>
                <a:latin typeface="Arial"/>
                <a:ea typeface="Arial"/>
                <a:cs typeface="Arial"/>
                <a:sym typeface="Arial"/>
              </a:rPr>
              <a:t>Boost Software License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Boost Test</a:t>
            </a:r>
            <a:endParaRPr/>
          </a:p>
        </p:txBody>
      </p:sp>
      <p:sp>
        <p:nvSpPr>
          <p:cNvPr id="248" name="Google Shape;248;p3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01625" lvl="0" marL="457200" rtl="0" algn="l">
              <a:spcBef>
                <a:spcPts val="1200"/>
              </a:spcBef>
              <a:spcAft>
                <a:spcPts val="0"/>
              </a:spcAft>
              <a:buClr>
                <a:srgbClr val="000000"/>
              </a:buClr>
              <a:buSzPts val="1150"/>
              <a:buFont typeface="Arial"/>
              <a:buChar char="●"/>
            </a:pPr>
            <a:r>
              <a:rPr lang="en" sz="1150">
                <a:solidFill>
                  <a:srgbClr val="000000"/>
                </a:solidFill>
                <a:latin typeface="Arial"/>
                <a:ea typeface="Arial"/>
                <a:cs typeface="Arial"/>
                <a:sym typeface="Arial"/>
              </a:rPr>
              <a:t>The framework provides a uniform (and well-supported) testing and reporting environment.</a:t>
            </a:r>
            <a:endParaRPr sz="1150">
              <a:solidFill>
                <a:srgbClr val="000000"/>
              </a:solidFill>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lang="en" sz="1150">
                <a:solidFill>
                  <a:srgbClr val="000000"/>
                </a:solidFill>
                <a:highlight>
                  <a:srgbClr val="FFFFFF"/>
                </a:highlight>
                <a:latin typeface="Arial"/>
                <a:ea typeface="Arial"/>
                <a:cs typeface="Arial"/>
                <a:sym typeface="Arial"/>
              </a:rPr>
              <a:t>Using the framework simplifies the process of creating and maintaining unit tests:</a:t>
            </a:r>
            <a:endParaRPr sz="1150">
              <a:solidFill>
                <a:srgbClr val="000000"/>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extensible logging, XML and JUNIT outputs for third-party tools (eg. cont. integration)</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provide assertion </a:t>
            </a:r>
            <a:r>
              <a:rPr lang="en" sz="1200" u="sng">
                <a:solidFill>
                  <a:srgbClr val="0366D6"/>
                </a:solidFill>
                <a:latin typeface="Arial"/>
                <a:ea typeface="Arial"/>
                <a:cs typeface="Arial"/>
                <a:sym typeface="Arial"/>
                <a:hlinkClick r:id="rId3"/>
              </a:rPr>
              <a:t>context</a:t>
            </a:r>
            <a:r>
              <a:rPr lang="en" sz="1200">
                <a:solidFill>
                  <a:srgbClr val="24292E"/>
                </a:solidFill>
                <a:latin typeface="Arial"/>
                <a:ea typeface="Arial"/>
                <a:cs typeface="Arial"/>
                <a:sym typeface="Arial"/>
              </a:rPr>
              <a:t> for advanced diagnostic on failure</a:t>
            </a:r>
            <a:endParaRPr sz="1200">
              <a:solidFill>
                <a:srgbClr val="24292E"/>
              </a:solidFill>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powerful and extensible </a:t>
            </a:r>
            <a:r>
              <a:rPr lang="en" sz="1200" u="sng">
                <a:solidFill>
                  <a:srgbClr val="0366D6"/>
                </a:solidFill>
                <a:latin typeface="Arial"/>
                <a:ea typeface="Arial"/>
                <a:cs typeface="Arial"/>
                <a:sym typeface="Arial"/>
                <a:hlinkClick r:id="rId4"/>
              </a:rPr>
              <a:t>dataset</a:t>
            </a:r>
            <a:r>
              <a:rPr lang="en" sz="1200">
                <a:solidFill>
                  <a:srgbClr val="24292E"/>
                </a:solidFill>
                <a:latin typeface="Arial"/>
                <a:ea typeface="Arial"/>
                <a:cs typeface="Arial"/>
                <a:sym typeface="Arial"/>
              </a:rPr>
              <a:t> tests</a:t>
            </a:r>
            <a:endParaRPr sz="1200">
              <a:solidFill>
                <a:srgbClr val="24292E"/>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It is the process used to identify the correctness, completeness and quality of developed computer software.</a:t>
            </a:r>
            <a:endParaRPr sz="1800"/>
          </a:p>
          <a:p>
            <a:pPr indent="-342900" lvl="0" marL="457200" rtl="0" algn="l">
              <a:spcBef>
                <a:spcPts val="0"/>
              </a:spcBef>
              <a:spcAft>
                <a:spcPts val="0"/>
              </a:spcAft>
              <a:buSzPts val="1800"/>
              <a:buChar char="●"/>
            </a:pPr>
            <a:r>
              <a:rPr lang="en" sz="1800"/>
              <a:t>Example: C++ testing tools(Google Test, Boost Test), Java (selenium), Python(Pytest)</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Boost.test vs GTest</a:t>
            </a:r>
            <a:endParaRPr/>
          </a:p>
        </p:txBody>
      </p:sp>
      <p:graphicFrame>
        <p:nvGraphicFramePr>
          <p:cNvPr id="254" name="Google Shape;254;p32"/>
          <p:cNvGraphicFramePr/>
          <p:nvPr/>
        </p:nvGraphicFramePr>
        <p:xfrm>
          <a:off x="952500" y="1809750"/>
          <a:ext cx="3000000" cy="3000000"/>
        </p:xfrm>
        <a:graphic>
          <a:graphicData uri="http://schemas.openxmlformats.org/drawingml/2006/table">
            <a:tbl>
              <a:tblPr>
                <a:noFill/>
                <a:tableStyleId>{F0B1B9B5-42A6-4BE7-863F-75BF0EF85D93}</a:tableStyleId>
              </a:tblPr>
              <a:tblGrid>
                <a:gridCol w="3619500"/>
                <a:gridCol w="3619500"/>
              </a:tblGrid>
              <a:tr h="381000">
                <a:tc>
                  <a:txBody>
                    <a:bodyPr>
                      <a:noAutofit/>
                    </a:bodyPr>
                    <a:lstStyle/>
                    <a:p>
                      <a:pPr indent="0" lvl="0" marL="0" rtl="0" algn="ctr">
                        <a:spcBef>
                          <a:spcPts val="0"/>
                        </a:spcBef>
                        <a:spcAft>
                          <a:spcPts val="0"/>
                        </a:spcAft>
                        <a:buNone/>
                      </a:pPr>
                      <a:r>
                        <a:rPr lang="en">
                          <a:solidFill>
                            <a:schemeClr val="lt1"/>
                          </a:solidFill>
                        </a:rPr>
                        <a:t>Boost.Test</a:t>
                      </a:r>
                      <a:endParaRPr>
                        <a:solidFill>
                          <a:schemeClr val="lt1"/>
                        </a:solidFill>
                      </a:endParaRPr>
                    </a:p>
                  </a:txBody>
                  <a:tcPr marT="91425" marB="91425" marR="91425" marL="91425"/>
                </a:tc>
                <a:tc>
                  <a:txBody>
                    <a:bodyPr>
                      <a:noAutofit/>
                    </a:bodyPr>
                    <a:lstStyle/>
                    <a:p>
                      <a:pPr indent="0" lvl="0" marL="0" rtl="0" algn="ctr">
                        <a:spcBef>
                          <a:spcPts val="0"/>
                        </a:spcBef>
                        <a:spcAft>
                          <a:spcPts val="0"/>
                        </a:spcAft>
                        <a:buNone/>
                      </a:pPr>
                      <a:r>
                        <a:rPr lang="en">
                          <a:solidFill>
                            <a:schemeClr val="lt1"/>
                          </a:solidFill>
                        </a:rPr>
                        <a:t>Google Test</a:t>
                      </a:r>
                      <a:endParaRPr>
                        <a:solidFill>
                          <a:schemeClr val="lt1"/>
                        </a:solidFill>
                      </a:endParaRPr>
                    </a:p>
                  </a:txBody>
                  <a:tcPr marT="91425" marB="91425" marR="91425" marL="91425"/>
                </a:tc>
              </a:tr>
              <a:tr h="381000">
                <a:tc>
                  <a:txBody>
                    <a:bodyPr>
                      <a:noAutofit/>
                    </a:bodyPr>
                    <a:lstStyle/>
                    <a:p>
                      <a:pPr indent="0" lvl="0" marL="0" rtl="0" algn="l">
                        <a:spcBef>
                          <a:spcPts val="0"/>
                        </a:spcBef>
                        <a:spcAft>
                          <a:spcPts val="0"/>
                        </a:spcAft>
                        <a:buNone/>
                      </a:pPr>
                      <a:r>
                        <a:rPr lang="en"/>
                        <a:t>Does not support mock object.</a:t>
                      </a:r>
                      <a:endParaRPr/>
                    </a:p>
                  </a:txBody>
                  <a:tcPr marT="91425" marB="91425" marR="91425" marL="91425"/>
                </a:tc>
                <a:tc>
                  <a:txBody>
                    <a:bodyPr>
                      <a:noAutofit/>
                    </a:bodyPr>
                    <a:lstStyle/>
                    <a:p>
                      <a:pPr indent="0" lvl="0" marL="0" rtl="0" algn="l">
                        <a:spcBef>
                          <a:spcPts val="0"/>
                        </a:spcBef>
                        <a:spcAft>
                          <a:spcPts val="0"/>
                        </a:spcAft>
                        <a:buNone/>
                      </a:pPr>
                      <a:r>
                        <a:rPr lang="en"/>
                        <a:t>Support mock object.</a:t>
                      </a:r>
                      <a:endParaRPr/>
                    </a:p>
                  </a:txBody>
                  <a:tcPr marT="91425" marB="91425" marR="91425" marL="91425"/>
                </a:tc>
              </a:tr>
              <a:tr h="381000">
                <a:tc>
                  <a:txBody>
                    <a:bodyPr>
                      <a:noAutofit/>
                    </a:bodyPr>
                    <a:lstStyle/>
                    <a:p>
                      <a:pPr indent="0" lvl="0" marL="0" rtl="0" algn="l">
                        <a:spcBef>
                          <a:spcPts val="0"/>
                        </a:spcBef>
                        <a:spcAft>
                          <a:spcPts val="0"/>
                        </a:spcAft>
                        <a:buNone/>
                      </a:pPr>
                      <a:r>
                        <a:rPr lang="en"/>
                        <a:t>Extended feature with event mechanism not supported.</a:t>
                      </a:r>
                      <a:endParaRPr/>
                    </a:p>
                  </a:txBody>
                  <a:tcPr marT="91425" marB="91425" marR="91425" marL="91425"/>
                </a:tc>
                <a:tc>
                  <a:txBody>
                    <a:bodyPr>
                      <a:noAutofit/>
                    </a:bodyPr>
                    <a:lstStyle/>
                    <a:p>
                      <a:pPr indent="0" lvl="0" marL="0" rtl="0" algn="l">
                        <a:spcBef>
                          <a:spcPts val="0"/>
                        </a:spcBef>
                        <a:spcAft>
                          <a:spcPts val="0"/>
                        </a:spcAft>
                        <a:buNone/>
                      </a:pPr>
                      <a:r>
                        <a:rPr lang="en"/>
                        <a:t>Extended feature with event mechanism supported.</a:t>
                      </a:r>
                      <a:endParaRPr/>
                    </a:p>
                  </a:txBody>
                  <a:tcPr marT="91425" marB="91425" marR="91425" marL="91425"/>
                </a:tc>
              </a:tr>
              <a:tr h="381000">
                <a:tc>
                  <a:txBody>
                    <a:bodyPr>
                      <a:noAutofit/>
                    </a:bodyPr>
                    <a:lstStyle/>
                    <a:p>
                      <a:pPr indent="0" lvl="0" marL="0" rtl="0" algn="l">
                        <a:spcBef>
                          <a:spcPts val="0"/>
                        </a:spcBef>
                        <a:spcAft>
                          <a:spcPts val="0"/>
                        </a:spcAft>
                        <a:buNone/>
                      </a:pPr>
                      <a:r>
                        <a:rPr lang="en"/>
                        <a:t>Does not support distributed machine architecture.</a:t>
                      </a:r>
                      <a:endParaRPr/>
                    </a:p>
                  </a:txBody>
                  <a:tcPr marT="91425" marB="91425" marR="91425" marL="91425"/>
                </a:tc>
                <a:tc>
                  <a:txBody>
                    <a:bodyPr>
                      <a:noAutofit/>
                    </a:bodyPr>
                    <a:lstStyle/>
                    <a:p>
                      <a:pPr indent="0" lvl="0" marL="0" rtl="0" algn="l">
                        <a:spcBef>
                          <a:spcPts val="0"/>
                        </a:spcBef>
                        <a:spcAft>
                          <a:spcPts val="0"/>
                        </a:spcAft>
                        <a:buNone/>
                      </a:pPr>
                      <a:r>
                        <a:rPr lang="en"/>
                        <a:t>Support distributed machine architecture</a:t>
                      </a:r>
                      <a:endParaRPr/>
                    </a:p>
                  </a:txBody>
                  <a:tcPr marT="91425" marB="91425" marR="91425" marL="91425"/>
                </a:tc>
              </a:tr>
              <a:tr h="381000">
                <a:tc>
                  <a:txBody>
                    <a:bodyPr>
                      <a:noAutofit/>
                    </a:bodyPr>
                    <a:lstStyle/>
                    <a:p>
                      <a:pPr indent="0" lvl="0" marL="0" rtl="0" algn="l">
                        <a:spcBef>
                          <a:spcPts val="0"/>
                        </a:spcBef>
                        <a:spcAft>
                          <a:spcPts val="0"/>
                        </a:spcAft>
                        <a:buNone/>
                      </a:pPr>
                      <a:r>
                        <a:rPr lang="en"/>
                        <a:t>Does not provide thread safety while running.</a:t>
                      </a:r>
                      <a:endParaRPr/>
                    </a:p>
                  </a:txBody>
                  <a:tcPr marT="91425" marB="91425" marR="91425" marL="91425"/>
                </a:tc>
                <a:tc>
                  <a:txBody>
                    <a:bodyPr>
                      <a:noAutofit/>
                    </a:bodyPr>
                    <a:lstStyle/>
                    <a:p>
                      <a:pPr indent="0" lvl="0" marL="0" rtl="0" algn="l">
                        <a:spcBef>
                          <a:spcPts val="0"/>
                        </a:spcBef>
                        <a:spcAft>
                          <a:spcPts val="0"/>
                        </a:spcAft>
                        <a:buNone/>
                      </a:pPr>
                      <a:r>
                        <a:rPr lang="en"/>
                        <a:t>Provide thread safety.</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Assertions</a:t>
            </a:r>
            <a:endParaRPr/>
          </a:p>
        </p:txBody>
      </p:sp>
      <p:sp>
        <p:nvSpPr>
          <p:cNvPr id="260" name="Google Shape;260;p3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rgbClr val="000000"/>
                </a:solidFill>
              </a:rPr>
              <a:t>BOOST_TEST(predicate)</a:t>
            </a:r>
            <a:endParaRPr sz="1400">
              <a:solidFill>
                <a:srgbClr val="000000"/>
              </a:solidFill>
            </a:endParaRPr>
          </a:p>
          <a:p>
            <a:pPr indent="-317500" lvl="0" marL="457200" rtl="0" algn="l">
              <a:lnSpc>
                <a:spcPct val="135714"/>
              </a:lnSpc>
              <a:spcBef>
                <a:spcPts val="0"/>
              </a:spcBef>
              <a:spcAft>
                <a:spcPts val="0"/>
              </a:spcAft>
              <a:buClr>
                <a:srgbClr val="000000"/>
              </a:buClr>
              <a:buSzPts val="1400"/>
              <a:buChar char="●"/>
            </a:pPr>
            <a:r>
              <a:rPr lang="en" sz="1400">
                <a:solidFill>
                  <a:srgbClr val="000000"/>
                </a:solidFill>
              </a:rPr>
              <a:t>BOOST_CHECK(predicate)</a:t>
            </a:r>
            <a:endParaRPr sz="1400"/>
          </a:p>
          <a:p>
            <a:pPr indent="-317500" lvl="0" marL="457200" rtl="0" algn="l">
              <a:spcBef>
                <a:spcPts val="0"/>
              </a:spcBef>
              <a:spcAft>
                <a:spcPts val="0"/>
              </a:spcAft>
              <a:buSzPts val="1400"/>
              <a:buChar char="●"/>
            </a:pPr>
            <a:r>
              <a:rPr lang="en" sz="1400"/>
              <a:t>BOOST_WARN(predicate)</a:t>
            </a:r>
            <a:endParaRPr sz="1400"/>
          </a:p>
          <a:p>
            <a:pPr indent="-317500" lvl="0" marL="457200" rtl="0" algn="l">
              <a:spcBef>
                <a:spcPts val="0"/>
              </a:spcBef>
              <a:spcAft>
                <a:spcPts val="0"/>
              </a:spcAft>
              <a:buSzPts val="1400"/>
              <a:buChar char="●"/>
            </a:pPr>
            <a:r>
              <a:rPr lang="en" sz="1400"/>
              <a:t>BOOST_REQUIRE(predicate)</a:t>
            </a:r>
            <a:endParaRPr sz="1400"/>
          </a:p>
          <a:p>
            <a:pPr indent="-317500" lvl="0" marL="457200" rtl="0" algn="l">
              <a:lnSpc>
                <a:spcPct val="135714"/>
              </a:lnSpc>
              <a:spcBef>
                <a:spcPts val="0"/>
              </a:spcBef>
              <a:spcAft>
                <a:spcPts val="0"/>
              </a:spcAft>
              <a:buSzPts val="1400"/>
              <a:buChar char="●"/>
            </a:pPr>
            <a:r>
              <a:rPr lang="en" sz="1400">
                <a:solidFill>
                  <a:srgbClr val="000000"/>
                </a:solidFill>
              </a:rPr>
              <a:t>BOOST_CHECK_EQUAL(val1,val2)</a:t>
            </a:r>
            <a:endParaRPr sz="1400">
              <a:solidFill>
                <a:srgbClr val="000000"/>
              </a:solidFill>
            </a:endParaRPr>
          </a:p>
          <a:p>
            <a:pPr indent="-317500" lvl="0" marL="457200" rtl="0" algn="l">
              <a:lnSpc>
                <a:spcPct val="135714"/>
              </a:lnSpc>
              <a:spcBef>
                <a:spcPts val="0"/>
              </a:spcBef>
              <a:spcAft>
                <a:spcPts val="0"/>
              </a:spcAft>
              <a:buClr>
                <a:srgbClr val="000000"/>
              </a:buClr>
              <a:buSzPts val="1400"/>
              <a:buChar char="●"/>
            </a:pPr>
            <a:r>
              <a:rPr lang="en" sz="1400">
                <a:solidFill>
                  <a:srgbClr val="000000"/>
                </a:solidFill>
              </a:rPr>
              <a:t>BOOST_WARN_EQUAL(val1,val2)</a:t>
            </a:r>
            <a:endParaRPr sz="1400">
              <a:solidFill>
                <a:srgbClr val="000000"/>
              </a:solidFill>
            </a:endParaRPr>
          </a:p>
          <a:p>
            <a:pPr indent="-317500" lvl="0" marL="457200" rtl="0" algn="l">
              <a:lnSpc>
                <a:spcPct val="135714"/>
              </a:lnSpc>
              <a:spcBef>
                <a:spcPts val="0"/>
              </a:spcBef>
              <a:spcAft>
                <a:spcPts val="0"/>
              </a:spcAft>
              <a:buClr>
                <a:srgbClr val="000000"/>
              </a:buClr>
              <a:buSzPts val="1400"/>
              <a:buChar char="●"/>
            </a:pPr>
            <a:r>
              <a:rPr lang="en" sz="1400">
                <a:solidFill>
                  <a:srgbClr val="000000"/>
                </a:solidFill>
              </a:rPr>
              <a:t>BOOST_REQUIRE_EQUAL(val1,val2)</a:t>
            </a:r>
            <a:endParaRPr sz="14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4"/>
          <p:cNvSpPr txBox="1"/>
          <p:nvPr>
            <p:ph type="title"/>
          </p:nvPr>
        </p:nvSpPr>
        <p:spPr>
          <a:xfrm>
            <a:off x="819150" y="322825"/>
            <a:ext cx="7505700" cy="147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 Example 1 </a:t>
            </a:r>
            <a:endParaRPr/>
          </a:p>
        </p:txBody>
      </p:sp>
      <p:sp>
        <p:nvSpPr>
          <p:cNvPr id="266" name="Google Shape;266;p3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Add for loop example</a:t>
            </a:r>
            <a:endParaRPr/>
          </a:p>
        </p:txBody>
      </p:sp>
      <p:pic>
        <p:nvPicPr>
          <p:cNvPr id="267" name="Google Shape;267;p34"/>
          <p:cNvPicPr preferRelativeResize="0"/>
          <p:nvPr/>
        </p:nvPicPr>
        <p:blipFill>
          <a:blip r:embed="rId3">
            <a:alphaModFix/>
          </a:blip>
          <a:stretch>
            <a:fillRect/>
          </a:stretch>
        </p:blipFill>
        <p:spPr>
          <a:xfrm>
            <a:off x="258250" y="817800"/>
            <a:ext cx="3854599" cy="4110500"/>
          </a:xfrm>
          <a:prstGeom prst="rect">
            <a:avLst/>
          </a:prstGeom>
          <a:noFill/>
          <a:ln>
            <a:noFill/>
          </a:ln>
        </p:spPr>
      </p:pic>
      <p:pic>
        <p:nvPicPr>
          <p:cNvPr id="268" name="Google Shape;268;p34"/>
          <p:cNvPicPr preferRelativeResize="0"/>
          <p:nvPr/>
        </p:nvPicPr>
        <p:blipFill>
          <a:blip r:embed="rId4">
            <a:alphaModFix/>
          </a:blip>
          <a:stretch>
            <a:fillRect/>
          </a:stretch>
        </p:blipFill>
        <p:spPr>
          <a:xfrm>
            <a:off x="3680075" y="2166975"/>
            <a:ext cx="5337174" cy="2095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5"/>
          <p:cNvSpPr txBox="1"/>
          <p:nvPr>
            <p:ph type="title"/>
          </p:nvPr>
        </p:nvSpPr>
        <p:spPr>
          <a:xfrm>
            <a:off x="819150" y="3506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example 2</a:t>
            </a:r>
            <a:endParaRPr/>
          </a:p>
        </p:txBody>
      </p:sp>
      <p:sp>
        <p:nvSpPr>
          <p:cNvPr id="274" name="Google Shape;274;p3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Any other exxample</a:t>
            </a:r>
            <a:endParaRPr/>
          </a:p>
        </p:txBody>
      </p:sp>
      <p:pic>
        <p:nvPicPr>
          <p:cNvPr id="275" name="Google Shape;275;p35"/>
          <p:cNvPicPr preferRelativeResize="0"/>
          <p:nvPr/>
        </p:nvPicPr>
        <p:blipFill>
          <a:blip r:embed="rId3">
            <a:alphaModFix/>
          </a:blip>
          <a:stretch>
            <a:fillRect/>
          </a:stretch>
        </p:blipFill>
        <p:spPr>
          <a:xfrm>
            <a:off x="351875" y="1162125"/>
            <a:ext cx="5042300" cy="3669325"/>
          </a:xfrm>
          <a:prstGeom prst="rect">
            <a:avLst/>
          </a:prstGeom>
          <a:noFill/>
          <a:ln>
            <a:noFill/>
          </a:ln>
        </p:spPr>
      </p:pic>
      <p:pic>
        <p:nvPicPr>
          <p:cNvPr id="276" name="Google Shape;276;p35"/>
          <p:cNvPicPr preferRelativeResize="0"/>
          <p:nvPr/>
        </p:nvPicPr>
        <p:blipFill>
          <a:blip r:embed="rId4">
            <a:alphaModFix/>
          </a:blip>
          <a:stretch>
            <a:fillRect/>
          </a:stretch>
        </p:blipFill>
        <p:spPr>
          <a:xfrm>
            <a:off x="2675650" y="1990725"/>
            <a:ext cx="6126425" cy="1390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6"/>
          <p:cNvSpPr txBox="1"/>
          <p:nvPr>
            <p:ph type="title"/>
          </p:nvPr>
        </p:nvSpPr>
        <p:spPr>
          <a:xfrm>
            <a:off x="819150" y="3506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example 3</a:t>
            </a:r>
            <a:endParaRPr/>
          </a:p>
        </p:txBody>
      </p:sp>
      <p:sp>
        <p:nvSpPr>
          <p:cNvPr id="282" name="Google Shape;282;p3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Any other exxample</a:t>
            </a:r>
            <a:endParaRPr/>
          </a:p>
        </p:txBody>
      </p:sp>
      <p:pic>
        <p:nvPicPr>
          <p:cNvPr id="283" name="Google Shape;283;p36"/>
          <p:cNvPicPr preferRelativeResize="0"/>
          <p:nvPr/>
        </p:nvPicPr>
        <p:blipFill>
          <a:blip r:embed="rId3">
            <a:alphaModFix/>
          </a:blip>
          <a:stretch>
            <a:fillRect/>
          </a:stretch>
        </p:blipFill>
        <p:spPr>
          <a:xfrm>
            <a:off x="323225" y="1054525"/>
            <a:ext cx="4884475" cy="3723125"/>
          </a:xfrm>
          <a:prstGeom prst="rect">
            <a:avLst/>
          </a:prstGeom>
          <a:noFill/>
          <a:ln>
            <a:noFill/>
          </a:ln>
        </p:spPr>
      </p:pic>
      <p:pic>
        <p:nvPicPr>
          <p:cNvPr id="284" name="Google Shape;284;p36"/>
          <p:cNvPicPr preferRelativeResize="0"/>
          <p:nvPr/>
        </p:nvPicPr>
        <p:blipFill>
          <a:blip r:embed="rId4">
            <a:alphaModFix/>
          </a:blip>
          <a:stretch>
            <a:fillRect/>
          </a:stretch>
        </p:blipFill>
        <p:spPr>
          <a:xfrm>
            <a:off x="3615825" y="1144225"/>
            <a:ext cx="5143174" cy="2295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a:t>
            </a:r>
            <a:endParaRPr/>
          </a:p>
        </p:txBody>
      </p:sp>
      <p:sp>
        <p:nvSpPr>
          <p:cNvPr id="290" name="Google Shape;290;p3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rgbClr val="000000"/>
                </a:solidFill>
                <a:highlight>
                  <a:srgbClr val="FFFFFF"/>
                </a:highlight>
                <a:latin typeface="Arial"/>
                <a:ea typeface="Arial"/>
                <a:cs typeface="Arial"/>
                <a:sym typeface="Arial"/>
              </a:rPr>
              <a:t>It is not suitable for most multi-threaded tests.</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It is not suitable for “one-piece” applications (such as server or CGI). Such applications should be tested via their clients (which would preferably be unit test based).</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Manual Testing</a:t>
            </a:r>
            <a:endParaRPr/>
          </a:p>
        </p:txBody>
      </p:sp>
      <p:sp>
        <p:nvSpPr>
          <p:cNvPr id="296" name="Google Shape;296;p3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7" name="Google Shape;297;p38"/>
          <p:cNvPicPr preferRelativeResize="0"/>
          <p:nvPr/>
        </p:nvPicPr>
        <p:blipFill>
          <a:blip r:embed="rId3">
            <a:alphaModFix/>
          </a:blip>
          <a:stretch>
            <a:fillRect/>
          </a:stretch>
        </p:blipFill>
        <p:spPr>
          <a:xfrm>
            <a:off x="671513" y="1495675"/>
            <a:ext cx="7800975" cy="3256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Manual Test vs Test Library</a:t>
            </a:r>
            <a:endParaRPr/>
          </a:p>
        </p:txBody>
      </p:sp>
      <p:graphicFrame>
        <p:nvGraphicFramePr>
          <p:cNvPr id="303" name="Google Shape;303;p39"/>
          <p:cNvGraphicFramePr/>
          <p:nvPr/>
        </p:nvGraphicFramePr>
        <p:xfrm>
          <a:off x="952500" y="1961400"/>
          <a:ext cx="3000000" cy="3000000"/>
        </p:xfrm>
        <a:graphic>
          <a:graphicData uri="http://schemas.openxmlformats.org/drawingml/2006/table">
            <a:tbl>
              <a:tblPr>
                <a:noFill/>
                <a:tableStyleId>{F0B1B9B5-42A6-4BE7-863F-75BF0EF85D93}</a:tableStyleId>
              </a:tblPr>
              <a:tblGrid>
                <a:gridCol w="3619500"/>
                <a:gridCol w="3619500"/>
              </a:tblGrid>
              <a:tr h="292225">
                <a:tc>
                  <a:txBody>
                    <a:bodyPr>
                      <a:noAutofit/>
                    </a:bodyPr>
                    <a:lstStyle/>
                    <a:p>
                      <a:pPr indent="0" lvl="0" marL="0" rtl="0" algn="l">
                        <a:spcBef>
                          <a:spcPts val="0"/>
                        </a:spcBef>
                        <a:spcAft>
                          <a:spcPts val="0"/>
                        </a:spcAft>
                        <a:buNone/>
                      </a:pPr>
                      <a:r>
                        <a:rPr lang="en"/>
                        <a:t>Manual Test</a:t>
                      </a:r>
                      <a:endParaRPr/>
                    </a:p>
                  </a:txBody>
                  <a:tcPr marT="91425" marB="91425" marR="91425" marL="91425"/>
                </a:tc>
                <a:tc>
                  <a:txBody>
                    <a:bodyPr>
                      <a:noAutofit/>
                    </a:bodyPr>
                    <a:lstStyle/>
                    <a:p>
                      <a:pPr indent="0" lvl="0" marL="0" rtl="0" algn="l">
                        <a:spcBef>
                          <a:spcPts val="0"/>
                        </a:spcBef>
                        <a:spcAft>
                          <a:spcPts val="0"/>
                        </a:spcAft>
                        <a:buNone/>
                      </a:pPr>
                      <a:r>
                        <a:rPr lang="en"/>
                        <a:t>Test Library</a:t>
                      </a:r>
                      <a:endParaRPr/>
                    </a:p>
                  </a:txBody>
                  <a:tcPr marT="91425" marB="91425" marR="91425" marL="91425"/>
                </a:tc>
              </a:tr>
              <a:tr h="292225">
                <a:tc>
                  <a:txBody>
                    <a:bodyPr>
                      <a:noAutofit/>
                    </a:bodyPr>
                    <a:lstStyle/>
                    <a:p>
                      <a:pPr indent="0" lvl="0" marL="0" rtl="0" algn="l">
                        <a:spcBef>
                          <a:spcPts val="0"/>
                        </a:spcBef>
                        <a:spcAft>
                          <a:spcPts val="0"/>
                        </a:spcAft>
                        <a:buNone/>
                      </a:pPr>
                      <a:r>
                        <a:rPr lang="en"/>
                        <a:t>Not Portable, depends on RTTI, compilers</a:t>
                      </a:r>
                      <a:endParaRPr/>
                    </a:p>
                  </a:txBody>
                  <a:tcPr marT="91425" marB="91425" marR="91425" marL="91425"/>
                </a:tc>
                <a:tc>
                  <a:txBody>
                    <a:bodyPr>
                      <a:noAutofit/>
                    </a:bodyPr>
                    <a:lstStyle/>
                    <a:p>
                      <a:pPr indent="0" lvl="0" marL="0" rtl="0" algn="l">
                        <a:spcBef>
                          <a:spcPts val="0"/>
                        </a:spcBef>
                        <a:spcAft>
                          <a:spcPts val="0"/>
                        </a:spcAft>
                        <a:buNone/>
                      </a:pPr>
                      <a:r>
                        <a:rPr lang="en"/>
                        <a:t>Portable, does not depends on RTTI, Compilers</a:t>
                      </a:r>
                      <a:endParaRPr/>
                    </a:p>
                  </a:txBody>
                  <a:tcPr marT="91425" marB="91425" marR="91425" marL="91425"/>
                </a:tc>
              </a:tr>
              <a:tr h="292225">
                <a:tc>
                  <a:txBody>
                    <a:bodyPr>
                      <a:noAutofit/>
                    </a:bodyPr>
                    <a:lstStyle/>
                    <a:p>
                      <a:pPr indent="0" lvl="0" marL="0" rtl="0" algn="l">
                        <a:spcBef>
                          <a:spcPts val="0"/>
                        </a:spcBef>
                        <a:spcAft>
                          <a:spcPts val="0"/>
                        </a:spcAft>
                        <a:buNone/>
                      </a:pPr>
                      <a:r>
                        <a:rPr lang="en"/>
                        <a:t>Manual start of test units</a:t>
                      </a:r>
                      <a:endParaRPr/>
                    </a:p>
                  </a:txBody>
                  <a:tcPr marT="91425" marB="91425" marR="91425" marL="91425"/>
                </a:tc>
                <a:tc>
                  <a:txBody>
                    <a:bodyPr>
                      <a:noAutofit/>
                    </a:bodyPr>
                    <a:lstStyle/>
                    <a:p>
                      <a:pPr indent="0" lvl="0" marL="0" rtl="0" algn="l">
                        <a:spcBef>
                          <a:spcPts val="0"/>
                        </a:spcBef>
                        <a:spcAft>
                          <a:spcPts val="0"/>
                        </a:spcAft>
                        <a:buNone/>
                      </a:pPr>
                      <a:r>
                        <a:rPr lang="en"/>
                        <a:t>Automatically</a:t>
                      </a:r>
                      <a:r>
                        <a:rPr lang="en"/>
                        <a:t> detects test units</a:t>
                      </a:r>
                      <a:endParaRPr/>
                    </a:p>
                  </a:txBody>
                  <a:tcPr marT="91425" marB="91425" marR="91425" marL="91425"/>
                </a:tc>
              </a:tr>
              <a:tr h="292225">
                <a:tc>
                  <a:txBody>
                    <a:bodyPr>
                      <a:noAutofit/>
                    </a:bodyPr>
                    <a:lstStyle/>
                    <a:p>
                      <a:pPr indent="0" lvl="0" marL="0" rtl="0" algn="l">
                        <a:spcBef>
                          <a:spcPts val="0"/>
                        </a:spcBef>
                        <a:spcAft>
                          <a:spcPts val="0"/>
                        </a:spcAft>
                        <a:buNone/>
                      </a:pPr>
                      <a:r>
                        <a:rPr lang="en"/>
                        <a:t>Does not share resource across tests.</a:t>
                      </a:r>
                      <a:endParaRPr/>
                    </a:p>
                  </a:txBody>
                  <a:tcPr marT="91425" marB="91425" marR="91425" marL="91425"/>
                </a:tc>
                <a:tc>
                  <a:txBody>
                    <a:bodyPr>
                      <a:noAutofit/>
                    </a:bodyPr>
                    <a:lstStyle/>
                    <a:p>
                      <a:pPr indent="0" lvl="0" marL="0" rtl="0" algn="l">
                        <a:spcBef>
                          <a:spcPts val="0"/>
                        </a:spcBef>
                        <a:spcAft>
                          <a:spcPts val="0"/>
                        </a:spcAft>
                        <a:buNone/>
                      </a:pPr>
                      <a:r>
                        <a:rPr lang="en"/>
                        <a:t>Share resource across tests.</a:t>
                      </a:r>
                      <a:endParaRPr/>
                    </a:p>
                  </a:txBody>
                  <a:tcPr marT="91425" marB="91425" marR="91425" marL="91425"/>
                </a:tc>
              </a:tr>
              <a:tr h="292225">
                <a:tc>
                  <a:txBody>
                    <a:bodyPr>
                      <a:noAutofit/>
                    </a:bodyPr>
                    <a:lstStyle/>
                    <a:p>
                      <a:pPr indent="0" lvl="0" marL="0" rtl="0" algn="l">
                        <a:spcBef>
                          <a:spcPts val="0"/>
                        </a:spcBef>
                        <a:spcAft>
                          <a:spcPts val="0"/>
                        </a:spcAft>
                        <a:buNone/>
                      </a:pPr>
                      <a:r>
                        <a:rPr lang="en"/>
                        <a:t>Mock object, Distributed machine not supported</a:t>
                      </a:r>
                      <a:endParaRPr/>
                    </a:p>
                  </a:txBody>
                  <a:tcPr marT="91425" marB="91425" marR="91425" marL="91425"/>
                </a:tc>
                <a:tc>
                  <a:txBody>
                    <a:bodyPr>
                      <a:noAutofit/>
                    </a:bodyPr>
                    <a:lstStyle/>
                    <a:p>
                      <a:pPr indent="0" lvl="0" marL="0" rtl="0" algn="l">
                        <a:spcBef>
                          <a:spcPts val="0"/>
                        </a:spcBef>
                        <a:spcAft>
                          <a:spcPts val="0"/>
                        </a:spcAft>
                        <a:buNone/>
                      </a:pPr>
                      <a:r>
                        <a:rPr lang="en"/>
                        <a:t>Mock object, distributed machine supported</a:t>
                      </a:r>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09" name="Google Shape;309;p4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100" u="sng">
                <a:solidFill>
                  <a:schemeClr val="accent5"/>
                </a:solidFill>
                <a:latin typeface="Arial"/>
                <a:ea typeface="Arial"/>
                <a:cs typeface="Arial"/>
                <a:sym typeface="Arial"/>
                <a:hlinkClick r:id="rId3"/>
              </a:rPr>
              <a:t>https://www.boost.org/doc/libs/1_45_0/libs/test/doc/html/utf.html</a:t>
            </a:r>
            <a:endParaRPr/>
          </a:p>
          <a:p>
            <a:pPr indent="-311150" lvl="0" marL="457200" rtl="0" algn="l">
              <a:spcBef>
                <a:spcPts val="0"/>
              </a:spcBef>
              <a:spcAft>
                <a:spcPts val="0"/>
              </a:spcAft>
              <a:buSzPts val="1300"/>
              <a:buChar char="●"/>
            </a:pPr>
            <a:r>
              <a:rPr lang="en" sz="1100" u="sng">
                <a:solidFill>
                  <a:schemeClr val="accent5"/>
                </a:solidFill>
                <a:latin typeface="Arial"/>
                <a:ea typeface="Arial"/>
                <a:cs typeface="Arial"/>
                <a:sym typeface="Arial"/>
                <a:hlinkClick r:id="rId4"/>
              </a:rPr>
              <a:t>https://www.boost.org/doc/libs/1_45_0/libs/test/doc/html/utf/tutorials.html</a:t>
            </a:r>
            <a:endParaRPr/>
          </a:p>
          <a:p>
            <a:pPr indent="-311150" lvl="0" marL="457200" rtl="0" algn="l">
              <a:spcBef>
                <a:spcPts val="0"/>
              </a:spcBef>
              <a:spcAft>
                <a:spcPts val="0"/>
              </a:spcAft>
              <a:buSzPts val="1300"/>
              <a:buChar char="●"/>
            </a:pPr>
            <a:r>
              <a:rPr lang="en" u="sng">
                <a:solidFill>
                  <a:schemeClr val="accent5"/>
                </a:solidFill>
                <a:hlinkClick r:id="rId5"/>
              </a:rPr>
              <a:t>https://github.com/boostorg/test</a:t>
            </a:r>
            <a:endParaRPr/>
          </a:p>
          <a:p>
            <a:pPr indent="-311150" lvl="0" marL="457200" rtl="0" algn="l">
              <a:spcBef>
                <a:spcPts val="0"/>
              </a:spcBef>
              <a:spcAft>
                <a:spcPts val="0"/>
              </a:spcAft>
              <a:buSzPts val="1300"/>
              <a:buChar char="●"/>
            </a:pPr>
            <a:r>
              <a:rPr lang="en" u="sng">
                <a:solidFill>
                  <a:schemeClr val="hlink"/>
                </a:solidFill>
                <a:hlinkClick r:id="rId6"/>
              </a:rPr>
              <a:t>http://alexott.net/en/cpp/CppTestingIntro.html</a:t>
            </a:r>
            <a:endParaRPr/>
          </a:p>
          <a:p>
            <a:pPr indent="-311150" lvl="0" marL="457200" rtl="0" algn="l">
              <a:spcBef>
                <a:spcPts val="0"/>
              </a:spcBef>
              <a:spcAft>
                <a:spcPts val="0"/>
              </a:spcAft>
              <a:buSzPts val="1300"/>
              <a:buChar char="●"/>
            </a:pPr>
            <a:r>
              <a:rPr lang="en" sz="1100" u="sng">
                <a:solidFill>
                  <a:schemeClr val="accent5"/>
                </a:solidFill>
                <a:latin typeface="Arial"/>
                <a:ea typeface="Arial"/>
                <a:cs typeface="Arial"/>
                <a:sym typeface="Arial"/>
                <a:hlinkClick r:id="rId7"/>
              </a:rPr>
              <a:t>https://github.com/google/googletest</a:t>
            </a:r>
            <a:endParaRPr/>
          </a:p>
          <a:p>
            <a:pPr indent="-311150" lvl="0" marL="457200" rtl="0" algn="l">
              <a:spcBef>
                <a:spcPts val="0"/>
              </a:spcBef>
              <a:spcAft>
                <a:spcPts val="0"/>
              </a:spcAft>
              <a:buSzPts val="1300"/>
              <a:buChar char="●"/>
            </a:pPr>
            <a:r>
              <a:rPr lang="en" sz="1100" u="sng">
                <a:solidFill>
                  <a:schemeClr val="accent5"/>
                </a:solidFill>
                <a:latin typeface="Arial"/>
                <a:ea typeface="Arial"/>
                <a:cs typeface="Arial"/>
                <a:sym typeface="Arial"/>
                <a:hlinkClick r:id="rId8"/>
              </a:rPr>
              <a:t>https://github.com/google/googletest/blob/master/googletest/docs/primer.md</a:t>
            </a:r>
            <a:endParaRPr/>
          </a:p>
          <a:p>
            <a:pPr indent="-311150" lvl="0" marL="457200" rtl="0" algn="l">
              <a:spcBef>
                <a:spcPts val="0"/>
              </a:spcBef>
              <a:spcAft>
                <a:spcPts val="0"/>
              </a:spcAft>
              <a:buSzPts val="1300"/>
              <a:buChar char="●"/>
            </a:pPr>
            <a:r>
              <a:rPr lang="en" sz="1100" u="sng">
                <a:solidFill>
                  <a:schemeClr val="accent5"/>
                </a:solidFill>
                <a:latin typeface="Arial"/>
                <a:ea typeface="Arial"/>
                <a:cs typeface="Arial"/>
                <a:sym typeface="Arial"/>
                <a:hlinkClick r:id="rId9"/>
              </a:rPr>
              <a:t>https://github.com/google/googletest/blob/master/googlemock/README.md</a:t>
            </a:r>
            <a:endParaRPr/>
          </a:p>
          <a:p>
            <a:pPr indent="-311150" lvl="0" marL="457200" rtl="0" algn="l">
              <a:spcBef>
                <a:spcPts val="0"/>
              </a:spcBef>
              <a:spcAft>
                <a:spcPts val="0"/>
              </a:spcAft>
              <a:buSzPts val="1300"/>
              <a:buChar char="●"/>
            </a:pPr>
            <a:r>
              <a:rPr lang="en" sz="1100" u="sng">
                <a:solidFill>
                  <a:schemeClr val="accent5"/>
                </a:solidFill>
                <a:latin typeface="Arial"/>
                <a:ea typeface="Arial"/>
                <a:cs typeface="Arial"/>
                <a:sym typeface="Arial"/>
                <a:hlinkClick r:id="rId10"/>
              </a:rPr>
              <a:t>https://en.wikipedia.org/wiki/XUnit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Uncover as many as errors (or bugs) as possible in a given product.</a:t>
            </a:r>
            <a:endParaRPr/>
          </a:p>
          <a:p>
            <a:pPr indent="-311150" lvl="0" marL="457200" rtl="0" algn="l">
              <a:spcBef>
                <a:spcPts val="0"/>
              </a:spcBef>
              <a:spcAft>
                <a:spcPts val="0"/>
              </a:spcAft>
              <a:buSzPts val="1300"/>
              <a:buChar char="●"/>
            </a:pPr>
            <a:r>
              <a:rPr lang="en"/>
              <a:t>Demonstrate a given software product matching its requirement specifications.</a:t>
            </a:r>
            <a:endParaRPr/>
          </a:p>
          <a:p>
            <a:pPr indent="-311150" lvl="0" marL="457200" rtl="0" algn="l">
              <a:spcBef>
                <a:spcPts val="0"/>
              </a:spcBef>
              <a:spcAft>
                <a:spcPts val="0"/>
              </a:spcAft>
              <a:buSzPts val="1300"/>
              <a:buChar char="●"/>
            </a:pPr>
            <a:r>
              <a:rPr lang="en"/>
              <a:t>Validate the quality of a software testing using the minimum cost and efforts.</a:t>
            </a:r>
            <a:endParaRPr/>
          </a:p>
          <a:p>
            <a:pPr indent="-311150" lvl="0" marL="457200" rtl="0" algn="l">
              <a:spcBef>
                <a:spcPts val="0"/>
              </a:spcBef>
              <a:spcAft>
                <a:spcPts val="0"/>
              </a:spcAft>
              <a:buSzPts val="1300"/>
              <a:buChar char="●"/>
            </a:pPr>
            <a:r>
              <a:rPr lang="en"/>
              <a:t>Generate high quality test cases, perform effective tests, and issue correct and helpful problem reports.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8" name="Google Shape;148;p16"/>
          <p:cNvPicPr preferRelativeResize="0"/>
          <p:nvPr/>
        </p:nvPicPr>
        <p:blipFill>
          <a:blip r:embed="rId3">
            <a:alphaModFix/>
          </a:blip>
          <a:stretch>
            <a:fillRect/>
          </a:stretch>
        </p:blipFill>
        <p:spPr>
          <a:xfrm>
            <a:off x="819150" y="845600"/>
            <a:ext cx="7505699" cy="3593126"/>
          </a:xfrm>
          <a:prstGeom prst="rect">
            <a:avLst/>
          </a:prstGeom>
          <a:noFill/>
          <a:ln>
            <a:noFill/>
          </a:ln>
        </p:spPr>
      </p:pic>
      <p:sp>
        <p:nvSpPr>
          <p:cNvPr id="149" name="Google Shape;149;p16"/>
          <p:cNvSpPr txBox="1"/>
          <p:nvPr/>
        </p:nvSpPr>
        <p:spPr>
          <a:xfrm>
            <a:off x="5520125" y="4523975"/>
            <a:ext cx="29376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Image owner website: </a:t>
            </a:r>
            <a:r>
              <a:rPr lang="en" u="sng">
                <a:solidFill>
                  <a:schemeClr val="hlink"/>
                </a:solidFill>
                <a:latin typeface="Calibri"/>
                <a:ea typeface="Calibri"/>
                <a:cs typeface="Calibri"/>
                <a:sym typeface="Calibri"/>
                <a:hlinkClick r:id="rId4"/>
              </a:rPr>
              <a:t>link</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Methodologies</a:t>
            </a:r>
            <a:endParaRPr/>
          </a:p>
        </p:txBody>
      </p:sp>
      <p:sp>
        <p:nvSpPr>
          <p:cNvPr id="155" name="Google Shape;155;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Black Box Testing: </a:t>
            </a:r>
            <a:endParaRPr sz="2400"/>
          </a:p>
          <a:p>
            <a:pPr indent="-342900" lvl="1" marL="914400" rtl="0" algn="l">
              <a:spcBef>
                <a:spcPts val="0"/>
              </a:spcBef>
              <a:spcAft>
                <a:spcPts val="0"/>
              </a:spcAft>
              <a:buSzPts val="1800"/>
              <a:buChar char="○"/>
            </a:pPr>
            <a:r>
              <a:rPr lang="en" sz="1800"/>
              <a:t>No </a:t>
            </a:r>
            <a:r>
              <a:rPr lang="en" sz="1800"/>
              <a:t>Knowledge</a:t>
            </a:r>
            <a:r>
              <a:rPr lang="en" sz="1800"/>
              <a:t> of program design or code </a:t>
            </a:r>
            <a:endParaRPr sz="1800"/>
          </a:p>
          <a:p>
            <a:pPr indent="-342900" lvl="1" marL="914400" rtl="0" algn="l">
              <a:spcBef>
                <a:spcPts val="0"/>
              </a:spcBef>
              <a:spcAft>
                <a:spcPts val="0"/>
              </a:spcAft>
              <a:buSzPts val="1800"/>
              <a:buChar char="○"/>
            </a:pPr>
            <a:r>
              <a:rPr lang="en" sz="1800"/>
              <a:t>Test are based on requirements and functionality</a:t>
            </a:r>
            <a:endParaRPr sz="1800"/>
          </a:p>
          <a:p>
            <a:pPr indent="-381000" lvl="0" marL="457200" rtl="0" algn="l">
              <a:spcBef>
                <a:spcPts val="0"/>
              </a:spcBef>
              <a:spcAft>
                <a:spcPts val="0"/>
              </a:spcAft>
              <a:buSzPts val="2400"/>
              <a:buChar char="●"/>
            </a:pPr>
            <a:r>
              <a:rPr lang="en" sz="2400"/>
              <a:t>White Box Testing:</a:t>
            </a:r>
            <a:endParaRPr sz="2400"/>
          </a:p>
          <a:p>
            <a:pPr indent="-342900" lvl="1" marL="914400" rtl="0" algn="l">
              <a:spcBef>
                <a:spcPts val="0"/>
              </a:spcBef>
              <a:spcAft>
                <a:spcPts val="0"/>
              </a:spcAft>
              <a:buSzPts val="1800"/>
              <a:buChar char="○"/>
            </a:pPr>
            <a:r>
              <a:rPr lang="en" sz="1800"/>
              <a:t> Knowledge of internal program design and code </a:t>
            </a:r>
            <a:endParaRPr sz="1800"/>
          </a:p>
          <a:p>
            <a:pPr indent="-342900" lvl="1" marL="914400" rtl="0" algn="l">
              <a:spcBef>
                <a:spcPts val="0"/>
              </a:spcBef>
              <a:spcAft>
                <a:spcPts val="0"/>
              </a:spcAft>
              <a:buSzPts val="1800"/>
              <a:buChar char="○"/>
            </a:pPr>
            <a:r>
              <a:rPr lang="en" sz="1800"/>
              <a:t>Test are based on paths, conditions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a:t>
            </a:r>
            <a:r>
              <a:rPr lang="en"/>
              <a:t>Levels</a:t>
            </a:r>
            <a:endParaRPr/>
          </a:p>
        </p:txBody>
      </p:sp>
      <p:sp>
        <p:nvSpPr>
          <p:cNvPr id="161" name="Google Shape;161;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Unit Testing: </a:t>
            </a:r>
            <a:endParaRPr/>
          </a:p>
          <a:p>
            <a:pPr indent="-298450" lvl="1" marL="914400" rtl="0" algn="l">
              <a:spcBef>
                <a:spcPts val="0"/>
              </a:spcBef>
              <a:spcAft>
                <a:spcPts val="0"/>
              </a:spcAft>
              <a:buSzPts val="1100"/>
              <a:buChar char="○"/>
            </a:pPr>
            <a:r>
              <a:rPr lang="en"/>
              <a:t>Test each module </a:t>
            </a:r>
            <a:r>
              <a:rPr lang="en"/>
              <a:t>individually</a:t>
            </a:r>
            <a:endParaRPr/>
          </a:p>
          <a:p>
            <a:pPr indent="-298450" lvl="1" marL="914400" rtl="0" algn="l">
              <a:spcBef>
                <a:spcPts val="0"/>
              </a:spcBef>
              <a:spcAft>
                <a:spcPts val="0"/>
              </a:spcAft>
              <a:buSzPts val="1100"/>
              <a:buChar char="○"/>
            </a:pPr>
            <a:r>
              <a:rPr lang="en"/>
              <a:t>Done by developers</a:t>
            </a:r>
            <a:endParaRPr/>
          </a:p>
          <a:p>
            <a:pPr indent="-298450" lvl="1" marL="914400" rtl="0" algn="l">
              <a:spcBef>
                <a:spcPts val="0"/>
              </a:spcBef>
              <a:spcAft>
                <a:spcPts val="0"/>
              </a:spcAft>
              <a:buSzPts val="1100"/>
              <a:buChar char="○"/>
            </a:pPr>
            <a:r>
              <a:rPr lang="en"/>
              <a:t>Tool Example : Boost Test, Google test</a:t>
            </a:r>
            <a:endParaRPr/>
          </a:p>
          <a:p>
            <a:pPr indent="-311150" lvl="0" marL="457200" rtl="0" algn="l">
              <a:spcBef>
                <a:spcPts val="0"/>
              </a:spcBef>
              <a:spcAft>
                <a:spcPts val="0"/>
              </a:spcAft>
              <a:buSzPts val="1300"/>
              <a:buChar char="●"/>
            </a:pPr>
            <a:r>
              <a:rPr lang="en"/>
              <a:t>Integration Testing: </a:t>
            </a:r>
            <a:endParaRPr/>
          </a:p>
          <a:p>
            <a:pPr indent="-298450" lvl="1" marL="914400" rtl="0" algn="l">
              <a:spcBef>
                <a:spcPts val="0"/>
              </a:spcBef>
              <a:spcAft>
                <a:spcPts val="0"/>
              </a:spcAft>
              <a:buSzPts val="1100"/>
              <a:buChar char="○"/>
            </a:pPr>
            <a:r>
              <a:rPr lang="en"/>
              <a:t>Tested after </a:t>
            </a:r>
            <a:r>
              <a:rPr lang="en"/>
              <a:t>integration</a:t>
            </a:r>
            <a:r>
              <a:rPr lang="en"/>
              <a:t> of unit modules</a:t>
            </a:r>
            <a:endParaRPr/>
          </a:p>
          <a:p>
            <a:pPr indent="-298450" lvl="1" marL="914400" rtl="0" algn="l">
              <a:spcBef>
                <a:spcPts val="0"/>
              </a:spcBef>
              <a:spcAft>
                <a:spcPts val="0"/>
              </a:spcAft>
              <a:buSzPts val="1100"/>
              <a:buChar char="○"/>
            </a:pPr>
            <a:r>
              <a:rPr lang="en"/>
              <a:t>Tool Example : Selenium</a:t>
            </a:r>
            <a:endParaRPr/>
          </a:p>
          <a:p>
            <a:pPr indent="-311150" lvl="0" marL="457200" rtl="0" algn="l">
              <a:spcBef>
                <a:spcPts val="0"/>
              </a:spcBef>
              <a:spcAft>
                <a:spcPts val="0"/>
              </a:spcAft>
              <a:buSzPts val="1300"/>
              <a:buChar char="●"/>
            </a:pPr>
            <a:r>
              <a:rPr lang="en"/>
              <a:t>System Testing: </a:t>
            </a:r>
            <a:endParaRPr/>
          </a:p>
          <a:p>
            <a:pPr indent="-298450" lvl="1" marL="914400" rtl="0" algn="l">
              <a:spcBef>
                <a:spcPts val="0"/>
              </a:spcBef>
              <a:spcAft>
                <a:spcPts val="0"/>
              </a:spcAft>
              <a:buSzPts val="1100"/>
              <a:buChar char="○"/>
            </a:pPr>
            <a:r>
              <a:rPr lang="en"/>
              <a:t>System as a whole is tested</a:t>
            </a:r>
            <a:endParaRPr/>
          </a:p>
          <a:p>
            <a:pPr indent="-298450" lvl="1" marL="914400" rtl="0" algn="l">
              <a:spcBef>
                <a:spcPts val="0"/>
              </a:spcBef>
              <a:spcAft>
                <a:spcPts val="0"/>
              </a:spcAft>
              <a:buSzPts val="1100"/>
              <a:buChar char="○"/>
            </a:pPr>
            <a:r>
              <a:rPr lang="en"/>
              <a:t>Requirements error</a:t>
            </a:r>
            <a:endParaRPr/>
          </a:p>
          <a:p>
            <a:pPr indent="-298450" lvl="1" marL="914400" rtl="0" algn="l">
              <a:spcBef>
                <a:spcPts val="0"/>
              </a:spcBef>
              <a:spcAft>
                <a:spcPts val="0"/>
              </a:spcAft>
              <a:buSzPts val="1100"/>
              <a:buChar char="○"/>
            </a:pPr>
            <a:r>
              <a:rPr lang="en"/>
              <a:t>Tool Example : Selenium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Test</a:t>
            </a:r>
            <a:endParaRPr/>
          </a:p>
        </p:txBody>
      </p:sp>
      <p:sp>
        <p:nvSpPr>
          <p:cNvPr id="167" name="Google Shape;167;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 library for writing c++ tests</a:t>
            </a:r>
            <a:endParaRPr sz="1800"/>
          </a:p>
          <a:p>
            <a:pPr indent="-342900" lvl="0" marL="457200" rtl="0" algn="l">
              <a:spcBef>
                <a:spcPts val="0"/>
              </a:spcBef>
              <a:spcAft>
                <a:spcPts val="0"/>
              </a:spcAft>
              <a:buSzPts val="1800"/>
              <a:buChar char="●"/>
            </a:pPr>
            <a:r>
              <a:rPr lang="en" sz="1800"/>
              <a:t>An XUnit test framework</a:t>
            </a:r>
            <a:endParaRPr sz="1800">
              <a:solidFill>
                <a:srgbClr val="24292E"/>
              </a:solidFill>
              <a:highlight>
                <a:srgbClr val="FFFFFF"/>
              </a:highlight>
            </a:endParaRPr>
          </a:p>
          <a:p>
            <a:pPr indent="-342900" lvl="0" marL="457200" rtl="0" algn="l">
              <a:spcBef>
                <a:spcPts val="0"/>
              </a:spcBef>
              <a:spcAft>
                <a:spcPts val="0"/>
              </a:spcAft>
              <a:buClr>
                <a:srgbClr val="24292E"/>
              </a:buClr>
              <a:buSzPts val="1800"/>
              <a:buChar char="●"/>
            </a:pPr>
            <a:r>
              <a:rPr lang="en" sz="1800"/>
              <a:t>Open-source with new BSD license</a:t>
            </a:r>
            <a:endParaRPr sz="1800">
              <a:solidFill>
                <a:srgbClr val="24292E"/>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Google Test</a:t>
            </a:r>
            <a:endParaRPr/>
          </a:p>
        </p:txBody>
      </p:sp>
      <p:sp>
        <p:nvSpPr>
          <p:cNvPr id="173" name="Google Shape;173;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Independent and repeatable,</a:t>
            </a:r>
            <a:endParaRPr/>
          </a:p>
          <a:p>
            <a:pPr indent="-311150" lvl="0" marL="457200" rtl="0" algn="l">
              <a:spcBef>
                <a:spcPts val="0"/>
              </a:spcBef>
              <a:spcAft>
                <a:spcPts val="0"/>
              </a:spcAft>
              <a:buSzPts val="1300"/>
              <a:buChar char="●"/>
            </a:pPr>
            <a:r>
              <a:rPr lang="en" sz="1200">
                <a:solidFill>
                  <a:srgbClr val="24292E"/>
                </a:solidFill>
                <a:highlight>
                  <a:srgbClr val="FFFFFF"/>
                </a:highlight>
                <a:latin typeface="Arial"/>
                <a:ea typeface="Arial"/>
                <a:cs typeface="Arial"/>
                <a:sym typeface="Arial"/>
              </a:rPr>
              <a:t>Tests should be well </a:t>
            </a:r>
            <a:r>
              <a:rPr i="1" lang="en" sz="1200">
                <a:solidFill>
                  <a:srgbClr val="24292E"/>
                </a:solidFill>
                <a:highlight>
                  <a:srgbClr val="FFFFFF"/>
                </a:highlight>
                <a:latin typeface="Arial"/>
                <a:ea typeface="Arial"/>
                <a:cs typeface="Arial"/>
                <a:sym typeface="Arial"/>
              </a:rPr>
              <a:t>organized</a:t>
            </a:r>
            <a:r>
              <a:rPr lang="en" sz="1200">
                <a:solidFill>
                  <a:srgbClr val="24292E"/>
                </a:solidFill>
                <a:highlight>
                  <a:srgbClr val="FFFFFF"/>
                </a:highlight>
                <a:latin typeface="Arial"/>
                <a:ea typeface="Arial"/>
                <a:cs typeface="Arial"/>
                <a:sym typeface="Arial"/>
              </a:rPr>
              <a:t> and reflect the structure of the tested code</a:t>
            </a:r>
            <a:endParaRPr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Tests should be </a:t>
            </a:r>
            <a:r>
              <a:rPr i="1" lang="en" sz="1200">
                <a:solidFill>
                  <a:srgbClr val="24292E"/>
                </a:solidFill>
                <a:highlight>
                  <a:srgbClr val="FFFFFF"/>
                </a:highlight>
                <a:latin typeface="Arial"/>
                <a:ea typeface="Arial"/>
                <a:cs typeface="Arial"/>
                <a:sym typeface="Arial"/>
              </a:rPr>
              <a:t>portable</a:t>
            </a:r>
            <a:r>
              <a:rPr lang="en" sz="1200">
                <a:solidFill>
                  <a:srgbClr val="24292E"/>
                </a:solidFill>
                <a:highlight>
                  <a:srgbClr val="FFFFFF"/>
                </a:highlight>
                <a:latin typeface="Arial"/>
                <a:ea typeface="Arial"/>
                <a:cs typeface="Arial"/>
                <a:sym typeface="Arial"/>
              </a:rPr>
              <a:t> and </a:t>
            </a:r>
            <a:r>
              <a:rPr i="1" lang="en" sz="1200">
                <a:solidFill>
                  <a:srgbClr val="24292E"/>
                </a:solidFill>
                <a:highlight>
                  <a:srgbClr val="FFFFFF"/>
                </a:highlight>
                <a:latin typeface="Arial"/>
                <a:ea typeface="Arial"/>
                <a:cs typeface="Arial"/>
                <a:sym typeface="Arial"/>
              </a:rPr>
              <a:t>reusable</a:t>
            </a:r>
            <a:r>
              <a:rPr lang="en" sz="1200">
                <a:solidFill>
                  <a:srgbClr val="24292E"/>
                </a:solidFill>
                <a:highlight>
                  <a:srgbClr val="FFFFFF"/>
                </a:highlight>
                <a:latin typeface="Arial"/>
                <a:ea typeface="Arial"/>
                <a:cs typeface="Arial"/>
                <a:sym typeface="Arial"/>
              </a:rPr>
              <a:t>.</a:t>
            </a:r>
            <a:endParaRPr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When tests fail, they should provide as much </a:t>
            </a:r>
            <a:r>
              <a:rPr i="1" lang="en" sz="1200">
                <a:solidFill>
                  <a:srgbClr val="24292E"/>
                </a:solidFill>
                <a:highlight>
                  <a:srgbClr val="FFFFFF"/>
                </a:highlight>
                <a:latin typeface="Arial"/>
                <a:ea typeface="Arial"/>
                <a:cs typeface="Arial"/>
                <a:sym typeface="Arial"/>
              </a:rPr>
              <a:t>information</a:t>
            </a:r>
            <a:r>
              <a:rPr lang="en" sz="1200">
                <a:solidFill>
                  <a:srgbClr val="24292E"/>
                </a:solidFill>
                <a:highlight>
                  <a:srgbClr val="FFFFFF"/>
                </a:highlight>
                <a:latin typeface="Arial"/>
                <a:ea typeface="Arial"/>
                <a:cs typeface="Arial"/>
                <a:sym typeface="Arial"/>
              </a:rPr>
              <a:t> about the problem as possible.</a:t>
            </a:r>
            <a:endParaRPr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Tests should be </a:t>
            </a:r>
            <a:r>
              <a:rPr i="1" lang="en" sz="1200">
                <a:solidFill>
                  <a:srgbClr val="24292E"/>
                </a:solidFill>
                <a:highlight>
                  <a:srgbClr val="FFFFFF"/>
                </a:highlight>
                <a:latin typeface="Arial"/>
                <a:ea typeface="Arial"/>
                <a:cs typeface="Arial"/>
                <a:sym typeface="Arial"/>
              </a:rPr>
              <a:t>fast</a:t>
            </a:r>
            <a:r>
              <a:rPr lang="en" sz="1200">
                <a:solidFill>
                  <a:srgbClr val="24292E"/>
                </a:solidFill>
                <a:highlight>
                  <a:srgbClr val="FFFFFF"/>
                </a:highlight>
                <a:latin typeface="Arial"/>
                <a:ea typeface="Arial"/>
                <a:cs typeface="Arial"/>
                <a:sym typeface="Arial"/>
              </a:rPr>
              <a:t>.</a:t>
            </a:r>
            <a:endParaRPr sz="1200">
              <a:solidFill>
                <a:srgbClr val="24292E"/>
              </a:solidFill>
              <a:highlight>
                <a:srgbClr val="FFFFFF"/>
              </a:highlight>
              <a:latin typeface="Arial"/>
              <a:ea typeface="Arial"/>
              <a:cs typeface="Arial"/>
              <a:sym typeface="Arial"/>
            </a:endParaRPr>
          </a:p>
          <a:p>
            <a:pPr indent="-311150" lvl="0" marL="457200" rtl="0" algn="l">
              <a:spcBef>
                <a:spcPts val="0"/>
              </a:spcBef>
              <a:spcAft>
                <a:spcPts val="0"/>
              </a:spcAft>
              <a:buSzPts val="1300"/>
              <a:buChar char="●"/>
            </a:pPr>
            <a:r>
              <a:rPr lang="en"/>
              <a:t>Large community of supporters</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p:txBody>
      </p:sp>
      <p:sp>
        <p:nvSpPr>
          <p:cNvPr id="179" name="Google Shape;179;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0" name="Google Shape;180;p21"/>
          <p:cNvPicPr preferRelativeResize="0"/>
          <p:nvPr/>
        </p:nvPicPr>
        <p:blipFill>
          <a:blip r:embed="rId3">
            <a:alphaModFix/>
          </a:blip>
          <a:stretch>
            <a:fillRect/>
          </a:stretch>
        </p:blipFill>
        <p:spPr>
          <a:xfrm>
            <a:off x="620500" y="1631300"/>
            <a:ext cx="7800975" cy="3043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