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3" r:id="rId4"/>
    <p:sldId id="264" r:id="rId5"/>
    <p:sldId id="265" r:id="rId6"/>
    <p:sldId id="268" r:id="rId7"/>
    <p:sldId id="269" r:id="rId8"/>
    <p:sldId id="273" r:id="rId9"/>
    <p:sldId id="274" r:id="rId10"/>
    <p:sldId id="275" r:id="rId11"/>
    <p:sldId id="276" r:id="rId12"/>
    <p:sldId id="285" r:id="rId13"/>
    <p:sldId id="266" r:id="rId14"/>
    <p:sldId id="257" r:id="rId15"/>
    <p:sldId id="258" r:id="rId16"/>
    <p:sldId id="259" r:id="rId17"/>
    <p:sldId id="262" r:id="rId18"/>
    <p:sldId id="260" r:id="rId19"/>
    <p:sldId id="261" r:id="rId20"/>
    <p:sldId id="277" r:id="rId21"/>
    <p:sldId id="284" r:id="rId22"/>
    <p:sldId id="279" r:id="rId23"/>
    <p:sldId id="280" r:id="rId24"/>
    <p:sldId id="286"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vik Bachhar" initials="SB" lastIdx="1" clrIdx="0">
    <p:extLst>
      <p:ext uri="{19B8F6BF-5375-455C-9EA6-DF929625EA0E}">
        <p15:presenceInfo xmlns:p15="http://schemas.microsoft.com/office/powerpoint/2012/main" userId="Souvik Bachh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24848"/>
    <a:srgbClr val="261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9/25/2014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c-sharpcorner.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 Id="rId5" Type="http://schemas.openxmlformats.org/officeDocument/2006/relationships/hyperlink" Target="http://www.dotnetfunda.com/" TargetMode="External"/><Relationship Id="rId4" Type="http://schemas.openxmlformats.org/officeDocument/2006/relationships/hyperlink" Target="http://www.codeproject.com/"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6291" y="1039236"/>
            <a:ext cx="9777350" cy="1395206"/>
          </a:xfrm>
        </p:spPr>
        <p:txBody>
          <a:bodyPr>
            <a:normAutofit fontScale="90000"/>
          </a:bodyPr>
          <a:lstStyle/>
          <a:p>
            <a:r>
              <a:rPr lang="en-US" dirty="0" smtClean="0"/>
              <a:t>PAES - Project to automized examination section </a:t>
            </a:r>
            <a:endParaRPr lang="en-US" dirty="0"/>
          </a:p>
        </p:txBody>
      </p:sp>
      <p:sp>
        <p:nvSpPr>
          <p:cNvPr id="3" name="Subtitle 2"/>
          <p:cNvSpPr>
            <a:spLocks noGrp="1"/>
          </p:cNvSpPr>
          <p:nvPr>
            <p:ph type="subTitle" idx="1"/>
          </p:nvPr>
        </p:nvSpPr>
        <p:spPr>
          <a:xfrm>
            <a:off x="1496291" y="4148302"/>
            <a:ext cx="9694099" cy="2252499"/>
          </a:xfrm>
        </p:spPr>
        <p:txBody>
          <a:bodyPr>
            <a:normAutofit fontScale="85000" lnSpcReduction="10000"/>
          </a:bodyPr>
          <a:lstStyle/>
          <a:p>
            <a:r>
              <a:rPr lang="en-US" dirty="0" smtClean="0"/>
              <a:t>		Presented by	   :  Madhusmita </a:t>
            </a:r>
            <a:r>
              <a:rPr lang="en-US" dirty="0" err="1" smtClean="0"/>
              <a:t>behEra</a:t>
            </a:r>
            <a:endParaRPr lang="en-US" dirty="0" smtClean="0"/>
          </a:p>
          <a:p>
            <a:r>
              <a:rPr lang="en-US" dirty="0"/>
              <a:t>	</a:t>
            </a:r>
            <a:r>
              <a:rPr lang="en-US" dirty="0" smtClean="0"/>
              <a:t>			    : Souvik </a:t>
            </a:r>
            <a:r>
              <a:rPr lang="en-US" dirty="0" err="1" smtClean="0"/>
              <a:t>bachhar</a:t>
            </a:r>
            <a:r>
              <a:rPr lang="en-US" dirty="0" smtClean="0"/>
              <a:t> </a:t>
            </a:r>
          </a:p>
          <a:p>
            <a:endParaRPr lang="en-US" dirty="0"/>
          </a:p>
          <a:p>
            <a:r>
              <a:rPr lang="en-US" dirty="0" smtClean="0"/>
              <a:t>Guided by:                                                                       Special thanks to:</a:t>
            </a:r>
          </a:p>
          <a:p>
            <a:r>
              <a:rPr lang="en-US" dirty="0" err="1" smtClean="0"/>
              <a:t>Saumyaranjan</a:t>
            </a:r>
            <a:r>
              <a:rPr lang="en-US" dirty="0" smtClean="0"/>
              <a:t> </a:t>
            </a:r>
            <a:r>
              <a:rPr lang="en-US" dirty="0" err="1" smtClean="0"/>
              <a:t>sahu</a:t>
            </a:r>
            <a:r>
              <a:rPr lang="en-US" dirty="0" smtClean="0"/>
              <a:t>(Asst. prof.)           		         </a:t>
            </a:r>
            <a:r>
              <a:rPr lang="en-US" dirty="0" err="1" smtClean="0"/>
              <a:t>Jyoti</a:t>
            </a:r>
            <a:r>
              <a:rPr lang="en-US" dirty="0" smtClean="0"/>
              <a:t> </a:t>
            </a:r>
            <a:r>
              <a:rPr lang="en-US" dirty="0" err="1" smtClean="0"/>
              <a:t>ranjan</a:t>
            </a:r>
            <a:r>
              <a:rPr lang="en-US" dirty="0" smtClean="0"/>
              <a:t> rout(HOD </a:t>
            </a:r>
            <a:r>
              <a:rPr lang="en-US" dirty="0" err="1" smtClean="0"/>
              <a:t>cse</a:t>
            </a:r>
            <a:r>
              <a:rPr lang="en-US" dirty="0" smtClean="0"/>
              <a:t>)</a:t>
            </a:r>
            <a:endParaRPr lang="en-US" dirty="0"/>
          </a:p>
        </p:txBody>
      </p:sp>
    </p:spTree>
    <p:extLst>
      <p:ext uri="{BB962C8B-B14F-4D97-AF65-F5344CB8AC3E}">
        <p14:creationId xmlns:p14="http://schemas.microsoft.com/office/powerpoint/2010/main" val="295725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3932" y="776945"/>
            <a:ext cx="8489476" cy="5148841"/>
          </a:xfrm>
        </p:spPr>
        <p:txBody>
          <a:bodyPr>
            <a:normAutofit fontScale="62500" lnSpcReduction="20000"/>
          </a:bodyPr>
          <a:lstStyle/>
          <a:p>
            <a:r>
              <a:rPr lang="en-IN" dirty="0" smtClean="0"/>
              <a:t>R.1.5</a:t>
            </a:r>
            <a:r>
              <a:rPr lang="en-IN" dirty="0"/>
              <a:t>: Add left over student:</a:t>
            </a:r>
          </a:p>
          <a:p>
            <a:pPr lvl="1"/>
            <a:r>
              <a:rPr lang="en-IN" dirty="0"/>
              <a:t>Input : </a:t>
            </a:r>
            <a:r>
              <a:rPr lang="en-IN" dirty="0" smtClean="0"/>
              <a:t>student details</a:t>
            </a:r>
            <a:endParaRPr lang="en-IN" dirty="0"/>
          </a:p>
          <a:p>
            <a:pPr lvl="1"/>
            <a:r>
              <a:rPr lang="en-IN" dirty="0"/>
              <a:t>Output : add details to current student </a:t>
            </a:r>
            <a:r>
              <a:rPr lang="en-IN" dirty="0" smtClean="0"/>
              <a:t>details, registration details.</a:t>
            </a:r>
            <a:endParaRPr lang="en-IN" dirty="0"/>
          </a:p>
          <a:p>
            <a:endParaRPr lang="en-IN" dirty="0"/>
          </a:p>
          <a:p>
            <a:r>
              <a:rPr lang="en-IN" dirty="0"/>
              <a:t> R.2:-Registration Process:-</a:t>
            </a:r>
          </a:p>
          <a:p>
            <a:r>
              <a:rPr lang="en-IN" dirty="0"/>
              <a:t>R.2.1:- </a:t>
            </a:r>
            <a:r>
              <a:rPr lang="en-IN" dirty="0" smtClean="0"/>
              <a:t>Student registration </a:t>
            </a:r>
            <a:r>
              <a:rPr lang="en-IN" dirty="0"/>
              <a:t>details:</a:t>
            </a:r>
          </a:p>
          <a:p>
            <a:pPr lvl="1"/>
            <a:r>
              <a:rPr lang="en-IN" dirty="0"/>
              <a:t>Input: Registration no.</a:t>
            </a:r>
          </a:p>
          <a:p>
            <a:pPr lvl="1"/>
            <a:r>
              <a:rPr lang="en-IN" dirty="0"/>
              <a:t>Output: Display </a:t>
            </a:r>
            <a:r>
              <a:rPr lang="en-IN" dirty="0" smtClean="0"/>
              <a:t>registration details</a:t>
            </a:r>
            <a:r>
              <a:rPr lang="en-IN" dirty="0"/>
              <a:t>.</a:t>
            </a:r>
          </a:p>
          <a:p>
            <a:r>
              <a:rPr lang="en-IN" dirty="0"/>
              <a:t>R.2.2 : Subject assignment.</a:t>
            </a:r>
          </a:p>
          <a:p>
            <a:pPr lvl="1"/>
            <a:r>
              <a:rPr lang="en-IN" dirty="0"/>
              <a:t>Input : semester and branch:</a:t>
            </a:r>
          </a:p>
          <a:p>
            <a:pPr lvl="1"/>
            <a:r>
              <a:rPr lang="en-IN" dirty="0"/>
              <a:t>Output : show the assigned subject</a:t>
            </a:r>
            <a:r>
              <a:rPr lang="en-IN" dirty="0" smtClean="0"/>
              <a:t>.</a:t>
            </a:r>
          </a:p>
          <a:p>
            <a:r>
              <a:rPr lang="en-IN" dirty="0"/>
              <a:t>R.2.3 : Enable new session:</a:t>
            </a:r>
          </a:p>
          <a:p>
            <a:pPr lvl="1"/>
            <a:r>
              <a:rPr lang="en-IN" sz="2100" dirty="0"/>
              <a:t>Input : clear previous session</a:t>
            </a:r>
          </a:p>
          <a:p>
            <a:pPr lvl="1"/>
            <a:r>
              <a:rPr lang="en-IN" sz="2100" dirty="0"/>
              <a:t>Output : start new student </a:t>
            </a:r>
            <a:r>
              <a:rPr lang="en-IN" sz="2100" dirty="0" smtClean="0"/>
              <a:t>registration</a:t>
            </a:r>
          </a:p>
          <a:p>
            <a:r>
              <a:rPr lang="en-IN" sz="2600" dirty="0"/>
              <a:t>R.2.4 : Registration:-</a:t>
            </a:r>
          </a:p>
          <a:p>
            <a:pPr lvl="1"/>
            <a:r>
              <a:rPr lang="en-IN" sz="2200" dirty="0"/>
              <a:t>Input : Registration no. And fees.</a:t>
            </a:r>
          </a:p>
          <a:p>
            <a:pPr lvl="1"/>
            <a:r>
              <a:rPr lang="en-IN" sz="2200" dirty="0"/>
              <a:t>Output : student </a:t>
            </a:r>
            <a:r>
              <a:rPr lang="en-IN" sz="2200" dirty="0" smtClean="0"/>
              <a:t>registered , receipt</a:t>
            </a:r>
            <a:endParaRPr lang="en-IN" sz="2200" dirty="0"/>
          </a:p>
          <a:p>
            <a:pPr lvl="1"/>
            <a:endParaRPr lang="en-IN" sz="2100" dirty="0"/>
          </a:p>
        </p:txBody>
      </p:sp>
    </p:spTree>
    <p:extLst>
      <p:ext uri="{BB962C8B-B14F-4D97-AF65-F5344CB8AC3E}">
        <p14:creationId xmlns:p14="http://schemas.microsoft.com/office/powerpoint/2010/main" val="593299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6435" y="278183"/>
            <a:ext cx="8536977" cy="4258190"/>
          </a:xfrm>
        </p:spPr>
        <p:txBody>
          <a:bodyPr>
            <a:noAutofit/>
          </a:bodyPr>
          <a:lstStyle/>
          <a:p>
            <a:pPr marL="0" indent="0">
              <a:buNone/>
            </a:pPr>
            <a:endParaRPr lang="en-IN" sz="1200" dirty="0"/>
          </a:p>
          <a:p>
            <a:r>
              <a:rPr lang="en-IN" sz="1600" dirty="0" smtClean="0"/>
              <a:t>R.2.5 </a:t>
            </a:r>
            <a:r>
              <a:rPr lang="en-IN" sz="1600" dirty="0"/>
              <a:t>: </a:t>
            </a:r>
            <a:r>
              <a:rPr lang="en-IN" sz="1600" dirty="0" smtClean="0"/>
              <a:t>Re-Print </a:t>
            </a:r>
            <a:r>
              <a:rPr lang="en-IN" sz="1600" dirty="0"/>
              <a:t>Receipt:</a:t>
            </a:r>
          </a:p>
          <a:p>
            <a:pPr lvl="1"/>
            <a:r>
              <a:rPr lang="en-IN" sz="1200" dirty="0"/>
              <a:t>Input : </a:t>
            </a:r>
            <a:r>
              <a:rPr lang="en-IN" sz="1200" dirty="0" smtClean="0"/>
              <a:t>Registration no.</a:t>
            </a:r>
            <a:endParaRPr lang="en-IN" sz="1200" dirty="0"/>
          </a:p>
          <a:p>
            <a:pPr lvl="1"/>
            <a:r>
              <a:rPr lang="en-IN" sz="1200" dirty="0"/>
              <a:t>Output : print the receipt </a:t>
            </a:r>
            <a:r>
              <a:rPr lang="en-IN" sz="1200" dirty="0" smtClean="0"/>
              <a:t>.</a:t>
            </a:r>
          </a:p>
          <a:p>
            <a:r>
              <a:rPr lang="en-IN" sz="1800" dirty="0"/>
              <a:t>R.3 : Certificate issue</a:t>
            </a:r>
            <a:r>
              <a:rPr lang="en-IN" sz="1800" dirty="0" smtClean="0"/>
              <a:t>:-</a:t>
            </a:r>
          </a:p>
          <a:p>
            <a:r>
              <a:rPr lang="en-IN" sz="1600" dirty="0" smtClean="0"/>
              <a:t>R.3.1</a:t>
            </a:r>
            <a:r>
              <a:rPr lang="en-IN" sz="1600" dirty="0"/>
              <a:t>: Provisional certificate issuing </a:t>
            </a:r>
            <a:r>
              <a:rPr lang="en-IN" sz="1600" dirty="0" smtClean="0"/>
              <a:t>:</a:t>
            </a:r>
            <a:endParaRPr lang="en-IN" sz="1600" dirty="0"/>
          </a:p>
          <a:p>
            <a:pPr lvl="1"/>
            <a:r>
              <a:rPr lang="en-IN" sz="1200" dirty="0"/>
              <a:t>Input : registration no</a:t>
            </a:r>
            <a:r>
              <a:rPr lang="en-IN" sz="1200" dirty="0" smtClean="0"/>
              <a:t>.</a:t>
            </a:r>
            <a:endParaRPr lang="en-IN" sz="800" dirty="0"/>
          </a:p>
          <a:p>
            <a:r>
              <a:rPr lang="en-IN" sz="1600" dirty="0"/>
              <a:t>R.3.2 : Original </a:t>
            </a:r>
            <a:r>
              <a:rPr lang="en-IN" sz="1600" dirty="0" smtClean="0"/>
              <a:t>certificate issuing :</a:t>
            </a:r>
            <a:endParaRPr lang="en-IN" sz="1600" dirty="0"/>
          </a:p>
          <a:p>
            <a:pPr lvl="1"/>
            <a:r>
              <a:rPr lang="en-IN" sz="1200" dirty="0"/>
              <a:t>Input : </a:t>
            </a:r>
            <a:r>
              <a:rPr lang="en-IN" sz="1200" dirty="0" smtClean="0"/>
              <a:t>registration no</a:t>
            </a:r>
          </a:p>
          <a:p>
            <a:r>
              <a:rPr lang="en-IN" sz="1600" dirty="0" smtClean="0"/>
              <a:t>R.3.3 : Search Certificate details </a:t>
            </a:r>
            <a:r>
              <a:rPr lang="en-IN" sz="1600" dirty="0"/>
              <a:t>:</a:t>
            </a:r>
          </a:p>
          <a:p>
            <a:pPr lvl="1"/>
            <a:r>
              <a:rPr lang="en-IN" sz="1200" dirty="0"/>
              <a:t>Input : registration </a:t>
            </a:r>
            <a:r>
              <a:rPr lang="en-IN" sz="1200" dirty="0" smtClean="0"/>
              <a:t>no</a:t>
            </a:r>
          </a:p>
          <a:p>
            <a:pPr lvl="1"/>
            <a:r>
              <a:rPr lang="en-IN" sz="1200" dirty="0" smtClean="0"/>
              <a:t>Output: Certificate details</a:t>
            </a:r>
          </a:p>
          <a:p>
            <a:pPr lvl="1"/>
            <a:endParaRPr lang="en-IN" sz="1200" dirty="0"/>
          </a:p>
          <a:p>
            <a:pPr marL="457200" lvl="1" indent="0">
              <a:buNone/>
            </a:pPr>
            <a:r>
              <a:rPr lang="en-IN" dirty="0" smtClean="0"/>
              <a:t>NON FUNCTIONAL :</a:t>
            </a:r>
          </a:p>
          <a:p>
            <a:pPr marL="457200" lvl="1" indent="0">
              <a:buNone/>
            </a:pPr>
            <a:r>
              <a:rPr lang="en-IN" sz="1600" dirty="0" smtClean="0"/>
              <a:t>Time Complexity, Space complexity</a:t>
            </a:r>
          </a:p>
          <a:p>
            <a:pPr marL="457200" lvl="1" indent="0">
              <a:buNone/>
            </a:pPr>
            <a:endParaRPr lang="en-IN" sz="1200" dirty="0" smtClean="0"/>
          </a:p>
          <a:p>
            <a:pPr marL="0" indent="0">
              <a:buNone/>
            </a:pPr>
            <a:endParaRPr lang="en-IN" sz="4200" b="1" dirty="0"/>
          </a:p>
        </p:txBody>
      </p:sp>
    </p:spTree>
    <p:extLst>
      <p:ext uri="{BB962C8B-B14F-4D97-AF65-F5344CB8AC3E}">
        <p14:creationId xmlns:p14="http://schemas.microsoft.com/office/powerpoint/2010/main" val="3546002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855" y="238508"/>
            <a:ext cx="5817527" cy="545264"/>
          </a:xfrm>
        </p:spPr>
        <p:txBody>
          <a:bodyPr>
            <a:normAutofit fontScale="90000"/>
          </a:bodyPr>
          <a:lstStyle/>
          <a:p>
            <a:r>
              <a:rPr lang="en-US" dirty="0" smtClean="0"/>
              <a:t>Technical specification</a:t>
            </a:r>
            <a:endParaRPr lang="en-US" dirty="0"/>
          </a:p>
        </p:txBody>
      </p:sp>
      <p:sp>
        <p:nvSpPr>
          <p:cNvPr id="3" name="Content Placeholder 2"/>
          <p:cNvSpPr>
            <a:spLocks noGrp="1"/>
          </p:cNvSpPr>
          <p:nvPr>
            <p:ph idx="1"/>
          </p:nvPr>
        </p:nvSpPr>
        <p:spPr>
          <a:xfrm>
            <a:off x="1531618" y="1133206"/>
            <a:ext cx="9905999" cy="3541714"/>
          </a:xfrm>
        </p:spPr>
        <p:txBody>
          <a:bodyPr>
            <a:noAutofit/>
          </a:bodyPr>
          <a:lstStyle/>
          <a:p>
            <a:r>
              <a:rPr lang="en-US" sz="1600" b="1" u="sng" dirty="0"/>
              <a:t>Hardware Requirement</a:t>
            </a:r>
            <a:r>
              <a:rPr lang="en-US" sz="1600" b="1" dirty="0"/>
              <a:t>:-</a:t>
            </a:r>
          </a:p>
          <a:p>
            <a:pPr algn="just">
              <a:buFont typeface="Wingdings" pitchFamily="2" charset="2"/>
              <a:buChar char="Ø"/>
            </a:pPr>
            <a:r>
              <a:rPr lang="en-US" sz="1600" b="1" dirty="0"/>
              <a:t> System Type 		: 	Intel</a:t>
            </a:r>
          </a:p>
          <a:p>
            <a:pPr algn="just">
              <a:buFont typeface="Wingdings" pitchFamily="2" charset="2"/>
              <a:buChar char="Ø"/>
            </a:pPr>
            <a:r>
              <a:rPr lang="en-US" sz="1600" b="1" dirty="0"/>
              <a:t> Processor		:	Pentium </a:t>
            </a:r>
            <a:r>
              <a:rPr lang="en-US" sz="1600" b="1" dirty="0" smtClean="0"/>
              <a:t>4 and above</a:t>
            </a:r>
            <a:endParaRPr lang="en-US" sz="1600" b="1" dirty="0"/>
          </a:p>
          <a:p>
            <a:pPr algn="just">
              <a:buFont typeface="Wingdings" pitchFamily="2" charset="2"/>
              <a:buChar char="Ø"/>
            </a:pPr>
            <a:r>
              <a:rPr lang="en-US" sz="1600" b="1" dirty="0"/>
              <a:t> Hard Disk		:	10 </a:t>
            </a:r>
            <a:r>
              <a:rPr lang="en-US" sz="1600" b="1" dirty="0" smtClean="0"/>
              <a:t>GB and above(preferred)</a:t>
            </a:r>
            <a:endParaRPr lang="en-US" sz="1600" b="1" dirty="0"/>
          </a:p>
          <a:p>
            <a:pPr algn="just">
              <a:buFont typeface="Wingdings" pitchFamily="2" charset="2"/>
              <a:buChar char="Ø"/>
            </a:pPr>
            <a:r>
              <a:rPr lang="en-US" sz="1600" b="1" dirty="0"/>
              <a:t> Memory Size		:	1 GB and </a:t>
            </a:r>
            <a:r>
              <a:rPr lang="en-US" sz="1600" b="1" dirty="0" smtClean="0"/>
              <a:t>above(preferred)</a:t>
            </a:r>
          </a:p>
          <a:p>
            <a:pPr algn="just">
              <a:buFont typeface="Wingdings" pitchFamily="2" charset="2"/>
              <a:buChar char="Ø"/>
            </a:pPr>
            <a:r>
              <a:rPr lang="en-US" sz="1600" b="1" dirty="0" smtClean="0"/>
              <a:t>Printer			:	Laser (preferred)</a:t>
            </a:r>
            <a:endParaRPr lang="en-US" sz="1600" b="1" dirty="0"/>
          </a:p>
          <a:p>
            <a:r>
              <a:rPr lang="en-US" sz="1600" b="1" u="sng" dirty="0"/>
              <a:t>Software Requirements</a:t>
            </a:r>
            <a:r>
              <a:rPr lang="en-US" sz="1600" b="1" dirty="0"/>
              <a:t>:-</a:t>
            </a:r>
          </a:p>
          <a:p>
            <a:pPr algn="just">
              <a:buFont typeface="Wingdings" pitchFamily="2" charset="2"/>
              <a:buChar char="v"/>
            </a:pPr>
            <a:r>
              <a:rPr lang="en-US" sz="1600" b="1" dirty="0"/>
              <a:t>Operating System:-</a:t>
            </a:r>
          </a:p>
          <a:p>
            <a:pPr lvl="0" algn="just"/>
            <a:r>
              <a:rPr lang="en-US" sz="1600" b="1" dirty="0"/>
              <a:t>Windows XP or Above</a:t>
            </a:r>
          </a:p>
          <a:p>
            <a:pPr algn="just">
              <a:buFont typeface="Wingdings" pitchFamily="2" charset="2"/>
              <a:buChar char="v"/>
            </a:pPr>
            <a:r>
              <a:rPr lang="en-US" sz="1600" b="1" dirty="0"/>
              <a:t>Technology:-</a:t>
            </a:r>
          </a:p>
          <a:p>
            <a:pPr lvl="0" algn="just"/>
            <a:r>
              <a:rPr lang="en-US" sz="1600" b="1" dirty="0"/>
              <a:t>.NET Framework 3.5 and above</a:t>
            </a:r>
          </a:p>
          <a:p>
            <a:pPr algn="just">
              <a:buFont typeface="Wingdings" pitchFamily="2" charset="2"/>
              <a:buChar char="v"/>
            </a:pPr>
            <a:r>
              <a:rPr lang="en-US" sz="1600" b="1" dirty="0"/>
              <a:t>Database: -</a:t>
            </a:r>
          </a:p>
          <a:p>
            <a:pPr algn="just"/>
            <a:r>
              <a:rPr lang="en-US" sz="1600" b="1" dirty="0"/>
              <a:t>SQL server 2008 and above</a:t>
            </a:r>
            <a:endParaRPr lang="en-IN" sz="1600" b="1" dirty="0"/>
          </a:p>
          <a:p>
            <a:endParaRPr lang="en-US" sz="1600" dirty="0"/>
          </a:p>
        </p:txBody>
      </p:sp>
    </p:spTree>
    <p:extLst>
      <p:ext uri="{BB962C8B-B14F-4D97-AF65-F5344CB8AC3E}">
        <p14:creationId xmlns:p14="http://schemas.microsoft.com/office/powerpoint/2010/main" val="599736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382" y="286436"/>
            <a:ext cx="5259387" cy="640266"/>
          </a:xfrm>
        </p:spPr>
        <p:txBody>
          <a:bodyPr/>
          <a:lstStyle/>
          <a:p>
            <a:r>
              <a:rPr lang="en-US" dirty="0" smtClean="0"/>
              <a:t>User case diagram</a:t>
            </a:r>
            <a:endParaRPr lang="en-US" dirty="0"/>
          </a:p>
        </p:txBody>
      </p:sp>
      <p:sp>
        <p:nvSpPr>
          <p:cNvPr id="14" name="Oval 13"/>
          <p:cNvSpPr/>
          <p:nvPr/>
        </p:nvSpPr>
        <p:spPr>
          <a:xfrm>
            <a:off x="5880849" y="996565"/>
            <a:ext cx="1715999" cy="44477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Login</a:t>
            </a:r>
            <a:endParaRPr lang="en-US" sz="800" dirty="0"/>
          </a:p>
        </p:txBody>
      </p:sp>
      <p:sp>
        <p:nvSpPr>
          <p:cNvPr id="15" name="Oval 14"/>
          <p:cNvSpPr/>
          <p:nvPr/>
        </p:nvSpPr>
        <p:spPr>
          <a:xfrm>
            <a:off x="5880848" y="1486711"/>
            <a:ext cx="1716000" cy="53055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t>Enter Student details</a:t>
            </a:r>
            <a:endParaRPr lang="en-US" sz="1200" dirty="0"/>
          </a:p>
        </p:txBody>
      </p:sp>
      <p:sp>
        <p:nvSpPr>
          <p:cNvPr id="16" name="Oval 15"/>
          <p:cNvSpPr/>
          <p:nvPr/>
        </p:nvSpPr>
        <p:spPr>
          <a:xfrm>
            <a:off x="5880849" y="2095105"/>
            <a:ext cx="1715999" cy="41917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50" dirty="0" smtClean="0"/>
              <a:t>Search Student details</a:t>
            </a:r>
            <a:endParaRPr lang="en-US" sz="1050" dirty="0"/>
          </a:p>
        </p:txBody>
      </p:sp>
      <p:sp>
        <p:nvSpPr>
          <p:cNvPr id="17" name="Oval 16"/>
          <p:cNvSpPr/>
          <p:nvPr/>
        </p:nvSpPr>
        <p:spPr>
          <a:xfrm>
            <a:off x="5880847" y="5382244"/>
            <a:ext cx="1716000" cy="38028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smtClean="0"/>
              <a:t>Issue certificates</a:t>
            </a:r>
            <a:endParaRPr lang="en-US" sz="1000" dirty="0"/>
          </a:p>
        </p:txBody>
      </p:sp>
      <p:sp>
        <p:nvSpPr>
          <p:cNvPr id="18" name="Oval 17"/>
          <p:cNvSpPr/>
          <p:nvPr/>
        </p:nvSpPr>
        <p:spPr>
          <a:xfrm>
            <a:off x="5880847" y="3602409"/>
            <a:ext cx="1716000" cy="5493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t>Maintain registration details</a:t>
            </a:r>
            <a:endParaRPr lang="en-US" sz="1200" dirty="0"/>
          </a:p>
        </p:txBody>
      </p:sp>
      <p:sp>
        <p:nvSpPr>
          <p:cNvPr id="19" name="Oval 18"/>
          <p:cNvSpPr/>
          <p:nvPr/>
        </p:nvSpPr>
        <p:spPr>
          <a:xfrm>
            <a:off x="5880849" y="2582916"/>
            <a:ext cx="1715999" cy="43566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t>Assign subjects</a:t>
            </a:r>
            <a:endParaRPr lang="en-US" sz="1200" dirty="0"/>
          </a:p>
        </p:txBody>
      </p:sp>
      <p:sp>
        <p:nvSpPr>
          <p:cNvPr id="20" name="Oval 19"/>
          <p:cNvSpPr/>
          <p:nvPr/>
        </p:nvSpPr>
        <p:spPr>
          <a:xfrm>
            <a:off x="5880847" y="4256285"/>
            <a:ext cx="1716000" cy="43734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t>Enable new session</a:t>
            </a:r>
            <a:endParaRPr lang="en-US" sz="1100" dirty="0"/>
          </a:p>
        </p:txBody>
      </p:sp>
      <p:sp>
        <p:nvSpPr>
          <p:cNvPr id="21" name="Oval 20"/>
          <p:cNvSpPr/>
          <p:nvPr/>
        </p:nvSpPr>
        <p:spPr>
          <a:xfrm>
            <a:off x="5880847" y="4786313"/>
            <a:ext cx="1716000" cy="50324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t>Enter certificate details</a:t>
            </a:r>
            <a:endParaRPr lang="en-US" sz="1200" dirty="0"/>
          </a:p>
        </p:txBody>
      </p:sp>
      <p:sp>
        <p:nvSpPr>
          <p:cNvPr id="22" name="Oval 21"/>
          <p:cNvSpPr/>
          <p:nvPr/>
        </p:nvSpPr>
        <p:spPr>
          <a:xfrm>
            <a:off x="5880848" y="3114956"/>
            <a:ext cx="1715999" cy="40755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t>Register students</a:t>
            </a:r>
            <a:endParaRPr lang="en-US" sz="1100" dirty="0"/>
          </a:p>
        </p:txBody>
      </p:sp>
      <p:sp>
        <p:nvSpPr>
          <p:cNvPr id="23" name="Oval 22"/>
          <p:cNvSpPr/>
          <p:nvPr/>
        </p:nvSpPr>
        <p:spPr>
          <a:xfrm>
            <a:off x="5880847" y="5855213"/>
            <a:ext cx="1716000" cy="47869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smtClean="0"/>
              <a:t>Maintain certificate details</a:t>
            </a:r>
            <a:endParaRPr lang="en-US" sz="1000" dirty="0"/>
          </a:p>
        </p:txBody>
      </p:sp>
      <p:sp>
        <p:nvSpPr>
          <p:cNvPr id="24" name="Oval 23"/>
          <p:cNvSpPr/>
          <p:nvPr/>
        </p:nvSpPr>
        <p:spPr>
          <a:xfrm>
            <a:off x="1706987" y="2752291"/>
            <a:ext cx="2069367" cy="170023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ADMIN</a:t>
            </a:r>
            <a:endParaRPr lang="en-US" dirty="0"/>
          </a:p>
        </p:txBody>
      </p:sp>
      <p:cxnSp>
        <p:nvCxnSpPr>
          <p:cNvPr id="25" name="Straight Arrow Connector 24"/>
          <p:cNvCxnSpPr>
            <a:endCxn id="14" idx="2"/>
          </p:cNvCxnSpPr>
          <p:nvPr/>
        </p:nvCxnSpPr>
        <p:spPr>
          <a:xfrm flipV="1">
            <a:off x="2983075" y="1218955"/>
            <a:ext cx="2897774" cy="1581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5" idx="2"/>
          </p:cNvCxnSpPr>
          <p:nvPr/>
        </p:nvCxnSpPr>
        <p:spPr>
          <a:xfrm flipV="1">
            <a:off x="3181395" y="1751988"/>
            <a:ext cx="2699453" cy="11084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2" idx="2"/>
          </p:cNvCxnSpPr>
          <p:nvPr/>
        </p:nvCxnSpPr>
        <p:spPr>
          <a:xfrm>
            <a:off x="3668875" y="3224112"/>
            <a:ext cx="2211973" cy="946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2"/>
          </p:cNvCxnSpPr>
          <p:nvPr/>
        </p:nvCxnSpPr>
        <p:spPr>
          <a:xfrm>
            <a:off x="3705189" y="3383738"/>
            <a:ext cx="2175658" cy="4933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6"/>
            <a:endCxn id="20" idx="2"/>
          </p:cNvCxnSpPr>
          <p:nvPr/>
        </p:nvCxnSpPr>
        <p:spPr>
          <a:xfrm>
            <a:off x="3776354" y="3602409"/>
            <a:ext cx="2104493" cy="8725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1" idx="2"/>
          </p:cNvCxnSpPr>
          <p:nvPr/>
        </p:nvCxnSpPr>
        <p:spPr>
          <a:xfrm>
            <a:off x="3705189" y="3801694"/>
            <a:ext cx="2175658" cy="12362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2"/>
          </p:cNvCxnSpPr>
          <p:nvPr/>
        </p:nvCxnSpPr>
        <p:spPr>
          <a:xfrm>
            <a:off x="3668875" y="4000978"/>
            <a:ext cx="2211972" cy="15714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3" idx="2"/>
          </p:cNvCxnSpPr>
          <p:nvPr/>
        </p:nvCxnSpPr>
        <p:spPr>
          <a:xfrm>
            <a:off x="3516475" y="4141527"/>
            <a:ext cx="2364372" cy="1953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9" idx="2"/>
          </p:cNvCxnSpPr>
          <p:nvPr/>
        </p:nvCxnSpPr>
        <p:spPr>
          <a:xfrm flipV="1">
            <a:off x="3602552" y="2800746"/>
            <a:ext cx="2278297" cy="367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6" idx="2"/>
          </p:cNvCxnSpPr>
          <p:nvPr/>
        </p:nvCxnSpPr>
        <p:spPr>
          <a:xfrm flipV="1">
            <a:off x="3480865" y="2304694"/>
            <a:ext cx="2399984" cy="7212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787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670" y="324628"/>
            <a:ext cx="9905998" cy="1478570"/>
          </a:xfrm>
        </p:spPr>
        <p:txBody>
          <a:bodyPr/>
          <a:lstStyle/>
          <a:p>
            <a:r>
              <a:rPr lang="en-US" dirty="0" smtClean="0"/>
              <a:t>Context diagram</a:t>
            </a:r>
            <a:endParaRPr lang="en-US" dirty="0"/>
          </a:p>
        </p:txBody>
      </p:sp>
      <p:sp>
        <p:nvSpPr>
          <p:cNvPr id="5" name="Oval 4"/>
          <p:cNvSpPr/>
          <p:nvPr/>
        </p:nvSpPr>
        <p:spPr>
          <a:xfrm>
            <a:off x="7573397" y="3323027"/>
            <a:ext cx="2980613" cy="23036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PAES</a:t>
            </a:r>
            <a:endParaRPr lang="en-US" dirty="0"/>
          </a:p>
        </p:txBody>
      </p:sp>
      <p:sp>
        <p:nvSpPr>
          <p:cNvPr id="6" name="Rectangle 5"/>
          <p:cNvSpPr/>
          <p:nvPr/>
        </p:nvSpPr>
        <p:spPr>
          <a:xfrm>
            <a:off x="2112133" y="3075708"/>
            <a:ext cx="1947553" cy="81939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Admin</a:t>
            </a:r>
            <a:endParaRPr lang="en-US" dirty="0"/>
          </a:p>
        </p:txBody>
      </p:sp>
      <p:sp>
        <p:nvSpPr>
          <p:cNvPr id="33" name="Curved Down Arrow 32"/>
          <p:cNvSpPr/>
          <p:nvPr/>
        </p:nvSpPr>
        <p:spPr>
          <a:xfrm rot="836387">
            <a:off x="3866725" y="2169006"/>
            <a:ext cx="4977889" cy="15836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urved Down Arrow 35"/>
          <p:cNvSpPr/>
          <p:nvPr/>
        </p:nvSpPr>
        <p:spPr>
          <a:xfrm rot="11487723">
            <a:off x="3334735" y="4227674"/>
            <a:ext cx="4426020" cy="12231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5953956" y="1803198"/>
            <a:ext cx="803425" cy="369332"/>
          </a:xfrm>
          <a:prstGeom prst="rect">
            <a:avLst/>
          </a:prstGeom>
          <a:noFill/>
        </p:spPr>
        <p:txBody>
          <a:bodyPr wrap="none" rtlCol="0">
            <a:spAutoFit/>
          </a:bodyPr>
          <a:lstStyle/>
          <a:p>
            <a:r>
              <a:rPr lang="en-US" dirty="0" smtClean="0"/>
              <a:t>Login</a:t>
            </a:r>
            <a:endParaRPr lang="en-US" dirty="0"/>
          </a:p>
        </p:txBody>
      </p:sp>
    </p:spTree>
    <p:extLst>
      <p:ext uri="{BB962C8B-B14F-4D97-AF65-F5344CB8AC3E}">
        <p14:creationId xmlns:p14="http://schemas.microsoft.com/office/powerpoint/2010/main" val="2534266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7538" y="6156175"/>
            <a:ext cx="2266806" cy="480405"/>
          </a:xfrm>
        </p:spPr>
        <p:txBody>
          <a:bodyPr>
            <a:normAutofit fontScale="92500" lnSpcReduction="10000"/>
          </a:bodyPr>
          <a:lstStyle/>
          <a:p>
            <a:pPr marL="0" indent="0">
              <a:buNone/>
            </a:pPr>
            <a:r>
              <a:rPr lang="en-US" dirty="0" smtClean="0"/>
              <a:t>Level-1 DFD</a:t>
            </a:r>
            <a:endParaRPr lang="en-US" dirty="0"/>
          </a:p>
        </p:txBody>
      </p:sp>
      <p:sp>
        <p:nvSpPr>
          <p:cNvPr id="7" name="Oval 6"/>
          <p:cNvSpPr/>
          <p:nvPr/>
        </p:nvSpPr>
        <p:spPr>
          <a:xfrm>
            <a:off x="1707480" y="5452088"/>
            <a:ext cx="2164878"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Enable new Session</a:t>
            </a:r>
          </a:p>
          <a:p>
            <a:pPr algn="ctr"/>
            <a:r>
              <a:rPr lang="en-US" sz="800" dirty="0" smtClean="0"/>
              <a:t>0.2</a:t>
            </a:r>
            <a:endParaRPr lang="en-US" sz="800" dirty="0"/>
          </a:p>
        </p:txBody>
      </p:sp>
      <p:sp>
        <p:nvSpPr>
          <p:cNvPr id="8" name="Oval 7"/>
          <p:cNvSpPr/>
          <p:nvPr/>
        </p:nvSpPr>
        <p:spPr>
          <a:xfrm>
            <a:off x="2159227" y="1893442"/>
            <a:ext cx="1464234"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Student detail</a:t>
            </a:r>
          </a:p>
          <a:p>
            <a:pPr algn="ctr"/>
            <a:r>
              <a:rPr lang="en-US" sz="900" dirty="0" smtClean="0"/>
              <a:t>0.1</a:t>
            </a:r>
            <a:endParaRPr lang="en-US" sz="900" dirty="0"/>
          </a:p>
        </p:txBody>
      </p:sp>
      <p:sp>
        <p:nvSpPr>
          <p:cNvPr id="9" name="Oval 8"/>
          <p:cNvSpPr/>
          <p:nvPr/>
        </p:nvSpPr>
        <p:spPr>
          <a:xfrm>
            <a:off x="5156260" y="3252848"/>
            <a:ext cx="2313320"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Registration</a:t>
            </a:r>
          </a:p>
          <a:p>
            <a:pPr algn="ctr"/>
            <a:r>
              <a:rPr lang="en-US" sz="800" dirty="0" smtClean="0"/>
              <a:t>0.4</a:t>
            </a:r>
            <a:endParaRPr lang="en-US" sz="800" dirty="0"/>
          </a:p>
        </p:txBody>
      </p:sp>
      <p:sp>
        <p:nvSpPr>
          <p:cNvPr id="10" name="Oval 9"/>
          <p:cNvSpPr/>
          <p:nvPr/>
        </p:nvSpPr>
        <p:spPr>
          <a:xfrm>
            <a:off x="8101340" y="1557183"/>
            <a:ext cx="1933309"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Certificate detail</a:t>
            </a:r>
          </a:p>
          <a:p>
            <a:pPr algn="ctr"/>
            <a:r>
              <a:rPr lang="en-US" sz="800" dirty="0" smtClean="0"/>
              <a:t>0.6</a:t>
            </a:r>
            <a:endParaRPr lang="en-US" sz="800" dirty="0"/>
          </a:p>
        </p:txBody>
      </p:sp>
      <p:sp>
        <p:nvSpPr>
          <p:cNvPr id="13" name="Oval 12"/>
          <p:cNvSpPr/>
          <p:nvPr/>
        </p:nvSpPr>
        <p:spPr>
          <a:xfrm>
            <a:off x="7416207" y="4996137"/>
            <a:ext cx="1933309"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Assign Subjects</a:t>
            </a:r>
          </a:p>
          <a:p>
            <a:pPr algn="ctr"/>
            <a:r>
              <a:rPr lang="en-US" sz="800" dirty="0" smtClean="0"/>
              <a:t>0.3</a:t>
            </a:r>
          </a:p>
        </p:txBody>
      </p:sp>
      <p:sp>
        <p:nvSpPr>
          <p:cNvPr id="21" name="Curved Down Arrow 20"/>
          <p:cNvSpPr/>
          <p:nvPr/>
        </p:nvSpPr>
        <p:spPr>
          <a:xfrm rot="10800000">
            <a:off x="3978235" y="3822262"/>
            <a:ext cx="1377536" cy="3823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Down Arrow 22"/>
          <p:cNvSpPr/>
          <p:nvPr/>
        </p:nvSpPr>
        <p:spPr>
          <a:xfrm rot="10800000">
            <a:off x="1223893" y="2471676"/>
            <a:ext cx="1082263" cy="3674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Down Arrow 24"/>
          <p:cNvSpPr/>
          <p:nvPr/>
        </p:nvSpPr>
        <p:spPr>
          <a:xfrm rot="10800000">
            <a:off x="822372" y="6114842"/>
            <a:ext cx="1377536" cy="3823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Down Arrow 26"/>
          <p:cNvSpPr/>
          <p:nvPr/>
        </p:nvSpPr>
        <p:spPr>
          <a:xfrm>
            <a:off x="9445232" y="1207501"/>
            <a:ext cx="2205246" cy="3823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Down Arrow 28"/>
          <p:cNvSpPr/>
          <p:nvPr/>
        </p:nvSpPr>
        <p:spPr>
          <a:xfrm>
            <a:off x="8756464" y="4665674"/>
            <a:ext cx="2493200" cy="3823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Straight Connector 30"/>
          <p:cNvCxnSpPr/>
          <p:nvPr/>
        </p:nvCxnSpPr>
        <p:spPr>
          <a:xfrm flipV="1">
            <a:off x="557587" y="877833"/>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cxnSp>
        <p:nvCxnSpPr>
          <p:cNvPr id="33" name="Straight Connector 32"/>
          <p:cNvCxnSpPr/>
          <p:nvPr/>
        </p:nvCxnSpPr>
        <p:spPr>
          <a:xfrm flipV="1">
            <a:off x="497583" y="588319"/>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cxnSp>
        <p:nvCxnSpPr>
          <p:cNvPr id="34" name="Straight Connector 33"/>
          <p:cNvCxnSpPr/>
          <p:nvPr/>
        </p:nvCxnSpPr>
        <p:spPr>
          <a:xfrm flipV="1">
            <a:off x="9445232" y="391886"/>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cxnSp>
        <p:nvCxnSpPr>
          <p:cNvPr id="35" name="Straight Connector 34"/>
          <p:cNvCxnSpPr/>
          <p:nvPr/>
        </p:nvCxnSpPr>
        <p:spPr>
          <a:xfrm flipV="1">
            <a:off x="9445232" y="648421"/>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cxnSp>
        <p:nvCxnSpPr>
          <p:cNvPr id="36" name="Straight Connector 35"/>
          <p:cNvCxnSpPr/>
          <p:nvPr/>
        </p:nvCxnSpPr>
        <p:spPr>
          <a:xfrm flipV="1">
            <a:off x="9623365" y="6373519"/>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cxnSp>
        <p:nvCxnSpPr>
          <p:cNvPr id="37" name="Straight Connector 36"/>
          <p:cNvCxnSpPr/>
          <p:nvPr/>
        </p:nvCxnSpPr>
        <p:spPr>
          <a:xfrm flipV="1">
            <a:off x="9623365" y="6630054"/>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cxnSp>
        <p:nvCxnSpPr>
          <p:cNvPr id="38" name="Straight Connector 37"/>
          <p:cNvCxnSpPr/>
          <p:nvPr/>
        </p:nvCxnSpPr>
        <p:spPr>
          <a:xfrm flipV="1">
            <a:off x="5369237" y="4687822"/>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cxnSp>
        <p:nvCxnSpPr>
          <p:cNvPr id="39" name="Straight Connector 38"/>
          <p:cNvCxnSpPr/>
          <p:nvPr/>
        </p:nvCxnSpPr>
        <p:spPr>
          <a:xfrm flipV="1">
            <a:off x="5369237" y="4944357"/>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sp>
        <p:nvSpPr>
          <p:cNvPr id="40" name="TextBox 39"/>
          <p:cNvSpPr txBox="1"/>
          <p:nvPr/>
        </p:nvSpPr>
        <p:spPr>
          <a:xfrm>
            <a:off x="628569" y="588421"/>
            <a:ext cx="2031146" cy="369332"/>
          </a:xfrm>
          <a:prstGeom prst="rect">
            <a:avLst/>
          </a:prstGeom>
          <a:noFill/>
        </p:spPr>
        <p:txBody>
          <a:bodyPr wrap="square" rtlCol="0">
            <a:spAutoFit/>
          </a:bodyPr>
          <a:lstStyle/>
          <a:p>
            <a:r>
              <a:rPr lang="en-US" dirty="0" smtClean="0">
                <a:solidFill>
                  <a:srgbClr val="FF0000"/>
                </a:solidFill>
              </a:rPr>
              <a:t>Student details</a:t>
            </a:r>
            <a:endParaRPr lang="en-US" dirty="0">
              <a:solidFill>
                <a:srgbClr val="FF0000"/>
              </a:solidFill>
            </a:endParaRPr>
          </a:p>
        </p:txBody>
      </p:sp>
      <p:sp>
        <p:nvSpPr>
          <p:cNvPr id="41" name="TextBox 40"/>
          <p:cNvSpPr txBox="1"/>
          <p:nvPr/>
        </p:nvSpPr>
        <p:spPr>
          <a:xfrm>
            <a:off x="9445232" y="387724"/>
            <a:ext cx="2205246" cy="369332"/>
          </a:xfrm>
          <a:prstGeom prst="rect">
            <a:avLst/>
          </a:prstGeom>
          <a:noFill/>
        </p:spPr>
        <p:txBody>
          <a:bodyPr wrap="square" rtlCol="0">
            <a:spAutoFit/>
          </a:bodyPr>
          <a:lstStyle/>
          <a:p>
            <a:r>
              <a:rPr lang="en-US" dirty="0" smtClean="0">
                <a:solidFill>
                  <a:srgbClr val="FF0000"/>
                </a:solidFill>
              </a:rPr>
              <a:t>Certificate details</a:t>
            </a:r>
            <a:endParaRPr lang="en-US" dirty="0">
              <a:solidFill>
                <a:srgbClr val="FF0000"/>
              </a:solidFill>
            </a:endParaRPr>
          </a:p>
        </p:txBody>
      </p:sp>
      <p:sp>
        <p:nvSpPr>
          <p:cNvPr id="42" name="TextBox 41"/>
          <p:cNvSpPr txBox="1"/>
          <p:nvPr/>
        </p:nvSpPr>
        <p:spPr>
          <a:xfrm>
            <a:off x="5230654" y="4687822"/>
            <a:ext cx="2410472" cy="369332"/>
          </a:xfrm>
          <a:prstGeom prst="rect">
            <a:avLst/>
          </a:prstGeom>
          <a:noFill/>
        </p:spPr>
        <p:txBody>
          <a:bodyPr wrap="square" rtlCol="0">
            <a:spAutoFit/>
          </a:bodyPr>
          <a:lstStyle/>
          <a:p>
            <a:r>
              <a:rPr lang="en-US" dirty="0" smtClean="0">
                <a:solidFill>
                  <a:srgbClr val="FF0000"/>
                </a:solidFill>
              </a:rPr>
              <a:t>Registration details</a:t>
            </a:r>
            <a:endParaRPr lang="en-US" dirty="0">
              <a:solidFill>
                <a:srgbClr val="FF0000"/>
              </a:solidFill>
            </a:endParaRPr>
          </a:p>
        </p:txBody>
      </p:sp>
      <p:sp>
        <p:nvSpPr>
          <p:cNvPr id="43" name="TextBox 42"/>
          <p:cNvSpPr txBox="1"/>
          <p:nvPr/>
        </p:nvSpPr>
        <p:spPr>
          <a:xfrm>
            <a:off x="9623365" y="6373519"/>
            <a:ext cx="2031146" cy="369332"/>
          </a:xfrm>
          <a:prstGeom prst="rect">
            <a:avLst/>
          </a:prstGeom>
          <a:noFill/>
        </p:spPr>
        <p:txBody>
          <a:bodyPr wrap="square" rtlCol="0">
            <a:spAutoFit/>
          </a:bodyPr>
          <a:lstStyle/>
          <a:p>
            <a:r>
              <a:rPr lang="en-US" dirty="0" smtClean="0">
                <a:solidFill>
                  <a:srgbClr val="FF0000"/>
                </a:solidFill>
              </a:rPr>
              <a:t>Subject details</a:t>
            </a:r>
            <a:endParaRPr lang="en-US" dirty="0">
              <a:solidFill>
                <a:srgbClr val="FF0000"/>
              </a:solidFill>
            </a:endParaRPr>
          </a:p>
        </p:txBody>
      </p:sp>
      <p:cxnSp>
        <p:nvCxnSpPr>
          <p:cNvPr id="45" name="Straight Arrow Connector 44"/>
          <p:cNvCxnSpPr/>
          <p:nvPr/>
        </p:nvCxnSpPr>
        <p:spPr>
          <a:xfrm flipH="1" flipV="1">
            <a:off x="1876696" y="911594"/>
            <a:ext cx="859012" cy="9847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609897" y="915355"/>
            <a:ext cx="827804" cy="1030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3007981">
            <a:off x="1932427" y="1359733"/>
            <a:ext cx="1113394" cy="215444"/>
          </a:xfrm>
          <a:prstGeom prst="rect">
            <a:avLst/>
          </a:prstGeom>
          <a:noFill/>
        </p:spPr>
        <p:txBody>
          <a:bodyPr wrap="square" rtlCol="0">
            <a:spAutoFit/>
          </a:bodyPr>
          <a:lstStyle/>
          <a:p>
            <a:r>
              <a:rPr lang="en-US" sz="800" dirty="0" smtClean="0">
                <a:solidFill>
                  <a:schemeClr val="bg1"/>
                </a:solidFill>
              </a:rPr>
              <a:t>Registration no.</a:t>
            </a:r>
            <a:endParaRPr lang="en-US" sz="800" dirty="0">
              <a:solidFill>
                <a:schemeClr val="bg1"/>
              </a:solidFill>
            </a:endParaRPr>
          </a:p>
        </p:txBody>
      </p:sp>
      <p:sp>
        <p:nvSpPr>
          <p:cNvPr id="51" name="TextBox 50"/>
          <p:cNvSpPr txBox="1"/>
          <p:nvPr/>
        </p:nvSpPr>
        <p:spPr>
          <a:xfrm rot="13875255">
            <a:off x="1111641" y="1256995"/>
            <a:ext cx="1348175" cy="338554"/>
          </a:xfrm>
          <a:prstGeom prst="rect">
            <a:avLst/>
          </a:prstGeom>
          <a:noFill/>
        </p:spPr>
        <p:txBody>
          <a:bodyPr wrap="square" rtlCol="0">
            <a:spAutoFit/>
          </a:bodyPr>
          <a:lstStyle/>
          <a:p>
            <a:r>
              <a:rPr lang="en-US" sz="800" dirty="0" smtClean="0">
                <a:solidFill>
                  <a:schemeClr val="bg1"/>
                </a:solidFill>
              </a:rPr>
              <a:t>Name,</a:t>
            </a:r>
            <a:r>
              <a:rPr lang="en-US" sz="800" dirty="0" err="1" smtClean="0">
                <a:solidFill>
                  <a:schemeClr val="bg1"/>
                </a:solidFill>
              </a:rPr>
              <a:t>Rollno</a:t>
            </a:r>
            <a:r>
              <a:rPr lang="en-US" sz="800" dirty="0" smtClean="0">
                <a:solidFill>
                  <a:schemeClr val="bg1"/>
                </a:solidFill>
              </a:rPr>
              <a:t>.,</a:t>
            </a:r>
            <a:r>
              <a:rPr lang="en-US" sz="800" dirty="0" err="1" smtClean="0">
                <a:solidFill>
                  <a:schemeClr val="bg1"/>
                </a:solidFill>
              </a:rPr>
              <a:t>Semester,branch,batch</a:t>
            </a:r>
            <a:endParaRPr lang="en-US" sz="800" dirty="0">
              <a:solidFill>
                <a:schemeClr val="bg1"/>
              </a:solidFill>
            </a:endParaRPr>
          </a:p>
        </p:txBody>
      </p:sp>
      <p:sp>
        <p:nvSpPr>
          <p:cNvPr id="52" name="TextBox 51"/>
          <p:cNvSpPr txBox="1"/>
          <p:nvPr/>
        </p:nvSpPr>
        <p:spPr>
          <a:xfrm rot="1666821">
            <a:off x="8904472" y="6043378"/>
            <a:ext cx="1603925" cy="338554"/>
          </a:xfrm>
          <a:prstGeom prst="rect">
            <a:avLst/>
          </a:prstGeom>
          <a:noFill/>
        </p:spPr>
        <p:txBody>
          <a:bodyPr wrap="square" rtlCol="0">
            <a:spAutoFit/>
          </a:bodyPr>
          <a:lstStyle/>
          <a:p>
            <a:r>
              <a:rPr lang="en-US" sz="800" dirty="0" err="1" smtClean="0">
                <a:solidFill>
                  <a:schemeClr val="bg1"/>
                </a:solidFill>
              </a:rPr>
              <a:t>Semester,Branch,Subject</a:t>
            </a:r>
            <a:r>
              <a:rPr lang="en-US" sz="800" dirty="0" smtClean="0">
                <a:solidFill>
                  <a:schemeClr val="bg1"/>
                </a:solidFill>
              </a:rPr>
              <a:t> </a:t>
            </a:r>
            <a:r>
              <a:rPr lang="en-US" sz="800" dirty="0" err="1" smtClean="0">
                <a:solidFill>
                  <a:schemeClr val="bg1"/>
                </a:solidFill>
              </a:rPr>
              <a:t>code,subject</a:t>
            </a:r>
            <a:endParaRPr lang="en-US" sz="800" dirty="0">
              <a:solidFill>
                <a:schemeClr val="bg1"/>
              </a:solidFill>
            </a:endParaRPr>
          </a:p>
        </p:txBody>
      </p:sp>
      <p:cxnSp>
        <p:nvCxnSpPr>
          <p:cNvPr id="53" name="Straight Arrow Connector 52"/>
          <p:cNvCxnSpPr>
            <a:stCxn id="13" idx="4"/>
          </p:cNvCxnSpPr>
          <p:nvPr/>
        </p:nvCxnSpPr>
        <p:spPr>
          <a:xfrm>
            <a:off x="8382862" y="5756704"/>
            <a:ext cx="1287289" cy="6955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0"/>
          </p:cNvCxnSpPr>
          <p:nvPr/>
        </p:nvCxnSpPr>
        <p:spPr>
          <a:xfrm flipV="1">
            <a:off x="9067995" y="660297"/>
            <a:ext cx="638439" cy="8968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8354858">
            <a:off x="8746953" y="995612"/>
            <a:ext cx="1113394" cy="215444"/>
          </a:xfrm>
          <a:prstGeom prst="rect">
            <a:avLst/>
          </a:prstGeom>
          <a:noFill/>
        </p:spPr>
        <p:txBody>
          <a:bodyPr wrap="square" rtlCol="0">
            <a:spAutoFit/>
          </a:bodyPr>
          <a:lstStyle/>
          <a:p>
            <a:r>
              <a:rPr lang="en-US" sz="800" dirty="0" smtClean="0">
                <a:solidFill>
                  <a:schemeClr val="bg1"/>
                </a:solidFill>
              </a:rPr>
              <a:t>Registration no.</a:t>
            </a:r>
            <a:endParaRPr lang="en-US" sz="800" dirty="0">
              <a:solidFill>
                <a:schemeClr val="bg1"/>
              </a:solidFill>
            </a:endParaRPr>
          </a:p>
        </p:txBody>
      </p:sp>
      <p:cxnSp>
        <p:nvCxnSpPr>
          <p:cNvPr id="60" name="Straight Arrow Connector 59"/>
          <p:cNvCxnSpPr/>
          <p:nvPr/>
        </p:nvCxnSpPr>
        <p:spPr>
          <a:xfrm flipH="1">
            <a:off x="9423304" y="626647"/>
            <a:ext cx="671371" cy="9509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rot="18375959">
            <a:off x="9375352" y="920241"/>
            <a:ext cx="1397880" cy="461665"/>
          </a:xfrm>
          <a:prstGeom prst="rect">
            <a:avLst/>
          </a:prstGeom>
          <a:noFill/>
        </p:spPr>
        <p:txBody>
          <a:bodyPr wrap="square" rtlCol="0">
            <a:spAutoFit/>
          </a:bodyPr>
          <a:lstStyle/>
          <a:p>
            <a:r>
              <a:rPr lang="en-US" sz="800" dirty="0" smtClean="0">
                <a:solidFill>
                  <a:schemeClr val="bg1"/>
                </a:solidFill>
              </a:rPr>
              <a:t>Provisional </a:t>
            </a:r>
            <a:r>
              <a:rPr lang="en-US" sz="800" dirty="0" err="1" smtClean="0">
                <a:solidFill>
                  <a:schemeClr val="bg1"/>
                </a:solidFill>
              </a:rPr>
              <a:t>cer_no,Orignal_cer_no,Issue</a:t>
            </a:r>
            <a:r>
              <a:rPr lang="en-US" sz="800" dirty="0" smtClean="0">
                <a:solidFill>
                  <a:schemeClr val="bg1"/>
                </a:solidFill>
              </a:rPr>
              <a:t> dates of certificates</a:t>
            </a:r>
            <a:endParaRPr lang="en-US" sz="800" dirty="0">
              <a:solidFill>
                <a:schemeClr val="bg1"/>
              </a:solidFill>
            </a:endParaRPr>
          </a:p>
        </p:txBody>
      </p:sp>
      <p:sp>
        <p:nvSpPr>
          <p:cNvPr id="64" name="TextBox 63"/>
          <p:cNvSpPr txBox="1"/>
          <p:nvPr/>
        </p:nvSpPr>
        <p:spPr>
          <a:xfrm>
            <a:off x="4197909" y="2880971"/>
            <a:ext cx="1113394" cy="215444"/>
          </a:xfrm>
          <a:prstGeom prst="rect">
            <a:avLst/>
          </a:prstGeom>
          <a:noFill/>
        </p:spPr>
        <p:txBody>
          <a:bodyPr wrap="square" rtlCol="0">
            <a:spAutoFit/>
          </a:bodyPr>
          <a:lstStyle/>
          <a:p>
            <a:r>
              <a:rPr lang="en-US" sz="800" dirty="0" smtClean="0">
                <a:solidFill>
                  <a:schemeClr val="bg1"/>
                </a:solidFill>
              </a:rPr>
              <a:t>Registration no.</a:t>
            </a:r>
            <a:endParaRPr lang="en-US" sz="800" dirty="0">
              <a:solidFill>
                <a:schemeClr val="bg1"/>
              </a:solidFill>
            </a:endParaRPr>
          </a:p>
        </p:txBody>
      </p:sp>
      <p:sp>
        <p:nvSpPr>
          <p:cNvPr id="65" name="Snip Single Corner Rectangle 64"/>
          <p:cNvSpPr/>
          <p:nvPr/>
        </p:nvSpPr>
        <p:spPr>
          <a:xfrm>
            <a:off x="2918568" y="3619416"/>
            <a:ext cx="1070981" cy="592476"/>
          </a:xfrm>
          <a:prstGeom prst="snip1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Receipt</a:t>
            </a:r>
            <a:endParaRPr lang="en-US" dirty="0"/>
          </a:p>
        </p:txBody>
      </p:sp>
      <p:sp>
        <p:nvSpPr>
          <p:cNvPr id="66" name="Curved Down Arrow 65"/>
          <p:cNvSpPr/>
          <p:nvPr/>
        </p:nvSpPr>
        <p:spPr>
          <a:xfrm>
            <a:off x="3991701" y="3074789"/>
            <a:ext cx="1377536" cy="3823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7" name="Straight Arrow Connector 66"/>
          <p:cNvCxnSpPr/>
          <p:nvPr/>
        </p:nvCxnSpPr>
        <p:spPr>
          <a:xfrm flipH="1">
            <a:off x="5569527" y="3968071"/>
            <a:ext cx="559815" cy="757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7178744" y="3844903"/>
            <a:ext cx="4341543" cy="2461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890263">
            <a:off x="8757582" y="5059716"/>
            <a:ext cx="1603925" cy="215444"/>
          </a:xfrm>
          <a:prstGeom prst="rect">
            <a:avLst/>
          </a:prstGeom>
          <a:noFill/>
        </p:spPr>
        <p:txBody>
          <a:bodyPr wrap="square" rtlCol="0">
            <a:spAutoFit/>
          </a:bodyPr>
          <a:lstStyle/>
          <a:p>
            <a:r>
              <a:rPr lang="en-US" sz="800" dirty="0" smtClean="0">
                <a:solidFill>
                  <a:schemeClr val="bg1"/>
                </a:solidFill>
              </a:rPr>
              <a:t>Subject </a:t>
            </a:r>
            <a:r>
              <a:rPr lang="en-US" sz="800" dirty="0" err="1" smtClean="0">
                <a:solidFill>
                  <a:schemeClr val="bg1"/>
                </a:solidFill>
              </a:rPr>
              <a:t>code,Subjects</a:t>
            </a:r>
            <a:endParaRPr lang="en-US" sz="800" dirty="0">
              <a:solidFill>
                <a:schemeClr val="bg1"/>
              </a:solidFill>
            </a:endParaRPr>
          </a:p>
        </p:txBody>
      </p:sp>
      <p:sp>
        <p:nvSpPr>
          <p:cNvPr id="81" name="TextBox 80"/>
          <p:cNvSpPr txBox="1"/>
          <p:nvPr/>
        </p:nvSpPr>
        <p:spPr>
          <a:xfrm rot="1795530">
            <a:off x="4611868" y="2026584"/>
            <a:ext cx="1348175" cy="338554"/>
          </a:xfrm>
          <a:prstGeom prst="rect">
            <a:avLst/>
          </a:prstGeom>
          <a:noFill/>
        </p:spPr>
        <p:txBody>
          <a:bodyPr wrap="square" rtlCol="0">
            <a:spAutoFit/>
          </a:bodyPr>
          <a:lstStyle/>
          <a:p>
            <a:r>
              <a:rPr lang="en-US" sz="800" dirty="0" smtClean="0">
                <a:solidFill>
                  <a:schemeClr val="bg1"/>
                </a:solidFill>
              </a:rPr>
              <a:t>Name,</a:t>
            </a:r>
            <a:r>
              <a:rPr lang="en-US" sz="800" dirty="0" err="1" smtClean="0">
                <a:solidFill>
                  <a:schemeClr val="bg1"/>
                </a:solidFill>
              </a:rPr>
              <a:t>Rollno</a:t>
            </a:r>
            <a:r>
              <a:rPr lang="en-US" sz="800" dirty="0" smtClean="0">
                <a:solidFill>
                  <a:schemeClr val="bg1"/>
                </a:solidFill>
              </a:rPr>
              <a:t>.,</a:t>
            </a:r>
            <a:r>
              <a:rPr lang="en-US" sz="800" dirty="0" err="1" smtClean="0">
                <a:solidFill>
                  <a:schemeClr val="bg1"/>
                </a:solidFill>
              </a:rPr>
              <a:t>Semester,branch,batch</a:t>
            </a:r>
            <a:endParaRPr lang="en-US" sz="800" dirty="0">
              <a:solidFill>
                <a:schemeClr val="bg1"/>
              </a:solidFill>
            </a:endParaRPr>
          </a:p>
        </p:txBody>
      </p:sp>
      <p:cxnSp>
        <p:nvCxnSpPr>
          <p:cNvPr id="85" name="Straight Arrow Connector 84"/>
          <p:cNvCxnSpPr>
            <a:endCxn id="10" idx="2"/>
          </p:cNvCxnSpPr>
          <p:nvPr/>
        </p:nvCxnSpPr>
        <p:spPr>
          <a:xfrm>
            <a:off x="2542554" y="664968"/>
            <a:ext cx="5558786" cy="12724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2455876" y="914855"/>
            <a:ext cx="4273487" cy="2349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rot="749692">
            <a:off x="5111296" y="1066316"/>
            <a:ext cx="1348175" cy="338554"/>
          </a:xfrm>
          <a:prstGeom prst="rect">
            <a:avLst/>
          </a:prstGeom>
          <a:noFill/>
        </p:spPr>
        <p:txBody>
          <a:bodyPr wrap="square" rtlCol="0">
            <a:spAutoFit/>
          </a:bodyPr>
          <a:lstStyle/>
          <a:p>
            <a:r>
              <a:rPr lang="en-US" sz="800" dirty="0" smtClean="0">
                <a:solidFill>
                  <a:schemeClr val="bg1"/>
                </a:solidFill>
              </a:rPr>
              <a:t>Name,</a:t>
            </a:r>
            <a:r>
              <a:rPr lang="en-US" sz="800" dirty="0" err="1" smtClean="0">
                <a:solidFill>
                  <a:schemeClr val="bg1"/>
                </a:solidFill>
              </a:rPr>
              <a:t>Rollno</a:t>
            </a:r>
            <a:r>
              <a:rPr lang="en-US" sz="800" dirty="0" smtClean="0">
                <a:solidFill>
                  <a:schemeClr val="bg1"/>
                </a:solidFill>
              </a:rPr>
              <a:t>.,</a:t>
            </a:r>
            <a:r>
              <a:rPr lang="en-US" sz="800" dirty="0" err="1" smtClean="0">
                <a:solidFill>
                  <a:schemeClr val="bg1"/>
                </a:solidFill>
              </a:rPr>
              <a:t>Semester,branch,batch</a:t>
            </a:r>
            <a:endParaRPr lang="en-US" sz="800" dirty="0">
              <a:solidFill>
                <a:schemeClr val="bg1"/>
              </a:solidFill>
            </a:endParaRPr>
          </a:p>
        </p:txBody>
      </p:sp>
      <p:cxnSp>
        <p:nvCxnSpPr>
          <p:cNvPr id="93" name="Straight Arrow Connector 92"/>
          <p:cNvCxnSpPr/>
          <p:nvPr/>
        </p:nvCxnSpPr>
        <p:spPr>
          <a:xfrm flipH="1" flipV="1">
            <a:off x="6525411" y="3955338"/>
            <a:ext cx="570161" cy="7324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rot="3121108">
            <a:off x="6553781" y="4215365"/>
            <a:ext cx="759419" cy="215444"/>
          </a:xfrm>
          <a:prstGeom prst="rect">
            <a:avLst/>
          </a:prstGeom>
          <a:noFill/>
        </p:spPr>
        <p:txBody>
          <a:bodyPr wrap="square" rtlCol="0">
            <a:spAutoFit/>
          </a:bodyPr>
          <a:lstStyle/>
          <a:p>
            <a:r>
              <a:rPr lang="en-US" sz="800" dirty="0" err="1" smtClean="0">
                <a:solidFill>
                  <a:schemeClr val="bg1"/>
                </a:solidFill>
              </a:rPr>
              <a:t>Reg_details</a:t>
            </a:r>
            <a:endParaRPr lang="en-US" sz="800" dirty="0">
              <a:solidFill>
                <a:schemeClr val="bg1"/>
              </a:solidFill>
            </a:endParaRPr>
          </a:p>
        </p:txBody>
      </p:sp>
      <p:sp>
        <p:nvSpPr>
          <p:cNvPr id="97" name="TextBox 96"/>
          <p:cNvSpPr txBox="1"/>
          <p:nvPr/>
        </p:nvSpPr>
        <p:spPr>
          <a:xfrm rot="18238034">
            <a:off x="5104470" y="4201660"/>
            <a:ext cx="1112129" cy="338554"/>
          </a:xfrm>
          <a:prstGeom prst="rect">
            <a:avLst/>
          </a:prstGeom>
          <a:noFill/>
        </p:spPr>
        <p:txBody>
          <a:bodyPr wrap="square" rtlCol="0">
            <a:spAutoFit/>
          </a:bodyPr>
          <a:lstStyle/>
          <a:p>
            <a:r>
              <a:rPr lang="en-US" sz="800" dirty="0" smtClean="0">
                <a:solidFill>
                  <a:schemeClr val="bg1"/>
                </a:solidFill>
              </a:rPr>
              <a:t>Update </a:t>
            </a:r>
            <a:r>
              <a:rPr lang="en-US" sz="800" dirty="0" err="1" smtClean="0">
                <a:solidFill>
                  <a:schemeClr val="bg1"/>
                </a:solidFill>
              </a:rPr>
              <a:t>Reg_status</a:t>
            </a:r>
            <a:r>
              <a:rPr lang="en-US" sz="800" dirty="0">
                <a:solidFill>
                  <a:schemeClr val="bg1"/>
                </a:solidFill>
              </a:rPr>
              <a:t> </a:t>
            </a:r>
            <a:r>
              <a:rPr lang="en-US" sz="800" dirty="0" smtClean="0">
                <a:solidFill>
                  <a:schemeClr val="bg1"/>
                </a:solidFill>
              </a:rPr>
              <a:t>from N to R</a:t>
            </a:r>
            <a:endParaRPr lang="en-US" sz="800" dirty="0">
              <a:solidFill>
                <a:schemeClr val="bg1"/>
              </a:solidFill>
            </a:endParaRPr>
          </a:p>
        </p:txBody>
      </p:sp>
      <p:cxnSp>
        <p:nvCxnSpPr>
          <p:cNvPr id="100" name="Straight Arrow Connector 99"/>
          <p:cNvCxnSpPr/>
          <p:nvPr/>
        </p:nvCxnSpPr>
        <p:spPr>
          <a:xfrm flipH="1" flipV="1">
            <a:off x="743295" y="852603"/>
            <a:ext cx="1890123" cy="45994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rot="20093681">
            <a:off x="3826869" y="5151123"/>
            <a:ext cx="1597504" cy="338554"/>
          </a:xfrm>
          <a:prstGeom prst="rect">
            <a:avLst/>
          </a:prstGeom>
          <a:noFill/>
        </p:spPr>
        <p:txBody>
          <a:bodyPr wrap="square" rtlCol="0">
            <a:spAutoFit/>
          </a:bodyPr>
          <a:lstStyle/>
          <a:p>
            <a:r>
              <a:rPr lang="en-US" sz="800" dirty="0" smtClean="0">
                <a:solidFill>
                  <a:schemeClr val="bg1"/>
                </a:solidFill>
              </a:rPr>
              <a:t>Enter </a:t>
            </a:r>
            <a:r>
              <a:rPr lang="en-US" sz="800" dirty="0" err="1" smtClean="0">
                <a:solidFill>
                  <a:schemeClr val="bg1"/>
                </a:solidFill>
              </a:rPr>
              <a:t>Reg_status</a:t>
            </a:r>
            <a:r>
              <a:rPr lang="en-US" sz="800" dirty="0" smtClean="0">
                <a:solidFill>
                  <a:schemeClr val="bg1"/>
                </a:solidFill>
              </a:rPr>
              <a:t> as </a:t>
            </a:r>
            <a:r>
              <a:rPr lang="en-US" sz="800" dirty="0" err="1" smtClean="0">
                <a:solidFill>
                  <a:schemeClr val="bg1"/>
                </a:solidFill>
              </a:rPr>
              <a:t>N,session,semester,reg_no</a:t>
            </a:r>
            <a:endParaRPr lang="en-US" sz="800" dirty="0">
              <a:solidFill>
                <a:schemeClr val="bg1"/>
              </a:solidFill>
            </a:endParaRPr>
          </a:p>
        </p:txBody>
      </p:sp>
      <p:cxnSp>
        <p:nvCxnSpPr>
          <p:cNvPr id="106" name="Straight Arrow Connector 105"/>
          <p:cNvCxnSpPr/>
          <p:nvPr/>
        </p:nvCxnSpPr>
        <p:spPr>
          <a:xfrm>
            <a:off x="984130" y="855516"/>
            <a:ext cx="1926166" cy="4596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rot="3972727">
            <a:off x="1738039" y="3688383"/>
            <a:ext cx="1348175" cy="338554"/>
          </a:xfrm>
          <a:prstGeom prst="rect">
            <a:avLst/>
          </a:prstGeom>
          <a:noFill/>
        </p:spPr>
        <p:txBody>
          <a:bodyPr wrap="square" rtlCol="0">
            <a:spAutoFit/>
          </a:bodyPr>
          <a:lstStyle/>
          <a:p>
            <a:r>
              <a:rPr lang="en-US" sz="800" dirty="0" smtClean="0">
                <a:solidFill>
                  <a:schemeClr val="bg1"/>
                </a:solidFill>
              </a:rPr>
              <a:t>Name,</a:t>
            </a:r>
            <a:r>
              <a:rPr lang="en-US" sz="800" dirty="0" err="1" smtClean="0">
                <a:solidFill>
                  <a:schemeClr val="bg1"/>
                </a:solidFill>
              </a:rPr>
              <a:t>Rollno</a:t>
            </a:r>
            <a:r>
              <a:rPr lang="en-US" sz="800" dirty="0" smtClean="0">
                <a:solidFill>
                  <a:schemeClr val="bg1"/>
                </a:solidFill>
              </a:rPr>
              <a:t>.,</a:t>
            </a:r>
            <a:r>
              <a:rPr lang="en-US" sz="800" dirty="0" err="1" smtClean="0">
                <a:solidFill>
                  <a:schemeClr val="bg1"/>
                </a:solidFill>
              </a:rPr>
              <a:t>Semester,branch,batch</a:t>
            </a:r>
            <a:endParaRPr lang="en-US" sz="800" dirty="0">
              <a:solidFill>
                <a:schemeClr val="bg1"/>
              </a:solidFill>
            </a:endParaRPr>
          </a:p>
        </p:txBody>
      </p:sp>
      <p:cxnSp>
        <p:nvCxnSpPr>
          <p:cNvPr id="110" name="Straight Arrow Connector 109"/>
          <p:cNvCxnSpPr>
            <a:stCxn id="7" idx="6"/>
          </p:cNvCxnSpPr>
          <p:nvPr/>
        </p:nvCxnSpPr>
        <p:spPr>
          <a:xfrm flipV="1">
            <a:off x="3872358" y="4926692"/>
            <a:ext cx="1875756" cy="905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rot="14812734">
            <a:off x="1416557" y="4144580"/>
            <a:ext cx="1309117" cy="215444"/>
          </a:xfrm>
          <a:prstGeom prst="rect">
            <a:avLst/>
          </a:prstGeom>
          <a:noFill/>
        </p:spPr>
        <p:txBody>
          <a:bodyPr wrap="square" rtlCol="0">
            <a:spAutoFit/>
          </a:bodyPr>
          <a:lstStyle/>
          <a:p>
            <a:r>
              <a:rPr lang="en-US" sz="800" dirty="0" smtClean="0">
                <a:solidFill>
                  <a:schemeClr val="bg1"/>
                </a:solidFill>
              </a:rPr>
              <a:t>Update Semester</a:t>
            </a:r>
            <a:endParaRPr lang="en-US" sz="800" dirty="0">
              <a:solidFill>
                <a:schemeClr val="bg1"/>
              </a:solidFill>
            </a:endParaRPr>
          </a:p>
        </p:txBody>
      </p:sp>
      <p:sp>
        <p:nvSpPr>
          <p:cNvPr id="119" name="TextBox 118"/>
          <p:cNvSpPr txBox="1"/>
          <p:nvPr/>
        </p:nvSpPr>
        <p:spPr>
          <a:xfrm>
            <a:off x="6061171" y="305580"/>
            <a:ext cx="2040169" cy="215444"/>
          </a:xfrm>
          <a:prstGeom prst="rect">
            <a:avLst/>
          </a:prstGeom>
          <a:noFill/>
        </p:spPr>
        <p:txBody>
          <a:bodyPr wrap="square" rtlCol="0">
            <a:spAutoFit/>
          </a:bodyPr>
          <a:lstStyle/>
          <a:p>
            <a:r>
              <a:rPr lang="en-US" sz="800" dirty="0" smtClean="0">
                <a:solidFill>
                  <a:schemeClr val="bg1"/>
                </a:solidFill>
              </a:rPr>
              <a:t>Registration </a:t>
            </a:r>
            <a:r>
              <a:rPr lang="en-US" sz="800" dirty="0" err="1" smtClean="0">
                <a:solidFill>
                  <a:schemeClr val="bg1"/>
                </a:solidFill>
              </a:rPr>
              <a:t>no,branch,batch</a:t>
            </a:r>
            <a:endParaRPr lang="en-US" sz="800" dirty="0">
              <a:solidFill>
                <a:schemeClr val="bg1"/>
              </a:solidFill>
            </a:endParaRPr>
          </a:p>
        </p:txBody>
      </p:sp>
      <p:sp>
        <p:nvSpPr>
          <p:cNvPr id="121" name="Oval 120"/>
          <p:cNvSpPr/>
          <p:nvPr/>
        </p:nvSpPr>
        <p:spPr>
          <a:xfrm>
            <a:off x="8393084" y="3132373"/>
            <a:ext cx="2313320"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Reports</a:t>
            </a:r>
          </a:p>
          <a:p>
            <a:pPr algn="ctr"/>
            <a:r>
              <a:rPr lang="en-US" sz="800" dirty="0" smtClean="0"/>
              <a:t>0.5</a:t>
            </a:r>
            <a:endParaRPr lang="en-US" sz="800" dirty="0"/>
          </a:p>
        </p:txBody>
      </p:sp>
      <p:cxnSp>
        <p:nvCxnSpPr>
          <p:cNvPr id="122" name="Straight Arrow Connector 121"/>
          <p:cNvCxnSpPr>
            <a:endCxn id="121" idx="1"/>
          </p:cNvCxnSpPr>
          <p:nvPr/>
        </p:nvCxnSpPr>
        <p:spPr>
          <a:xfrm>
            <a:off x="2489126" y="673228"/>
            <a:ext cx="6242736" cy="2570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1357757">
            <a:off x="5329165" y="2213786"/>
            <a:ext cx="2875378" cy="215444"/>
          </a:xfrm>
          <a:prstGeom prst="rect">
            <a:avLst/>
          </a:prstGeom>
          <a:noFill/>
        </p:spPr>
        <p:txBody>
          <a:bodyPr wrap="square" rtlCol="0">
            <a:spAutoFit/>
          </a:bodyPr>
          <a:lstStyle/>
          <a:p>
            <a:r>
              <a:rPr lang="en-US" sz="800" dirty="0" err="1" smtClean="0">
                <a:solidFill>
                  <a:schemeClr val="bg1"/>
                </a:solidFill>
              </a:rPr>
              <a:t>Registrationno</a:t>
            </a:r>
            <a:r>
              <a:rPr lang="en-US" sz="800" dirty="0" smtClean="0">
                <a:solidFill>
                  <a:schemeClr val="bg1"/>
                </a:solidFill>
              </a:rPr>
              <a:t>.,Name,</a:t>
            </a:r>
            <a:r>
              <a:rPr lang="en-US" sz="800" dirty="0" err="1" smtClean="0">
                <a:solidFill>
                  <a:schemeClr val="bg1"/>
                </a:solidFill>
              </a:rPr>
              <a:t>Rollno</a:t>
            </a:r>
            <a:r>
              <a:rPr lang="en-US" sz="800" dirty="0" smtClean="0">
                <a:solidFill>
                  <a:schemeClr val="bg1"/>
                </a:solidFill>
              </a:rPr>
              <a:t>.,</a:t>
            </a:r>
            <a:r>
              <a:rPr lang="en-US" sz="800" dirty="0" err="1" smtClean="0">
                <a:solidFill>
                  <a:schemeClr val="bg1"/>
                </a:solidFill>
              </a:rPr>
              <a:t>Semester,branch,batch</a:t>
            </a:r>
            <a:endParaRPr lang="en-US" sz="800" dirty="0">
              <a:solidFill>
                <a:schemeClr val="bg1"/>
              </a:solidFill>
            </a:endParaRPr>
          </a:p>
        </p:txBody>
      </p:sp>
      <p:cxnSp>
        <p:nvCxnSpPr>
          <p:cNvPr id="125" name="Straight Arrow Connector 124"/>
          <p:cNvCxnSpPr>
            <a:endCxn id="121" idx="0"/>
          </p:cNvCxnSpPr>
          <p:nvPr/>
        </p:nvCxnSpPr>
        <p:spPr>
          <a:xfrm flipH="1">
            <a:off x="9549744" y="660297"/>
            <a:ext cx="1610658" cy="24720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rot="18158842">
            <a:off x="9323979" y="1716566"/>
            <a:ext cx="2625771" cy="338554"/>
          </a:xfrm>
          <a:prstGeom prst="rect">
            <a:avLst/>
          </a:prstGeom>
          <a:noFill/>
        </p:spPr>
        <p:txBody>
          <a:bodyPr wrap="square" rtlCol="0">
            <a:spAutoFit/>
          </a:bodyPr>
          <a:lstStyle/>
          <a:p>
            <a:r>
              <a:rPr lang="en-US" sz="800" dirty="0" smtClean="0">
                <a:solidFill>
                  <a:schemeClr val="bg1"/>
                </a:solidFill>
              </a:rPr>
              <a:t>Provisional </a:t>
            </a:r>
            <a:r>
              <a:rPr lang="en-US" sz="800" dirty="0" err="1" smtClean="0">
                <a:solidFill>
                  <a:schemeClr val="bg1"/>
                </a:solidFill>
              </a:rPr>
              <a:t>cer_no,Orignal_cer_no,Issue</a:t>
            </a:r>
            <a:r>
              <a:rPr lang="en-US" sz="800" dirty="0" smtClean="0">
                <a:solidFill>
                  <a:schemeClr val="bg1"/>
                </a:solidFill>
              </a:rPr>
              <a:t> dates of certificates</a:t>
            </a:r>
            <a:endParaRPr lang="en-US" sz="800" dirty="0">
              <a:solidFill>
                <a:schemeClr val="bg1"/>
              </a:solidFill>
            </a:endParaRPr>
          </a:p>
        </p:txBody>
      </p:sp>
      <p:cxnSp>
        <p:nvCxnSpPr>
          <p:cNvPr id="129" name="Straight Arrow Connector 128"/>
          <p:cNvCxnSpPr/>
          <p:nvPr/>
        </p:nvCxnSpPr>
        <p:spPr>
          <a:xfrm flipH="1" flipV="1">
            <a:off x="9706433" y="3892205"/>
            <a:ext cx="2273475" cy="10504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8267087" y="6584034"/>
            <a:ext cx="759419" cy="215444"/>
          </a:xfrm>
          <a:prstGeom prst="rect">
            <a:avLst/>
          </a:prstGeom>
          <a:noFill/>
        </p:spPr>
        <p:txBody>
          <a:bodyPr wrap="square" rtlCol="0">
            <a:spAutoFit/>
          </a:bodyPr>
          <a:lstStyle/>
          <a:p>
            <a:r>
              <a:rPr lang="en-US" sz="800" dirty="0" err="1" smtClean="0">
                <a:solidFill>
                  <a:schemeClr val="bg1"/>
                </a:solidFill>
              </a:rPr>
              <a:t>Reg_details</a:t>
            </a:r>
            <a:endParaRPr lang="en-US" sz="800" dirty="0">
              <a:solidFill>
                <a:schemeClr val="bg1"/>
              </a:solidFill>
            </a:endParaRPr>
          </a:p>
        </p:txBody>
      </p:sp>
      <p:sp>
        <p:nvSpPr>
          <p:cNvPr id="131" name="Curved Down Arrow 130"/>
          <p:cNvSpPr/>
          <p:nvPr/>
        </p:nvSpPr>
        <p:spPr>
          <a:xfrm>
            <a:off x="1197845" y="1860666"/>
            <a:ext cx="1070821" cy="2533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Curved Down Arrow 131"/>
          <p:cNvSpPr/>
          <p:nvPr/>
        </p:nvSpPr>
        <p:spPr>
          <a:xfrm>
            <a:off x="723615" y="5183183"/>
            <a:ext cx="1377536" cy="3823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4" name="Curved Down Arrow 133"/>
          <p:cNvSpPr/>
          <p:nvPr/>
        </p:nvSpPr>
        <p:spPr>
          <a:xfrm rot="10800000">
            <a:off x="9390760" y="2265625"/>
            <a:ext cx="2259718" cy="3823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5" name="Curved Down Arrow 134"/>
          <p:cNvSpPr/>
          <p:nvPr/>
        </p:nvSpPr>
        <p:spPr>
          <a:xfrm rot="10800000">
            <a:off x="8752902" y="5696435"/>
            <a:ext cx="2496761" cy="3823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6" name="Curved Down Arrow 135"/>
          <p:cNvSpPr/>
          <p:nvPr/>
        </p:nvSpPr>
        <p:spPr>
          <a:xfrm>
            <a:off x="9962451" y="2784077"/>
            <a:ext cx="1377536" cy="3823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Curved Down Arrow 136"/>
          <p:cNvSpPr/>
          <p:nvPr/>
        </p:nvSpPr>
        <p:spPr>
          <a:xfrm rot="11391558">
            <a:off x="10021829" y="3984026"/>
            <a:ext cx="1938704" cy="3561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Snip Single Corner Rectangle 137"/>
          <p:cNvSpPr/>
          <p:nvPr/>
        </p:nvSpPr>
        <p:spPr>
          <a:xfrm>
            <a:off x="10726429" y="3202914"/>
            <a:ext cx="1294820" cy="480855"/>
          </a:xfrm>
          <a:prstGeom prst="snip1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Reports</a:t>
            </a:r>
            <a:endParaRPr lang="en-US" dirty="0"/>
          </a:p>
        </p:txBody>
      </p:sp>
      <p:cxnSp>
        <p:nvCxnSpPr>
          <p:cNvPr id="139" name="Straight Arrow Connector 138"/>
          <p:cNvCxnSpPr>
            <a:endCxn id="121" idx="4"/>
          </p:cNvCxnSpPr>
          <p:nvPr/>
        </p:nvCxnSpPr>
        <p:spPr>
          <a:xfrm flipH="1" flipV="1">
            <a:off x="9549744" y="3892940"/>
            <a:ext cx="1564490" cy="2470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rot="3482722">
            <a:off x="9793017" y="4979817"/>
            <a:ext cx="1603925" cy="338554"/>
          </a:xfrm>
          <a:prstGeom prst="rect">
            <a:avLst/>
          </a:prstGeom>
          <a:noFill/>
        </p:spPr>
        <p:txBody>
          <a:bodyPr wrap="square" rtlCol="0">
            <a:spAutoFit/>
          </a:bodyPr>
          <a:lstStyle/>
          <a:p>
            <a:r>
              <a:rPr lang="en-US" sz="800" dirty="0" err="1" smtClean="0">
                <a:solidFill>
                  <a:schemeClr val="bg1"/>
                </a:solidFill>
              </a:rPr>
              <a:t>Semester,Branch,Subject</a:t>
            </a:r>
            <a:r>
              <a:rPr lang="en-US" sz="800" dirty="0" smtClean="0">
                <a:solidFill>
                  <a:schemeClr val="bg1"/>
                </a:solidFill>
              </a:rPr>
              <a:t> </a:t>
            </a:r>
            <a:r>
              <a:rPr lang="en-US" sz="800" dirty="0" err="1" smtClean="0">
                <a:solidFill>
                  <a:schemeClr val="bg1"/>
                </a:solidFill>
              </a:rPr>
              <a:t>code,subject</a:t>
            </a:r>
            <a:endParaRPr lang="en-US" sz="800" dirty="0">
              <a:solidFill>
                <a:schemeClr val="bg1"/>
              </a:solidFill>
            </a:endParaRPr>
          </a:p>
        </p:txBody>
      </p:sp>
      <p:sp>
        <p:nvSpPr>
          <p:cNvPr id="146" name="TextBox 145"/>
          <p:cNvSpPr txBox="1"/>
          <p:nvPr/>
        </p:nvSpPr>
        <p:spPr>
          <a:xfrm>
            <a:off x="10275535" y="2463410"/>
            <a:ext cx="1113394" cy="215444"/>
          </a:xfrm>
          <a:prstGeom prst="rect">
            <a:avLst/>
          </a:prstGeom>
          <a:noFill/>
        </p:spPr>
        <p:txBody>
          <a:bodyPr wrap="square" rtlCol="0">
            <a:spAutoFit/>
          </a:bodyPr>
          <a:lstStyle/>
          <a:p>
            <a:r>
              <a:rPr lang="en-US" sz="800" dirty="0" smtClean="0">
                <a:solidFill>
                  <a:schemeClr val="bg1"/>
                </a:solidFill>
              </a:rPr>
              <a:t>Registration no.</a:t>
            </a:r>
            <a:endParaRPr lang="en-US" sz="800" dirty="0">
              <a:solidFill>
                <a:schemeClr val="bg1"/>
              </a:solidFill>
            </a:endParaRPr>
          </a:p>
        </p:txBody>
      </p:sp>
      <p:sp>
        <p:nvSpPr>
          <p:cNvPr id="148" name="TextBox 147"/>
          <p:cNvSpPr txBox="1"/>
          <p:nvPr/>
        </p:nvSpPr>
        <p:spPr>
          <a:xfrm>
            <a:off x="10628417" y="4088872"/>
            <a:ext cx="975042" cy="215444"/>
          </a:xfrm>
          <a:prstGeom prst="rect">
            <a:avLst/>
          </a:prstGeom>
          <a:noFill/>
        </p:spPr>
        <p:txBody>
          <a:bodyPr wrap="square" rtlCol="0">
            <a:spAutoFit/>
          </a:bodyPr>
          <a:lstStyle/>
          <a:p>
            <a:r>
              <a:rPr lang="en-US" sz="800" dirty="0" smtClean="0">
                <a:solidFill>
                  <a:schemeClr val="bg1"/>
                </a:solidFill>
              </a:rPr>
              <a:t>User Selection</a:t>
            </a:r>
            <a:endParaRPr lang="en-US" sz="800" dirty="0">
              <a:solidFill>
                <a:schemeClr val="bg1"/>
              </a:solidFill>
            </a:endParaRPr>
          </a:p>
        </p:txBody>
      </p:sp>
      <p:cxnSp>
        <p:nvCxnSpPr>
          <p:cNvPr id="17" name="Straight Connector 16"/>
          <p:cNvCxnSpPr/>
          <p:nvPr/>
        </p:nvCxnSpPr>
        <p:spPr>
          <a:xfrm flipH="1" flipV="1">
            <a:off x="139174" y="3233807"/>
            <a:ext cx="2166984" cy="2218283"/>
          </a:xfrm>
          <a:prstGeom prst="line">
            <a:avLst/>
          </a:prstGeom>
          <a:ln w="12700">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86" name="Straight Connector 85"/>
          <p:cNvCxnSpPr/>
          <p:nvPr/>
        </p:nvCxnSpPr>
        <p:spPr>
          <a:xfrm flipH="1">
            <a:off x="145856" y="312975"/>
            <a:ext cx="84206" cy="2930780"/>
          </a:xfrm>
          <a:prstGeom prst="line">
            <a:avLst/>
          </a:prstGeom>
          <a:ln w="12700">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90" name="Straight Arrow Connector 89"/>
          <p:cNvCxnSpPr>
            <a:endCxn id="41" idx="1"/>
          </p:cNvCxnSpPr>
          <p:nvPr/>
        </p:nvCxnSpPr>
        <p:spPr>
          <a:xfrm>
            <a:off x="212129" y="318154"/>
            <a:ext cx="9233103" cy="2542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6432282" y="4944357"/>
            <a:ext cx="1387495" cy="1844892"/>
          </a:xfrm>
          <a:prstGeom prst="line">
            <a:avLst/>
          </a:prstGeom>
          <a:ln w="12700">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99" name="Straight Connector 98"/>
          <p:cNvCxnSpPr/>
          <p:nvPr/>
        </p:nvCxnSpPr>
        <p:spPr>
          <a:xfrm flipH="1" flipV="1">
            <a:off x="7819777" y="6779040"/>
            <a:ext cx="4221804" cy="1"/>
          </a:xfrm>
          <a:prstGeom prst="line">
            <a:avLst/>
          </a:prstGeom>
          <a:ln w="12700">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107" name="Straight Connector 106"/>
          <p:cNvCxnSpPr/>
          <p:nvPr/>
        </p:nvCxnSpPr>
        <p:spPr>
          <a:xfrm flipH="1" flipV="1">
            <a:off x="11967597" y="4940190"/>
            <a:ext cx="53652" cy="1852349"/>
          </a:xfrm>
          <a:prstGeom prst="line">
            <a:avLst/>
          </a:prstGeom>
          <a:ln w="12700">
            <a:solidFill>
              <a:srgbClr val="FF0000"/>
            </a:solidFill>
          </a:ln>
        </p:spPr>
        <p:style>
          <a:lnRef idx="3">
            <a:schemeClr val="accent3"/>
          </a:lnRef>
          <a:fillRef idx="0">
            <a:schemeClr val="accent3"/>
          </a:fillRef>
          <a:effectRef idx="2">
            <a:schemeClr val="accent3"/>
          </a:effectRef>
          <a:fontRef idx="minor">
            <a:schemeClr val="tx1"/>
          </a:fontRef>
        </p:style>
      </p:cxnSp>
      <p:sp>
        <p:nvSpPr>
          <p:cNvPr id="71" name="Rectangle 70"/>
          <p:cNvSpPr/>
          <p:nvPr/>
        </p:nvSpPr>
        <p:spPr>
          <a:xfrm>
            <a:off x="260472" y="2170270"/>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126" name="Rectangle 125"/>
          <p:cNvSpPr/>
          <p:nvPr/>
        </p:nvSpPr>
        <p:spPr>
          <a:xfrm>
            <a:off x="82019" y="5681650"/>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127" name="Rectangle 126"/>
          <p:cNvSpPr/>
          <p:nvPr/>
        </p:nvSpPr>
        <p:spPr>
          <a:xfrm>
            <a:off x="2980570" y="3023095"/>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133" name="Rectangle 132"/>
          <p:cNvSpPr/>
          <p:nvPr/>
        </p:nvSpPr>
        <p:spPr>
          <a:xfrm>
            <a:off x="10938913" y="5183740"/>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140" name="Rectangle 139"/>
          <p:cNvSpPr/>
          <p:nvPr/>
        </p:nvSpPr>
        <p:spPr>
          <a:xfrm>
            <a:off x="11073911" y="1873832"/>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141" name="Rectangle 140"/>
          <p:cNvSpPr/>
          <p:nvPr/>
        </p:nvSpPr>
        <p:spPr>
          <a:xfrm>
            <a:off x="11156235" y="3793669"/>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Tree>
    <p:extLst>
      <p:ext uri="{BB962C8B-B14F-4D97-AF65-F5344CB8AC3E}">
        <p14:creationId xmlns:p14="http://schemas.microsoft.com/office/powerpoint/2010/main" val="1360780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999316" y="6175539"/>
            <a:ext cx="2266806" cy="48040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smtClean="0"/>
              <a:t>Level-2 DFD</a:t>
            </a:r>
            <a:endParaRPr lang="en-US" dirty="0"/>
          </a:p>
        </p:txBody>
      </p:sp>
      <p:sp>
        <p:nvSpPr>
          <p:cNvPr id="9" name="TextBox 8"/>
          <p:cNvSpPr txBox="1"/>
          <p:nvPr/>
        </p:nvSpPr>
        <p:spPr>
          <a:xfrm>
            <a:off x="2707574" y="2014645"/>
            <a:ext cx="2031146" cy="369332"/>
          </a:xfrm>
          <a:prstGeom prst="rect">
            <a:avLst/>
          </a:prstGeom>
          <a:noFill/>
        </p:spPr>
        <p:txBody>
          <a:bodyPr wrap="square" rtlCol="0">
            <a:spAutoFit/>
          </a:bodyPr>
          <a:lstStyle/>
          <a:p>
            <a:r>
              <a:rPr lang="en-US" dirty="0" smtClean="0">
                <a:solidFill>
                  <a:srgbClr val="FF0000"/>
                </a:solidFill>
              </a:rPr>
              <a:t>Student details</a:t>
            </a:r>
            <a:endParaRPr lang="en-US" dirty="0">
              <a:solidFill>
                <a:srgbClr val="FF0000"/>
              </a:solidFill>
            </a:endParaRPr>
          </a:p>
        </p:txBody>
      </p:sp>
      <p:cxnSp>
        <p:nvCxnSpPr>
          <p:cNvPr id="10" name="Straight Connector 9"/>
          <p:cNvCxnSpPr/>
          <p:nvPr/>
        </p:nvCxnSpPr>
        <p:spPr>
          <a:xfrm flipV="1">
            <a:off x="2707574" y="2322841"/>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a:xfrm flipV="1">
            <a:off x="2744188" y="2014645"/>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a:off x="8243344" y="2283766"/>
            <a:ext cx="2410472" cy="369332"/>
          </a:xfrm>
          <a:prstGeom prst="rect">
            <a:avLst/>
          </a:prstGeom>
          <a:noFill/>
        </p:spPr>
        <p:txBody>
          <a:bodyPr wrap="square" rtlCol="0">
            <a:spAutoFit/>
          </a:bodyPr>
          <a:lstStyle/>
          <a:p>
            <a:r>
              <a:rPr lang="en-US" dirty="0" smtClean="0">
                <a:solidFill>
                  <a:srgbClr val="FF0000"/>
                </a:solidFill>
              </a:rPr>
              <a:t>Registration details</a:t>
            </a:r>
            <a:endParaRPr lang="en-US" dirty="0">
              <a:solidFill>
                <a:srgbClr val="FF0000"/>
              </a:solidFill>
            </a:endParaRPr>
          </a:p>
        </p:txBody>
      </p:sp>
      <p:cxnSp>
        <p:nvCxnSpPr>
          <p:cNvPr id="13" name="Straight Connector 12"/>
          <p:cNvCxnSpPr/>
          <p:nvPr/>
        </p:nvCxnSpPr>
        <p:spPr>
          <a:xfrm flipV="1">
            <a:off x="8435024" y="2185019"/>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V="1">
            <a:off x="8435023" y="2627203"/>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sp>
        <p:nvSpPr>
          <p:cNvPr id="15" name="TextBox 14"/>
          <p:cNvSpPr txBox="1"/>
          <p:nvPr/>
        </p:nvSpPr>
        <p:spPr>
          <a:xfrm>
            <a:off x="2707574" y="5304739"/>
            <a:ext cx="2031146" cy="369332"/>
          </a:xfrm>
          <a:prstGeom prst="rect">
            <a:avLst/>
          </a:prstGeom>
          <a:noFill/>
        </p:spPr>
        <p:txBody>
          <a:bodyPr wrap="square" rtlCol="0">
            <a:spAutoFit/>
          </a:bodyPr>
          <a:lstStyle/>
          <a:p>
            <a:r>
              <a:rPr lang="en-US" dirty="0" smtClean="0">
                <a:solidFill>
                  <a:srgbClr val="FF0000"/>
                </a:solidFill>
              </a:rPr>
              <a:t>Subject details</a:t>
            </a:r>
            <a:endParaRPr lang="en-US" dirty="0">
              <a:solidFill>
                <a:srgbClr val="FF0000"/>
              </a:solidFill>
            </a:endParaRPr>
          </a:p>
        </p:txBody>
      </p:sp>
      <p:cxnSp>
        <p:nvCxnSpPr>
          <p:cNvPr id="16" name="Straight Connector 15"/>
          <p:cNvCxnSpPr/>
          <p:nvPr/>
        </p:nvCxnSpPr>
        <p:spPr>
          <a:xfrm flipV="1">
            <a:off x="2707573" y="5331498"/>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cxnSp>
        <p:nvCxnSpPr>
          <p:cNvPr id="17" name="Straight Connector 16"/>
          <p:cNvCxnSpPr/>
          <p:nvPr/>
        </p:nvCxnSpPr>
        <p:spPr>
          <a:xfrm flipV="1">
            <a:off x="2707574" y="5637925"/>
            <a:ext cx="2027113" cy="11876"/>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sp>
        <p:nvSpPr>
          <p:cNvPr id="18" name="Oval 17"/>
          <p:cNvSpPr/>
          <p:nvPr/>
        </p:nvSpPr>
        <p:spPr>
          <a:xfrm>
            <a:off x="35555" y="2383977"/>
            <a:ext cx="2388754"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Entry-single mode</a:t>
            </a:r>
          </a:p>
          <a:p>
            <a:pPr algn="ctr"/>
            <a:r>
              <a:rPr lang="en-US" sz="900" dirty="0" smtClean="0"/>
              <a:t>0.1.1</a:t>
            </a:r>
            <a:endParaRPr lang="en-US" sz="900" dirty="0"/>
          </a:p>
        </p:txBody>
      </p:sp>
      <p:sp>
        <p:nvSpPr>
          <p:cNvPr id="19" name="Oval 18"/>
          <p:cNvSpPr/>
          <p:nvPr/>
        </p:nvSpPr>
        <p:spPr>
          <a:xfrm>
            <a:off x="2682751" y="581457"/>
            <a:ext cx="1464234"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Enquire details</a:t>
            </a:r>
          </a:p>
          <a:p>
            <a:pPr algn="ctr"/>
            <a:r>
              <a:rPr lang="en-US" sz="900" dirty="0" smtClean="0"/>
              <a:t>0.1.3</a:t>
            </a:r>
            <a:endParaRPr lang="en-US" sz="900" dirty="0"/>
          </a:p>
        </p:txBody>
      </p:sp>
      <p:sp>
        <p:nvSpPr>
          <p:cNvPr id="20" name="Oval 19"/>
          <p:cNvSpPr/>
          <p:nvPr/>
        </p:nvSpPr>
        <p:spPr>
          <a:xfrm>
            <a:off x="713505" y="666544"/>
            <a:ext cx="1996420"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Entry-Bulk mode</a:t>
            </a:r>
          </a:p>
          <a:p>
            <a:pPr algn="ctr"/>
            <a:r>
              <a:rPr lang="en-US" sz="900" dirty="0" smtClean="0"/>
              <a:t>0.1.2</a:t>
            </a:r>
            <a:endParaRPr lang="en-US" sz="900" dirty="0"/>
          </a:p>
        </p:txBody>
      </p:sp>
      <p:sp>
        <p:nvSpPr>
          <p:cNvPr id="21" name="Oval 20"/>
          <p:cNvSpPr/>
          <p:nvPr/>
        </p:nvSpPr>
        <p:spPr>
          <a:xfrm>
            <a:off x="4162465" y="252333"/>
            <a:ext cx="2570843"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Add left-over students</a:t>
            </a:r>
          </a:p>
          <a:p>
            <a:pPr algn="ctr"/>
            <a:r>
              <a:rPr lang="en-US" sz="900" dirty="0" smtClean="0"/>
              <a:t>0.1.4</a:t>
            </a:r>
            <a:endParaRPr lang="en-US" sz="900" dirty="0"/>
          </a:p>
        </p:txBody>
      </p:sp>
      <p:cxnSp>
        <p:nvCxnSpPr>
          <p:cNvPr id="23" name="Straight Arrow Connector 22"/>
          <p:cNvCxnSpPr/>
          <p:nvPr/>
        </p:nvCxnSpPr>
        <p:spPr>
          <a:xfrm>
            <a:off x="2417556" y="1303854"/>
            <a:ext cx="822321" cy="7256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162465" y="1021073"/>
            <a:ext cx="802470" cy="964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6"/>
          </p:cNvCxnSpPr>
          <p:nvPr/>
        </p:nvCxnSpPr>
        <p:spPr>
          <a:xfrm flipV="1">
            <a:off x="2424309" y="2334717"/>
            <a:ext cx="815568" cy="429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0"/>
          </p:cNvCxnSpPr>
          <p:nvPr/>
        </p:nvCxnSpPr>
        <p:spPr>
          <a:xfrm flipH="1" flipV="1">
            <a:off x="3274584" y="1012901"/>
            <a:ext cx="448563" cy="100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563700" y="2788961"/>
            <a:ext cx="1976770"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Register Students</a:t>
            </a:r>
          </a:p>
          <a:p>
            <a:pPr algn="ctr"/>
            <a:r>
              <a:rPr lang="en-US" sz="900" dirty="0" smtClean="0"/>
              <a:t>0.4.1</a:t>
            </a:r>
            <a:endParaRPr lang="en-US" sz="900" dirty="0"/>
          </a:p>
        </p:txBody>
      </p:sp>
      <p:cxnSp>
        <p:nvCxnSpPr>
          <p:cNvPr id="37" name="Straight Arrow Connector 36"/>
          <p:cNvCxnSpPr/>
          <p:nvPr/>
        </p:nvCxnSpPr>
        <p:spPr>
          <a:xfrm>
            <a:off x="4466203" y="2315665"/>
            <a:ext cx="456557" cy="5960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6"/>
            <a:endCxn id="12" idx="2"/>
          </p:cNvCxnSpPr>
          <p:nvPr/>
        </p:nvCxnSpPr>
        <p:spPr>
          <a:xfrm flipV="1">
            <a:off x="6540470" y="2653098"/>
            <a:ext cx="2908110" cy="51614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urved Down Arrow 40"/>
          <p:cNvSpPr/>
          <p:nvPr/>
        </p:nvSpPr>
        <p:spPr>
          <a:xfrm>
            <a:off x="35555" y="2026521"/>
            <a:ext cx="831344" cy="35745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urved Down Arrow 41"/>
          <p:cNvSpPr/>
          <p:nvPr/>
        </p:nvSpPr>
        <p:spPr>
          <a:xfrm>
            <a:off x="514389" y="430807"/>
            <a:ext cx="998210" cy="2982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Curved Down Arrow 42"/>
          <p:cNvSpPr/>
          <p:nvPr/>
        </p:nvSpPr>
        <p:spPr>
          <a:xfrm rot="1396855">
            <a:off x="2088857" y="264872"/>
            <a:ext cx="985078" cy="2982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Curved Down Arrow 43"/>
          <p:cNvSpPr/>
          <p:nvPr/>
        </p:nvSpPr>
        <p:spPr>
          <a:xfrm>
            <a:off x="2200121" y="-1926"/>
            <a:ext cx="3033670" cy="2982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p:cNvSpPr/>
          <p:nvPr/>
        </p:nvSpPr>
        <p:spPr>
          <a:xfrm>
            <a:off x="597966" y="5797344"/>
            <a:ext cx="1976770"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Assign</a:t>
            </a:r>
          </a:p>
          <a:p>
            <a:pPr algn="ctr"/>
            <a:r>
              <a:rPr lang="en-US" dirty="0" smtClean="0"/>
              <a:t>Subjects</a:t>
            </a:r>
          </a:p>
          <a:p>
            <a:pPr algn="ctr"/>
            <a:r>
              <a:rPr lang="en-US" sz="900" dirty="0" smtClean="0"/>
              <a:t>0.3.1</a:t>
            </a:r>
            <a:endParaRPr lang="en-US" sz="900" dirty="0"/>
          </a:p>
        </p:txBody>
      </p:sp>
      <p:sp>
        <p:nvSpPr>
          <p:cNvPr id="49" name="Curved Down Arrow 48"/>
          <p:cNvSpPr/>
          <p:nvPr/>
        </p:nvSpPr>
        <p:spPr>
          <a:xfrm>
            <a:off x="339335" y="5535694"/>
            <a:ext cx="831344" cy="35745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0" name="Straight Arrow Connector 49"/>
          <p:cNvCxnSpPr>
            <a:stCxn id="47" idx="6"/>
            <a:endCxn id="15" idx="2"/>
          </p:cNvCxnSpPr>
          <p:nvPr/>
        </p:nvCxnSpPr>
        <p:spPr>
          <a:xfrm flipV="1">
            <a:off x="2574736" y="5674071"/>
            <a:ext cx="1148411" cy="503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1" idx="5"/>
          </p:cNvCxnSpPr>
          <p:nvPr/>
        </p:nvCxnSpPr>
        <p:spPr>
          <a:xfrm>
            <a:off x="6356817" y="901518"/>
            <a:ext cx="3190944" cy="12521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6" idx="3"/>
          </p:cNvCxnSpPr>
          <p:nvPr/>
        </p:nvCxnSpPr>
        <p:spPr>
          <a:xfrm flipV="1">
            <a:off x="3652018" y="3438146"/>
            <a:ext cx="1201173" cy="18684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Snip Single Corner Rectangle 56"/>
          <p:cNvSpPr/>
          <p:nvPr/>
        </p:nvSpPr>
        <p:spPr>
          <a:xfrm>
            <a:off x="7172363" y="3358234"/>
            <a:ext cx="1070981" cy="592476"/>
          </a:xfrm>
          <a:prstGeom prst="snip1Rect">
            <a:avLst/>
          </a:prstGeom>
          <a:solidFill>
            <a:srgbClr val="7030A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Receipt</a:t>
            </a:r>
            <a:endParaRPr lang="en-US" dirty="0"/>
          </a:p>
        </p:txBody>
      </p:sp>
      <p:sp>
        <p:nvSpPr>
          <p:cNvPr id="59" name="Curved Up Arrow 58"/>
          <p:cNvSpPr/>
          <p:nvPr/>
        </p:nvSpPr>
        <p:spPr>
          <a:xfrm rot="1068358">
            <a:off x="5479928" y="3775925"/>
            <a:ext cx="1799791" cy="62939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Oval 59"/>
          <p:cNvSpPr/>
          <p:nvPr/>
        </p:nvSpPr>
        <p:spPr>
          <a:xfrm>
            <a:off x="8045541" y="556114"/>
            <a:ext cx="1455318"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Reprint receipt </a:t>
            </a:r>
          </a:p>
          <a:p>
            <a:pPr algn="ctr"/>
            <a:r>
              <a:rPr lang="en-US" sz="900" dirty="0" smtClean="0"/>
              <a:t>0.4.2</a:t>
            </a:r>
            <a:endParaRPr lang="en-US" sz="900" dirty="0"/>
          </a:p>
        </p:txBody>
      </p:sp>
      <p:sp>
        <p:nvSpPr>
          <p:cNvPr id="61" name="Curved Down Arrow 60"/>
          <p:cNvSpPr/>
          <p:nvPr/>
        </p:nvSpPr>
        <p:spPr>
          <a:xfrm>
            <a:off x="7384831" y="259876"/>
            <a:ext cx="1111188" cy="2982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 name="Straight Arrow Connector 61"/>
          <p:cNvCxnSpPr>
            <a:endCxn id="60" idx="4"/>
          </p:cNvCxnSpPr>
          <p:nvPr/>
        </p:nvCxnSpPr>
        <p:spPr>
          <a:xfrm flipH="1" flipV="1">
            <a:off x="8773200" y="1316681"/>
            <a:ext cx="1035541" cy="8510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0189806" y="979130"/>
            <a:ext cx="2002194"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Search Reg_detail</a:t>
            </a:r>
          </a:p>
          <a:p>
            <a:pPr algn="ctr"/>
            <a:r>
              <a:rPr lang="en-US" sz="900" dirty="0" smtClean="0"/>
              <a:t>0.4.3</a:t>
            </a:r>
            <a:endParaRPr lang="en-US" sz="900" dirty="0"/>
          </a:p>
        </p:txBody>
      </p:sp>
      <p:sp>
        <p:nvSpPr>
          <p:cNvPr id="67" name="Curved Down Arrow 66"/>
          <p:cNvSpPr/>
          <p:nvPr/>
        </p:nvSpPr>
        <p:spPr>
          <a:xfrm rot="11653273">
            <a:off x="10837533" y="1853612"/>
            <a:ext cx="1111188" cy="2982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8" name="Straight Arrow Connector 67"/>
          <p:cNvCxnSpPr>
            <a:endCxn id="66" idx="3"/>
          </p:cNvCxnSpPr>
          <p:nvPr/>
        </p:nvCxnSpPr>
        <p:spPr>
          <a:xfrm flipV="1">
            <a:off x="10258747" y="1628315"/>
            <a:ext cx="224274" cy="5567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Curved Down Arrow 73"/>
          <p:cNvSpPr/>
          <p:nvPr/>
        </p:nvSpPr>
        <p:spPr>
          <a:xfrm rot="317285">
            <a:off x="3643459" y="2662834"/>
            <a:ext cx="1111188" cy="2982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Oval 74"/>
          <p:cNvSpPr/>
          <p:nvPr/>
        </p:nvSpPr>
        <p:spPr>
          <a:xfrm>
            <a:off x="7650934" y="4732175"/>
            <a:ext cx="1976770" cy="7605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Reports</a:t>
            </a:r>
          </a:p>
          <a:p>
            <a:pPr algn="ctr"/>
            <a:r>
              <a:rPr lang="en-US" sz="900" dirty="0" smtClean="0"/>
              <a:t>0.5.1</a:t>
            </a:r>
            <a:endParaRPr lang="en-US" sz="900" dirty="0"/>
          </a:p>
        </p:txBody>
      </p:sp>
      <p:cxnSp>
        <p:nvCxnSpPr>
          <p:cNvPr id="76" name="Straight Arrow Connector 75"/>
          <p:cNvCxnSpPr>
            <a:endCxn id="75" idx="1"/>
          </p:cNvCxnSpPr>
          <p:nvPr/>
        </p:nvCxnSpPr>
        <p:spPr>
          <a:xfrm flipV="1">
            <a:off x="4383913" y="4843557"/>
            <a:ext cx="3556512" cy="4675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9290970" y="5374964"/>
            <a:ext cx="1700545" cy="1382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8936762" y="2639080"/>
            <a:ext cx="788893" cy="20930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Snip Single Corner Rectangle 82"/>
          <p:cNvSpPr/>
          <p:nvPr/>
        </p:nvSpPr>
        <p:spPr>
          <a:xfrm>
            <a:off x="9579944" y="315659"/>
            <a:ext cx="1070981" cy="592476"/>
          </a:xfrm>
          <a:prstGeom prst="snip1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Duplicate Receipt</a:t>
            </a:r>
            <a:endParaRPr lang="en-US" sz="1400" dirty="0"/>
          </a:p>
        </p:txBody>
      </p:sp>
      <p:sp>
        <p:nvSpPr>
          <p:cNvPr id="85" name="Curved Down Arrow 84"/>
          <p:cNvSpPr/>
          <p:nvPr/>
        </p:nvSpPr>
        <p:spPr>
          <a:xfrm rot="21264886">
            <a:off x="8755958" y="151283"/>
            <a:ext cx="1095220" cy="3008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Snip Single Corner Rectangle 86"/>
          <p:cNvSpPr/>
          <p:nvPr/>
        </p:nvSpPr>
        <p:spPr>
          <a:xfrm>
            <a:off x="9991033" y="4407503"/>
            <a:ext cx="1137407" cy="592476"/>
          </a:xfrm>
          <a:prstGeom prst="snip1Rect">
            <a:avLst/>
          </a:prstGeom>
          <a:solidFill>
            <a:schemeClr val="accent4">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Subject details</a:t>
            </a:r>
            <a:endParaRPr lang="en-US" dirty="0"/>
          </a:p>
        </p:txBody>
      </p:sp>
      <p:sp>
        <p:nvSpPr>
          <p:cNvPr id="88" name="Snip Single Corner Rectangle 87"/>
          <p:cNvSpPr/>
          <p:nvPr/>
        </p:nvSpPr>
        <p:spPr>
          <a:xfrm>
            <a:off x="10166849" y="5499774"/>
            <a:ext cx="1070981" cy="592476"/>
          </a:xfrm>
          <a:prstGeom prst="snip1Rect">
            <a:avLst/>
          </a:prstGeom>
          <a:solidFill>
            <a:schemeClr val="accent4">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Reg_detail</a:t>
            </a:r>
          </a:p>
          <a:p>
            <a:pPr algn="ctr"/>
            <a:r>
              <a:rPr lang="en-US" sz="1200" dirty="0" err="1" smtClean="0"/>
              <a:t>Sem</a:t>
            </a:r>
            <a:r>
              <a:rPr lang="en-US" sz="1200" dirty="0" smtClean="0"/>
              <a:t>-wise</a:t>
            </a:r>
            <a:endParaRPr lang="en-US" sz="1200" dirty="0"/>
          </a:p>
        </p:txBody>
      </p:sp>
      <p:sp>
        <p:nvSpPr>
          <p:cNvPr id="89" name="Snip Single Corner Rectangle 88"/>
          <p:cNvSpPr/>
          <p:nvPr/>
        </p:nvSpPr>
        <p:spPr>
          <a:xfrm>
            <a:off x="7038107" y="6035757"/>
            <a:ext cx="1070981" cy="592476"/>
          </a:xfrm>
          <a:prstGeom prst="snip1Rect">
            <a:avLst/>
          </a:prstGeom>
          <a:solidFill>
            <a:schemeClr val="accent4">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Reg_detail</a:t>
            </a:r>
          </a:p>
          <a:p>
            <a:pPr algn="ctr"/>
            <a:r>
              <a:rPr lang="en-US" sz="1200" dirty="0" smtClean="0"/>
              <a:t>Date-wise</a:t>
            </a:r>
            <a:endParaRPr lang="en-US" sz="1200" dirty="0"/>
          </a:p>
        </p:txBody>
      </p:sp>
      <p:sp>
        <p:nvSpPr>
          <p:cNvPr id="90" name="Snip Single Corner Rectangle 89"/>
          <p:cNvSpPr/>
          <p:nvPr/>
        </p:nvSpPr>
        <p:spPr>
          <a:xfrm>
            <a:off x="8512701" y="6070837"/>
            <a:ext cx="1376500" cy="592476"/>
          </a:xfrm>
          <a:prstGeom prst="snip1Rect">
            <a:avLst/>
          </a:prstGeom>
          <a:solidFill>
            <a:schemeClr val="accent4">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Reg_detail</a:t>
            </a:r>
          </a:p>
          <a:p>
            <a:pPr algn="ctr"/>
            <a:r>
              <a:rPr lang="en-US" sz="1200" dirty="0" smtClean="0"/>
              <a:t>Branch wise</a:t>
            </a:r>
            <a:endParaRPr lang="en-US" sz="1200" dirty="0"/>
          </a:p>
          <a:p>
            <a:pPr algn="ctr"/>
            <a:endParaRPr lang="en-US" dirty="0"/>
          </a:p>
        </p:txBody>
      </p:sp>
      <p:sp>
        <p:nvSpPr>
          <p:cNvPr id="91" name="Snip Single Corner Rectangle 90"/>
          <p:cNvSpPr/>
          <p:nvPr/>
        </p:nvSpPr>
        <p:spPr>
          <a:xfrm>
            <a:off x="5780908" y="5535694"/>
            <a:ext cx="1070981" cy="592476"/>
          </a:xfrm>
          <a:prstGeom prst="snip1Rect">
            <a:avLst/>
          </a:prstGeom>
          <a:solidFill>
            <a:schemeClr val="accent4">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Cer_details</a:t>
            </a:r>
            <a:endParaRPr lang="en-US" sz="1200" dirty="0"/>
          </a:p>
        </p:txBody>
      </p:sp>
      <p:cxnSp>
        <p:nvCxnSpPr>
          <p:cNvPr id="92" name="Straight Arrow Connector 91"/>
          <p:cNvCxnSpPr/>
          <p:nvPr/>
        </p:nvCxnSpPr>
        <p:spPr>
          <a:xfrm>
            <a:off x="9427677" y="5248322"/>
            <a:ext cx="762129" cy="425749"/>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8884832" y="5446705"/>
            <a:ext cx="662929" cy="589052"/>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87" idx="2"/>
          </p:cNvCxnSpPr>
          <p:nvPr/>
        </p:nvCxnSpPr>
        <p:spPr>
          <a:xfrm flipV="1">
            <a:off x="9405258" y="4703741"/>
            <a:ext cx="585775" cy="163492"/>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89" idx="3"/>
          </p:cNvCxnSpPr>
          <p:nvPr/>
        </p:nvCxnSpPr>
        <p:spPr>
          <a:xfrm flipH="1">
            <a:off x="7573598" y="5425050"/>
            <a:ext cx="569934" cy="610707"/>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91" idx="0"/>
          </p:cNvCxnSpPr>
          <p:nvPr/>
        </p:nvCxnSpPr>
        <p:spPr>
          <a:xfrm flipH="1">
            <a:off x="6851889" y="5261659"/>
            <a:ext cx="851940" cy="570273"/>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73144" y="1618458"/>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63" name="Rectangle 62"/>
          <p:cNvSpPr/>
          <p:nvPr/>
        </p:nvSpPr>
        <p:spPr>
          <a:xfrm>
            <a:off x="1223308" y="35141"/>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69" name="Rectangle 68"/>
          <p:cNvSpPr/>
          <p:nvPr/>
        </p:nvSpPr>
        <p:spPr>
          <a:xfrm>
            <a:off x="6506447" y="39640"/>
            <a:ext cx="1027115"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70" name="Rectangle 69"/>
          <p:cNvSpPr/>
          <p:nvPr/>
        </p:nvSpPr>
        <p:spPr>
          <a:xfrm>
            <a:off x="2773984" y="3017255"/>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71" name="Rectangle 70"/>
          <p:cNvSpPr/>
          <p:nvPr/>
        </p:nvSpPr>
        <p:spPr>
          <a:xfrm>
            <a:off x="380430" y="5103545"/>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72" name="Curved Up Arrow 71"/>
          <p:cNvSpPr/>
          <p:nvPr/>
        </p:nvSpPr>
        <p:spPr>
          <a:xfrm rot="9643216">
            <a:off x="8972742" y="4067934"/>
            <a:ext cx="2199196" cy="4190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Rectangle 72"/>
          <p:cNvSpPr/>
          <p:nvPr/>
        </p:nvSpPr>
        <p:spPr>
          <a:xfrm>
            <a:off x="10991515" y="3585699"/>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77" name="Rectangle 76"/>
          <p:cNvSpPr/>
          <p:nvPr/>
        </p:nvSpPr>
        <p:spPr>
          <a:xfrm>
            <a:off x="11066290" y="2325486"/>
            <a:ext cx="976813" cy="316215"/>
          </a:xfrm>
          <a:prstGeom prst="rect">
            <a:avLst/>
          </a:prstGeom>
          <a:solidFill>
            <a:srgbClr val="261BFF"/>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cxnSp>
        <p:nvCxnSpPr>
          <p:cNvPr id="79" name="Straight Connector 78"/>
          <p:cNvCxnSpPr/>
          <p:nvPr/>
        </p:nvCxnSpPr>
        <p:spPr>
          <a:xfrm flipV="1">
            <a:off x="213122" y="2334717"/>
            <a:ext cx="3315528" cy="2724887"/>
          </a:xfrm>
          <a:prstGeom prst="line">
            <a:avLst/>
          </a:prstGeom>
          <a:ln w="12700">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80" name="Straight Connector 79"/>
          <p:cNvCxnSpPr/>
          <p:nvPr/>
        </p:nvCxnSpPr>
        <p:spPr>
          <a:xfrm flipH="1">
            <a:off x="176862" y="5048308"/>
            <a:ext cx="35667" cy="1708752"/>
          </a:xfrm>
          <a:prstGeom prst="line">
            <a:avLst/>
          </a:prstGeom>
          <a:ln w="12700">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82" name="Straight Connector 81"/>
          <p:cNvCxnSpPr/>
          <p:nvPr/>
        </p:nvCxnSpPr>
        <p:spPr>
          <a:xfrm flipV="1">
            <a:off x="175493" y="6757060"/>
            <a:ext cx="10816022" cy="1"/>
          </a:xfrm>
          <a:prstGeom prst="line">
            <a:avLst/>
          </a:prstGeom>
          <a:ln w="12700">
            <a:solidFill>
              <a:srgbClr val="FF00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54422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val 184"/>
          <p:cNvSpPr/>
          <p:nvPr/>
        </p:nvSpPr>
        <p:spPr>
          <a:xfrm>
            <a:off x="5336564" y="6261508"/>
            <a:ext cx="1347566" cy="44464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dirty="0"/>
          </a:p>
        </p:txBody>
      </p:sp>
      <p:sp>
        <p:nvSpPr>
          <p:cNvPr id="183" name="Oval 182"/>
          <p:cNvSpPr/>
          <p:nvPr/>
        </p:nvSpPr>
        <p:spPr>
          <a:xfrm>
            <a:off x="5143586" y="5787609"/>
            <a:ext cx="1347566" cy="44464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dirty="0"/>
          </a:p>
        </p:txBody>
      </p:sp>
      <p:sp>
        <p:nvSpPr>
          <p:cNvPr id="4" name="Rectangle 3"/>
          <p:cNvSpPr/>
          <p:nvPr/>
        </p:nvSpPr>
        <p:spPr>
          <a:xfrm>
            <a:off x="9508830" y="2551080"/>
            <a:ext cx="1394255" cy="316215"/>
          </a:xfrm>
          <a:prstGeom prst="rect">
            <a:avLst/>
          </a:prstGeom>
          <a:solidFill>
            <a:schemeClr val="accent4">
              <a:lumMod val="75000"/>
            </a:schemeClr>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Sub_detail</a:t>
            </a:r>
            <a:endParaRPr lang="en-US" dirty="0"/>
          </a:p>
        </p:txBody>
      </p:sp>
      <p:sp>
        <p:nvSpPr>
          <p:cNvPr id="5" name="Rectangle 4"/>
          <p:cNvSpPr/>
          <p:nvPr/>
        </p:nvSpPr>
        <p:spPr>
          <a:xfrm>
            <a:off x="2640281" y="5010329"/>
            <a:ext cx="1526863" cy="316215"/>
          </a:xfrm>
          <a:prstGeom prst="rect">
            <a:avLst/>
          </a:prstGeom>
          <a:solidFill>
            <a:schemeClr val="accent4">
              <a:lumMod val="75000"/>
            </a:schemeClr>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Reg_details</a:t>
            </a:r>
            <a:endParaRPr lang="en-US" dirty="0"/>
          </a:p>
        </p:txBody>
      </p:sp>
      <p:sp>
        <p:nvSpPr>
          <p:cNvPr id="6" name="Rectangle 5"/>
          <p:cNvSpPr/>
          <p:nvPr/>
        </p:nvSpPr>
        <p:spPr>
          <a:xfrm>
            <a:off x="1337070" y="1374501"/>
            <a:ext cx="1303211" cy="316215"/>
          </a:xfrm>
          <a:prstGeom prst="rect">
            <a:avLst/>
          </a:prstGeom>
          <a:solidFill>
            <a:schemeClr val="accent4">
              <a:lumMod val="75000"/>
            </a:schemeClr>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Cer_detail</a:t>
            </a:r>
            <a:endParaRPr lang="en-US" dirty="0"/>
          </a:p>
        </p:txBody>
      </p:sp>
      <p:sp>
        <p:nvSpPr>
          <p:cNvPr id="7" name="Rectangle 6"/>
          <p:cNvSpPr/>
          <p:nvPr/>
        </p:nvSpPr>
        <p:spPr>
          <a:xfrm>
            <a:off x="4964981" y="2540262"/>
            <a:ext cx="1471445" cy="316215"/>
          </a:xfrm>
          <a:prstGeom prst="rect">
            <a:avLst/>
          </a:prstGeom>
          <a:solidFill>
            <a:schemeClr val="accent4">
              <a:lumMod val="75000"/>
            </a:schemeClr>
          </a:solidFill>
          <a:ln>
            <a:solidFill>
              <a:srgbClr val="261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Stud_detail</a:t>
            </a:r>
            <a:endParaRPr lang="en-US" dirty="0"/>
          </a:p>
        </p:txBody>
      </p:sp>
      <p:sp>
        <p:nvSpPr>
          <p:cNvPr id="8" name="Oval 7"/>
          <p:cNvSpPr/>
          <p:nvPr/>
        </p:nvSpPr>
        <p:spPr>
          <a:xfrm>
            <a:off x="306676" y="456529"/>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u="sng" dirty="0" err="1" smtClean="0"/>
              <a:t>Reg_no</a:t>
            </a:r>
            <a:endParaRPr lang="en-US" sz="900" u="sng" dirty="0"/>
          </a:p>
        </p:txBody>
      </p:sp>
      <p:sp>
        <p:nvSpPr>
          <p:cNvPr id="9" name="Oval 8"/>
          <p:cNvSpPr/>
          <p:nvPr/>
        </p:nvSpPr>
        <p:spPr>
          <a:xfrm>
            <a:off x="1246909" y="141161"/>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name</a:t>
            </a:r>
            <a:endParaRPr lang="en-US" sz="900" dirty="0"/>
          </a:p>
        </p:txBody>
      </p:sp>
      <p:sp>
        <p:nvSpPr>
          <p:cNvPr id="10" name="Oval 9"/>
          <p:cNvSpPr/>
          <p:nvPr/>
        </p:nvSpPr>
        <p:spPr>
          <a:xfrm>
            <a:off x="1988675" y="488851"/>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Branch</a:t>
            </a:r>
            <a:endParaRPr lang="en-US" sz="900" dirty="0"/>
          </a:p>
        </p:txBody>
      </p:sp>
      <p:sp>
        <p:nvSpPr>
          <p:cNvPr id="11" name="Oval 10"/>
          <p:cNvSpPr/>
          <p:nvPr/>
        </p:nvSpPr>
        <p:spPr>
          <a:xfrm>
            <a:off x="2640281" y="836541"/>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Batch</a:t>
            </a:r>
            <a:endParaRPr lang="en-US" sz="900" dirty="0"/>
          </a:p>
        </p:txBody>
      </p:sp>
      <p:sp>
        <p:nvSpPr>
          <p:cNvPr id="12" name="Oval 11"/>
          <p:cNvSpPr/>
          <p:nvPr/>
        </p:nvSpPr>
        <p:spPr>
          <a:xfrm>
            <a:off x="118807" y="1077686"/>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err="1" smtClean="0"/>
              <a:t>Pro_no</a:t>
            </a:r>
            <a:endParaRPr lang="en-US" sz="900" dirty="0"/>
          </a:p>
        </p:txBody>
      </p:sp>
      <p:sp>
        <p:nvSpPr>
          <p:cNvPr id="13" name="Oval 12"/>
          <p:cNvSpPr/>
          <p:nvPr/>
        </p:nvSpPr>
        <p:spPr>
          <a:xfrm>
            <a:off x="118806" y="1725161"/>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err="1" smtClean="0"/>
              <a:t>Pro_iss_date</a:t>
            </a:r>
            <a:endParaRPr lang="en-US" sz="900" dirty="0"/>
          </a:p>
        </p:txBody>
      </p:sp>
      <p:sp>
        <p:nvSpPr>
          <p:cNvPr id="14" name="Oval 13"/>
          <p:cNvSpPr/>
          <p:nvPr/>
        </p:nvSpPr>
        <p:spPr>
          <a:xfrm>
            <a:off x="565171" y="2314642"/>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err="1" smtClean="0"/>
              <a:t>Ori_no</a:t>
            </a:r>
            <a:endParaRPr lang="en-US" sz="900" dirty="0"/>
          </a:p>
        </p:txBody>
      </p:sp>
      <p:sp>
        <p:nvSpPr>
          <p:cNvPr id="15" name="Oval 14"/>
          <p:cNvSpPr/>
          <p:nvPr/>
        </p:nvSpPr>
        <p:spPr>
          <a:xfrm>
            <a:off x="1644732" y="2383001"/>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err="1" smtClean="0"/>
              <a:t>Ori_iss_date</a:t>
            </a:r>
            <a:endParaRPr lang="en-US" sz="900" dirty="0"/>
          </a:p>
        </p:txBody>
      </p:sp>
      <p:cxnSp>
        <p:nvCxnSpPr>
          <p:cNvPr id="16" name="Straight Arrow Connector 15"/>
          <p:cNvCxnSpPr>
            <a:endCxn id="11" idx="3"/>
          </p:cNvCxnSpPr>
          <p:nvPr/>
        </p:nvCxnSpPr>
        <p:spPr>
          <a:xfrm flipV="1">
            <a:off x="2363190" y="1105724"/>
            <a:ext cx="414785" cy="2687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4"/>
          </p:cNvCxnSpPr>
          <p:nvPr/>
        </p:nvCxnSpPr>
        <p:spPr>
          <a:xfrm flipV="1">
            <a:off x="2098077" y="804219"/>
            <a:ext cx="360715" cy="5702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0"/>
            <a:endCxn id="9" idx="4"/>
          </p:cNvCxnSpPr>
          <p:nvPr/>
        </p:nvCxnSpPr>
        <p:spPr>
          <a:xfrm flipH="1" flipV="1">
            <a:off x="1717026" y="456529"/>
            <a:ext cx="271650" cy="917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8" idx="5"/>
          </p:cNvCxnSpPr>
          <p:nvPr/>
        </p:nvCxnSpPr>
        <p:spPr>
          <a:xfrm flipH="1" flipV="1">
            <a:off x="1109215" y="725712"/>
            <a:ext cx="666301" cy="6487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045884" y="1201271"/>
            <a:ext cx="350366" cy="1917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2"/>
          </p:cNvCxnSpPr>
          <p:nvPr/>
        </p:nvCxnSpPr>
        <p:spPr>
          <a:xfrm>
            <a:off x="1988676" y="1690716"/>
            <a:ext cx="275471" cy="6922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4" idx="7"/>
          </p:cNvCxnSpPr>
          <p:nvPr/>
        </p:nvCxnSpPr>
        <p:spPr>
          <a:xfrm flipH="1">
            <a:off x="1367710" y="1677440"/>
            <a:ext cx="410830" cy="683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3" idx="6"/>
          </p:cNvCxnSpPr>
          <p:nvPr/>
        </p:nvCxnSpPr>
        <p:spPr>
          <a:xfrm flipH="1">
            <a:off x="1059039" y="1647433"/>
            <a:ext cx="337211" cy="235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8072187" y="823189"/>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u="sng" dirty="0" smtClean="0"/>
              <a:t>Branch</a:t>
            </a:r>
            <a:endParaRPr lang="en-US" sz="900" u="sng" dirty="0"/>
          </a:p>
        </p:txBody>
      </p:sp>
      <p:sp>
        <p:nvSpPr>
          <p:cNvPr id="41" name="Oval 40"/>
          <p:cNvSpPr/>
          <p:nvPr/>
        </p:nvSpPr>
        <p:spPr>
          <a:xfrm>
            <a:off x="8203945" y="370147"/>
            <a:ext cx="1012866"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u="sng" dirty="0" smtClean="0"/>
              <a:t>Semester</a:t>
            </a:r>
            <a:endParaRPr lang="en-US" sz="900" u="sng" dirty="0"/>
          </a:p>
        </p:txBody>
      </p:sp>
      <p:sp>
        <p:nvSpPr>
          <p:cNvPr id="42" name="Oval 41"/>
          <p:cNvSpPr/>
          <p:nvPr/>
        </p:nvSpPr>
        <p:spPr>
          <a:xfrm>
            <a:off x="8502586" y="2198313"/>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S_name4</a:t>
            </a:r>
            <a:endParaRPr lang="en-US" sz="900" dirty="0"/>
          </a:p>
        </p:txBody>
      </p:sp>
      <p:sp>
        <p:nvSpPr>
          <p:cNvPr id="43" name="Oval 42"/>
          <p:cNvSpPr/>
          <p:nvPr/>
        </p:nvSpPr>
        <p:spPr>
          <a:xfrm>
            <a:off x="10406080" y="360237"/>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S_code1</a:t>
            </a:r>
            <a:endParaRPr lang="en-US" sz="900" dirty="0"/>
          </a:p>
        </p:txBody>
      </p:sp>
      <p:sp>
        <p:nvSpPr>
          <p:cNvPr id="44" name="Oval 43"/>
          <p:cNvSpPr/>
          <p:nvPr/>
        </p:nvSpPr>
        <p:spPr>
          <a:xfrm>
            <a:off x="7839578" y="1258724"/>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S_name2</a:t>
            </a:r>
            <a:endParaRPr lang="en-US" sz="900" dirty="0"/>
          </a:p>
        </p:txBody>
      </p:sp>
      <p:sp>
        <p:nvSpPr>
          <p:cNvPr id="45" name="Oval 44"/>
          <p:cNvSpPr/>
          <p:nvPr/>
        </p:nvSpPr>
        <p:spPr>
          <a:xfrm>
            <a:off x="10938489" y="831257"/>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S_code2</a:t>
            </a:r>
            <a:endParaRPr lang="en-US" sz="900" dirty="0"/>
          </a:p>
        </p:txBody>
      </p:sp>
      <p:sp>
        <p:nvSpPr>
          <p:cNvPr id="46" name="Oval 45"/>
          <p:cNvSpPr/>
          <p:nvPr/>
        </p:nvSpPr>
        <p:spPr>
          <a:xfrm>
            <a:off x="9459791" y="157593"/>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S_name1</a:t>
            </a:r>
            <a:endParaRPr lang="en-US" sz="900" dirty="0"/>
          </a:p>
        </p:txBody>
      </p:sp>
      <p:sp>
        <p:nvSpPr>
          <p:cNvPr id="47" name="Oval 46"/>
          <p:cNvSpPr/>
          <p:nvPr/>
        </p:nvSpPr>
        <p:spPr>
          <a:xfrm>
            <a:off x="11090668" y="1401641"/>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S_code3</a:t>
            </a:r>
            <a:endParaRPr lang="en-US" sz="900" dirty="0"/>
          </a:p>
        </p:txBody>
      </p:sp>
      <p:sp>
        <p:nvSpPr>
          <p:cNvPr id="48" name="Oval 47"/>
          <p:cNvSpPr/>
          <p:nvPr/>
        </p:nvSpPr>
        <p:spPr>
          <a:xfrm>
            <a:off x="7908741" y="1741787"/>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S_name3</a:t>
            </a:r>
            <a:endParaRPr lang="en-US" sz="900" dirty="0"/>
          </a:p>
        </p:txBody>
      </p:sp>
      <p:sp>
        <p:nvSpPr>
          <p:cNvPr id="49" name="Oval 48"/>
          <p:cNvSpPr/>
          <p:nvPr/>
        </p:nvSpPr>
        <p:spPr>
          <a:xfrm>
            <a:off x="10960038" y="1977488"/>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S_code4</a:t>
            </a:r>
            <a:endParaRPr lang="en-US" sz="900" dirty="0"/>
          </a:p>
        </p:txBody>
      </p:sp>
      <p:sp>
        <p:nvSpPr>
          <p:cNvPr id="50" name="Oval 49"/>
          <p:cNvSpPr/>
          <p:nvPr/>
        </p:nvSpPr>
        <p:spPr>
          <a:xfrm>
            <a:off x="8481041" y="3049979"/>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S_name5</a:t>
            </a:r>
            <a:endParaRPr lang="en-US" sz="900" dirty="0"/>
          </a:p>
        </p:txBody>
      </p:sp>
      <p:sp>
        <p:nvSpPr>
          <p:cNvPr id="51" name="Oval 50"/>
          <p:cNvSpPr/>
          <p:nvPr/>
        </p:nvSpPr>
        <p:spPr>
          <a:xfrm>
            <a:off x="10926391" y="2901437"/>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S_code5</a:t>
            </a:r>
            <a:endParaRPr lang="en-US" sz="900" dirty="0"/>
          </a:p>
        </p:txBody>
      </p:sp>
      <p:sp>
        <p:nvSpPr>
          <p:cNvPr id="52" name="Oval 51"/>
          <p:cNvSpPr/>
          <p:nvPr/>
        </p:nvSpPr>
        <p:spPr>
          <a:xfrm>
            <a:off x="7516303" y="4296308"/>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S_name8</a:t>
            </a:r>
            <a:endParaRPr lang="en-US" sz="900" dirty="0"/>
          </a:p>
        </p:txBody>
      </p:sp>
      <p:sp>
        <p:nvSpPr>
          <p:cNvPr id="53" name="Oval 52"/>
          <p:cNvSpPr/>
          <p:nvPr/>
        </p:nvSpPr>
        <p:spPr>
          <a:xfrm>
            <a:off x="7544900" y="4846205"/>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S_code9</a:t>
            </a:r>
            <a:endParaRPr lang="en-US" sz="900" dirty="0"/>
          </a:p>
        </p:txBody>
      </p:sp>
      <p:sp>
        <p:nvSpPr>
          <p:cNvPr id="54" name="Oval 53"/>
          <p:cNvSpPr/>
          <p:nvPr/>
        </p:nvSpPr>
        <p:spPr>
          <a:xfrm>
            <a:off x="8265658" y="3433613"/>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S_name6</a:t>
            </a:r>
            <a:endParaRPr lang="en-US" sz="900" dirty="0"/>
          </a:p>
        </p:txBody>
      </p:sp>
      <p:sp>
        <p:nvSpPr>
          <p:cNvPr id="55" name="Oval 54"/>
          <p:cNvSpPr/>
          <p:nvPr/>
        </p:nvSpPr>
        <p:spPr>
          <a:xfrm>
            <a:off x="11150264" y="3837478"/>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S_code7</a:t>
            </a:r>
            <a:endParaRPr lang="en-US" sz="900" dirty="0"/>
          </a:p>
        </p:txBody>
      </p:sp>
      <p:sp>
        <p:nvSpPr>
          <p:cNvPr id="56" name="Oval 55"/>
          <p:cNvSpPr/>
          <p:nvPr/>
        </p:nvSpPr>
        <p:spPr>
          <a:xfrm>
            <a:off x="7798290" y="3860773"/>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S_name7</a:t>
            </a:r>
            <a:endParaRPr lang="en-US" sz="900" dirty="0"/>
          </a:p>
        </p:txBody>
      </p:sp>
      <p:sp>
        <p:nvSpPr>
          <p:cNvPr id="57" name="Oval 56"/>
          <p:cNvSpPr/>
          <p:nvPr/>
        </p:nvSpPr>
        <p:spPr>
          <a:xfrm>
            <a:off x="11031291" y="3344015"/>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S_code6</a:t>
            </a:r>
            <a:endParaRPr lang="en-US" sz="900" dirty="0"/>
          </a:p>
        </p:txBody>
      </p:sp>
      <p:sp>
        <p:nvSpPr>
          <p:cNvPr id="58" name="Oval 57"/>
          <p:cNvSpPr/>
          <p:nvPr/>
        </p:nvSpPr>
        <p:spPr>
          <a:xfrm>
            <a:off x="11150930" y="4756417"/>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S_name9</a:t>
            </a:r>
            <a:endParaRPr lang="en-US" sz="900" dirty="0"/>
          </a:p>
        </p:txBody>
      </p:sp>
      <p:sp>
        <p:nvSpPr>
          <p:cNvPr id="59" name="Oval 58"/>
          <p:cNvSpPr/>
          <p:nvPr/>
        </p:nvSpPr>
        <p:spPr>
          <a:xfrm>
            <a:off x="11090668" y="4267964"/>
            <a:ext cx="994011"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S_code8</a:t>
            </a:r>
            <a:endParaRPr lang="en-US" sz="900" dirty="0"/>
          </a:p>
        </p:txBody>
      </p:sp>
      <p:sp>
        <p:nvSpPr>
          <p:cNvPr id="60" name="Oval 59"/>
          <p:cNvSpPr/>
          <p:nvPr/>
        </p:nvSpPr>
        <p:spPr>
          <a:xfrm>
            <a:off x="8792301" y="5649979"/>
            <a:ext cx="1076094"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S_name11</a:t>
            </a:r>
            <a:endParaRPr lang="en-US" sz="900" dirty="0"/>
          </a:p>
        </p:txBody>
      </p:sp>
      <p:sp>
        <p:nvSpPr>
          <p:cNvPr id="61" name="Oval 60"/>
          <p:cNvSpPr/>
          <p:nvPr/>
        </p:nvSpPr>
        <p:spPr>
          <a:xfrm>
            <a:off x="10809619" y="5228554"/>
            <a:ext cx="111078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S_code10</a:t>
            </a:r>
            <a:endParaRPr lang="en-US" sz="900" dirty="0"/>
          </a:p>
        </p:txBody>
      </p:sp>
      <p:sp>
        <p:nvSpPr>
          <p:cNvPr id="62" name="Oval 61"/>
          <p:cNvSpPr/>
          <p:nvPr/>
        </p:nvSpPr>
        <p:spPr>
          <a:xfrm>
            <a:off x="7944593" y="5317972"/>
            <a:ext cx="1090010"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S_name10</a:t>
            </a:r>
            <a:endParaRPr lang="en-US" sz="900" dirty="0"/>
          </a:p>
        </p:txBody>
      </p:sp>
      <p:sp>
        <p:nvSpPr>
          <p:cNvPr id="63" name="Oval 62"/>
          <p:cNvSpPr/>
          <p:nvPr/>
        </p:nvSpPr>
        <p:spPr>
          <a:xfrm>
            <a:off x="9956796" y="5578064"/>
            <a:ext cx="1074495"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S_code11</a:t>
            </a:r>
            <a:endParaRPr lang="en-US" sz="900" dirty="0"/>
          </a:p>
        </p:txBody>
      </p:sp>
      <p:cxnSp>
        <p:nvCxnSpPr>
          <p:cNvPr id="64" name="Straight Arrow Connector 63"/>
          <p:cNvCxnSpPr/>
          <p:nvPr/>
        </p:nvCxnSpPr>
        <p:spPr>
          <a:xfrm flipV="1">
            <a:off x="10809619" y="2289818"/>
            <a:ext cx="414785" cy="2687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47" idx="2"/>
          </p:cNvCxnSpPr>
          <p:nvPr/>
        </p:nvCxnSpPr>
        <p:spPr>
          <a:xfrm flipV="1">
            <a:off x="10768750" y="1559325"/>
            <a:ext cx="321918" cy="10093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45" idx="3"/>
          </p:cNvCxnSpPr>
          <p:nvPr/>
        </p:nvCxnSpPr>
        <p:spPr>
          <a:xfrm flipV="1">
            <a:off x="10745749" y="1100440"/>
            <a:ext cx="338310" cy="14398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43" idx="4"/>
          </p:cNvCxnSpPr>
          <p:nvPr/>
        </p:nvCxnSpPr>
        <p:spPr>
          <a:xfrm flipV="1">
            <a:off x="10642577" y="675605"/>
            <a:ext cx="260509" cy="1893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10238325" y="446524"/>
            <a:ext cx="382469" cy="21351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9152772" y="563199"/>
            <a:ext cx="1461687" cy="2018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8996158" y="974447"/>
            <a:ext cx="1430535" cy="15658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flipV="1">
            <a:off x="8815186" y="1388427"/>
            <a:ext cx="1587346" cy="11859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4" idx="0"/>
          </p:cNvCxnSpPr>
          <p:nvPr/>
        </p:nvCxnSpPr>
        <p:spPr>
          <a:xfrm flipH="1" flipV="1">
            <a:off x="8862957" y="1838001"/>
            <a:ext cx="1343001" cy="7130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9425749" y="2393831"/>
            <a:ext cx="553785" cy="1630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0302553" y="2867295"/>
            <a:ext cx="174377" cy="27107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60" idx="7"/>
          </p:cNvCxnSpPr>
          <p:nvPr/>
        </p:nvCxnSpPr>
        <p:spPr>
          <a:xfrm flipH="1">
            <a:off x="9710805" y="2901437"/>
            <a:ext cx="591748" cy="27947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 idx="2"/>
            <a:endCxn id="62" idx="6"/>
          </p:cNvCxnSpPr>
          <p:nvPr/>
        </p:nvCxnSpPr>
        <p:spPr>
          <a:xfrm flipH="1">
            <a:off x="9034603" y="2867295"/>
            <a:ext cx="1171355" cy="26083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51" idx="2"/>
          </p:cNvCxnSpPr>
          <p:nvPr/>
        </p:nvCxnSpPr>
        <p:spPr>
          <a:xfrm>
            <a:off x="10819572" y="2878114"/>
            <a:ext cx="106819" cy="1810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57" idx="1"/>
          </p:cNvCxnSpPr>
          <p:nvPr/>
        </p:nvCxnSpPr>
        <p:spPr>
          <a:xfrm>
            <a:off x="10669109" y="2878113"/>
            <a:ext cx="507752" cy="5120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55" idx="1"/>
          </p:cNvCxnSpPr>
          <p:nvPr/>
        </p:nvCxnSpPr>
        <p:spPr>
          <a:xfrm>
            <a:off x="10596725" y="2873048"/>
            <a:ext cx="699109" cy="10106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59" idx="1"/>
          </p:cNvCxnSpPr>
          <p:nvPr/>
        </p:nvCxnSpPr>
        <p:spPr>
          <a:xfrm>
            <a:off x="10476930" y="2850877"/>
            <a:ext cx="759308" cy="14632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58" idx="2"/>
          </p:cNvCxnSpPr>
          <p:nvPr/>
        </p:nvCxnSpPr>
        <p:spPr>
          <a:xfrm>
            <a:off x="10393096" y="2864496"/>
            <a:ext cx="757834" cy="2049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61" idx="1"/>
          </p:cNvCxnSpPr>
          <p:nvPr/>
        </p:nvCxnSpPr>
        <p:spPr>
          <a:xfrm>
            <a:off x="10339325" y="2852694"/>
            <a:ext cx="632964" cy="24220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 idx="2"/>
            <a:endCxn id="53" idx="6"/>
          </p:cNvCxnSpPr>
          <p:nvPr/>
        </p:nvCxnSpPr>
        <p:spPr>
          <a:xfrm flipH="1">
            <a:off x="8538911" y="2867295"/>
            <a:ext cx="1667047" cy="21365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 idx="2"/>
            <a:endCxn id="52" idx="6"/>
          </p:cNvCxnSpPr>
          <p:nvPr/>
        </p:nvCxnSpPr>
        <p:spPr>
          <a:xfrm flipH="1">
            <a:off x="8510314" y="2867295"/>
            <a:ext cx="1695644" cy="15866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4" idx="2"/>
            <a:endCxn id="56" idx="5"/>
          </p:cNvCxnSpPr>
          <p:nvPr/>
        </p:nvCxnSpPr>
        <p:spPr>
          <a:xfrm flipH="1">
            <a:off x="8646731" y="2867295"/>
            <a:ext cx="1559227" cy="12626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endCxn id="54" idx="7"/>
          </p:cNvCxnSpPr>
          <p:nvPr/>
        </p:nvCxnSpPr>
        <p:spPr>
          <a:xfrm flipH="1">
            <a:off x="9114099" y="2867295"/>
            <a:ext cx="1091860" cy="6125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endCxn id="50" idx="7"/>
          </p:cNvCxnSpPr>
          <p:nvPr/>
        </p:nvCxnSpPr>
        <p:spPr>
          <a:xfrm flipH="1">
            <a:off x="9329482" y="2867295"/>
            <a:ext cx="876477" cy="228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3702053" y="288840"/>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u="sng" dirty="0" err="1" smtClean="0"/>
              <a:t>Reg_no</a:t>
            </a:r>
            <a:endParaRPr lang="en-US" sz="900" u="sng" dirty="0"/>
          </a:p>
        </p:txBody>
      </p:sp>
      <p:sp>
        <p:nvSpPr>
          <p:cNvPr id="147" name="Oval 146"/>
          <p:cNvSpPr/>
          <p:nvPr/>
        </p:nvSpPr>
        <p:spPr>
          <a:xfrm>
            <a:off x="4682926" y="157593"/>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name</a:t>
            </a:r>
            <a:endParaRPr lang="en-US" sz="900" dirty="0"/>
          </a:p>
        </p:txBody>
      </p:sp>
      <p:sp>
        <p:nvSpPr>
          <p:cNvPr id="148" name="Oval 147"/>
          <p:cNvSpPr/>
          <p:nvPr/>
        </p:nvSpPr>
        <p:spPr>
          <a:xfrm>
            <a:off x="5768479" y="157593"/>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Branch</a:t>
            </a:r>
            <a:endParaRPr lang="en-US" sz="900" dirty="0"/>
          </a:p>
        </p:txBody>
      </p:sp>
      <p:sp>
        <p:nvSpPr>
          <p:cNvPr id="149" name="Oval 148"/>
          <p:cNvSpPr/>
          <p:nvPr/>
        </p:nvSpPr>
        <p:spPr>
          <a:xfrm>
            <a:off x="6840144" y="1464451"/>
            <a:ext cx="1068598"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Semester</a:t>
            </a:r>
            <a:endParaRPr lang="en-US" sz="900" dirty="0"/>
          </a:p>
        </p:txBody>
      </p:sp>
      <p:sp>
        <p:nvSpPr>
          <p:cNvPr id="150" name="Oval 149"/>
          <p:cNvSpPr/>
          <p:nvPr/>
        </p:nvSpPr>
        <p:spPr>
          <a:xfrm>
            <a:off x="6730495" y="348101"/>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Batch</a:t>
            </a:r>
            <a:endParaRPr lang="en-US" sz="900" dirty="0"/>
          </a:p>
        </p:txBody>
      </p:sp>
      <p:sp>
        <p:nvSpPr>
          <p:cNvPr id="151" name="Oval 150"/>
          <p:cNvSpPr/>
          <p:nvPr/>
        </p:nvSpPr>
        <p:spPr>
          <a:xfrm>
            <a:off x="6983998" y="836928"/>
            <a:ext cx="940233"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err="1" smtClean="0"/>
              <a:t>Roll_no</a:t>
            </a:r>
            <a:endParaRPr lang="en-US" sz="900" dirty="0"/>
          </a:p>
        </p:txBody>
      </p:sp>
      <p:sp>
        <p:nvSpPr>
          <p:cNvPr id="158" name="Oval 157"/>
          <p:cNvSpPr/>
          <p:nvPr/>
        </p:nvSpPr>
        <p:spPr>
          <a:xfrm>
            <a:off x="3346302" y="1149083"/>
            <a:ext cx="1068598"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err="1" smtClean="0"/>
              <a:t>misc</a:t>
            </a:r>
            <a:endParaRPr lang="en-US" sz="900" dirty="0"/>
          </a:p>
        </p:txBody>
      </p:sp>
      <p:cxnSp>
        <p:nvCxnSpPr>
          <p:cNvPr id="159" name="Straight Arrow Connector 158"/>
          <p:cNvCxnSpPr/>
          <p:nvPr/>
        </p:nvCxnSpPr>
        <p:spPr>
          <a:xfrm flipH="1" flipV="1">
            <a:off x="4306174" y="603085"/>
            <a:ext cx="1118118" cy="19371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flipV="1">
            <a:off x="4969441" y="406930"/>
            <a:ext cx="579289" cy="21333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V="1">
            <a:off x="5584133" y="472961"/>
            <a:ext cx="497538" cy="2095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7" idx="0"/>
            <a:endCxn id="150" idx="2"/>
          </p:cNvCxnSpPr>
          <p:nvPr/>
        </p:nvCxnSpPr>
        <p:spPr>
          <a:xfrm flipV="1">
            <a:off x="5700704" y="505785"/>
            <a:ext cx="1029791" cy="20344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4230343" y="1401641"/>
            <a:ext cx="1039634" cy="1149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endCxn id="149" idx="3"/>
          </p:cNvCxnSpPr>
          <p:nvPr/>
        </p:nvCxnSpPr>
        <p:spPr>
          <a:xfrm flipV="1">
            <a:off x="6029928" y="1733634"/>
            <a:ext cx="966709" cy="806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151" idx="2"/>
          </p:cNvCxnSpPr>
          <p:nvPr/>
        </p:nvCxnSpPr>
        <p:spPr>
          <a:xfrm flipV="1">
            <a:off x="5893246" y="994612"/>
            <a:ext cx="1090752" cy="15456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5279322" y="5853472"/>
            <a:ext cx="1076094"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u="sng" dirty="0" smtClean="0"/>
              <a:t>Semester</a:t>
            </a:r>
            <a:endParaRPr lang="en-US" sz="900" u="sng" dirty="0"/>
          </a:p>
        </p:txBody>
      </p:sp>
      <p:sp>
        <p:nvSpPr>
          <p:cNvPr id="180" name="Oval 179"/>
          <p:cNvSpPr/>
          <p:nvPr/>
        </p:nvSpPr>
        <p:spPr>
          <a:xfrm>
            <a:off x="4978671" y="5380796"/>
            <a:ext cx="1090010"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u="sng" dirty="0" err="1" smtClean="0"/>
              <a:t>Reg_no</a:t>
            </a:r>
            <a:endParaRPr lang="en-US" sz="900" u="sng" dirty="0"/>
          </a:p>
        </p:txBody>
      </p:sp>
      <p:sp>
        <p:nvSpPr>
          <p:cNvPr id="181" name="Oval 180"/>
          <p:cNvSpPr/>
          <p:nvPr/>
        </p:nvSpPr>
        <p:spPr>
          <a:xfrm>
            <a:off x="5473100" y="6326148"/>
            <a:ext cx="1074495"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u="sng" dirty="0" smtClean="0"/>
              <a:t>session</a:t>
            </a:r>
            <a:endParaRPr lang="en-US" sz="900" u="sng" dirty="0"/>
          </a:p>
        </p:txBody>
      </p:sp>
      <p:sp>
        <p:nvSpPr>
          <p:cNvPr id="188" name="Oval 187"/>
          <p:cNvSpPr/>
          <p:nvPr/>
        </p:nvSpPr>
        <p:spPr>
          <a:xfrm>
            <a:off x="3792256" y="6483832"/>
            <a:ext cx="1245287"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err="1" smtClean="0"/>
              <a:t>Reciept_no</a:t>
            </a:r>
            <a:endParaRPr lang="en-US" sz="900" dirty="0"/>
          </a:p>
        </p:txBody>
      </p:sp>
      <p:sp>
        <p:nvSpPr>
          <p:cNvPr id="189" name="Oval 188"/>
          <p:cNvSpPr/>
          <p:nvPr/>
        </p:nvSpPr>
        <p:spPr>
          <a:xfrm>
            <a:off x="2339108" y="6399105"/>
            <a:ext cx="1245287"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Branch</a:t>
            </a:r>
            <a:endParaRPr lang="en-US" sz="900" dirty="0"/>
          </a:p>
        </p:txBody>
      </p:sp>
      <p:sp>
        <p:nvSpPr>
          <p:cNvPr id="190" name="Oval 189"/>
          <p:cNvSpPr/>
          <p:nvPr/>
        </p:nvSpPr>
        <p:spPr>
          <a:xfrm>
            <a:off x="1339678" y="6071437"/>
            <a:ext cx="1245287"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Fine</a:t>
            </a:r>
            <a:endParaRPr lang="en-US" sz="900" dirty="0"/>
          </a:p>
        </p:txBody>
      </p:sp>
      <p:sp>
        <p:nvSpPr>
          <p:cNvPr id="191" name="Oval 190"/>
          <p:cNvSpPr/>
          <p:nvPr/>
        </p:nvSpPr>
        <p:spPr>
          <a:xfrm>
            <a:off x="646934" y="5649979"/>
            <a:ext cx="1245287"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err="1" smtClean="0"/>
              <a:t>Tot_amount</a:t>
            </a:r>
            <a:endParaRPr lang="en-US" sz="900" dirty="0"/>
          </a:p>
        </p:txBody>
      </p:sp>
      <p:sp>
        <p:nvSpPr>
          <p:cNvPr id="192" name="Oval 191"/>
          <p:cNvSpPr/>
          <p:nvPr/>
        </p:nvSpPr>
        <p:spPr>
          <a:xfrm>
            <a:off x="196576" y="5179410"/>
            <a:ext cx="1245287"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smtClean="0"/>
              <a:t>Date</a:t>
            </a:r>
            <a:endParaRPr lang="en-US" sz="900" dirty="0"/>
          </a:p>
        </p:txBody>
      </p:sp>
      <p:sp>
        <p:nvSpPr>
          <p:cNvPr id="193" name="Oval 192"/>
          <p:cNvSpPr/>
          <p:nvPr/>
        </p:nvSpPr>
        <p:spPr>
          <a:xfrm>
            <a:off x="49166" y="4669954"/>
            <a:ext cx="1245287" cy="31536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err="1" smtClean="0"/>
              <a:t>Reg_status</a:t>
            </a:r>
            <a:endParaRPr lang="en-US" sz="900" dirty="0"/>
          </a:p>
        </p:txBody>
      </p:sp>
      <p:cxnSp>
        <p:nvCxnSpPr>
          <p:cNvPr id="194" name="Straight Arrow Connector 193"/>
          <p:cNvCxnSpPr/>
          <p:nvPr/>
        </p:nvCxnSpPr>
        <p:spPr>
          <a:xfrm flipH="1" flipV="1">
            <a:off x="1256999" y="4861591"/>
            <a:ext cx="1383281" cy="1596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endCxn id="185" idx="2"/>
          </p:cNvCxnSpPr>
          <p:nvPr/>
        </p:nvCxnSpPr>
        <p:spPr>
          <a:xfrm>
            <a:off x="4172169" y="5337094"/>
            <a:ext cx="1164395" cy="1146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endCxn id="183" idx="2"/>
          </p:cNvCxnSpPr>
          <p:nvPr/>
        </p:nvCxnSpPr>
        <p:spPr>
          <a:xfrm>
            <a:off x="4170906" y="5179410"/>
            <a:ext cx="972680" cy="8305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endCxn id="180" idx="2"/>
          </p:cNvCxnSpPr>
          <p:nvPr/>
        </p:nvCxnSpPr>
        <p:spPr>
          <a:xfrm>
            <a:off x="4169025" y="5032301"/>
            <a:ext cx="809646" cy="5061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a:off x="3943457" y="5326544"/>
            <a:ext cx="678689" cy="11678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endCxn id="192" idx="6"/>
          </p:cNvCxnSpPr>
          <p:nvPr/>
        </p:nvCxnSpPr>
        <p:spPr>
          <a:xfrm flipH="1">
            <a:off x="1441863" y="5179410"/>
            <a:ext cx="1192142" cy="1576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endCxn id="191" idx="6"/>
          </p:cNvCxnSpPr>
          <p:nvPr/>
        </p:nvCxnSpPr>
        <p:spPr>
          <a:xfrm flipH="1">
            <a:off x="1892221" y="5337094"/>
            <a:ext cx="1084615" cy="4705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endCxn id="190" idx="6"/>
          </p:cNvCxnSpPr>
          <p:nvPr/>
        </p:nvCxnSpPr>
        <p:spPr>
          <a:xfrm flipH="1">
            <a:off x="2584965" y="5332482"/>
            <a:ext cx="818258" cy="8966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endCxn id="189" idx="7"/>
          </p:cNvCxnSpPr>
          <p:nvPr/>
        </p:nvCxnSpPr>
        <p:spPr>
          <a:xfrm flipH="1">
            <a:off x="3402027" y="5328043"/>
            <a:ext cx="298176" cy="1117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4" name="Diamond 213"/>
          <p:cNvSpPr/>
          <p:nvPr/>
        </p:nvSpPr>
        <p:spPr>
          <a:xfrm>
            <a:off x="3042681" y="2379402"/>
            <a:ext cx="1210062" cy="12344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Passed out</a:t>
            </a:r>
            <a:endParaRPr lang="en-US" sz="1000" dirty="0"/>
          </a:p>
        </p:txBody>
      </p:sp>
      <p:sp>
        <p:nvSpPr>
          <p:cNvPr id="215" name="Diamond 214"/>
          <p:cNvSpPr/>
          <p:nvPr/>
        </p:nvSpPr>
        <p:spPr>
          <a:xfrm>
            <a:off x="4622305" y="3620568"/>
            <a:ext cx="1410134" cy="128212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Register student</a:t>
            </a:r>
            <a:endParaRPr lang="en-US" sz="1000" dirty="0"/>
          </a:p>
        </p:txBody>
      </p:sp>
      <p:sp>
        <p:nvSpPr>
          <p:cNvPr id="216" name="Diamond 215"/>
          <p:cNvSpPr/>
          <p:nvPr/>
        </p:nvSpPr>
        <p:spPr>
          <a:xfrm>
            <a:off x="6908452" y="2452356"/>
            <a:ext cx="1391616" cy="10885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Assign subjects</a:t>
            </a:r>
            <a:endParaRPr lang="en-US" sz="1000" dirty="0"/>
          </a:p>
        </p:txBody>
      </p:sp>
      <p:cxnSp>
        <p:nvCxnSpPr>
          <p:cNvPr id="218" name="Straight Arrow Connector 217"/>
          <p:cNvCxnSpPr>
            <a:stCxn id="214" idx="3"/>
            <a:endCxn id="7" idx="1"/>
          </p:cNvCxnSpPr>
          <p:nvPr/>
        </p:nvCxnSpPr>
        <p:spPr>
          <a:xfrm flipV="1">
            <a:off x="4252743" y="2698370"/>
            <a:ext cx="712238" cy="2982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1" name="Straight Arrow Connector 220"/>
          <p:cNvCxnSpPr/>
          <p:nvPr/>
        </p:nvCxnSpPr>
        <p:spPr>
          <a:xfrm flipH="1" flipV="1">
            <a:off x="2375881" y="1690716"/>
            <a:ext cx="687354" cy="12910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3" name="Straight Arrow Connector 222"/>
          <p:cNvCxnSpPr>
            <a:stCxn id="215" idx="0"/>
          </p:cNvCxnSpPr>
          <p:nvPr/>
        </p:nvCxnSpPr>
        <p:spPr>
          <a:xfrm flipV="1">
            <a:off x="5327372" y="2847498"/>
            <a:ext cx="53090" cy="7730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8" name="Straight Connector 227"/>
          <p:cNvCxnSpPr>
            <a:stCxn id="215" idx="2"/>
          </p:cNvCxnSpPr>
          <p:nvPr/>
        </p:nvCxnSpPr>
        <p:spPr>
          <a:xfrm flipH="1">
            <a:off x="4167144" y="4902693"/>
            <a:ext cx="1160228" cy="147109"/>
          </a:xfrm>
          <a:prstGeom prst="line">
            <a:avLst/>
          </a:prstGeom>
        </p:spPr>
        <p:style>
          <a:lnRef idx="3">
            <a:schemeClr val="dk1"/>
          </a:lnRef>
          <a:fillRef idx="0">
            <a:schemeClr val="dk1"/>
          </a:fillRef>
          <a:effectRef idx="2">
            <a:schemeClr val="dk1"/>
          </a:effectRef>
          <a:fontRef idx="minor">
            <a:schemeClr val="tx1"/>
          </a:fontRef>
        </p:style>
      </p:cxnSp>
      <p:cxnSp>
        <p:nvCxnSpPr>
          <p:cNvPr id="233" name="Straight Connector 232"/>
          <p:cNvCxnSpPr>
            <a:stCxn id="216" idx="1"/>
          </p:cNvCxnSpPr>
          <p:nvPr/>
        </p:nvCxnSpPr>
        <p:spPr>
          <a:xfrm flipH="1" flipV="1">
            <a:off x="6421430" y="2863792"/>
            <a:ext cx="487022" cy="132833"/>
          </a:xfrm>
          <a:prstGeom prst="line">
            <a:avLst/>
          </a:prstGeom>
        </p:spPr>
        <p:style>
          <a:lnRef idx="3">
            <a:schemeClr val="dk1"/>
          </a:lnRef>
          <a:fillRef idx="0">
            <a:schemeClr val="dk1"/>
          </a:fillRef>
          <a:effectRef idx="2">
            <a:schemeClr val="dk1"/>
          </a:effectRef>
          <a:fontRef idx="minor">
            <a:schemeClr val="tx1"/>
          </a:fontRef>
        </p:style>
      </p:cxnSp>
      <p:cxnSp>
        <p:nvCxnSpPr>
          <p:cNvPr id="236" name="Straight Arrow Connector 235"/>
          <p:cNvCxnSpPr>
            <a:endCxn id="4" idx="1"/>
          </p:cNvCxnSpPr>
          <p:nvPr/>
        </p:nvCxnSpPr>
        <p:spPr>
          <a:xfrm flipV="1">
            <a:off x="8276467" y="2709188"/>
            <a:ext cx="1232363" cy="2965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9" name="Title 1"/>
          <p:cNvSpPr>
            <a:spLocks noGrp="1"/>
          </p:cNvSpPr>
          <p:nvPr>
            <p:ph type="title"/>
          </p:nvPr>
        </p:nvSpPr>
        <p:spPr>
          <a:xfrm>
            <a:off x="7343289" y="6292291"/>
            <a:ext cx="2943793" cy="365750"/>
          </a:xfrm>
        </p:spPr>
        <p:txBody>
          <a:bodyPr>
            <a:normAutofit fontScale="90000"/>
          </a:bodyPr>
          <a:lstStyle/>
          <a:p>
            <a:r>
              <a:rPr lang="en-US" dirty="0" smtClean="0"/>
              <a:t>ER-Diagram</a:t>
            </a:r>
            <a:endParaRPr lang="en-US" dirty="0"/>
          </a:p>
        </p:txBody>
      </p:sp>
    </p:spTree>
    <p:extLst>
      <p:ext uri="{BB962C8B-B14F-4D97-AF65-F5344CB8AC3E}">
        <p14:creationId xmlns:p14="http://schemas.microsoft.com/office/powerpoint/2010/main" val="1280855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415" y="131629"/>
            <a:ext cx="9964387" cy="735270"/>
          </a:xfrm>
        </p:spPr>
        <p:txBody>
          <a:bodyPr/>
          <a:lstStyle/>
          <a:p>
            <a:r>
              <a:rPr lang="en-US" dirty="0" smtClean="0"/>
              <a:t>Data dictionary</a:t>
            </a:r>
            <a:endParaRPr lang="en-US" dirty="0"/>
          </a:p>
        </p:txBody>
      </p:sp>
      <p:sp>
        <p:nvSpPr>
          <p:cNvPr id="3" name="Content Placeholder 2"/>
          <p:cNvSpPr>
            <a:spLocks noGrp="1"/>
          </p:cNvSpPr>
          <p:nvPr>
            <p:ph idx="1"/>
          </p:nvPr>
        </p:nvSpPr>
        <p:spPr>
          <a:xfrm>
            <a:off x="415635" y="866898"/>
            <a:ext cx="11637819" cy="5712031"/>
          </a:xfrm>
        </p:spPr>
        <p:txBody>
          <a:bodyPr>
            <a:normAutofit/>
          </a:bodyPr>
          <a:lstStyle/>
          <a:p>
            <a:pPr marL="0" indent="0">
              <a:buNone/>
            </a:pPr>
            <a:r>
              <a:rPr lang="en-US" dirty="0" smtClean="0"/>
              <a:t>Student detail:(</a:t>
            </a:r>
            <a:r>
              <a:rPr lang="en-US" dirty="0" err="1" smtClean="0"/>
              <a:t>registrationno</a:t>
            </a:r>
            <a:r>
              <a:rPr lang="en-US" dirty="0" smtClean="0"/>
              <a:t>.+</a:t>
            </a:r>
            <a:r>
              <a:rPr lang="en-US" dirty="0" err="1" smtClean="0"/>
              <a:t>name+rollno+branch+semester+batch</a:t>
            </a:r>
            <a:r>
              <a:rPr lang="en-US" dirty="0" smtClean="0"/>
              <a:t>)</a:t>
            </a:r>
          </a:p>
          <a:p>
            <a:pPr marL="0" indent="0">
              <a:buNone/>
            </a:pPr>
            <a:r>
              <a:rPr lang="en-US" sz="1700" dirty="0" smtClean="0"/>
              <a:t>Registration </a:t>
            </a:r>
            <a:r>
              <a:rPr lang="en-US" sz="1700" dirty="0" err="1" smtClean="0"/>
              <a:t>no.:integer</a:t>
            </a:r>
            <a:endParaRPr lang="en-US" sz="1700" dirty="0" smtClean="0"/>
          </a:p>
          <a:p>
            <a:pPr marL="0" indent="0">
              <a:buNone/>
            </a:pPr>
            <a:r>
              <a:rPr lang="en-US" sz="1700" dirty="0" smtClean="0"/>
              <a:t>	</a:t>
            </a:r>
            <a:r>
              <a:rPr lang="en-US" sz="1700" dirty="0" err="1" smtClean="0"/>
              <a:t>name:string</a:t>
            </a:r>
            <a:endParaRPr lang="en-US" sz="1700" dirty="0" smtClean="0"/>
          </a:p>
          <a:p>
            <a:pPr marL="0" indent="0">
              <a:buNone/>
            </a:pPr>
            <a:r>
              <a:rPr lang="en-US" sz="1700" dirty="0" smtClean="0"/>
              <a:t>	</a:t>
            </a:r>
            <a:r>
              <a:rPr lang="en-US" sz="1700" dirty="0" err="1" smtClean="0"/>
              <a:t>rollno:string</a:t>
            </a:r>
            <a:endParaRPr lang="en-US" sz="1700" dirty="0" smtClean="0"/>
          </a:p>
          <a:p>
            <a:pPr marL="0" indent="0">
              <a:buNone/>
            </a:pPr>
            <a:r>
              <a:rPr lang="en-US" sz="1700" dirty="0" smtClean="0"/>
              <a:t>	</a:t>
            </a:r>
            <a:r>
              <a:rPr lang="en-US" sz="1700" dirty="0" err="1" smtClean="0"/>
              <a:t>branch:string</a:t>
            </a:r>
            <a:endParaRPr lang="en-US" sz="1700" dirty="0" smtClean="0"/>
          </a:p>
          <a:p>
            <a:pPr marL="0" indent="0">
              <a:buNone/>
            </a:pPr>
            <a:r>
              <a:rPr lang="en-US" sz="1700" dirty="0" smtClean="0"/>
              <a:t>	</a:t>
            </a:r>
            <a:r>
              <a:rPr lang="en-US" sz="1700" dirty="0" err="1" smtClean="0"/>
              <a:t>semester:string</a:t>
            </a:r>
            <a:endParaRPr lang="en-US" sz="1700" dirty="0" smtClean="0"/>
          </a:p>
          <a:p>
            <a:pPr marL="0" indent="0">
              <a:buNone/>
            </a:pPr>
            <a:r>
              <a:rPr lang="en-US" sz="1700" dirty="0" smtClean="0"/>
              <a:t>	</a:t>
            </a:r>
            <a:r>
              <a:rPr lang="en-US" sz="1700" dirty="0" err="1" smtClean="0"/>
              <a:t>batch:string</a:t>
            </a:r>
            <a:r>
              <a:rPr lang="en-US" sz="1700" dirty="0" smtClean="0"/>
              <a:t> </a:t>
            </a:r>
          </a:p>
          <a:p>
            <a:pPr marL="0" indent="0">
              <a:buNone/>
            </a:pPr>
            <a:r>
              <a:rPr lang="en-US" dirty="0" smtClean="0"/>
              <a:t>Subject detail:(</a:t>
            </a:r>
            <a:r>
              <a:rPr lang="en-US" dirty="0" err="1" smtClean="0"/>
              <a:t>branch+semester</a:t>
            </a:r>
            <a:r>
              <a:rPr lang="en-US" dirty="0" smtClean="0"/>
              <a:t>)+{subject </a:t>
            </a:r>
            <a:r>
              <a:rPr lang="en-US" dirty="0" err="1" smtClean="0"/>
              <a:t>code,subject</a:t>
            </a:r>
            <a:r>
              <a:rPr lang="en-US" dirty="0" smtClean="0"/>
              <a:t> name}11</a:t>
            </a:r>
          </a:p>
          <a:p>
            <a:pPr marL="0" indent="0">
              <a:buNone/>
            </a:pPr>
            <a:r>
              <a:rPr lang="en-US" sz="1400" dirty="0" smtClean="0"/>
              <a:t>	</a:t>
            </a:r>
            <a:r>
              <a:rPr lang="en-US" sz="1400" dirty="0" err="1" smtClean="0"/>
              <a:t>branch:string</a:t>
            </a:r>
            <a:endParaRPr lang="en-US" sz="1400" dirty="0" smtClean="0"/>
          </a:p>
          <a:p>
            <a:pPr marL="0" indent="0">
              <a:buNone/>
            </a:pPr>
            <a:r>
              <a:rPr lang="en-US" sz="1400" dirty="0" smtClean="0"/>
              <a:t>	</a:t>
            </a:r>
            <a:r>
              <a:rPr lang="en-US" sz="1400" dirty="0" err="1" smtClean="0"/>
              <a:t>semster</a:t>
            </a:r>
            <a:r>
              <a:rPr lang="en-US" sz="1400" dirty="0" smtClean="0"/>
              <a:t> :string</a:t>
            </a:r>
          </a:p>
          <a:p>
            <a:pPr marL="0" indent="0">
              <a:buNone/>
            </a:pPr>
            <a:r>
              <a:rPr lang="en-US" sz="1400" dirty="0" smtClean="0"/>
              <a:t>	subject </a:t>
            </a:r>
            <a:r>
              <a:rPr lang="en-US" sz="1400" dirty="0" err="1" smtClean="0"/>
              <a:t>code:string</a:t>
            </a:r>
            <a:endParaRPr lang="en-US" sz="1400" dirty="0" smtClean="0"/>
          </a:p>
          <a:p>
            <a:pPr marL="0" indent="0">
              <a:buNone/>
            </a:pPr>
            <a:r>
              <a:rPr lang="en-US" sz="1400" dirty="0" smtClean="0"/>
              <a:t>	subject </a:t>
            </a:r>
            <a:r>
              <a:rPr lang="en-US" sz="1400" dirty="0" err="1" smtClean="0"/>
              <a:t>name:string</a:t>
            </a:r>
            <a:endParaRPr lang="en-US" sz="1400" dirty="0" smtClean="0"/>
          </a:p>
          <a:p>
            <a:pPr marL="0" indent="0">
              <a:buNone/>
            </a:pPr>
            <a:endParaRPr lang="en-US" dirty="0"/>
          </a:p>
        </p:txBody>
      </p:sp>
    </p:spTree>
    <p:extLst>
      <p:ext uri="{BB962C8B-B14F-4D97-AF65-F5344CB8AC3E}">
        <p14:creationId xmlns:p14="http://schemas.microsoft.com/office/powerpoint/2010/main" val="3753432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55380"/>
            <a:ext cx="9905998" cy="604640"/>
          </a:xfrm>
        </p:spPr>
        <p:txBody>
          <a:bodyPr/>
          <a:lstStyle/>
          <a:p>
            <a:r>
              <a:rPr lang="en-US" dirty="0"/>
              <a:t>Data </a:t>
            </a:r>
            <a:r>
              <a:rPr lang="en-US" dirty="0" smtClean="0"/>
              <a:t>dictionary (Contd.)</a:t>
            </a:r>
            <a:endParaRPr lang="en-US" dirty="0"/>
          </a:p>
        </p:txBody>
      </p:sp>
      <p:sp>
        <p:nvSpPr>
          <p:cNvPr id="3" name="Content Placeholder 2"/>
          <p:cNvSpPr>
            <a:spLocks noGrp="1"/>
          </p:cNvSpPr>
          <p:nvPr>
            <p:ph idx="1"/>
          </p:nvPr>
        </p:nvSpPr>
        <p:spPr>
          <a:xfrm>
            <a:off x="506682" y="795645"/>
            <a:ext cx="11685318" cy="5961414"/>
          </a:xfrm>
        </p:spPr>
        <p:txBody>
          <a:bodyPr>
            <a:normAutofit lnSpcReduction="10000"/>
          </a:bodyPr>
          <a:lstStyle/>
          <a:p>
            <a:pPr marL="0" indent="0">
              <a:buNone/>
            </a:pPr>
            <a:r>
              <a:rPr lang="en-US" dirty="0" smtClean="0"/>
              <a:t>Registration detail: (</a:t>
            </a:r>
            <a:r>
              <a:rPr lang="en-US" dirty="0" err="1" smtClean="0"/>
              <a:t>registrationno</a:t>
            </a:r>
            <a:r>
              <a:rPr lang="en-US" dirty="0" smtClean="0"/>
              <a:t>.+</a:t>
            </a:r>
            <a:r>
              <a:rPr lang="en-US" dirty="0" err="1" smtClean="0"/>
              <a:t>semester+session+recieptno</a:t>
            </a:r>
            <a:r>
              <a:rPr lang="en-US" dirty="0" smtClean="0"/>
              <a:t>.+ registration </a:t>
            </a:r>
            <a:r>
              <a:rPr lang="en-US" dirty="0" err="1" smtClean="0"/>
              <a:t>status+branch+time+total+fine</a:t>
            </a:r>
            <a:r>
              <a:rPr lang="en-US" dirty="0" smtClean="0"/>
              <a:t>)</a:t>
            </a:r>
          </a:p>
          <a:p>
            <a:pPr marL="0" indent="0">
              <a:buNone/>
            </a:pPr>
            <a:r>
              <a:rPr lang="en-US" sz="1400" dirty="0" smtClean="0"/>
              <a:t>	</a:t>
            </a:r>
            <a:r>
              <a:rPr lang="en-US" sz="1400" dirty="0" err="1" smtClean="0"/>
              <a:t>registrationno</a:t>
            </a:r>
            <a:r>
              <a:rPr lang="en-US" sz="1400" dirty="0" smtClean="0"/>
              <a:t>.:</a:t>
            </a:r>
            <a:r>
              <a:rPr lang="en-US" sz="1400" dirty="0" err="1" smtClean="0"/>
              <a:t>int</a:t>
            </a:r>
            <a:r>
              <a:rPr lang="en-US" sz="1400" dirty="0" smtClean="0"/>
              <a:t>                                                                           </a:t>
            </a:r>
            <a:r>
              <a:rPr lang="en-US" sz="1400" dirty="0" err="1" smtClean="0"/>
              <a:t>branch:string</a:t>
            </a:r>
            <a:endParaRPr lang="en-US" sz="1400" dirty="0" smtClean="0"/>
          </a:p>
          <a:p>
            <a:pPr marL="0" indent="0">
              <a:buNone/>
            </a:pPr>
            <a:r>
              <a:rPr lang="en-US" sz="1400" dirty="0" smtClean="0"/>
              <a:t>	</a:t>
            </a:r>
            <a:r>
              <a:rPr lang="en-US" sz="1400" dirty="0" err="1" smtClean="0"/>
              <a:t>semester:string</a:t>
            </a:r>
            <a:r>
              <a:rPr lang="en-US" sz="1400" dirty="0" smtClean="0"/>
              <a:t>                                                                               </a:t>
            </a:r>
            <a:r>
              <a:rPr lang="en-US" sz="1400" dirty="0" err="1" smtClean="0"/>
              <a:t>time:string</a:t>
            </a:r>
            <a:endParaRPr lang="en-US" sz="1400" dirty="0" smtClean="0"/>
          </a:p>
          <a:p>
            <a:pPr marL="0" indent="0">
              <a:buNone/>
            </a:pPr>
            <a:r>
              <a:rPr lang="en-US" sz="1400" dirty="0" smtClean="0"/>
              <a:t>	</a:t>
            </a:r>
            <a:r>
              <a:rPr lang="en-US" sz="1400" dirty="0" err="1" smtClean="0"/>
              <a:t>session:string</a:t>
            </a:r>
            <a:r>
              <a:rPr lang="en-US" sz="1400" dirty="0" smtClean="0"/>
              <a:t>                                                                                  </a:t>
            </a:r>
            <a:r>
              <a:rPr lang="en-US" sz="1400" dirty="0" err="1" smtClean="0"/>
              <a:t>total:int</a:t>
            </a:r>
            <a:endParaRPr lang="en-US" sz="1400" dirty="0" smtClean="0"/>
          </a:p>
          <a:p>
            <a:pPr marL="0" indent="0">
              <a:buNone/>
            </a:pPr>
            <a:r>
              <a:rPr lang="en-US" sz="1400" dirty="0" smtClean="0"/>
              <a:t>	</a:t>
            </a:r>
            <a:r>
              <a:rPr lang="en-US" sz="1400" dirty="0" err="1" smtClean="0"/>
              <a:t>recieptno:string</a:t>
            </a:r>
            <a:r>
              <a:rPr lang="en-US" sz="1400" dirty="0" smtClean="0"/>
              <a:t>                                                                               </a:t>
            </a:r>
            <a:r>
              <a:rPr lang="en-US" sz="1400" dirty="0" err="1" smtClean="0"/>
              <a:t>fine:int</a:t>
            </a:r>
            <a:endParaRPr lang="en-US" sz="1400" dirty="0" smtClean="0"/>
          </a:p>
          <a:p>
            <a:pPr marL="0" indent="0">
              <a:buNone/>
            </a:pPr>
            <a:r>
              <a:rPr lang="en-US" sz="1400" dirty="0" smtClean="0"/>
              <a:t>	registration </a:t>
            </a:r>
            <a:r>
              <a:rPr lang="en-US" sz="1400" dirty="0" err="1" smtClean="0"/>
              <a:t>status:string</a:t>
            </a:r>
            <a:endParaRPr lang="en-US" sz="1400" dirty="0" smtClean="0"/>
          </a:p>
          <a:p>
            <a:pPr marL="0" indent="0">
              <a:buNone/>
            </a:pPr>
            <a:r>
              <a:rPr lang="en-US" dirty="0" smtClean="0"/>
              <a:t>Certificate detail:(</a:t>
            </a:r>
            <a:r>
              <a:rPr lang="en-US" dirty="0" err="1" smtClean="0"/>
              <a:t>registrationno</a:t>
            </a:r>
            <a:r>
              <a:rPr lang="en-US" dirty="0" smtClean="0"/>
              <a:t>.+</a:t>
            </a:r>
            <a:r>
              <a:rPr lang="en-US" dirty="0" err="1" smtClean="0"/>
              <a:t>name+branch+batch+provisional</a:t>
            </a:r>
            <a:r>
              <a:rPr lang="en-US" dirty="0" smtClean="0"/>
              <a:t> certificate </a:t>
            </a:r>
            <a:r>
              <a:rPr lang="en-US" dirty="0" err="1" smtClean="0"/>
              <a:t>no.+provisional</a:t>
            </a:r>
            <a:r>
              <a:rPr lang="en-US" dirty="0" smtClean="0"/>
              <a:t> issue </a:t>
            </a:r>
            <a:r>
              <a:rPr lang="en-US" dirty="0" err="1" smtClean="0"/>
              <a:t>date+original</a:t>
            </a:r>
            <a:r>
              <a:rPr lang="en-US" dirty="0" smtClean="0"/>
              <a:t> </a:t>
            </a:r>
            <a:r>
              <a:rPr lang="en-US" dirty="0" err="1" smtClean="0"/>
              <a:t>no.+original</a:t>
            </a:r>
            <a:r>
              <a:rPr lang="en-US" dirty="0" smtClean="0"/>
              <a:t> issue date)</a:t>
            </a:r>
          </a:p>
          <a:p>
            <a:pPr marL="0" indent="0">
              <a:buNone/>
            </a:pPr>
            <a:r>
              <a:rPr lang="en-US" sz="1400" dirty="0"/>
              <a:t>	</a:t>
            </a:r>
            <a:r>
              <a:rPr lang="en-US" sz="1400" dirty="0" err="1" smtClean="0"/>
              <a:t>registrationno</a:t>
            </a:r>
            <a:r>
              <a:rPr lang="en-US" sz="1400" dirty="0"/>
              <a:t>.:</a:t>
            </a:r>
            <a:r>
              <a:rPr lang="en-US" sz="1400" dirty="0" err="1"/>
              <a:t>int</a:t>
            </a:r>
            <a:r>
              <a:rPr lang="en-US" sz="1400" dirty="0"/>
              <a:t>                                                                           </a:t>
            </a:r>
            <a:r>
              <a:rPr lang="en-US" sz="1400" dirty="0" err="1"/>
              <a:t>branch:string</a:t>
            </a:r>
            <a:endParaRPr lang="en-US" sz="1400" dirty="0"/>
          </a:p>
          <a:p>
            <a:pPr marL="0" indent="0">
              <a:buNone/>
            </a:pPr>
            <a:r>
              <a:rPr lang="en-US" sz="1400" dirty="0"/>
              <a:t>	</a:t>
            </a:r>
            <a:r>
              <a:rPr lang="en-US" sz="1400" dirty="0" smtClean="0"/>
              <a:t>provisional </a:t>
            </a:r>
            <a:r>
              <a:rPr lang="en-US" sz="1400" dirty="0" err="1" smtClean="0"/>
              <a:t>no.:string</a:t>
            </a:r>
            <a:r>
              <a:rPr lang="en-US" sz="1400" dirty="0" smtClean="0"/>
              <a:t>                                                                      </a:t>
            </a:r>
            <a:r>
              <a:rPr lang="en-US" sz="1400" dirty="0" err="1" smtClean="0"/>
              <a:t>batch:string</a:t>
            </a:r>
            <a:endParaRPr lang="en-US" sz="1400" dirty="0"/>
          </a:p>
          <a:p>
            <a:pPr marL="0" indent="0">
              <a:buNone/>
            </a:pPr>
            <a:r>
              <a:rPr lang="en-US" sz="1400" dirty="0"/>
              <a:t>	</a:t>
            </a:r>
            <a:r>
              <a:rPr lang="en-US" sz="1400" dirty="0" smtClean="0"/>
              <a:t>provisional issue </a:t>
            </a:r>
            <a:r>
              <a:rPr lang="en-US" sz="1400" dirty="0" err="1" smtClean="0"/>
              <a:t>date:string</a:t>
            </a:r>
            <a:r>
              <a:rPr lang="en-US" sz="1400" dirty="0" smtClean="0"/>
              <a:t>                                                           </a:t>
            </a:r>
            <a:r>
              <a:rPr lang="en-US" sz="1400" dirty="0" err="1" smtClean="0"/>
              <a:t>Name:string</a:t>
            </a:r>
            <a:endParaRPr lang="en-US" sz="1400" dirty="0"/>
          </a:p>
          <a:p>
            <a:pPr marL="0" indent="0">
              <a:buNone/>
            </a:pPr>
            <a:r>
              <a:rPr lang="en-US" sz="1400" dirty="0"/>
              <a:t>	</a:t>
            </a:r>
            <a:r>
              <a:rPr lang="en-US" sz="1400" dirty="0" smtClean="0"/>
              <a:t>original  </a:t>
            </a:r>
            <a:r>
              <a:rPr lang="en-US" sz="1400" dirty="0" err="1" smtClean="0"/>
              <a:t>no.:string</a:t>
            </a:r>
            <a:r>
              <a:rPr lang="en-US" sz="1400" dirty="0" smtClean="0"/>
              <a:t>                                                                               </a:t>
            </a:r>
          </a:p>
          <a:p>
            <a:pPr marL="0" indent="0">
              <a:buNone/>
            </a:pPr>
            <a:r>
              <a:rPr lang="en-US" sz="1400" dirty="0"/>
              <a:t>	</a:t>
            </a:r>
            <a:r>
              <a:rPr lang="en-US" sz="1400" dirty="0" smtClean="0"/>
              <a:t>original issue </a:t>
            </a:r>
            <a:r>
              <a:rPr lang="en-US" sz="1400" dirty="0" err="1" smtClean="0"/>
              <a:t>date:string</a:t>
            </a:r>
            <a:endParaRPr lang="en-US" sz="1400" dirty="0"/>
          </a:p>
          <a:p>
            <a:pPr marL="0" indent="0">
              <a:buNone/>
            </a:pPr>
            <a:r>
              <a:rPr lang="en-US" sz="1400" dirty="0" smtClean="0"/>
              <a:t>			</a:t>
            </a:r>
            <a:endParaRPr lang="en-US" sz="1400" dirty="0"/>
          </a:p>
        </p:txBody>
      </p:sp>
    </p:spTree>
    <p:extLst>
      <p:ext uri="{BB962C8B-B14F-4D97-AF65-F5344CB8AC3E}">
        <p14:creationId xmlns:p14="http://schemas.microsoft.com/office/powerpoint/2010/main" val="873583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45386"/>
            <a:ext cx="9905998" cy="592765"/>
          </a:xfrm>
        </p:spPr>
        <p:txBody>
          <a:bodyPr>
            <a:normAutofit/>
          </a:bodyPr>
          <a:lstStyle/>
          <a:p>
            <a:r>
              <a:rPr lang="en-US" dirty="0" smtClean="0"/>
              <a:t>Content:-</a:t>
            </a:r>
            <a:endParaRPr lang="en-US" dirty="0"/>
          </a:p>
        </p:txBody>
      </p:sp>
      <p:sp>
        <p:nvSpPr>
          <p:cNvPr id="3" name="Content Placeholder 2"/>
          <p:cNvSpPr>
            <a:spLocks noGrp="1"/>
          </p:cNvSpPr>
          <p:nvPr>
            <p:ph idx="1"/>
          </p:nvPr>
        </p:nvSpPr>
        <p:spPr>
          <a:xfrm>
            <a:off x="2327564" y="1140031"/>
            <a:ext cx="8719847" cy="5189517"/>
          </a:xfrm>
        </p:spPr>
        <p:txBody>
          <a:bodyPr>
            <a:normAutofit fontScale="55000" lnSpcReduction="20000"/>
          </a:bodyPr>
          <a:lstStyle/>
          <a:p>
            <a:pPr>
              <a:buFont typeface="Wingdings" pitchFamily="2" charset="2"/>
              <a:buChar char="Ø"/>
            </a:pPr>
            <a:r>
              <a:rPr lang="en-US" b="1" dirty="0">
                <a:latin typeface="Times New Roman" pitchFamily="18" charset="0"/>
                <a:cs typeface="Times New Roman" pitchFamily="18" charset="0"/>
              </a:rPr>
              <a:t>INTRODUCTION</a:t>
            </a:r>
          </a:p>
          <a:p>
            <a:pPr>
              <a:buFont typeface="Wingdings" pitchFamily="2" charset="2"/>
              <a:buChar char="Ø"/>
            </a:pPr>
            <a:r>
              <a:rPr lang="en-US" b="1" dirty="0" smtClean="0">
                <a:latin typeface="Times New Roman" pitchFamily="18" charset="0"/>
                <a:cs typeface="Times New Roman" pitchFamily="18" charset="0"/>
              </a:rPr>
              <a:t>OBJECTIVES</a:t>
            </a:r>
          </a:p>
          <a:p>
            <a:pPr>
              <a:buFont typeface="Wingdings" pitchFamily="2" charset="2"/>
              <a:buChar char="Ø"/>
            </a:pPr>
            <a:r>
              <a:rPr lang="en-US" b="1" dirty="0">
                <a:latin typeface="Times New Roman" pitchFamily="18" charset="0"/>
                <a:cs typeface="Times New Roman" pitchFamily="18" charset="0"/>
              </a:rPr>
              <a:t>SOFTWARE DEVELOPMENT LIFECYCLE </a:t>
            </a:r>
            <a:r>
              <a:rPr lang="en-US" b="1" dirty="0" smtClean="0">
                <a:latin typeface="Times New Roman" pitchFamily="18" charset="0"/>
                <a:cs typeface="Times New Roman" pitchFamily="18" charset="0"/>
              </a:rPr>
              <a:t>MODEL</a:t>
            </a:r>
          </a:p>
          <a:p>
            <a:pPr>
              <a:buFont typeface="Wingdings" pitchFamily="2" charset="2"/>
              <a:buChar char="Ø"/>
            </a:pPr>
            <a:r>
              <a:rPr lang="en-US" b="1" dirty="0">
                <a:latin typeface="Times New Roman" pitchFamily="18" charset="0"/>
                <a:cs typeface="Times New Roman" pitchFamily="18" charset="0"/>
              </a:rPr>
              <a:t>FEASIBILITY </a:t>
            </a:r>
            <a:r>
              <a:rPr lang="en-US" b="1" dirty="0" smtClean="0">
                <a:latin typeface="Times New Roman" pitchFamily="18" charset="0"/>
                <a:cs typeface="Times New Roman" pitchFamily="18" charset="0"/>
              </a:rPr>
              <a:t>STUDY</a:t>
            </a:r>
          </a:p>
          <a:p>
            <a:pPr>
              <a:buFont typeface="Wingdings" pitchFamily="2" charset="2"/>
              <a:buChar char="Ø"/>
            </a:pPr>
            <a:r>
              <a:rPr lang="en-US" b="1" dirty="0" smtClean="0">
                <a:latin typeface="Times New Roman" pitchFamily="18" charset="0"/>
                <a:cs typeface="Times New Roman" pitchFamily="18" charset="0"/>
              </a:rPr>
              <a:t>REQUIREMENT SPECIFICATION AND SRS DOCUMENTATION</a:t>
            </a:r>
          </a:p>
          <a:p>
            <a:pPr>
              <a:buFont typeface="Wingdings" pitchFamily="2" charset="2"/>
              <a:buChar char="Ø"/>
            </a:pPr>
            <a:r>
              <a:rPr lang="en-US" b="1" dirty="0" smtClean="0">
                <a:latin typeface="Times New Roman" pitchFamily="18" charset="0"/>
                <a:cs typeface="Times New Roman" pitchFamily="18" charset="0"/>
              </a:rPr>
              <a:t>TECHNICAL SPECIFICATION</a:t>
            </a:r>
            <a:endParaRPr lang="en-US" b="1" dirty="0">
              <a:latin typeface="Times New Roman" pitchFamily="18" charset="0"/>
              <a:cs typeface="Times New Roman" pitchFamily="18" charset="0"/>
            </a:endParaRPr>
          </a:p>
          <a:p>
            <a:pPr>
              <a:buFont typeface="Wingdings" pitchFamily="2" charset="2"/>
              <a:buChar char="Ø"/>
            </a:pPr>
            <a:r>
              <a:rPr lang="en-US" b="1" dirty="0" smtClean="0">
                <a:latin typeface="Times New Roman" pitchFamily="18" charset="0"/>
                <a:cs typeface="Times New Roman" pitchFamily="18" charset="0"/>
              </a:rPr>
              <a:t>DATA </a:t>
            </a:r>
            <a:r>
              <a:rPr lang="en-US" b="1" dirty="0">
                <a:latin typeface="Times New Roman" pitchFamily="18" charset="0"/>
                <a:cs typeface="Times New Roman" pitchFamily="18" charset="0"/>
              </a:rPr>
              <a:t>FLOW DIAGRAM</a:t>
            </a:r>
          </a:p>
          <a:p>
            <a:pPr>
              <a:buFont typeface="Wingdings" pitchFamily="2" charset="2"/>
              <a:buChar char="Ø"/>
            </a:pPr>
            <a:r>
              <a:rPr lang="en-US" b="1" dirty="0" smtClean="0">
                <a:latin typeface="Times New Roman" pitchFamily="18" charset="0"/>
                <a:cs typeface="Times New Roman" pitchFamily="18" charset="0"/>
              </a:rPr>
              <a:t>DATA DICTIONARY</a:t>
            </a:r>
          </a:p>
          <a:p>
            <a:pPr>
              <a:buFont typeface="Wingdings" pitchFamily="2" charset="2"/>
              <a:buChar char="Ø"/>
            </a:pPr>
            <a:r>
              <a:rPr lang="en-US" b="1" dirty="0">
                <a:latin typeface="Times New Roman" pitchFamily="18" charset="0"/>
                <a:cs typeface="Times New Roman" pitchFamily="18" charset="0"/>
              </a:rPr>
              <a:t>ENTITY RELATIONSHIP DIAGRAM</a:t>
            </a:r>
          </a:p>
          <a:p>
            <a:pPr>
              <a:buFont typeface="Wingdings" pitchFamily="2" charset="2"/>
              <a:buChar char="Ø"/>
            </a:pPr>
            <a:r>
              <a:rPr lang="en-US" b="1" dirty="0">
                <a:latin typeface="Times New Roman" pitchFamily="18" charset="0"/>
                <a:cs typeface="Times New Roman" pitchFamily="18" charset="0"/>
              </a:rPr>
              <a:t>SYSTEM TESTING</a:t>
            </a:r>
          </a:p>
          <a:p>
            <a:pPr>
              <a:buFont typeface="Wingdings" pitchFamily="2" charset="2"/>
              <a:buChar char="Ø"/>
            </a:pPr>
            <a:r>
              <a:rPr lang="en-US" b="1" dirty="0">
                <a:latin typeface="Times New Roman" pitchFamily="18" charset="0"/>
                <a:cs typeface="Times New Roman" pitchFamily="18" charset="0"/>
              </a:rPr>
              <a:t>IMPLEMENTION</a:t>
            </a:r>
          </a:p>
          <a:p>
            <a:pPr>
              <a:buFont typeface="Wingdings" pitchFamily="2" charset="2"/>
              <a:buChar char="Ø"/>
            </a:pPr>
            <a:r>
              <a:rPr lang="en-US" b="1" dirty="0">
                <a:latin typeface="Times New Roman" pitchFamily="18" charset="0"/>
                <a:cs typeface="Times New Roman" pitchFamily="18" charset="0"/>
              </a:rPr>
              <a:t>FUTURE ASPECTS</a:t>
            </a:r>
          </a:p>
          <a:p>
            <a:pPr>
              <a:buFont typeface="Wingdings" pitchFamily="2" charset="2"/>
              <a:buChar char="Ø"/>
            </a:pPr>
            <a:r>
              <a:rPr lang="en-US" b="1" dirty="0" smtClean="0">
                <a:latin typeface="Times New Roman" pitchFamily="18" charset="0"/>
                <a:cs typeface="Times New Roman" pitchFamily="18" charset="0"/>
              </a:rPr>
              <a:t>CONCLUSION</a:t>
            </a:r>
          </a:p>
          <a:p>
            <a:pPr>
              <a:buFont typeface="Wingdings" pitchFamily="2" charset="2"/>
              <a:buChar char="Ø"/>
            </a:pPr>
            <a:r>
              <a:rPr lang="en-US" b="1" dirty="0" smtClean="0">
                <a:latin typeface="Times New Roman" pitchFamily="18" charset="0"/>
                <a:cs typeface="Times New Roman" pitchFamily="18" charset="0"/>
              </a:rPr>
              <a:t>REFERENCE</a:t>
            </a:r>
            <a:endParaRPr lang="en-US" b="1" dirty="0">
              <a:latin typeface="Times New Roman" pitchFamily="18" charset="0"/>
              <a:cs typeface="Times New Roman" pitchFamily="18" charset="0"/>
            </a:endParaRPr>
          </a:p>
          <a:p>
            <a:pPr>
              <a:buFont typeface="Wingdings" pitchFamily="2" charset="2"/>
              <a:buChar char="Ø"/>
            </a:pPr>
            <a:r>
              <a:rPr lang="en-US" b="1" dirty="0">
                <a:latin typeface="Times New Roman" pitchFamily="18" charset="0"/>
                <a:cs typeface="Times New Roman" pitchFamily="18" charset="0"/>
              </a:rPr>
              <a:t>THANK YOU</a:t>
            </a:r>
          </a:p>
          <a:p>
            <a:endParaRPr lang="en-US" dirty="0"/>
          </a:p>
        </p:txBody>
      </p:sp>
    </p:spTree>
    <p:extLst>
      <p:ext uri="{BB962C8B-B14F-4D97-AF65-F5344CB8AC3E}">
        <p14:creationId xmlns:p14="http://schemas.microsoft.com/office/powerpoint/2010/main" val="3687743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sz="1800" dirty="0"/>
              <a:t> Finally, when all the modules have been successfully integrated and tested, system testing is carried out. The goal of system testing is to ensure that the developed system conforms to its requirements laid out in the SRS document. System testing usually consists of three different kinds of testing activities: </a:t>
            </a:r>
            <a:r>
              <a:rPr lang="en-US" sz="1800" dirty="0" smtClean="0"/>
              <a:t>-</a:t>
            </a:r>
          </a:p>
          <a:p>
            <a:r>
              <a:rPr lang="en-US" sz="1800" dirty="0"/>
              <a:t>α – testing: It is the system testing performed by the development team. </a:t>
            </a:r>
            <a:endParaRPr lang="en-US" sz="1800" dirty="0" smtClean="0"/>
          </a:p>
          <a:p>
            <a:r>
              <a:rPr lang="en-US" sz="1800" dirty="0" smtClean="0"/>
              <a:t> </a:t>
            </a:r>
            <a:r>
              <a:rPr lang="en-US" sz="1800" dirty="0"/>
              <a:t>β – testing: It is the system testing performed by a friendly set of customers. </a:t>
            </a:r>
            <a:r>
              <a:rPr lang="en-US" sz="1800" dirty="0" smtClean="0"/>
              <a:t></a:t>
            </a:r>
          </a:p>
          <a:p>
            <a:r>
              <a:rPr lang="en-US" sz="1800" dirty="0" smtClean="0"/>
              <a:t> </a:t>
            </a:r>
            <a:r>
              <a:rPr lang="en-US" sz="1800" dirty="0"/>
              <a:t>acceptance testing: It is the system testing performed by the customer himself after the product delivery to determine whether to accept or reject the delivered product. </a:t>
            </a:r>
          </a:p>
        </p:txBody>
      </p:sp>
    </p:spTree>
    <p:extLst>
      <p:ext uri="{BB962C8B-B14F-4D97-AF65-F5344CB8AC3E}">
        <p14:creationId xmlns:p14="http://schemas.microsoft.com/office/powerpoint/2010/main" val="1044476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IN" dirty="0"/>
              <a:t>This phase is initiated after the system </a:t>
            </a:r>
            <a:r>
              <a:rPr lang="en-IN" dirty="0" smtClean="0"/>
              <a:t>has been </a:t>
            </a:r>
            <a:r>
              <a:rPr lang="en-IN" dirty="0"/>
              <a:t>tested and accepted by the user. In this phase, the system is installed to support the intended business functions. System performance is compared to performance objectives established during the planning phase. Implementation includes user notification, user training, installation of hardware, installation of software onto production computers, and integration of the system into daily work processes. This phase continues until the system is operating in production in accordance with the defined user requirements</a:t>
            </a:r>
            <a:endParaRPr lang="en-US" dirty="0"/>
          </a:p>
        </p:txBody>
      </p:sp>
    </p:spTree>
    <p:extLst>
      <p:ext uri="{BB962C8B-B14F-4D97-AF65-F5344CB8AC3E}">
        <p14:creationId xmlns:p14="http://schemas.microsoft.com/office/powerpoint/2010/main" val="2203340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aspects</a:t>
            </a:r>
            <a:endParaRPr lang="en-US" dirty="0"/>
          </a:p>
        </p:txBody>
      </p:sp>
      <p:sp>
        <p:nvSpPr>
          <p:cNvPr id="3" name="Content Placeholder 2"/>
          <p:cNvSpPr>
            <a:spLocks noGrp="1"/>
          </p:cNvSpPr>
          <p:nvPr>
            <p:ph idx="1"/>
          </p:nvPr>
        </p:nvSpPr>
        <p:spPr/>
        <p:txBody>
          <a:bodyPr/>
          <a:lstStyle/>
          <a:p>
            <a:r>
              <a:rPr lang="en-US" dirty="0" smtClean="0"/>
              <a:t>In near future QMR codes can be attached with student ID cards for faster registration.</a:t>
            </a:r>
          </a:p>
          <a:p>
            <a:r>
              <a:rPr lang="en-US" dirty="0" smtClean="0"/>
              <a:t>Student panel may be opened for students to register online.</a:t>
            </a:r>
          </a:p>
          <a:p>
            <a:r>
              <a:rPr lang="en-US" dirty="0" smtClean="0"/>
              <a:t>A business can be started by selling PAES to other colleges and universities. </a:t>
            </a:r>
          </a:p>
        </p:txBody>
      </p:sp>
    </p:spTree>
    <p:extLst>
      <p:ext uri="{BB962C8B-B14F-4D97-AF65-F5344CB8AC3E}">
        <p14:creationId xmlns:p14="http://schemas.microsoft.com/office/powerpoint/2010/main" val="2715439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PAES is a software which will not only save time of both the EXAM section as well as students but also be a reliable one to maintain  records.</a:t>
            </a:r>
          </a:p>
          <a:p>
            <a:r>
              <a:rPr lang="en-US" dirty="0" smtClean="0"/>
              <a:t>It will be helpful to generate mined data , which is needed by the management of our college within a single click.</a:t>
            </a:r>
            <a:endParaRPr lang="en-US" dirty="0"/>
          </a:p>
        </p:txBody>
      </p:sp>
    </p:spTree>
    <p:extLst>
      <p:ext uri="{BB962C8B-B14F-4D97-AF65-F5344CB8AC3E}">
        <p14:creationId xmlns:p14="http://schemas.microsoft.com/office/powerpoint/2010/main" val="3974955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3183969" y="2249487"/>
            <a:ext cx="5152510" cy="3541714"/>
          </a:xfrm>
        </p:spPr>
        <p:txBody>
          <a:bodyPr/>
          <a:lstStyle/>
          <a:p>
            <a:r>
              <a:rPr lang="en-US" dirty="0" smtClean="0">
                <a:hlinkClick r:id="rId2"/>
              </a:rPr>
              <a:t>www.google.com</a:t>
            </a:r>
          </a:p>
          <a:p>
            <a:r>
              <a:rPr lang="en-US" dirty="0" smtClean="0">
                <a:hlinkClick r:id="rId2"/>
              </a:rPr>
              <a:t>www.stackoverflow.com</a:t>
            </a:r>
            <a:endParaRPr lang="en-US" dirty="0" smtClean="0"/>
          </a:p>
          <a:p>
            <a:r>
              <a:rPr lang="en-US" dirty="0" smtClean="0">
                <a:hlinkClick r:id="rId3"/>
              </a:rPr>
              <a:t>www.c-sharpcorner.com</a:t>
            </a:r>
            <a:endParaRPr lang="en-US" dirty="0" smtClean="0"/>
          </a:p>
          <a:p>
            <a:r>
              <a:rPr lang="en-US" dirty="0" smtClean="0">
                <a:hlinkClick r:id="rId4"/>
              </a:rPr>
              <a:t>www.codeproject.com</a:t>
            </a:r>
            <a:endParaRPr lang="en-US" dirty="0" smtClean="0"/>
          </a:p>
          <a:p>
            <a:r>
              <a:rPr lang="en-US" dirty="0" smtClean="0">
                <a:hlinkClick r:id="rId5"/>
              </a:rPr>
              <a:t>www.dotnetfunda.com</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333388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832" y="1311336"/>
            <a:ext cx="6798276" cy="4520257"/>
          </a:xfrm>
        </p:spPr>
      </p:pic>
    </p:spTree>
    <p:extLst>
      <p:ext uri="{BB962C8B-B14F-4D97-AF65-F5344CB8AC3E}">
        <p14:creationId xmlns:p14="http://schemas.microsoft.com/office/powerpoint/2010/main" val="4046261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725" y="761022"/>
            <a:ext cx="3727470" cy="592765"/>
          </a:xfrm>
        </p:spPr>
        <p:txBody>
          <a:bodyPr/>
          <a:lstStyle/>
          <a:p>
            <a:r>
              <a:rPr lang="en-US" dirty="0" smtClean="0"/>
              <a:t>introduction</a:t>
            </a:r>
            <a:endParaRPr lang="en-US" dirty="0"/>
          </a:p>
        </p:txBody>
      </p:sp>
      <p:sp>
        <p:nvSpPr>
          <p:cNvPr id="3" name="Content Placeholder 2"/>
          <p:cNvSpPr>
            <a:spLocks noGrp="1"/>
          </p:cNvSpPr>
          <p:nvPr>
            <p:ph idx="1"/>
          </p:nvPr>
        </p:nvSpPr>
        <p:spPr>
          <a:xfrm>
            <a:off x="1141412" y="2249487"/>
            <a:ext cx="9905999" cy="3711926"/>
          </a:xfrm>
        </p:spPr>
        <p:txBody>
          <a:bodyPr>
            <a:normAutofit fontScale="70000" lnSpcReduction="20000"/>
          </a:bodyPr>
          <a:lstStyle/>
          <a:p>
            <a:r>
              <a:rPr lang="en-IN" dirty="0"/>
              <a:t>PAES:PROJECT TO AUTOMIZED EXAMINATION SECTION.</a:t>
            </a:r>
          </a:p>
          <a:p>
            <a:r>
              <a:rPr lang="en-IN" dirty="0" smtClean="0"/>
              <a:t>WHY </a:t>
            </a:r>
            <a:r>
              <a:rPr lang="en-IN" dirty="0"/>
              <a:t>WE DEVELOPED PAES ??</a:t>
            </a:r>
          </a:p>
          <a:p>
            <a:r>
              <a:rPr lang="en-IN" dirty="0"/>
              <a:t>Registration and certificate delivery is done manually . After designing PAES it </a:t>
            </a:r>
            <a:r>
              <a:rPr lang="en-IN" dirty="0" smtClean="0"/>
              <a:t>will be </a:t>
            </a:r>
            <a:r>
              <a:rPr lang="en-IN" dirty="0"/>
              <a:t>much easier to avoid this problem.</a:t>
            </a:r>
          </a:p>
          <a:p>
            <a:r>
              <a:rPr lang="en-IN" dirty="0"/>
              <a:t>Previously Students </a:t>
            </a:r>
            <a:r>
              <a:rPr lang="en-IN" dirty="0" smtClean="0"/>
              <a:t>were </a:t>
            </a:r>
            <a:r>
              <a:rPr lang="en-IN" dirty="0"/>
              <a:t>waiting for registration in a long queue now it will take less time for registration.</a:t>
            </a:r>
          </a:p>
          <a:p>
            <a:r>
              <a:rPr lang="en-IN" dirty="0"/>
              <a:t>Long time taken for giving receipt but in this case getting receipt with in some seconds.</a:t>
            </a:r>
          </a:p>
          <a:p>
            <a:r>
              <a:rPr lang="en-IN" dirty="0"/>
              <a:t>Easily find </a:t>
            </a:r>
            <a:r>
              <a:rPr lang="en-IN" dirty="0" smtClean="0"/>
              <a:t>students details and maintain records.</a:t>
            </a:r>
          </a:p>
          <a:p>
            <a:r>
              <a:rPr lang="en-IN" dirty="0" smtClean="0"/>
              <a:t>Delivering certificates to pass out students will be easier. </a:t>
            </a:r>
          </a:p>
          <a:p>
            <a:endParaRPr lang="en-IN" dirty="0"/>
          </a:p>
          <a:p>
            <a:pPr marL="0" indent="0">
              <a:buNone/>
            </a:pPr>
            <a:endParaRPr lang="en-US" dirty="0"/>
          </a:p>
        </p:txBody>
      </p:sp>
    </p:spTree>
    <p:extLst>
      <p:ext uri="{BB962C8B-B14F-4D97-AF65-F5344CB8AC3E}">
        <p14:creationId xmlns:p14="http://schemas.microsoft.com/office/powerpoint/2010/main" val="967062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97763"/>
          </a:xfrm>
        </p:spPr>
        <p:txBody>
          <a:bodyPr>
            <a:normAutofit fontScale="90000"/>
          </a:bodyPr>
          <a:lstStyle/>
          <a:p>
            <a:r>
              <a:rPr lang="en-US" dirty="0" smtClean="0"/>
              <a:t>Objectives</a:t>
            </a:r>
            <a:endParaRPr lang="en-US" dirty="0"/>
          </a:p>
        </p:txBody>
      </p:sp>
      <p:sp>
        <p:nvSpPr>
          <p:cNvPr id="3" name="Content Placeholder 2"/>
          <p:cNvSpPr>
            <a:spLocks noGrp="1"/>
          </p:cNvSpPr>
          <p:nvPr>
            <p:ph idx="1"/>
          </p:nvPr>
        </p:nvSpPr>
        <p:spPr>
          <a:xfrm>
            <a:off x="1141412" y="1377538"/>
            <a:ext cx="8964489" cy="5130140"/>
          </a:xfrm>
        </p:spPr>
        <p:txBody>
          <a:bodyPr>
            <a:normAutofit fontScale="85000" lnSpcReduction="20000"/>
          </a:bodyPr>
          <a:lstStyle/>
          <a:p>
            <a:pPr algn="just">
              <a:buFont typeface="Wingdings" panose="05000000000000000000" pitchFamily="2" charset="2"/>
              <a:buChar char="Ø"/>
            </a:pPr>
            <a:r>
              <a:rPr lang="en-US" b="1" dirty="0"/>
              <a:t>Our objective is to develop a project automation system which has following </a:t>
            </a:r>
            <a:r>
              <a:rPr lang="en-US" b="1" dirty="0" smtClean="0"/>
              <a:t>features:-</a:t>
            </a:r>
            <a:endParaRPr lang="en-US" b="1" dirty="0"/>
          </a:p>
          <a:p>
            <a:pPr algn="just">
              <a:buFont typeface="Wingdings" panose="05000000000000000000" pitchFamily="2" charset="2"/>
              <a:buChar char="Ø"/>
            </a:pPr>
            <a:r>
              <a:rPr lang="en-US" b="1" u="sng" dirty="0" smtClean="0"/>
              <a:t>MAINTAIN STUDENT RECORDS</a:t>
            </a:r>
            <a:r>
              <a:rPr lang="en-US" b="1" dirty="0" smtClean="0"/>
              <a:t> :-</a:t>
            </a:r>
          </a:p>
          <a:p>
            <a:pPr lvl="2" algn="just">
              <a:buFont typeface="Wingdings" panose="05000000000000000000" pitchFamily="2" charset="2"/>
              <a:buChar char="Ø"/>
            </a:pPr>
            <a:r>
              <a:rPr lang="en-US" b="1" dirty="0" smtClean="0"/>
              <a:t>Enter student details</a:t>
            </a:r>
          </a:p>
          <a:p>
            <a:pPr lvl="2" algn="just">
              <a:buFont typeface="Wingdings" panose="05000000000000000000" pitchFamily="2" charset="2"/>
              <a:buChar char="Ø"/>
            </a:pPr>
            <a:r>
              <a:rPr lang="en-US" b="1" dirty="0" smtClean="0"/>
              <a:t>Sorting </a:t>
            </a:r>
            <a:r>
              <a:rPr lang="en-US" b="1" dirty="0"/>
              <a:t>as per requirement of student </a:t>
            </a:r>
            <a:r>
              <a:rPr lang="en-US" b="1" dirty="0" smtClean="0"/>
              <a:t>details</a:t>
            </a:r>
            <a:endParaRPr lang="en-US" b="1" dirty="0"/>
          </a:p>
          <a:p>
            <a:pPr algn="just">
              <a:buFont typeface="Wingdings" panose="05000000000000000000" pitchFamily="2" charset="2"/>
              <a:buChar char="Ø"/>
            </a:pPr>
            <a:r>
              <a:rPr lang="en-US" b="1" u="sng" dirty="0" smtClean="0"/>
              <a:t>REGISTRATION</a:t>
            </a:r>
            <a:r>
              <a:rPr lang="en-US" b="1" dirty="0" smtClean="0"/>
              <a:t> :-</a:t>
            </a:r>
          </a:p>
          <a:p>
            <a:pPr lvl="2" algn="just">
              <a:buFont typeface="Wingdings" panose="05000000000000000000" pitchFamily="2" charset="2"/>
              <a:buChar char="Ø"/>
            </a:pPr>
            <a:r>
              <a:rPr lang="en-US" b="1" dirty="0" smtClean="0"/>
              <a:t>Eligible </a:t>
            </a:r>
            <a:r>
              <a:rPr lang="en-US" b="1" dirty="0"/>
              <a:t>students for registration</a:t>
            </a:r>
          </a:p>
          <a:p>
            <a:pPr lvl="2" algn="just">
              <a:buFont typeface="Wingdings" panose="05000000000000000000" pitchFamily="2" charset="2"/>
              <a:buChar char="Ø"/>
            </a:pPr>
            <a:r>
              <a:rPr lang="en-US" b="1" dirty="0" smtClean="0"/>
              <a:t>Assign </a:t>
            </a:r>
            <a:r>
              <a:rPr lang="en-US" b="1" dirty="0"/>
              <a:t>subject for current semester</a:t>
            </a:r>
          </a:p>
          <a:p>
            <a:pPr lvl="2" algn="just">
              <a:buFont typeface="Wingdings" panose="05000000000000000000" pitchFamily="2" charset="2"/>
              <a:buChar char="Ø"/>
            </a:pPr>
            <a:r>
              <a:rPr lang="en-US" b="1" dirty="0"/>
              <a:t>Registration process</a:t>
            </a:r>
          </a:p>
          <a:p>
            <a:pPr lvl="2" algn="just">
              <a:buFont typeface="Wingdings" panose="05000000000000000000" pitchFamily="2" charset="2"/>
              <a:buChar char="Ø"/>
            </a:pPr>
            <a:r>
              <a:rPr lang="en-US" b="1" dirty="0" smtClean="0"/>
              <a:t>Maintain </a:t>
            </a:r>
            <a:r>
              <a:rPr lang="en-US" b="1" dirty="0"/>
              <a:t>registration records</a:t>
            </a:r>
          </a:p>
          <a:p>
            <a:pPr>
              <a:buFont typeface="Wingdings" panose="05000000000000000000" pitchFamily="2" charset="2"/>
              <a:buChar char="Ø"/>
            </a:pPr>
            <a:r>
              <a:rPr lang="en-IN" b="1" u="sng" dirty="0" smtClean="0"/>
              <a:t>CERTIFICATE DETAILS</a:t>
            </a:r>
            <a:r>
              <a:rPr lang="en-IN" b="1" dirty="0" smtClean="0"/>
              <a:t> :-</a:t>
            </a:r>
          </a:p>
          <a:p>
            <a:pPr lvl="2">
              <a:buFont typeface="Wingdings" panose="05000000000000000000" pitchFamily="2" charset="2"/>
              <a:buChar char="Ø"/>
            </a:pPr>
            <a:r>
              <a:rPr lang="en-IN" b="1" dirty="0" smtClean="0"/>
              <a:t>Whether the certificate received or not.</a:t>
            </a:r>
          </a:p>
          <a:p>
            <a:pPr lvl="2">
              <a:buFont typeface="Wingdings" panose="05000000000000000000" pitchFamily="2" charset="2"/>
              <a:buChar char="Ø"/>
            </a:pPr>
            <a:r>
              <a:rPr lang="en-IN" b="1" dirty="0" smtClean="0"/>
              <a:t>Certificate issued or not</a:t>
            </a:r>
          </a:p>
          <a:p>
            <a:pPr lvl="2">
              <a:buFont typeface="Wingdings" panose="05000000000000000000" pitchFamily="2" charset="2"/>
              <a:buChar char="Ø"/>
            </a:pPr>
            <a:r>
              <a:rPr lang="en-IN" b="1" dirty="0" smtClean="0"/>
              <a:t>If issued show date and time</a:t>
            </a:r>
          </a:p>
          <a:p>
            <a:pPr lvl="2">
              <a:buFont typeface="Wingdings" panose="05000000000000000000" pitchFamily="2" charset="2"/>
              <a:buChar char="Ø"/>
            </a:pPr>
            <a:r>
              <a:rPr lang="en-IN" b="1" dirty="0"/>
              <a:t>S</a:t>
            </a:r>
            <a:r>
              <a:rPr lang="en-IN" b="1" dirty="0" smtClean="0"/>
              <a:t>earch</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99636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sp>
        <p:nvSpPr>
          <p:cNvPr id="3" name="Content Placeholder 2"/>
          <p:cNvSpPr>
            <a:spLocks noGrp="1"/>
          </p:cNvSpPr>
          <p:nvPr>
            <p:ph idx="1"/>
          </p:nvPr>
        </p:nvSpPr>
        <p:spPr/>
        <p:txBody>
          <a:bodyPr>
            <a:normAutofit lnSpcReduction="10000"/>
          </a:bodyPr>
          <a:lstStyle/>
          <a:p>
            <a:r>
              <a:rPr lang="en-IN" dirty="0"/>
              <a:t>SDLC is the series of identifiable stages that a software undergoes during its development phases.</a:t>
            </a:r>
          </a:p>
          <a:p>
            <a:r>
              <a:rPr lang="en-IN" dirty="0"/>
              <a:t>Why we need.</a:t>
            </a:r>
          </a:p>
          <a:p>
            <a:r>
              <a:rPr lang="en-IN" dirty="0"/>
              <a:t>Helps to develop the software in a discipline manner manage all the phases and at last arrived at the successful completion of project</a:t>
            </a:r>
            <a:r>
              <a:rPr lang="en-IN" dirty="0" smtClean="0"/>
              <a:t>.</a:t>
            </a:r>
          </a:p>
          <a:p>
            <a:r>
              <a:rPr lang="en-IN" dirty="0" smtClean="0"/>
              <a:t>In our project we used Evolutionary Model.</a:t>
            </a:r>
            <a:endParaRPr lang="en-IN" dirty="0"/>
          </a:p>
          <a:p>
            <a:endParaRPr lang="en-US" dirty="0"/>
          </a:p>
        </p:txBody>
      </p:sp>
    </p:spTree>
    <p:extLst>
      <p:ext uri="{BB962C8B-B14F-4D97-AF65-F5344CB8AC3E}">
        <p14:creationId xmlns:p14="http://schemas.microsoft.com/office/powerpoint/2010/main" val="3393294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655" y="618518"/>
            <a:ext cx="9905998" cy="1478570"/>
          </a:xfrm>
        </p:spPr>
        <p:txBody>
          <a:bodyPr/>
          <a:lstStyle/>
          <a:p>
            <a:r>
              <a:rPr lang="en-US" dirty="0" smtClean="0"/>
              <a:t>Evolutionary model</a:t>
            </a:r>
            <a:endParaRPr lang="en-US" dirty="0"/>
          </a:p>
        </p:txBody>
      </p:sp>
      <p:sp>
        <p:nvSpPr>
          <p:cNvPr id="3" name="Content Placeholder 2"/>
          <p:cNvSpPr>
            <a:spLocks noGrp="1"/>
          </p:cNvSpPr>
          <p:nvPr>
            <p:ph idx="1"/>
          </p:nvPr>
        </p:nvSpPr>
        <p:spPr>
          <a:xfrm>
            <a:off x="464518" y="1769423"/>
            <a:ext cx="11422681" cy="1674421"/>
          </a:xfrm>
        </p:spPr>
        <p:txBody>
          <a:bodyPr>
            <a:normAutofit fontScale="70000" lnSpcReduction="20000"/>
          </a:bodyPr>
          <a:lstStyle/>
          <a:p>
            <a:r>
              <a:rPr lang="en-US" dirty="0" smtClean="0"/>
              <a:t>This </a:t>
            </a:r>
            <a:r>
              <a:rPr lang="en-US" dirty="0"/>
              <a:t>approach is based on the idea of rapidly developing an initial software implementation from very abstract specifications and modifying this according to your appraisal. Each program version inherits the best features from earlier versions. Each version is refined based upon feedback from yourself to produce a system which satisfies your needs. At this point the system may be delivered or it may be re-implemented using a more structured approach to enhance robustness and maintainability. Specification, development and validation activities are concurrent with strong feedback between each.</a:t>
            </a:r>
          </a:p>
        </p:txBody>
      </p:sp>
      <p:pic>
        <p:nvPicPr>
          <p:cNvPr id="4" name="Picture 3"/>
          <p:cNvPicPr>
            <a:picLocks noChangeAspect="1"/>
          </p:cNvPicPr>
          <p:nvPr/>
        </p:nvPicPr>
        <p:blipFill>
          <a:blip r:embed="rId2"/>
          <a:stretch>
            <a:fillRect/>
          </a:stretch>
        </p:blipFill>
        <p:spPr>
          <a:xfrm>
            <a:off x="2503961" y="3665083"/>
            <a:ext cx="6210300" cy="2924175"/>
          </a:xfrm>
          <a:prstGeom prst="rect">
            <a:avLst/>
          </a:prstGeom>
        </p:spPr>
      </p:pic>
    </p:spTree>
    <p:extLst>
      <p:ext uri="{BB962C8B-B14F-4D97-AF65-F5344CB8AC3E}">
        <p14:creationId xmlns:p14="http://schemas.microsoft.com/office/powerpoint/2010/main" val="3202515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3" name="Content Placeholder 2"/>
          <p:cNvSpPr>
            <a:spLocks noGrp="1"/>
          </p:cNvSpPr>
          <p:nvPr>
            <p:ph idx="1"/>
          </p:nvPr>
        </p:nvSpPr>
        <p:spPr/>
        <p:txBody>
          <a:bodyPr>
            <a:normAutofit/>
          </a:bodyPr>
          <a:lstStyle/>
          <a:p>
            <a:r>
              <a:rPr lang="en-US" sz="2000" dirty="0"/>
              <a:t>The  purpose  of   feasibility study  is  not  to  solve  the  </a:t>
            </a:r>
            <a:r>
              <a:rPr lang="en-US" sz="2000" dirty="0" smtClean="0"/>
              <a:t>problem, but</a:t>
            </a:r>
            <a:r>
              <a:rPr lang="en-US" sz="2000" dirty="0"/>
              <a:t>  to determine  whether   the  problem  is   worth  solving.  This helps to decide whether to proceed with the project or not</a:t>
            </a:r>
            <a:r>
              <a:rPr lang="en-US" sz="2000" dirty="0" smtClean="0"/>
              <a:t>.</a:t>
            </a:r>
          </a:p>
          <a:p>
            <a:r>
              <a:rPr lang="en-US" sz="2000" dirty="0"/>
              <a:t>The  feasibility  study concentrates  on  the  following  </a:t>
            </a:r>
            <a:r>
              <a:rPr lang="en-US" sz="2000" dirty="0" smtClean="0"/>
              <a:t>area :-</a:t>
            </a:r>
            <a:r>
              <a:rPr lang="en-US" sz="2000" dirty="0"/>
              <a:t>  </a:t>
            </a:r>
          </a:p>
          <a:p>
            <a:pPr lvl="1"/>
            <a:r>
              <a:rPr lang="en-US" sz="1800" dirty="0"/>
              <a:t>Operational  Feasibility</a:t>
            </a:r>
          </a:p>
          <a:p>
            <a:pPr lvl="1"/>
            <a:r>
              <a:rPr lang="en-US" sz="1800" dirty="0"/>
              <a:t>Technical  Feasibility</a:t>
            </a:r>
          </a:p>
          <a:p>
            <a:pPr lvl="1"/>
            <a:r>
              <a:rPr lang="en-US" sz="1800" dirty="0"/>
              <a:t>Economic  Feasibility</a:t>
            </a:r>
          </a:p>
          <a:p>
            <a:endParaRPr lang="en-US" sz="2000" dirty="0"/>
          </a:p>
        </p:txBody>
      </p:sp>
    </p:spTree>
    <p:extLst>
      <p:ext uri="{BB962C8B-B14F-4D97-AF65-F5344CB8AC3E}">
        <p14:creationId xmlns:p14="http://schemas.microsoft.com/office/powerpoint/2010/main" val="2872468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7634452" cy="889648"/>
          </a:xfrm>
        </p:spPr>
        <p:txBody>
          <a:bodyPr/>
          <a:lstStyle/>
          <a:p>
            <a:r>
              <a:rPr lang="en-US" b="1" dirty="0">
                <a:latin typeface="Times New Roman" pitchFamily="18" charset="0"/>
                <a:cs typeface="Times New Roman" pitchFamily="18" charset="0"/>
              </a:rPr>
              <a:t>REQUIREMENT SPECIFICATION</a:t>
            </a:r>
            <a:endParaRPr lang="en-US" dirty="0"/>
          </a:p>
        </p:txBody>
      </p:sp>
      <p:sp>
        <p:nvSpPr>
          <p:cNvPr id="3" name="Content Placeholder 2"/>
          <p:cNvSpPr>
            <a:spLocks noGrp="1"/>
          </p:cNvSpPr>
          <p:nvPr>
            <p:ph idx="1"/>
          </p:nvPr>
        </p:nvSpPr>
        <p:spPr/>
        <p:txBody>
          <a:bodyPr/>
          <a:lstStyle/>
          <a:p>
            <a:r>
              <a:rPr lang="en-US" dirty="0"/>
              <a:t>The aim of the requirements analysis and specification phase is to understand the exact requirements of the customer and to document them properly. This phase consists of two distinct activities, namely </a:t>
            </a:r>
            <a:r>
              <a:rPr lang="en-US" dirty="0" smtClean="0"/>
              <a:t>:-</a:t>
            </a:r>
            <a:endParaRPr lang="en-US" dirty="0"/>
          </a:p>
          <a:p>
            <a:pPr marL="0" indent="0">
              <a:buNone/>
            </a:pPr>
            <a:r>
              <a:rPr lang="en-US" dirty="0" err="1" smtClean="0"/>
              <a:t>i</a:t>
            </a:r>
            <a:r>
              <a:rPr lang="en-US" dirty="0" smtClean="0"/>
              <a:t>) Requirements </a:t>
            </a:r>
            <a:r>
              <a:rPr lang="en-US" dirty="0"/>
              <a:t>gathering and </a:t>
            </a:r>
            <a:r>
              <a:rPr lang="en-US" dirty="0" smtClean="0"/>
              <a:t>analysis</a:t>
            </a:r>
          </a:p>
          <a:p>
            <a:pPr marL="0" indent="0">
              <a:buNone/>
            </a:pPr>
            <a:r>
              <a:rPr lang="en-US" dirty="0" smtClean="0"/>
              <a:t>ii) Requirements specification </a:t>
            </a:r>
            <a:endParaRPr lang="en-US" dirty="0"/>
          </a:p>
        </p:txBody>
      </p:sp>
    </p:spTree>
    <p:extLst>
      <p:ext uri="{BB962C8B-B14F-4D97-AF65-F5344CB8AC3E}">
        <p14:creationId xmlns:p14="http://schemas.microsoft.com/office/powerpoint/2010/main" val="4271072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SRS documentation</a:t>
            </a:r>
            <a:endParaRPr lang="en-US" dirty="0"/>
          </a:p>
        </p:txBody>
      </p:sp>
      <p:sp>
        <p:nvSpPr>
          <p:cNvPr id="3" name="Content Placeholder 2"/>
          <p:cNvSpPr>
            <a:spLocks noGrp="1"/>
          </p:cNvSpPr>
          <p:nvPr>
            <p:ph idx="1"/>
          </p:nvPr>
        </p:nvSpPr>
        <p:spPr>
          <a:xfrm>
            <a:off x="2423947" y="1717078"/>
            <a:ext cx="7111939" cy="4659971"/>
          </a:xfrm>
        </p:spPr>
        <p:txBody>
          <a:bodyPr>
            <a:normAutofit fontScale="40000" lnSpcReduction="20000"/>
          </a:bodyPr>
          <a:lstStyle/>
          <a:p>
            <a:r>
              <a:rPr lang="en-IN" sz="4200" b="1" u="sng" dirty="0"/>
              <a:t>FUNCTIONAL </a:t>
            </a:r>
            <a:r>
              <a:rPr lang="en-IN" sz="4200" b="1" dirty="0"/>
              <a:t>:-</a:t>
            </a:r>
          </a:p>
          <a:p>
            <a:r>
              <a:rPr lang="en-IN" sz="4000" b="1" dirty="0"/>
              <a:t>R.1:Student Details:</a:t>
            </a:r>
          </a:p>
          <a:p>
            <a:pPr lvl="1"/>
            <a:r>
              <a:rPr lang="en-IN" sz="3600" b="1" dirty="0" smtClean="0"/>
              <a:t>R.1.1:Enter </a:t>
            </a:r>
            <a:r>
              <a:rPr lang="en-IN" sz="3600" b="1" dirty="0"/>
              <a:t>details:-</a:t>
            </a:r>
          </a:p>
          <a:p>
            <a:pPr lvl="1"/>
            <a:r>
              <a:rPr lang="en-IN" sz="3600" b="1" dirty="0" smtClean="0"/>
              <a:t>Input</a:t>
            </a:r>
            <a:r>
              <a:rPr lang="en-IN" sz="3600" b="1" dirty="0"/>
              <a:t>: name, roll no., registration no., branch, semester etc.</a:t>
            </a:r>
          </a:p>
          <a:p>
            <a:pPr lvl="1"/>
            <a:r>
              <a:rPr lang="en-IN" sz="3600" b="1" dirty="0"/>
              <a:t>Output: student details</a:t>
            </a:r>
            <a:r>
              <a:rPr lang="en-IN" sz="3600" b="1" dirty="0" smtClean="0"/>
              <a:t>.</a:t>
            </a:r>
            <a:endParaRPr lang="en-IN" sz="4000" b="1" dirty="0"/>
          </a:p>
          <a:p>
            <a:r>
              <a:rPr lang="en-IN" sz="4000" b="1" dirty="0"/>
              <a:t>R.1.2: search for a particular student </a:t>
            </a:r>
            <a:endParaRPr lang="en-IN" sz="4000" b="1" dirty="0" smtClean="0"/>
          </a:p>
          <a:p>
            <a:pPr lvl="1"/>
            <a:r>
              <a:rPr lang="en-IN" sz="3200" b="1" dirty="0" smtClean="0"/>
              <a:t>Input: </a:t>
            </a:r>
            <a:r>
              <a:rPr lang="en-IN" sz="3200" b="1" dirty="0"/>
              <a:t>R</a:t>
            </a:r>
            <a:r>
              <a:rPr lang="en-IN" sz="3200" b="1" dirty="0" smtClean="0"/>
              <a:t>egistration no.</a:t>
            </a:r>
          </a:p>
          <a:p>
            <a:pPr lvl="1"/>
            <a:r>
              <a:rPr lang="en-IN" sz="3600" b="1" dirty="0" smtClean="0"/>
              <a:t>Output</a:t>
            </a:r>
            <a:r>
              <a:rPr lang="en-IN" sz="3600" b="1" dirty="0"/>
              <a:t>: </a:t>
            </a:r>
            <a:r>
              <a:rPr lang="en-IN" sz="3600" b="1" dirty="0" smtClean="0"/>
              <a:t>Show </a:t>
            </a:r>
            <a:r>
              <a:rPr lang="en-IN" sz="3600" b="1" dirty="0"/>
              <a:t>student details.</a:t>
            </a:r>
          </a:p>
          <a:p>
            <a:r>
              <a:rPr lang="en-IN" sz="4000" b="1" dirty="0"/>
              <a:t>R.1.3: Delete details:</a:t>
            </a:r>
          </a:p>
          <a:p>
            <a:pPr lvl="1"/>
            <a:r>
              <a:rPr lang="en-IN" sz="3600" b="1" dirty="0"/>
              <a:t>Input: </a:t>
            </a:r>
            <a:r>
              <a:rPr lang="en-IN" sz="3600" b="1" dirty="0" smtClean="0"/>
              <a:t>Registration </a:t>
            </a:r>
            <a:r>
              <a:rPr lang="en-IN" sz="3600" b="1" dirty="0"/>
              <a:t>no.</a:t>
            </a:r>
          </a:p>
          <a:p>
            <a:pPr lvl="1"/>
            <a:r>
              <a:rPr lang="en-IN" sz="3600" b="1" dirty="0"/>
              <a:t>Output: </a:t>
            </a:r>
            <a:r>
              <a:rPr lang="en-IN" sz="3600" b="1" dirty="0" smtClean="0"/>
              <a:t>Details </a:t>
            </a:r>
            <a:r>
              <a:rPr lang="en-IN" sz="3600" b="1" dirty="0"/>
              <a:t>removed</a:t>
            </a:r>
            <a:r>
              <a:rPr lang="en-IN" sz="3600" b="1" dirty="0" smtClean="0"/>
              <a:t>.</a:t>
            </a:r>
          </a:p>
          <a:p>
            <a:r>
              <a:rPr lang="en-IN" sz="4000" dirty="0"/>
              <a:t>R.1.4: Update data:</a:t>
            </a:r>
          </a:p>
          <a:p>
            <a:pPr lvl="1"/>
            <a:r>
              <a:rPr lang="en-IN" sz="3500" dirty="0"/>
              <a:t>Input: registration no.</a:t>
            </a:r>
          </a:p>
          <a:p>
            <a:pPr lvl="1"/>
            <a:r>
              <a:rPr lang="en-IN" sz="3500" dirty="0"/>
              <a:t>Output: show details</a:t>
            </a:r>
            <a:r>
              <a:rPr lang="en-IN" sz="3500" dirty="0" smtClean="0"/>
              <a:t>.</a:t>
            </a:r>
            <a:endParaRPr lang="en-IN" sz="3500" dirty="0"/>
          </a:p>
        </p:txBody>
      </p:sp>
    </p:spTree>
    <p:extLst>
      <p:ext uri="{BB962C8B-B14F-4D97-AF65-F5344CB8AC3E}">
        <p14:creationId xmlns:p14="http://schemas.microsoft.com/office/powerpoint/2010/main" val="35968506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TC104033919[[fn=Circuit]]</Template>
  <TotalTime>983</TotalTime>
  <Words>1232</Words>
  <Application>Microsoft Office PowerPoint</Application>
  <PresentationFormat>Widescreen</PresentationFormat>
  <Paragraphs>328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Trebuchet MS</vt:lpstr>
      <vt:lpstr>Tw Cen MT</vt:lpstr>
      <vt:lpstr>Wingdings</vt:lpstr>
      <vt:lpstr>Circuit</vt:lpstr>
      <vt:lpstr>PAES - Project to automized examination section </vt:lpstr>
      <vt:lpstr>Content:-</vt:lpstr>
      <vt:lpstr>introduction</vt:lpstr>
      <vt:lpstr>Objectives</vt:lpstr>
      <vt:lpstr>Software development life cycle</vt:lpstr>
      <vt:lpstr>Evolutionary model</vt:lpstr>
      <vt:lpstr>Feasibility study</vt:lpstr>
      <vt:lpstr>REQUIREMENT SPECIFICATION</vt:lpstr>
      <vt:lpstr>SRS documentation</vt:lpstr>
      <vt:lpstr>PowerPoint Presentation</vt:lpstr>
      <vt:lpstr>PowerPoint Presentation</vt:lpstr>
      <vt:lpstr>Technical specification</vt:lpstr>
      <vt:lpstr>User case diagram</vt:lpstr>
      <vt:lpstr>Context diagram</vt:lpstr>
      <vt:lpstr>PowerPoint Presentation</vt:lpstr>
      <vt:lpstr>PowerPoint Presentation</vt:lpstr>
      <vt:lpstr>ER-Diagram</vt:lpstr>
      <vt:lpstr>Data dictionary</vt:lpstr>
      <vt:lpstr>Data dictionary (Contd.)</vt:lpstr>
      <vt:lpstr>System testing</vt:lpstr>
      <vt:lpstr>implementation</vt:lpstr>
      <vt:lpstr>Future aspects</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PAES-Project to automized examination section</dc:title>
  <dc:creator>Souvik Bachhar</dc:creator>
  <cp:lastModifiedBy>Souvik Bachhar</cp:lastModifiedBy>
  <cp:revision>74</cp:revision>
  <dcterms:created xsi:type="dcterms:W3CDTF">2014-09-15T03:46:26Z</dcterms:created>
  <dcterms:modified xsi:type="dcterms:W3CDTF">2014-09-24T19:45:03Z</dcterms:modified>
</cp:coreProperties>
</file>