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68" r:id="rId26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842" autoAdjust="0"/>
  </p:normalViewPr>
  <p:slideViewPr>
    <p:cSldViewPr>
      <p:cViewPr varScale="1">
        <p:scale>
          <a:sx n="62" d="100"/>
          <a:sy n="62" d="100"/>
        </p:scale>
        <p:origin x="1400" y="4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87654" y="2519629"/>
            <a:ext cx="8368690" cy="757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07614" y="461899"/>
            <a:ext cx="4128770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65250" y="1447800"/>
            <a:ext cx="6489700" cy="3968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401557" y="6464909"/>
            <a:ext cx="24447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11" Type="http://schemas.openxmlformats.org/officeDocument/2006/relationships/image" Target="../media/image54.png"/><Relationship Id="rId5" Type="http://schemas.openxmlformats.org/officeDocument/2006/relationships/image" Target="../media/image48.png"/><Relationship Id="rId10" Type="http://schemas.openxmlformats.org/officeDocument/2006/relationships/image" Target="../media/image53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g"/><Relationship Id="rId3" Type="http://schemas.openxmlformats.org/officeDocument/2006/relationships/image" Target="../media/image8.png"/><Relationship Id="rId7" Type="http://schemas.openxmlformats.org/officeDocument/2006/relationships/image" Target="../media/image12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jp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7314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Algorithms:</a:t>
            </a:r>
            <a:r>
              <a:rPr spc="-35" dirty="0"/>
              <a:t> </a:t>
            </a:r>
            <a:r>
              <a:rPr dirty="0"/>
              <a:t>K</a:t>
            </a:r>
            <a:r>
              <a:rPr spc="-15" dirty="0"/>
              <a:t> </a:t>
            </a:r>
            <a:r>
              <a:rPr spc="-20" dirty="0"/>
              <a:t>Nearest</a:t>
            </a:r>
            <a:r>
              <a:rPr spc="-15" dirty="0"/>
              <a:t> </a:t>
            </a:r>
            <a:r>
              <a:rPr spc="-10" dirty="0"/>
              <a:t>Neighbors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</a:t>
            </a:fld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5780" y="461899"/>
            <a:ext cx="655320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Distance</a:t>
            </a:r>
            <a:r>
              <a:rPr spc="-10" dirty="0"/>
              <a:t> Between</a:t>
            </a:r>
            <a:r>
              <a:rPr spc="-30" dirty="0"/>
              <a:t> </a:t>
            </a:r>
            <a:r>
              <a:rPr spc="-10" dirty="0"/>
              <a:t>Neighbors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9740" y="1378965"/>
            <a:ext cx="8045450" cy="42233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5" dirty="0">
                <a:latin typeface="Calibri"/>
                <a:cs typeface="Calibri"/>
              </a:rPr>
              <a:t>Calculate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15" dirty="0">
                <a:latin typeface="Calibri"/>
                <a:cs typeface="Calibri"/>
              </a:rPr>
              <a:t>distance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between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new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example</a:t>
            </a:r>
            <a:endParaRPr sz="32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3200" spc="-5" dirty="0">
                <a:latin typeface="Calibri"/>
                <a:cs typeface="Calibri"/>
              </a:rPr>
              <a:t>(E)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all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examples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training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set.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i="1" spc="-5" dirty="0">
                <a:latin typeface="Calibri"/>
                <a:cs typeface="Calibri"/>
              </a:rPr>
              <a:t>Euclidean</a:t>
            </a:r>
            <a:r>
              <a:rPr sz="3200" i="1" spc="2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distance</a:t>
            </a:r>
            <a:r>
              <a:rPr sz="3200" spc="-5" dirty="0">
                <a:latin typeface="Calibri"/>
                <a:cs typeface="Calibri"/>
              </a:rPr>
              <a:t> between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two </a:t>
            </a:r>
            <a:r>
              <a:rPr sz="3200" spc="-15" dirty="0">
                <a:latin typeface="Calibri"/>
                <a:cs typeface="Calibri"/>
              </a:rPr>
              <a:t>examples.</a:t>
            </a:r>
            <a:endParaRPr sz="32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690"/>
              </a:spcBef>
            </a:pPr>
            <a:r>
              <a:rPr sz="2800" spc="-5" dirty="0">
                <a:latin typeface="Arial"/>
                <a:cs typeface="Arial"/>
              </a:rPr>
              <a:t>–</a:t>
            </a:r>
            <a:r>
              <a:rPr sz="2800" spc="-100" dirty="0">
                <a:latin typeface="Arial"/>
                <a:cs typeface="Arial"/>
              </a:rPr>
              <a:t> </a:t>
            </a:r>
            <a:r>
              <a:rPr sz="2800" spc="-5" dirty="0">
                <a:latin typeface="Calibri"/>
                <a:cs typeface="Calibri"/>
              </a:rPr>
              <a:t>X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=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[x</a:t>
            </a:r>
            <a:r>
              <a:rPr sz="1400" spc="-5" dirty="0">
                <a:latin typeface="Calibri"/>
                <a:cs typeface="Calibri"/>
              </a:rPr>
              <a:t>1</a:t>
            </a:r>
            <a:r>
              <a:rPr sz="2800" spc="-5" dirty="0">
                <a:latin typeface="Calibri"/>
                <a:cs typeface="Calibri"/>
              </a:rPr>
              <a:t>,x</a:t>
            </a:r>
            <a:r>
              <a:rPr sz="1400" spc="-5" dirty="0">
                <a:latin typeface="Calibri"/>
                <a:cs typeface="Calibri"/>
              </a:rPr>
              <a:t>2</a:t>
            </a:r>
            <a:r>
              <a:rPr sz="2800" spc="-5" dirty="0">
                <a:latin typeface="Calibri"/>
                <a:cs typeface="Calibri"/>
              </a:rPr>
              <a:t>,x</a:t>
            </a:r>
            <a:r>
              <a:rPr sz="1400" spc="-5" dirty="0">
                <a:latin typeface="Calibri"/>
                <a:cs typeface="Calibri"/>
              </a:rPr>
              <a:t>3</a:t>
            </a:r>
            <a:r>
              <a:rPr sz="2800" spc="-5" dirty="0">
                <a:latin typeface="Calibri"/>
                <a:cs typeface="Calibri"/>
              </a:rPr>
              <a:t>,..,x</a:t>
            </a:r>
            <a:r>
              <a:rPr sz="1400" spc="-5" dirty="0">
                <a:latin typeface="Calibri"/>
                <a:cs typeface="Calibri"/>
              </a:rPr>
              <a:t>n</a:t>
            </a:r>
            <a:r>
              <a:rPr sz="2800" spc="-5" dirty="0">
                <a:latin typeface="Calibri"/>
                <a:cs typeface="Calibri"/>
              </a:rPr>
              <a:t>]</a:t>
            </a:r>
            <a:endParaRPr sz="28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670"/>
              </a:spcBef>
            </a:pPr>
            <a:r>
              <a:rPr sz="2800" spc="-5" dirty="0">
                <a:latin typeface="Arial"/>
                <a:cs typeface="Arial"/>
              </a:rPr>
              <a:t>–</a:t>
            </a:r>
            <a:r>
              <a:rPr sz="2800" spc="-100" dirty="0">
                <a:latin typeface="Arial"/>
                <a:cs typeface="Arial"/>
              </a:rPr>
              <a:t> </a:t>
            </a:r>
            <a:r>
              <a:rPr sz="2800" spc="-5" dirty="0">
                <a:latin typeface="Calibri"/>
                <a:cs typeface="Calibri"/>
              </a:rPr>
              <a:t>Y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=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[y</a:t>
            </a:r>
            <a:r>
              <a:rPr sz="1400" spc="-5" dirty="0">
                <a:latin typeface="Calibri"/>
                <a:cs typeface="Calibri"/>
              </a:rPr>
              <a:t>1</a:t>
            </a:r>
            <a:r>
              <a:rPr sz="2800" spc="-5" dirty="0">
                <a:latin typeface="Calibri"/>
                <a:cs typeface="Calibri"/>
              </a:rPr>
              <a:t>,y</a:t>
            </a:r>
            <a:r>
              <a:rPr sz="1400" spc="-5" dirty="0">
                <a:latin typeface="Calibri"/>
                <a:cs typeface="Calibri"/>
              </a:rPr>
              <a:t>2</a:t>
            </a:r>
            <a:r>
              <a:rPr sz="2800" spc="-5" dirty="0">
                <a:latin typeface="Calibri"/>
                <a:cs typeface="Calibri"/>
              </a:rPr>
              <a:t>,y</a:t>
            </a:r>
            <a:r>
              <a:rPr sz="1400" spc="-5" dirty="0">
                <a:latin typeface="Calibri"/>
                <a:cs typeface="Calibri"/>
              </a:rPr>
              <a:t>3</a:t>
            </a:r>
            <a:r>
              <a:rPr sz="2800" spc="-5" dirty="0">
                <a:latin typeface="Calibri"/>
                <a:cs typeface="Calibri"/>
              </a:rPr>
              <a:t>,...,y</a:t>
            </a:r>
            <a:r>
              <a:rPr sz="1400" spc="-5" dirty="0">
                <a:latin typeface="Calibri"/>
                <a:cs typeface="Calibri"/>
              </a:rPr>
              <a:t>n</a:t>
            </a:r>
            <a:r>
              <a:rPr sz="2800" spc="-5" dirty="0">
                <a:latin typeface="Calibri"/>
                <a:cs typeface="Calibri"/>
              </a:rPr>
              <a:t>]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85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</a:pPr>
            <a:r>
              <a:rPr sz="2800" spc="-5" dirty="0">
                <a:latin typeface="Arial"/>
                <a:cs typeface="Arial"/>
              </a:rPr>
              <a:t>–</a:t>
            </a:r>
            <a:r>
              <a:rPr sz="2800" spc="-80" dirty="0">
                <a:latin typeface="Arial"/>
                <a:cs typeface="Arial"/>
              </a:rPr>
              <a:t> </a:t>
            </a:r>
            <a:r>
              <a:rPr sz="2800" spc="-10" dirty="0">
                <a:latin typeface="Calibri"/>
                <a:cs typeface="Calibri"/>
              </a:rPr>
              <a:t>The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Euclidean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distance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between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i="1" spc="-5" dirty="0">
                <a:latin typeface="Calibri"/>
                <a:cs typeface="Calibri"/>
              </a:rPr>
              <a:t>X</a:t>
            </a:r>
            <a:r>
              <a:rPr sz="2800" i="1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i="1" spc="-5" dirty="0">
                <a:latin typeface="Calibri"/>
                <a:cs typeface="Calibri"/>
              </a:rPr>
              <a:t>Y</a:t>
            </a:r>
            <a:r>
              <a:rPr sz="2800" i="1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defined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03756" y="5577027"/>
            <a:ext cx="4298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Calibri"/>
                <a:cs typeface="Calibri"/>
              </a:rPr>
              <a:t>as: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26957" y="6426809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11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771768" y="5759573"/>
            <a:ext cx="1599565" cy="789940"/>
            <a:chOff x="4771768" y="5759573"/>
            <a:chExt cx="1599565" cy="789940"/>
          </a:xfrm>
        </p:grpSpPr>
        <p:sp>
          <p:nvSpPr>
            <p:cNvPr id="7" name="object 7"/>
            <p:cNvSpPr/>
            <p:nvPr/>
          </p:nvSpPr>
          <p:spPr>
            <a:xfrm>
              <a:off x="4777877" y="6244176"/>
              <a:ext cx="37465" cy="20955"/>
            </a:xfrm>
            <a:custGeom>
              <a:avLst/>
              <a:gdLst/>
              <a:ahLst/>
              <a:cxnLst/>
              <a:rect l="l" t="t" r="r" b="b"/>
              <a:pathLst>
                <a:path w="37464" h="20954">
                  <a:moveTo>
                    <a:pt x="0" y="20854"/>
                  </a:moveTo>
                  <a:lnTo>
                    <a:pt x="37142" y="0"/>
                  </a:lnTo>
                </a:path>
              </a:pathLst>
            </a:custGeom>
            <a:ln w="122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815019" y="6249966"/>
              <a:ext cx="53975" cy="287655"/>
            </a:xfrm>
            <a:custGeom>
              <a:avLst/>
              <a:gdLst/>
              <a:ahLst/>
              <a:cxnLst/>
              <a:rect l="l" t="t" r="r" b="b"/>
              <a:pathLst>
                <a:path w="53975" h="287654">
                  <a:moveTo>
                    <a:pt x="0" y="0"/>
                  </a:moveTo>
                  <a:lnTo>
                    <a:pt x="53653" y="287285"/>
                  </a:lnTo>
                </a:path>
              </a:pathLst>
            </a:custGeom>
            <a:ln w="241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874568" y="5765763"/>
              <a:ext cx="1496695" cy="771525"/>
            </a:xfrm>
            <a:custGeom>
              <a:avLst/>
              <a:gdLst/>
              <a:ahLst/>
              <a:cxnLst/>
              <a:rect l="l" t="t" r="r" b="b"/>
              <a:pathLst>
                <a:path w="1496695" h="771525">
                  <a:moveTo>
                    <a:pt x="0" y="771488"/>
                  </a:moveTo>
                  <a:lnTo>
                    <a:pt x="71361" y="0"/>
                  </a:lnTo>
                </a:path>
                <a:path w="1496695" h="771525">
                  <a:moveTo>
                    <a:pt x="71361" y="0"/>
                  </a:moveTo>
                  <a:lnTo>
                    <a:pt x="1496610" y="0"/>
                  </a:lnTo>
                </a:path>
              </a:pathLst>
            </a:custGeom>
            <a:ln w="122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507468" y="5941321"/>
            <a:ext cx="1209040" cy="3746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250" i="1" spc="85" dirty="0">
                <a:latin typeface="Times New Roman"/>
                <a:cs typeface="Times New Roman"/>
              </a:rPr>
              <a:t>D</a:t>
            </a:r>
            <a:r>
              <a:rPr sz="2250" spc="25" dirty="0">
                <a:latin typeface="Times New Roman"/>
                <a:cs typeface="Times New Roman"/>
              </a:rPr>
              <a:t>(</a:t>
            </a:r>
            <a:r>
              <a:rPr sz="2250" spc="-345" dirty="0">
                <a:latin typeface="Times New Roman"/>
                <a:cs typeface="Times New Roman"/>
              </a:rPr>
              <a:t> </a:t>
            </a:r>
            <a:r>
              <a:rPr sz="2250" i="1" spc="45" dirty="0">
                <a:latin typeface="Times New Roman"/>
                <a:cs typeface="Times New Roman"/>
              </a:rPr>
              <a:t>X</a:t>
            </a:r>
            <a:r>
              <a:rPr sz="2250" i="1" spc="-240" dirty="0">
                <a:latin typeface="Times New Roman"/>
                <a:cs typeface="Times New Roman"/>
              </a:rPr>
              <a:t> </a:t>
            </a:r>
            <a:r>
              <a:rPr sz="2250" spc="150" dirty="0">
                <a:latin typeface="Times New Roman"/>
                <a:cs typeface="Times New Roman"/>
              </a:rPr>
              <a:t>,</a:t>
            </a:r>
            <a:r>
              <a:rPr sz="2250" i="1" spc="40" dirty="0">
                <a:latin typeface="Times New Roman"/>
                <a:cs typeface="Times New Roman"/>
              </a:rPr>
              <a:t>Y</a:t>
            </a:r>
            <a:r>
              <a:rPr sz="2250" i="1" spc="-285" dirty="0">
                <a:latin typeface="Times New Roman"/>
                <a:cs typeface="Times New Roman"/>
              </a:rPr>
              <a:t> </a:t>
            </a:r>
            <a:r>
              <a:rPr sz="2250" spc="25" dirty="0">
                <a:latin typeface="Times New Roman"/>
                <a:cs typeface="Times New Roman"/>
              </a:rPr>
              <a:t>)</a:t>
            </a:r>
            <a:r>
              <a:rPr sz="2250" spc="-55" dirty="0">
                <a:latin typeface="Times New Roman"/>
                <a:cs typeface="Times New Roman"/>
              </a:rPr>
              <a:t> </a:t>
            </a:r>
            <a:r>
              <a:rPr sz="2250" spc="40" dirty="0">
                <a:latin typeface="Symbol"/>
                <a:cs typeface="Symbol"/>
              </a:rPr>
              <a:t></a:t>
            </a:r>
            <a:endParaRPr sz="225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061168" y="5766984"/>
            <a:ext cx="112395" cy="2292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i="1" spc="30" dirty="0">
                <a:latin typeface="Times New Roman"/>
                <a:cs typeface="Times New Roman"/>
              </a:rPr>
              <a:t>n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949141" y="5863104"/>
            <a:ext cx="342265" cy="706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ts val="3920"/>
              </a:lnSpc>
              <a:spcBef>
                <a:spcPts val="135"/>
              </a:spcBef>
            </a:pPr>
            <a:r>
              <a:rPr sz="3400" spc="65" dirty="0">
                <a:latin typeface="Symbol"/>
                <a:cs typeface="Symbol"/>
              </a:rPr>
              <a:t></a:t>
            </a:r>
            <a:endParaRPr sz="3400">
              <a:latin typeface="Symbol"/>
              <a:cs typeface="Symbol"/>
            </a:endParaRPr>
          </a:p>
          <a:p>
            <a:pPr marL="57785">
              <a:lnSpc>
                <a:spcPts val="1400"/>
              </a:lnSpc>
            </a:pPr>
            <a:r>
              <a:rPr sz="1300" i="1" spc="30" dirty="0">
                <a:latin typeface="Times New Roman"/>
                <a:cs typeface="Times New Roman"/>
              </a:rPr>
              <a:t>i</a:t>
            </a:r>
            <a:r>
              <a:rPr sz="1300" spc="30" dirty="0">
                <a:latin typeface="Symbol"/>
                <a:cs typeface="Symbol"/>
              </a:rPr>
              <a:t></a:t>
            </a:r>
            <a:r>
              <a:rPr sz="1300" spc="30" dirty="0">
                <a:latin typeface="Times New Roman"/>
                <a:cs typeface="Times New Roman"/>
              </a:rPr>
              <a:t>1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230516" y="5932033"/>
            <a:ext cx="112395" cy="2292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spc="30" dirty="0">
                <a:latin typeface="Times New Roman"/>
                <a:cs typeface="Times New Roman"/>
              </a:rPr>
              <a:t>2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268689" y="5941321"/>
            <a:ext cx="1000760" cy="3746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40"/>
              </a:spcBef>
            </a:pPr>
            <a:r>
              <a:rPr sz="2250" spc="55" dirty="0">
                <a:latin typeface="Times New Roman"/>
                <a:cs typeface="Times New Roman"/>
              </a:rPr>
              <a:t>(</a:t>
            </a:r>
            <a:r>
              <a:rPr sz="2250" i="1" spc="55" dirty="0">
                <a:latin typeface="Times New Roman"/>
                <a:cs typeface="Times New Roman"/>
              </a:rPr>
              <a:t>x</a:t>
            </a:r>
            <a:r>
              <a:rPr sz="1950" i="1" spc="82" baseline="-23504" dirty="0">
                <a:latin typeface="Times New Roman"/>
                <a:cs typeface="Times New Roman"/>
              </a:rPr>
              <a:t>i</a:t>
            </a:r>
            <a:r>
              <a:rPr sz="1950" i="1" spc="442" baseline="-23504" dirty="0">
                <a:latin typeface="Times New Roman"/>
                <a:cs typeface="Times New Roman"/>
              </a:rPr>
              <a:t> </a:t>
            </a:r>
            <a:r>
              <a:rPr sz="2250" spc="40" dirty="0">
                <a:latin typeface="Symbol"/>
                <a:cs typeface="Symbol"/>
              </a:rPr>
              <a:t></a:t>
            </a:r>
            <a:r>
              <a:rPr sz="2250" spc="-15" dirty="0">
                <a:latin typeface="Times New Roman"/>
                <a:cs typeface="Times New Roman"/>
              </a:rPr>
              <a:t> </a:t>
            </a:r>
            <a:r>
              <a:rPr sz="2250" i="1" spc="20" dirty="0">
                <a:latin typeface="Times New Roman"/>
                <a:cs typeface="Times New Roman"/>
              </a:rPr>
              <a:t>y</a:t>
            </a:r>
            <a:r>
              <a:rPr sz="1950" i="1" spc="30" baseline="-23504" dirty="0">
                <a:latin typeface="Times New Roman"/>
                <a:cs typeface="Times New Roman"/>
              </a:rPr>
              <a:t>i</a:t>
            </a:r>
            <a:r>
              <a:rPr sz="1950" i="1" spc="-67" baseline="-23504" dirty="0">
                <a:latin typeface="Times New Roman"/>
                <a:cs typeface="Times New Roman"/>
              </a:rPr>
              <a:t> </a:t>
            </a:r>
            <a:r>
              <a:rPr sz="2250" spc="25" dirty="0">
                <a:latin typeface="Times New Roman"/>
                <a:cs typeface="Times New Roman"/>
              </a:rPr>
              <a:t>)</a:t>
            </a:r>
            <a:endParaRPr sz="22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6657" y="63246"/>
            <a:ext cx="62490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5" dirty="0"/>
              <a:t>K-Nearest</a:t>
            </a:r>
            <a:r>
              <a:rPr sz="4000" spc="-30" dirty="0"/>
              <a:t> </a:t>
            </a:r>
            <a:r>
              <a:rPr sz="4000" spc="-5" dirty="0"/>
              <a:t>Neighbor </a:t>
            </a:r>
            <a:r>
              <a:rPr sz="4000" spc="-10" dirty="0"/>
              <a:t>Algorithm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5940" y="706881"/>
            <a:ext cx="7830184" cy="574103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marR="5080" indent="-342900">
              <a:lnSpc>
                <a:spcPts val="240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500" spc="-5" dirty="0">
                <a:latin typeface="Calibri"/>
                <a:cs typeface="Calibri"/>
              </a:rPr>
              <a:t>All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the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instances</a:t>
            </a:r>
            <a:r>
              <a:rPr sz="2500" spc="1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correspond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to</a:t>
            </a:r>
            <a:r>
              <a:rPr sz="2500" spc="-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points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in</a:t>
            </a:r>
            <a:r>
              <a:rPr sz="2500" dirty="0">
                <a:latin typeface="Calibri"/>
                <a:cs typeface="Calibri"/>
              </a:rPr>
              <a:t> an</a:t>
            </a:r>
            <a:r>
              <a:rPr sz="2500" spc="-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n-dimensional </a:t>
            </a:r>
            <a:r>
              <a:rPr sz="2500" spc="-550" dirty="0">
                <a:latin typeface="Calibri"/>
                <a:cs typeface="Calibri"/>
              </a:rPr>
              <a:t> </a:t>
            </a:r>
            <a:r>
              <a:rPr sz="2500" spc="-20" dirty="0">
                <a:latin typeface="Calibri"/>
                <a:cs typeface="Calibri"/>
              </a:rPr>
              <a:t>feature</a:t>
            </a:r>
            <a:r>
              <a:rPr sz="2500" spc="1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space.</a:t>
            </a:r>
            <a:endParaRPr sz="2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0"/>
              </a:spcBef>
              <a:buFont typeface="Arial"/>
              <a:buChar char="•"/>
            </a:pPr>
            <a:endParaRPr sz="2900">
              <a:latin typeface="Calibri"/>
              <a:cs typeface="Calibri"/>
            </a:endParaRPr>
          </a:p>
          <a:p>
            <a:pPr marL="355600" marR="779780" indent="-342900">
              <a:lnSpc>
                <a:spcPts val="24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500" spc="-10" dirty="0">
                <a:latin typeface="Calibri"/>
                <a:cs typeface="Calibri"/>
              </a:rPr>
              <a:t>Each</a:t>
            </a:r>
            <a:r>
              <a:rPr sz="2500" spc="-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instance</a:t>
            </a:r>
            <a:r>
              <a:rPr sz="2500" spc="3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is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represented</a:t>
            </a:r>
            <a:r>
              <a:rPr sz="2500" spc="3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with </a:t>
            </a:r>
            <a:r>
              <a:rPr sz="2500" spc="-5" dirty="0">
                <a:latin typeface="Calibri"/>
                <a:cs typeface="Calibri"/>
              </a:rPr>
              <a:t>a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set</a:t>
            </a:r>
            <a:r>
              <a:rPr sz="2500" spc="-5" dirty="0">
                <a:latin typeface="Calibri"/>
                <a:cs typeface="Calibri"/>
              </a:rPr>
              <a:t> of</a:t>
            </a:r>
            <a:r>
              <a:rPr sz="2500" spc="-1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numerical </a:t>
            </a:r>
            <a:r>
              <a:rPr sz="2500" spc="-55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attributes.</a:t>
            </a:r>
            <a:endParaRPr sz="25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2950">
              <a:latin typeface="Calibri"/>
              <a:cs typeface="Calibri"/>
            </a:endParaRPr>
          </a:p>
          <a:p>
            <a:pPr marL="355600" marR="93345" indent="-342900">
              <a:lnSpc>
                <a:spcPts val="24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500" spc="-10" dirty="0">
                <a:latin typeface="Calibri"/>
                <a:cs typeface="Calibri"/>
              </a:rPr>
              <a:t>Each</a:t>
            </a:r>
            <a:r>
              <a:rPr sz="2500" spc="-5" dirty="0">
                <a:latin typeface="Calibri"/>
                <a:cs typeface="Calibri"/>
              </a:rPr>
              <a:t> of the</a:t>
            </a:r>
            <a:r>
              <a:rPr sz="2500" spc="1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training</a:t>
            </a:r>
            <a:r>
              <a:rPr sz="2500" spc="-5" dirty="0">
                <a:latin typeface="Calibri"/>
                <a:cs typeface="Calibri"/>
              </a:rPr>
              <a:t> </a:t>
            </a:r>
            <a:r>
              <a:rPr sz="2500" spc="-20" dirty="0">
                <a:latin typeface="Calibri"/>
                <a:cs typeface="Calibri"/>
              </a:rPr>
              <a:t>data</a:t>
            </a:r>
            <a:r>
              <a:rPr sz="2500" spc="15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consists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of a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set</a:t>
            </a:r>
            <a:r>
              <a:rPr sz="2500" dirty="0">
                <a:latin typeface="Calibri"/>
                <a:cs typeface="Calibri"/>
              </a:rPr>
              <a:t> of</a:t>
            </a:r>
            <a:r>
              <a:rPr sz="2500" spc="-5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vectors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and a </a:t>
            </a:r>
            <a:r>
              <a:rPr sz="2500" spc="-55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class label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associated</a:t>
            </a:r>
            <a:r>
              <a:rPr sz="2500" dirty="0">
                <a:latin typeface="Calibri"/>
                <a:cs typeface="Calibri"/>
              </a:rPr>
              <a:t> with each </a:t>
            </a:r>
            <a:r>
              <a:rPr sz="2500" spc="-45" dirty="0">
                <a:latin typeface="Calibri"/>
                <a:cs typeface="Calibri"/>
              </a:rPr>
              <a:t>vector.</a:t>
            </a:r>
            <a:endParaRPr sz="25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2950">
              <a:latin typeface="Calibri"/>
              <a:cs typeface="Calibri"/>
            </a:endParaRPr>
          </a:p>
          <a:p>
            <a:pPr marL="355600" marR="610235" indent="-342900">
              <a:lnSpc>
                <a:spcPts val="24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500" spc="-10" dirty="0">
                <a:latin typeface="Calibri"/>
                <a:cs typeface="Calibri"/>
              </a:rPr>
              <a:t>Classification</a:t>
            </a:r>
            <a:r>
              <a:rPr sz="2500" spc="1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is</a:t>
            </a:r>
            <a:r>
              <a:rPr sz="2500" spc="1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done</a:t>
            </a:r>
            <a:r>
              <a:rPr sz="2500" spc="2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by</a:t>
            </a:r>
            <a:r>
              <a:rPr sz="2500" spc="2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comparing</a:t>
            </a:r>
            <a:r>
              <a:rPr sz="2500" spc="20" dirty="0">
                <a:latin typeface="Calibri"/>
                <a:cs typeface="Calibri"/>
              </a:rPr>
              <a:t> </a:t>
            </a:r>
            <a:r>
              <a:rPr sz="2500" spc="-20" dirty="0">
                <a:latin typeface="Calibri"/>
                <a:cs typeface="Calibri"/>
              </a:rPr>
              <a:t>feature</a:t>
            </a:r>
            <a:r>
              <a:rPr sz="2500" spc="25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vectors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of </a:t>
            </a:r>
            <a:r>
              <a:rPr sz="2500" spc="-550" dirty="0">
                <a:latin typeface="Calibri"/>
                <a:cs typeface="Calibri"/>
              </a:rPr>
              <a:t> </a:t>
            </a:r>
            <a:r>
              <a:rPr sz="2500" spc="-20" dirty="0">
                <a:latin typeface="Calibri"/>
                <a:cs typeface="Calibri"/>
              </a:rPr>
              <a:t>different</a:t>
            </a:r>
            <a:r>
              <a:rPr sz="2500" spc="1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K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nearest</a:t>
            </a:r>
            <a:r>
              <a:rPr sz="2500" spc="-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points.</a:t>
            </a:r>
            <a:endParaRPr sz="2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24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  <a:tab pos="1275715" algn="l"/>
              </a:tabLst>
            </a:pPr>
            <a:r>
              <a:rPr sz="2500" dirty="0">
                <a:latin typeface="Calibri"/>
                <a:cs typeface="Calibri"/>
              </a:rPr>
              <a:t>Select	</a:t>
            </a:r>
            <a:r>
              <a:rPr sz="2500" spc="-5" dirty="0">
                <a:latin typeface="Calibri"/>
                <a:cs typeface="Calibri"/>
              </a:rPr>
              <a:t>the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K-nearest</a:t>
            </a:r>
            <a:r>
              <a:rPr sz="2500" spc="15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examples</a:t>
            </a:r>
            <a:r>
              <a:rPr sz="2500" spc="15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to</a:t>
            </a:r>
            <a:r>
              <a:rPr sz="2500" spc="-1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E in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the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training</a:t>
            </a:r>
            <a:r>
              <a:rPr sz="2500" spc="-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set.</a:t>
            </a:r>
            <a:endParaRPr sz="2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2900">
              <a:latin typeface="Calibri"/>
              <a:cs typeface="Calibri"/>
            </a:endParaRPr>
          </a:p>
          <a:p>
            <a:pPr marL="355600" marR="325120" indent="-342900">
              <a:lnSpc>
                <a:spcPts val="24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500" spc="-5" dirty="0">
                <a:latin typeface="Calibri"/>
                <a:cs typeface="Calibri"/>
              </a:rPr>
              <a:t>Assign</a:t>
            </a:r>
            <a:r>
              <a:rPr sz="2500" spc="1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E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to</a:t>
            </a:r>
            <a:r>
              <a:rPr sz="2500" spc="-5" dirty="0">
                <a:latin typeface="Calibri"/>
                <a:cs typeface="Calibri"/>
              </a:rPr>
              <a:t> the</a:t>
            </a:r>
            <a:r>
              <a:rPr sz="2500" spc="1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most</a:t>
            </a:r>
            <a:r>
              <a:rPr sz="2500" spc="-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common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class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among </a:t>
            </a:r>
            <a:r>
              <a:rPr sz="2500" dirty="0">
                <a:latin typeface="Calibri"/>
                <a:cs typeface="Calibri"/>
              </a:rPr>
              <a:t>its </a:t>
            </a:r>
            <a:r>
              <a:rPr sz="2500" spc="-15" dirty="0">
                <a:latin typeface="Calibri"/>
                <a:cs typeface="Calibri"/>
              </a:rPr>
              <a:t>K-nearest </a:t>
            </a:r>
            <a:r>
              <a:rPr sz="2500" spc="-55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neighbors.</a:t>
            </a:r>
            <a:endParaRPr sz="2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13610" y="154940"/>
            <a:ext cx="37172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/>
              <a:t>How</a:t>
            </a:r>
            <a:r>
              <a:rPr sz="4000" spc="-35" dirty="0"/>
              <a:t> </a:t>
            </a:r>
            <a:r>
              <a:rPr sz="4000" spc="-15" dirty="0"/>
              <a:t>to</a:t>
            </a:r>
            <a:r>
              <a:rPr sz="4000" spc="-25" dirty="0"/>
              <a:t> </a:t>
            </a:r>
            <a:r>
              <a:rPr sz="4000" spc="-5" dirty="0"/>
              <a:t>choose</a:t>
            </a:r>
            <a:r>
              <a:rPr sz="4000" spc="-15" dirty="0"/>
              <a:t> </a:t>
            </a:r>
            <a:r>
              <a:rPr sz="4000" spc="-5" dirty="0"/>
              <a:t>K?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5940" y="1385061"/>
            <a:ext cx="7695565" cy="1549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500" spc="-5" dirty="0">
                <a:latin typeface="Calibri"/>
                <a:cs typeface="Calibri"/>
              </a:rPr>
              <a:t>If</a:t>
            </a:r>
            <a:r>
              <a:rPr sz="2500" spc="-1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K</a:t>
            </a:r>
            <a:r>
              <a:rPr sz="2500" spc="1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is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too</a:t>
            </a:r>
            <a:r>
              <a:rPr sz="2500" spc="-10" dirty="0">
                <a:latin typeface="Calibri"/>
                <a:cs typeface="Calibri"/>
              </a:rPr>
              <a:t> small</a:t>
            </a:r>
            <a:r>
              <a:rPr sz="2500" spc="1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it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is </a:t>
            </a:r>
            <a:r>
              <a:rPr sz="2500" spc="-10" dirty="0">
                <a:latin typeface="Calibri"/>
                <a:cs typeface="Calibri"/>
              </a:rPr>
              <a:t>sensitive</a:t>
            </a:r>
            <a:r>
              <a:rPr sz="2500" spc="15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to</a:t>
            </a:r>
            <a:r>
              <a:rPr sz="2500" spc="-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noise</a:t>
            </a:r>
            <a:r>
              <a:rPr sz="2500" spc="-5" dirty="0">
                <a:latin typeface="Calibri"/>
                <a:cs typeface="Calibri"/>
              </a:rPr>
              <a:t> points.</a:t>
            </a:r>
            <a:endParaRPr sz="2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245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500" spc="-15" dirty="0">
                <a:latin typeface="Calibri"/>
                <a:cs typeface="Calibri"/>
              </a:rPr>
              <a:t>Larger</a:t>
            </a:r>
            <a:r>
              <a:rPr sz="2500" spc="2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K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works</a:t>
            </a:r>
            <a:r>
              <a:rPr sz="2500" spc="-1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well.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But</a:t>
            </a:r>
            <a:r>
              <a:rPr sz="2500" spc="15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too large</a:t>
            </a:r>
            <a:r>
              <a:rPr sz="2500" spc="2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K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20" dirty="0">
                <a:latin typeface="Calibri"/>
                <a:cs typeface="Calibri"/>
              </a:rPr>
              <a:t>may</a:t>
            </a:r>
            <a:r>
              <a:rPr sz="2500" spc="1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include</a:t>
            </a:r>
            <a:r>
              <a:rPr sz="2500" spc="4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majority </a:t>
            </a:r>
            <a:r>
              <a:rPr sz="2500" spc="-55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points </a:t>
            </a:r>
            <a:r>
              <a:rPr sz="2500" spc="-15" dirty="0">
                <a:latin typeface="Calibri"/>
                <a:cs typeface="Calibri"/>
              </a:rPr>
              <a:t>from</a:t>
            </a:r>
            <a:r>
              <a:rPr sz="2500" spc="-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other </a:t>
            </a:r>
            <a:r>
              <a:rPr sz="2500" spc="-5" dirty="0">
                <a:latin typeface="Calibri"/>
                <a:cs typeface="Calibri"/>
              </a:rPr>
              <a:t>classes.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5272227"/>
            <a:ext cx="725995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500" spc="-5" dirty="0">
                <a:latin typeface="Calibri"/>
                <a:cs typeface="Calibri"/>
              </a:rPr>
              <a:t>Rule</a:t>
            </a:r>
            <a:r>
              <a:rPr sz="2500" spc="1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of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thumb</a:t>
            </a:r>
            <a:r>
              <a:rPr sz="2500" spc="1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is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K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&lt;</a:t>
            </a:r>
            <a:r>
              <a:rPr sz="2500" spc="-10" dirty="0">
                <a:latin typeface="Calibri"/>
                <a:cs typeface="Calibri"/>
              </a:rPr>
              <a:t> sqrt(n),</a:t>
            </a:r>
            <a:r>
              <a:rPr sz="2500" spc="1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n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is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number</a:t>
            </a:r>
            <a:r>
              <a:rPr sz="2500" spc="3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of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examples.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061255" y="3251592"/>
            <a:ext cx="1495425" cy="1539875"/>
          </a:xfrm>
          <a:custGeom>
            <a:avLst/>
            <a:gdLst/>
            <a:ahLst/>
            <a:cxnLst/>
            <a:rect l="l" t="t" r="r" b="b"/>
            <a:pathLst>
              <a:path w="1495425" h="1539875">
                <a:moveTo>
                  <a:pt x="0" y="769784"/>
                </a:moveTo>
                <a:lnTo>
                  <a:pt x="1470" y="721101"/>
                </a:lnTo>
                <a:lnTo>
                  <a:pt x="5824" y="673222"/>
                </a:lnTo>
                <a:lnTo>
                  <a:pt x="12973" y="626239"/>
                </a:lnTo>
                <a:lnTo>
                  <a:pt x="22830" y="580241"/>
                </a:lnTo>
                <a:lnTo>
                  <a:pt x="35307" y="535318"/>
                </a:lnTo>
                <a:lnTo>
                  <a:pt x="50317" y="491560"/>
                </a:lnTo>
                <a:lnTo>
                  <a:pt x="67772" y="449058"/>
                </a:lnTo>
                <a:lnTo>
                  <a:pt x="87585" y="407902"/>
                </a:lnTo>
                <a:lnTo>
                  <a:pt x="109667" y="368181"/>
                </a:lnTo>
                <a:lnTo>
                  <a:pt x="133932" y="329987"/>
                </a:lnTo>
                <a:lnTo>
                  <a:pt x="160292" y="293409"/>
                </a:lnTo>
                <a:lnTo>
                  <a:pt x="188658" y="258537"/>
                </a:lnTo>
                <a:lnTo>
                  <a:pt x="218945" y="225462"/>
                </a:lnTo>
                <a:lnTo>
                  <a:pt x="251063" y="194273"/>
                </a:lnTo>
                <a:lnTo>
                  <a:pt x="284925" y="165062"/>
                </a:lnTo>
                <a:lnTo>
                  <a:pt x="320445" y="137917"/>
                </a:lnTo>
                <a:lnTo>
                  <a:pt x="357533" y="112930"/>
                </a:lnTo>
                <a:lnTo>
                  <a:pt x="396104" y="90191"/>
                </a:lnTo>
                <a:lnTo>
                  <a:pt x="436068" y="69788"/>
                </a:lnTo>
                <a:lnTo>
                  <a:pt x="477339" y="51814"/>
                </a:lnTo>
                <a:lnTo>
                  <a:pt x="519828" y="36357"/>
                </a:lnTo>
                <a:lnTo>
                  <a:pt x="563449" y="23509"/>
                </a:lnTo>
                <a:lnTo>
                  <a:pt x="608114" y="13359"/>
                </a:lnTo>
                <a:lnTo>
                  <a:pt x="653734" y="5997"/>
                </a:lnTo>
                <a:lnTo>
                  <a:pt x="700224" y="1514"/>
                </a:lnTo>
                <a:lnTo>
                  <a:pt x="747494" y="0"/>
                </a:lnTo>
                <a:lnTo>
                  <a:pt x="794768" y="1514"/>
                </a:lnTo>
                <a:lnTo>
                  <a:pt x="841261" y="5997"/>
                </a:lnTo>
                <a:lnTo>
                  <a:pt x="886886" y="13359"/>
                </a:lnTo>
                <a:lnTo>
                  <a:pt x="931553" y="23509"/>
                </a:lnTo>
                <a:lnTo>
                  <a:pt x="975177" y="36358"/>
                </a:lnTo>
                <a:lnTo>
                  <a:pt x="1017669" y="51814"/>
                </a:lnTo>
                <a:lnTo>
                  <a:pt x="1058941" y="69788"/>
                </a:lnTo>
                <a:lnTo>
                  <a:pt x="1098907" y="90191"/>
                </a:lnTo>
                <a:lnTo>
                  <a:pt x="1137478" y="112930"/>
                </a:lnTo>
                <a:lnTo>
                  <a:pt x="1174568" y="137918"/>
                </a:lnTo>
                <a:lnTo>
                  <a:pt x="1210088" y="165062"/>
                </a:lnTo>
                <a:lnTo>
                  <a:pt x="1243951" y="194273"/>
                </a:lnTo>
                <a:lnTo>
                  <a:pt x="1276069" y="225462"/>
                </a:lnTo>
                <a:lnTo>
                  <a:pt x="1306355" y="258537"/>
                </a:lnTo>
                <a:lnTo>
                  <a:pt x="1334722" y="293409"/>
                </a:lnTo>
                <a:lnTo>
                  <a:pt x="1361081" y="329987"/>
                </a:lnTo>
                <a:lnTo>
                  <a:pt x="1385345" y="368181"/>
                </a:lnTo>
                <a:lnTo>
                  <a:pt x="1407427" y="407902"/>
                </a:lnTo>
                <a:lnTo>
                  <a:pt x="1427239" y="449058"/>
                </a:lnTo>
                <a:lnTo>
                  <a:pt x="1444693" y="491560"/>
                </a:lnTo>
                <a:lnTo>
                  <a:pt x="1459703" y="535318"/>
                </a:lnTo>
                <a:lnTo>
                  <a:pt x="1472180" y="580241"/>
                </a:lnTo>
                <a:lnTo>
                  <a:pt x="1482036" y="626239"/>
                </a:lnTo>
                <a:lnTo>
                  <a:pt x="1489185" y="673222"/>
                </a:lnTo>
                <a:lnTo>
                  <a:pt x="1493538" y="721101"/>
                </a:lnTo>
                <a:lnTo>
                  <a:pt x="1495009" y="769784"/>
                </a:lnTo>
                <a:lnTo>
                  <a:pt x="1493538" y="818467"/>
                </a:lnTo>
                <a:lnTo>
                  <a:pt x="1489185" y="866345"/>
                </a:lnTo>
                <a:lnTo>
                  <a:pt x="1482036" y="913329"/>
                </a:lnTo>
                <a:lnTo>
                  <a:pt x="1472180" y="959327"/>
                </a:lnTo>
                <a:lnTo>
                  <a:pt x="1459703" y="1004250"/>
                </a:lnTo>
                <a:lnTo>
                  <a:pt x="1444694" y="1048008"/>
                </a:lnTo>
                <a:lnTo>
                  <a:pt x="1427240" y="1090510"/>
                </a:lnTo>
                <a:lnTo>
                  <a:pt x="1407428" y="1131667"/>
                </a:lnTo>
                <a:lnTo>
                  <a:pt x="1385347" y="1171387"/>
                </a:lnTo>
                <a:lnTo>
                  <a:pt x="1361083" y="1209582"/>
                </a:lnTo>
                <a:lnTo>
                  <a:pt x="1334725" y="1246160"/>
                </a:lnTo>
                <a:lnTo>
                  <a:pt x="1306359" y="1281032"/>
                </a:lnTo>
                <a:lnTo>
                  <a:pt x="1276074" y="1314108"/>
                </a:lnTo>
                <a:lnTo>
                  <a:pt x="1243957" y="1345296"/>
                </a:lnTo>
                <a:lnTo>
                  <a:pt x="1210096" y="1374508"/>
                </a:lnTo>
                <a:lnTo>
                  <a:pt x="1174578" y="1401653"/>
                </a:lnTo>
                <a:lnTo>
                  <a:pt x="1137490" y="1426640"/>
                </a:lnTo>
                <a:lnTo>
                  <a:pt x="1098921" y="1449380"/>
                </a:lnTo>
                <a:lnTo>
                  <a:pt x="1058958" y="1469783"/>
                </a:lnTo>
                <a:lnTo>
                  <a:pt x="1017688" y="1487757"/>
                </a:lnTo>
                <a:lnTo>
                  <a:pt x="975199" y="1503214"/>
                </a:lnTo>
                <a:lnTo>
                  <a:pt x="931579" y="1516062"/>
                </a:lnTo>
                <a:lnTo>
                  <a:pt x="886915" y="1526213"/>
                </a:lnTo>
                <a:lnTo>
                  <a:pt x="841295" y="1533575"/>
                </a:lnTo>
                <a:lnTo>
                  <a:pt x="794806" y="1538058"/>
                </a:lnTo>
                <a:lnTo>
                  <a:pt x="747536" y="1539572"/>
                </a:lnTo>
                <a:lnTo>
                  <a:pt x="700261" y="1538058"/>
                </a:lnTo>
                <a:lnTo>
                  <a:pt x="653768" y="1533575"/>
                </a:lnTo>
                <a:lnTo>
                  <a:pt x="608143" y="1526213"/>
                </a:lnTo>
                <a:lnTo>
                  <a:pt x="563475" y="1516062"/>
                </a:lnTo>
                <a:lnTo>
                  <a:pt x="519851" y="1503214"/>
                </a:lnTo>
                <a:lnTo>
                  <a:pt x="477358" y="1487757"/>
                </a:lnTo>
                <a:lnTo>
                  <a:pt x="436085" y="1469782"/>
                </a:lnTo>
                <a:lnTo>
                  <a:pt x="396118" y="1449380"/>
                </a:lnTo>
                <a:lnTo>
                  <a:pt x="357545" y="1426640"/>
                </a:lnTo>
                <a:lnTo>
                  <a:pt x="320455" y="1401653"/>
                </a:lnTo>
                <a:lnTo>
                  <a:pt x="284934" y="1374508"/>
                </a:lnTo>
                <a:lnTo>
                  <a:pt x="251070" y="1345296"/>
                </a:lnTo>
                <a:lnTo>
                  <a:pt x="218950" y="1314108"/>
                </a:lnTo>
                <a:lnTo>
                  <a:pt x="188663" y="1281032"/>
                </a:lnTo>
                <a:lnTo>
                  <a:pt x="160295" y="1246160"/>
                </a:lnTo>
                <a:lnTo>
                  <a:pt x="133935" y="1209582"/>
                </a:lnTo>
                <a:lnTo>
                  <a:pt x="109669" y="1171387"/>
                </a:lnTo>
                <a:lnTo>
                  <a:pt x="87586" y="1131667"/>
                </a:lnTo>
                <a:lnTo>
                  <a:pt x="67773" y="1090510"/>
                </a:lnTo>
                <a:lnTo>
                  <a:pt x="50318" y="1048008"/>
                </a:lnTo>
                <a:lnTo>
                  <a:pt x="35308" y="1004250"/>
                </a:lnTo>
                <a:lnTo>
                  <a:pt x="22830" y="959327"/>
                </a:lnTo>
                <a:lnTo>
                  <a:pt x="12973" y="913328"/>
                </a:lnTo>
                <a:lnTo>
                  <a:pt x="5824" y="866345"/>
                </a:lnTo>
                <a:lnTo>
                  <a:pt x="1470" y="818467"/>
                </a:lnTo>
                <a:lnTo>
                  <a:pt x="0" y="769784"/>
                </a:lnTo>
                <a:close/>
              </a:path>
            </a:pathLst>
          </a:custGeom>
          <a:ln w="17406">
            <a:solidFill>
              <a:srgbClr val="FF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739540" y="3085947"/>
            <a:ext cx="2195830" cy="1793239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650">
              <a:latin typeface="Times New Roman"/>
              <a:cs typeface="Times New Roman"/>
            </a:endParaRPr>
          </a:p>
          <a:p>
            <a:pPr marR="48895" algn="ctr">
              <a:lnSpc>
                <a:spcPct val="100000"/>
              </a:lnSpc>
            </a:pPr>
            <a:r>
              <a:rPr sz="450" b="1" spc="5" dirty="0">
                <a:latin typeface="Arial"/>
                <a:cs typeface="Arial"/>
              </a:rPr>
              <a:t>X</a:t>
            </a:r>
            <a:endParaRPr sz="45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669812" y="4411141"/>
            <a:ext cx="76200" cy="78105"/>
          </a:xfrm>
          <a:custGeom>
            <a:avLst/>
            <a:gdLst/>
            <a:ahLst/>
            <a:cxnLst/>
            <a:rect l="l" t="t" r="r" b="b"/>
            <a:pathLst>
              <a:path w="76200" h="78104">
                <a:moveTo>
                  <a:pt x="75697" y="38976"/>
                </a:moveTo>
                <a:lnTo>
                  <a:pt x="0" y="38976"/>
                </a:lnTo>
              </a:path>
              <a:path w="76200" h="78104">
                <a:moveTo>
                  <a:pt x="37848" y="77952"/>
                </a:moveTo>
                <a:lnTo>
                  <a:pt x="37848" y="0"/>
                </a:lnTo>
              </a:path>
            </a:pathLst>
          </a:custGeom>
          <a:ln w="17413">
            <a:solidFill>
              <a:srgbClr val="8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710268" y="3709565"/>
            <a:ext cx="73660" cy="0"/>
          </a:xfrm>
          <a:custGeom>
            <a:avLst/>
            <a:gdLst/>
            <a:ahLst/>
            <a:cxnLst/>
            <a:rect l="l" t="t" r="r" b="b"/>
            <a:pathLst>
              <a:path w="73660">
                <a:moveTo>
                  <a:pt x="73090" y="0"/>
                </a:moveTo>
                <a:lnTo>
                  <a:pt x="0" y="0"/>
                </a:lnTo>
              </a:path>
            </a:pathLst>
          </a:custGeom>
          <a:ln w="1766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10267" y="3280825"/>
            <a:ext cx="73660" cy="0"/>
          </a:xfrm>
          <a:custGeom>
            <a:avLst/>
            <a:gdLst/>
            <a:ahLst/>
            <a:cxnLst/>
            <a:rect l="l" t="t" r="r" b="b"/>
            <a:pathLst>
              <a:path w="73660">
                <a:moveTo>
                  <a:pt x="73090" y="0"/>
                </a:moveTo>
                <a:lnTo>
                  <a:pt x="0" y="0"/>
                </a:lnTo>
              </a:path>
            </a:pathLst>
          </a:custGeom>
          <a:ln w="1766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3815238" y="3144407"/>
            <a:ext cx="1665605" cy="1665605"/>
            <a:chOff x="3815238" y="3144407"/>
            <a:chExt cx="1665605" cy="1665605"/>
          </a:xfrm>
        </p:grpSpPr>
        <p:sp>
          <p:nvSpPr>
            <p:cNvPr id="11" name="object 11"/>
            <p:cNvSpPr/>
            <p:nvPr/>
          </p:nvSpPr>
          <p:spPr>
            <a:xfrm>
              <a:off x="4676320" y="3875215"/>
              <a:ext cx="236854" cy="263525"/>
            </a:xfrm>
            <a:custGeom>
              <a:avLst/>
              <a:gdLst/>
              <a:ahLst/>
              <a:cxnLst/>
              <a:rect l="l" t="t" r="r" b="b"/>
              <a:pathLst>
                <a:path w="236854" h="263525">
                  <a:moveTo>
                    <a:pt x="75697" y="224114"/>
                  </a:moveTo>
                  <a:lnTo>
                    <a:pt x="0" y="224114"/>
                  </a:lnTo>
                </a:path>
                <a:path w="236854" h="263525">
                  <a:moveTo>
                    <a:pt x="37848" y="263090"/>
                  </a:moveTo>
                  <a:lnTo>
                    <a:pt x="37848" y="185137"/>
                  </a:lnTo>
                </a:path>
                <a:path w="236854" h="263525">
                  <a:moveTo>
                    <a:pt x="85159" y="68208"/>
                  </a:moveTo>
                  <a:lnTo>
                    <a:pt x="9462" y="68208"/>
                  </a:lnTo>
                </a:path>
                <a:path w="236854" h="263525">
                  <a:moveTo>
                    <a:pt x="47311" y="107185"/>
                  </a:moveTo>
                  <a:lnTo>
                    <a:pt x="47311" y="29232"/>
                  </a:lnTo>
                </a:path>
                <a:path w="236854" h="263525">
                  <a:moveTo>
                    <a:pt x="236513" y="224114"/>
                  </a:moveTo>
                  <a:lnTo>
                    <a:pt x="160815" y="224114"/>
                  </a:lnTo>
                </a:path>
                <a:path w="236854" h="263525">
                  <a:moveTo>
                    <a:pt x="198664" y="263090"/>
                  </a:moveTo>
                  <a:lnTo>
                    <a:pt x="198664" y="185137"/>
                  </a:lnTo>
                </a:path>
                <a:path w="236854" h="263525">
                  <a:moveTo>
                    <a:pt x="227051" y="38976"/>
                  </a:moveTo>
                  <a:lnTo>
                    <a:pt x="151353" y="38976"/>
                  </a:lnTo>
                </a:path>
                <a:path w="236854" h="263525">
                  <a:moveTo>
                    <a:pt x="189202" y="77952"/>
                  </a:moveTo>
                  <a:lnTo>
                    <a:pt x="189202" y="0"/>
                  </a:lnTo>
                </a:path>
              </a:pathLst>
            </a:custGeom>
            <a:ln w="17413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347708" y="3426986"/>
              <a:ext cx="887094" cy="1101090"/>
            </a:xfrm>
            <a:custGeom>
              <a:avLst/>
              <a:gdLst/>
              <a:ahLst/>
              <a:cxnLst/>
              <a:rect l="l" t="t" r="r" b="b"/>
              <a:pathLst>
                <a:path w="887095" h="1101089">
                  <a:moveTo>
                    <a:pt x="886841" y="77952"/>
                  </a:moveTo>
                  <a:lnTo>
                    <a:pt x="813750" y="77952"/>
                  </a:lnTo>
                </a:path>
                <a:path w="887095" h="1101089">
                  <a:moveTo>
                    <a:pt x="300225" y="165649"/>
                  </a:moveTo>
                  <a:lnTo>
                    <a:pt x="227093" y="165649"/>
                  </a:lnTo>
                </a:path>
                <a:path w="887095" h="1101089">
                  <a:moveTo>
                    <a:pt x="148830" y="857481"/>
                  </a:moveTo>
                  <a:lnTo>
                    <a:pt x="75697" y="857481"/>
                  </a:lnTo>
                </a:path>
                <a:path w="887095" h="1101089">
                  <a:moveTo>
                    <a:pt x="73132" y="360531"/>
                  </a:moveTo>
                  <a:lnTo>
                    <a:pt x="0" y="360531"/>
                  </a:lnTo>
                </a:path>
                <a:path w="887095" h="1101089">
                  <a:moveTo>
                    <a:pt x="110981" y="1101088"/>
                  </a:moveTo>
                  <a:lnTo>
                    <a:pt x="37849" y="1101088"/>
                  </a:lnTo>
                </a:path>
                <a:path w="887095" h="1101089">
                  <a:moveTo>
                    <a:pt x="92056" y="0"/>
                  </a:moveTo>
                  <a:lnTo>
                    <a:pt x="18924" y="0"/>
                  </a:lnTo>
                </a:path>
              </a:pathLst>
            </a:custGeom>
            <a:ln w="17413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912834" y="3962912"/>
              <a:ext cx="76200" cy="78105"/>
            </a:xfrm>
            <a:custGeom>
              <a:avLst/>
              <a:gdLst/>
              <a:ahLst/>
              <a:cxnLst/>
              <a:rect l="l" t="t" r="r" b="b"/>
              <a:pathLst>
                <a:path w="76200" h="78104">
                  <a:moveTo>
                    <a:pt x="75697" y="38976"/>
                  </a:moveTo>
                  <a:lnTo>
                    <a:pt x="0" y="38976"/>
                  </a:lnTo>
                </a:path>
                <a:path w="76200" h="78104">
                  <a:moveTo>
                    <a:pt x="37848" y="77952"/>
                  </a:moveTo>
                  <a:lnTo>
                    <a:pt x="37848" y="0"/>
                  </a:lnTo>
                </a:path>
              </a:pathLst>
            </a:custGeom>
            <a:ln w="17413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139556" y="3465963"/>
              <a:ext cx="782955" cy="867410"/>
            </a:xfrm>
            <a:custGeom>
              <a:avLst/>
              <a:gdLst/>
              <a:ahLst/>
              <a:cxnLst/>
              <a:rect l="l" t="t" r="r" b="b"/>
              <a:pathLst>
                <a:path w="782954" h="867410">
                  <a:moveTo>
                    <a:pt x="73115" y="496949"/>
                  </a:moveTo>
                  <a:lnTo>
                    <a:pt x="0" y="496949"/>
                  </a:lnTo>
                </a:path>
                <a:path w="782954" h="867410">
                  <a:moveTo>
                    <a:pt x="782739" y="0"/>
                  </a:moveTo>
                  <a:lnTo>
                    <a:pt x="709649" y="0"/>
                  </a:lnTo>
                </a:path>
                <a:path w="782954" h="867410">
                  <a:moveTo>
                    <a:pt x="92040" y="867225"/>
                  </a:moveTo>
                  <a:lnTo>
                    <a:pt x="18907" y="867225"/>
                  </a:lnTo>
                </a:path>
              </a:pathLst>
            </a:custGeom>
            <a:ln w="17413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815238" y="3319801"/>
              <a:ext cx="1665605" cy="1052830"/>
            </a:xfrm>
            <a:custGeom>
              <a:avLst/>
              <a:gdLst/>
              <a:ahLst/>
              <a:cxnLst/>
              <a:rect l="l" t="t" r="r" b="b"/>
              <a:pathLst>
                <a:path w="1665604" h="1052829">
                  <a:moveTo>
                    <a:pt x="1665329" y="38976"/>
                  </a:moveTo>
                  <a:lnTo>
                    <a:pt x="1589631" y="38976"/>
                  </a:lnTo>
                </a:path>
                <a:path w="1665604" h="1052829">
                  <a:moveTo>
                    <a:pt x="1627480" y="77952"/>
                  </a:moveTo>
                  <a:lnTo>
                    <a:pt x="1627480" y="0"/>
                  </a:lnTo>
                </a:path>
                <a:path w="1665604" h="1052829">
                  <a:moveTo>
                    <a:pt x="227093" y="116929"/>
                  </a:moveTo>
                  <a:lnTo>
                    <a:pt x="151395" y="116929"/>
                  </a:lnTo>
                </a:path>
                <a:path w="1665604" h="1052829">
                  <a:moveTo>
                    <a:pt x="189244" y="155905"/>
                  </a:moveTo>
                  <a:lnTo>
                    <a:pt x="189244" y="77952"/>
                  </a:lnTo>
                </a:path>
                <a:path w="1665604" h="1052829">
                  <a:moveTo>
                    <a:pt x="151395" y="1013386"/>
                  </a:moveTo>
                  <a:lnTo>
                    <a:pt x="75697" y="1013386"/>
                  </a:lnTo>
                </a:path>
                <a:path w="1665604" h="1052829">
                  <a:moveTo>
                    <a:pt x="113546" y="1052363"/>
                  </a:moveTo>
                  <a:lnTo>
                    <a:pt x="113546" y="974410"/>
                  </a:lnTo>
                </a:path>
                <a:path w="1665604" h="1052829">
                  <a:moveTo>
                    <a:pt x="75697" y="584646"/>
                  </a:moveTo>
                  <a:lnTo>
                    <a:pt x="0" y="584646"/>
                  </a:lnTo>
                </a:path>
                <a:path w="1665604" h="1052829">
                  <a:moveTo>
                    <a:pt x="37848" y="623622"/>
                  </a:moveTo>
                  <a:lnTo>
                    <a:pt x="37848" y="545669"/>
                  </a:lnTo>
                </a:path>
              </a:pathLst>
            </a:custGeom>
            <a:ln w="17413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044934" y="3202872"/>
              <a:ext cx="1433195" cy="1598295"/>
            </a:xfrm>
            <a:custGeom>
              <a:avLst/>
              <a:gdLst/>
              <a:ahLst/>
              <a:cxnLst/>
              <a:rect l="l" t="t" r="r" b="b"/>
              <a:pathLst>
                <a:path w="1433195" h="1598295">
                  <a:moveTo>
                    <a:pt x="527301" y="799016"/>
                  </a:moveTo>
                  <a:lnTo>
                    <a:pt x="454169" y="799016"/>
                  </a:lnTo>
                </a:path>
                <a:path w="1433195" h="1598295">
                  <a:moveTo>
                    <a:pt x="1057144" y="506693"/>
                  </a:moveTo>
                  <a:lnTo>
                    <a:pt x="984053" y="506693"/>
                  </a:lnTo>
                </a:path>
                <a:path w="1433195" h="1598295">
                  <a:moveTo>
                    <a:pt x="773277" y="155905"/>
                  </a:moveTo>
                  <a:lnTo>
                    <a:pt x="700187" y="155905"/>
                  </a:lnTo>
                </a:path>
                <a:path w="1433195" h="1598295">
                  <a:moveTo>
                    <a:pt x="678697" y="1286221"/>
                  </a:moveTo>
                  <a:lnTo>
                    <a:pt x="605565" y="1286221"/>
                  </a:lnTo>
                </a:path>
                <a:path w="1433195" h="1598295">
                  <a:moveTo>
                    <a:pt x="1151766" y="1149804"/>
                  </a:moveTo>
                  <a:lnTo>
                    <a:pt x="1078676" y="1149804"/>
                  </a:lnTo>
                </a:path>
                <a:path w="1433195" h="1598295">
                  <a:moveTo>
                    <a:pt x="1284237" y="857481"/>
                  </a:moveTo>
                  <a:lnTo>
                    <a:pt x="1211147" y="857481"/>
                  </a:lnTo>
                </a:path>
                <a:path w="1433195" h="1598295">
                  <a:moveTo>
                    <a:pt x="943597" y="1422643"/>
                  </a:moveTo>
                  <a:lnTo>
                    <a:pt x="870507" y="1422643"/>
                  </a:lnTo>
                </a:path>
                <a:path w="1433195" h="1598295">
                  <a:moveTo>
                    <a:pt x="73094" y="1412899"/>
                  </a:moveTo>
                  <a:lnTo>
                    <a:pt x="0" y="1412899"/>
                  </a:lnTo>
                </a:path>
                <a:path w="1433195" h="1598295">
                  <a:moveTo>
                    <a:pt x="413755" y="0"/>
                  </a:moveTo>
                  <a:lnTo>
                    <a:pt x="340622" y="0"/>
                  </a:lnTo>
                </a:path>
                <a:path w="1433195" h="1598295">
                  <a:moveTo>
                    <a:pt x="1433067" y="1461619"/>
                  </a:moveTo>
                  <a:lnTo>
                    <a:pt x="1359935" y="1461619"/>
                  </a:lnTo>
                </a:path>
                <a:path w="1433195" h="1598295">
                  <a:moveTo>
                    <a:pt x="338057" y="1568805"/>
                  </a:moveTo>
                  <a:lnTo>
                    <a:pt x="264925" y="1568805"/>
                  </a:lnTo>
                </a:path>
                <a:path w="1433195" h="1598295">
                  <a:moveTo>
                    <a:pt x="1170690" y="1598037"/>
                  </a:moveTo>
                  <a:lnTo>
                    <a:pt x="1097600" y="1598037"/>
                  </a:lnTo>
                </a:path>
              </a:pathLst>
            </a:custGeom>
            <a:ln w="17413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177776" y="3144407"/>
              <a:ext cx="76200" cy="78105"/>
            </a:xfrm>
            <a:custGeom>
              <a:avLst/>
              <a:gdLst/>
              <a:ahLst/>
              <a:cxnLst/>
              <a:rect l="l" t="t" r="r" b="b"/>
              <a:pathLst>
                <a:path w="76200" h="78105">
                  <a:moveTo>
                    <a:pt x="75697" y="38976"/>
                  </a:moveTo>
                  <a:lnTo>
                    <a:pt x="0" y="38976"/>
                  </a:lnTo>
                </a:path>
                <a:path w="76200" h="78105">
                  <a:moveTo>
                    <a:pt x="37848" y="77952"/>
                  </a:moveTo>
                  <a:lnTo>
                    <a:pt x="37848" y="0"/>
                  </a:lnTo>
                </a:path>
              </a:pathLst>
            </a:custGeom>
            <a:ln w="17413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496562" y="3658362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0" y="342900"/>
                  </a:moveTo>
                  <a:lnTo>
                    <a:pt x="3130" y="296375"/>
                  </a:lnTo>
                  <a:lnTo>
                    <a:pt x="12250" y="251751"/>
                  </a:lnTo>
                  <a:lnTo>
                    <a:pt x="26949" y="209436"/>
                  </a:lnTo>
                  <a:lnTo>
                    <a:pt x="46820" y="169841"/>
                  </a:lnTo>
                  <a:lnTo>
                    <a:pt x="71454" y="133373"/>
                  </a:lnTo>
                  <a:lnTo>
                    <a:pt x="100441" y="100441"/>
                  </a:lnTo>
                  <a:lnTo>
                    <a:pt x="133373" y="71454"/>
                  </a:lnTo>
                  <a:lnTo>
                    <a:pt x="169841" y="46820"/>
                  </a:lnTo>
                  <a:lnTo>
                    <a:pt x="209436" y="26949"/>
                  </a:lnTo>
                  <a:lnTo>
                    <a:pt x="251751" y="12250"/>
                  </a:lnTo>
                  <a:lnTo>
                    <a:pt x="296375" y="3130"/>
                  </a:lnTo>
                  <a:lnTo>
                    <a:pt x="342900" y="0"/>
                  </a:lnTo>
                  <a:lnTo>
                    <a:pt x="389424" y="3130"/>
                  </a:lnTo>
                  <a:lnTo>
                    <a:pt x="434048" y="12250"/>
                  </a:lnTo>
                  <a:lnTo>
                    <a:pt x="476363" y="26949"/>
                  </a:lnTo>
                  <a:lnTo>
                    <a:pt x="515958" y="46820"/>
                  </a:lnTo>
                  <a:lnTo>
                    <a:pt x="552426" y="71454"/>
                  </a:lnTo>
                  <a:lnTo>
                    <a:pt x="585358" y="100441"/>
                  </a:lnTo>
                  <a:lnTo>
                    <a:pt x="614345" y="133373"/>
                  </a:lnTo>
                  <a:lnTo>
                    <a:pt x="638979" y="169841"/>
                  </a:lnTo>
                  <a:lnTo>
                    <a:pt x="658850" y="209436"/>
                  </a:lnTo>
                  <a:lnTo>
                    <a:pt x="673549" y="251751"/>
                  </a:lnTo>
                  <a:lnTo>
                    <a:pt x="682669" y="296375"/>
                  </a:lnTo>
                  <a:lnTo>
                    <a:pt x="685800" y="342900"/>
                  </a:lnTo>
                  <a:lnTo>
                    <a:pt x="682669" y="389424"/>
                  </a:lnTo>
                  <a:lnTo>
                    <a:pt x="673549" y="434048"/>
                  </a:lnTo>
                  <a:lnTo>
                    <a:pt x="658850" y="476363"/>
                  </a:lnTo>
                  <a:lnTo>
                    <a:pt x="638979" y="515958"/>
                  </a:lnTo>
                  <a:lnTo>
                    <a:pt x="614345" y="552426"/>
                  </a:lnTo>
                  <a:lnTo>
                    <a:pt x="585358" y="585358"/>
                  </a:lnTo>
                  <a:lnTo>
                    <a:pt x="552426" y="614345"/>
                  </a:lnTo>
                  <a:lnTo>
                    <a:pt x="515958" y="638979"/>
                  </a:lnTo>
                  <a:lnTo>
                    <a:pt x="476363" y="658850"/>
                  </a:lnTo>
                  <a:lnTo>
                    <a:pt x="434048" y="673549"/>
                  </a:lnTo>
                  <a:lnTo>
                    <a:pt x="389424" y="682669"/>
                  </a:lnTo>
                  <a:lnTo>
                    <a:pt x="342900" y="685800"/>
                  </a:lnTo>
                  <a:lnTo>
                    <a:pt x="296375" y="682669"/>
                  </a:lnTo>
                  <a:lnTo>
                    <a:pt x="251751" y="673549"/>
                  </a:lnTo>
                  <a:lnTo>
                    <a:pt x="209436" y="658850"/>
                  </a:lnTo>
                  <a:lnTo>
                    <a:pt x="169841" y="638979"/>
                  </a:lnTo>
                  <a:lnTo>
                    <a:pt x="133373" y="614345"/>
                  </a:lnTo>
                  <a:lnTo>
                    <a:pt x="100441" y="585358"/>
                  </a:lnTo>
                  <a:lnTo>
                    <a:pt x="71454" y="552426"/>
                  </a:lnTo>
                  <a:lnTo>
                    <a:pt x="46820" y="515958"/>
                  </a:lnTo>
                  <a:lnTo>
                    <a:pt x="26949" y="476363"/>
                  </a:lnTo>
                  <a:lnTo>
                    <a:pt x="12250" y="434048"/>
                  </a:lnTo>
                  <a:lnTo>
                    <a:pt x="3130" y="389424"/>
                  </a:lnTo>
                  <a:lnTo>
                    <a:pt x="0" y="342900"/>
                  </a:lnTo>
                  <a:close/>
                </a:path>
              </a:pathLst>
            </a:custGeom>
            <a:ln w="32004">
              <a:solidFill>
                <a:srgbClr val="943735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1973287"/>
            <a:ext cx="8229600" cy="378015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15533" y="2969848"/>
            <a:ext cx="177800" cy="0"/>
          </a:xfrm>
          <a:custGeom>
            <a:avLst/>
            <a:gdLst/>
            <a:ahLst/>
            <a:cxnLst/>
            <a:rect l="l" t="t" r="r" b="b"/>
            <a:pathLst>
              <a:path w="177800">
                <a:moveTo>
                  <a:pt x="177631" y="0"/>
                </a:moveTo>
                <a:lnTo>
                  <a:pt x="0" y="0"/>
                </a:lnTo>
              </a:path>
            </a:pathLst>
          </a:custGeom>
          <a:ln w="41668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438938" y="2742598"/>
            <a:ext cx="751840" cy="754380"/>
            <a:chOff x="1438938" y="2742598"/>
            <a:chExt cx="751840" cy="754380"/>
          </a:xfrm>
        </p:grpSpPr>
        <p:sp>
          <p:nvSpPr>
            <p:cNvPr id="4" name="object 4"/>
            <p:cNvSpPr/>
            <p:nvPr/>
          </p:nvSpPr>
          <p:spPr>
            <a:xfrm>
              <a:off x="1459893" y="2763553"/>
              <a:ext cx="709930" cy="712470"/>
            </a:xfrm>
            <a:custGeom>
              <a:avLst/>
              <a:gdLst/>
              <a:ahLst/>
              <a:cxnLst/>
              <a:rect l="l" t="t" r="r" b="b"/>
              <a:pathLst>
                <a:path w="709930" h="712470">
                  <a:moveTo>
                    <a:pt x="0" y="356086"/>
                  </a:moveTo>
                  <a:lnTo>
                    <a:pt x="2441" y="314296"/>
                  </a:lnTo>
                  <a:lnTo>
                    <a:pt x="9795" y="273834"/>
                  </a:lnTo>
                </a:path>
                <a:path w="709930" h="712470">
                  <a:moveTo>
                    <a:pt x="37977" y="195157"/>
                  </a:moveTo>
                  <a:lnTo>
                    <a:pt x="58805" y="159600"/>
                  </a:lnTo>
                  <a:lnTo>
                    <a:pt x="83310" y="126392"/>
                  </a:lnTo>
                  <a:lnTo>
                    <a:pt x="84535" y="125166"/>
                  </a:lnTo>
                </a:path>
                <a:path w="709930" h="712470">
                  <a:moveTo>
                    <a:pt x="145833" y="68765"/>
                  </a:moveTo>
                  <a:lnTo>
                    <a:pt x="177601" y="46592"/>
                  </a:lnTo>
                  <a:lnTo>
                    <a:pt x="215599" y="28200"/>
                  </a:lnTo>
                  <a:lnTo>
                    <a:pt x="218050" y="26974"/>
                  </a:lnTo>
                </a:path>
                <a:path w="709930" h="712470">
                  <a:moveTo>
                    <a:pt x="297724" y="4904"/>
                  </a:moveTo>
                  <a:lnTo>
                    <a:pt x="335722" y="0"/>
                  </a:lnTo>
                  <a:lnTo>
                    <a:pt x="377398" y="0"/>
                  </a:lnTo>
                  <a:lnTo>
                    <a:pt x="381075" y="0"/>
                  </a:lnTo>
                </a:path>
                <a:path w="709930" h="712470">
                  <a:moveTo>
                    <a:pt x="463098" y="15939"/>
                  </a:moveTo>
                  <a:lnTo>
                    <a:pt x="497419" y="28200"/>
                  </a:lnTo>
                  <a:lnTo>
                    <a:pt x="534192" y="46592"/>
                  </a:lnTo>
                  <a:lnTo>
                    <a:pt x="539095" y="50271"/>
                  </a:lnTo>
                </a:path>
                <a:path w="709930" h="712470">
                  <a:moveTo>
                    <a:pt x="605285" y="101870"/>
                  </a:moveTo>
                  <a:lnTo>
                    <a:pt x="628472" y="126392"/>
                  </a:lnTo>
                  <a:lnTo>
                    <a:pt x="652987" y="159600"/>
                  </a:lnTo>
                  <a:lnTo>
                    <a:pt x="656665" y="166957"/>
                  </a:lnTo>
                </a:path>
                <a:path w="709930" h="712470">
                  <a:moveTo>
                    <a:pt x="693437" y="241852"/>
                  </a:moveTo>
                  <a:lnTo>
                    <a:pt x="702017" y="273834"/>
                  </a:lnTo>
                  <a:lnTo>
                    <a:pt x="709372" y="314296"/>
                  </a:lnTo>
                  <a:lnTo>
                    <a:pt x="709372" y="324105"/>
                  </a:lnTo>
                </a:path>
                <a:path w="709930" h="712470">
                  <a:moveTo>
                    <a:pt x="708146" y="407583"/>
                  </a:moveTo>
                  <a:lnTo>
                    <a:pt x="702017" y="438338"/>
                  </a:lnTo>
                  <a:lnTo>
                    <a:pt x="690986" y="478903"/>
                  </a:lnTo>
                  <a:lnTo>
                    <a:pt x="687308" y="488711"/>
                  </a:lnTo>
                </a:path>
                <a:path w="709930" h="712470">
                  <a:moveTo>
                    <a:pt x="646859" y="561359"/>
                  </a:moveTo>
                  <a:lnTo>
                    <a:pt x="628472" y="585984"/>
                  </a:lnTo>
                  <a:lnTo>
                    <a:pt x="600382" y="616637"/>
                  </a:lnTo>
                  <a:lnTo>
                    <a:pt x="591802" y="623994"/>
                  </a:lnTo>
                </a:path>
                <a:path w="709930" h="712470">
                  <a:moveTo>
                    <a:pt x="523160" y="670688"/>
                  </a:moveTo>
                  <a:lnTo>
                    <a:pt x="497419" y="684176"/>
                  </a:lnTo>
                  <a:lnTo>
                    <a:pt x="458195" y="698889"/>
                  </a:lnTo>
                  <a:lnTo>
                    <a:pt x="445938" y="701342"/>
                  </a:lnTo>
                </a:path>
                <a:path w="709930" h="712470">
                  <a:moveTo>
                    <a:pt x="363915" y="712377"/>
                  </a:moveTo>
                  <a:lnTo>
                    <a:pt x="335722" y="712377"/>
                  </a:lnTo>
                  <a:lnTo>
                    <a:pt x="294047" y="707472"/>
                  </a:lnTo>
                  <a:lnTo>
                    <a:pt x="280564" y="705020"/>
                  </a:lnTo>
                </a:path>
              </a:pathLst>
            </a:custGeom>
            <a:ln w="4166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70912" y="3245127"/>
              <a:ext cx="211929" cy="21730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459893" y="3119639"/>
              <a:ext cx="7620" cy="66675"/>
            </a:xfrm>
            <a:custGeom>
              <a:avLst/>
              <a:gdLst/>
              <a:ahLst/>
              <a:cxnLst/>
              <a:rect l="l" t="t" r="r" b="b"/>
              <a:pathLst>
                <a:path w="7619" h="66675">
                  <a:moveTo>
                    <a:pt x="7344" y="66312"/>
                  </a:moveTo>
                  <a:lnTo>
                    <a:pt x="2441" y="41688"/>
                  </a:lnTo>
                  <a:lnTo>
                    <a:pt x="0" y="0"/>
                  </a:lnTo>
                </a:path>
              </a:pathLst>
            </a:custGeom>
            <a:ln w="4165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51778" y="1623504"/>
            <a:ext cx="2481580" cy="278511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50">
              <a:latin typeface="Times New Roman"/>
              <a:cs typeface="Times New Roman"/>
            </a:endParaRPr>
          </a:p>
          <a:p>
            <a:pPr marL="45085" algn="ctr">
              <a:lnSpc>
                <a:spcPct val="100000"/>
              </a:lnSpc>
            </a:pPr>
            <a:r>
              <a:rPr sz="1100" spc="15" dirty="0">
                <a:latin typeface="Arial"/>
                <a:cs typeface="Arial"/>
              </a:rPr>
              <a:t>X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022278" y="3753442"/>
            <a:ext cx="184150" cy="184785"/>
          </a:xfrm>
          <a:custGeom>
            <a:avLst/>
            <a:gdLst/>
            <a:ahLst/>
            <a:cxnLst/>
            <a:rect l="l" t="t" r="r" b="b"/>
            <a:pathLst>
              <a:path w="184150" h="184785">
                <a:moveTo>
                  <a:pt x="183760" y="92163"/>
                </a:moveTo>
                <a:lnTo>
                  <a:pt x="0" y="92163"/>
                </a:lnTo>
              </a:path>
              <a:path w="184150" h="184785">
                <a:moveTo>
                  <a:pt x="91829" y="184531"/>
                </a:moveTo>
                <a:lnTo>
                  <a:pt x="91829" y="0"/>
                </a:lnTo>
              </a:path>
            </a:pathLst>
          </a:custGeom>
          <a:ln w="41662">
            <a:solidFill>
              <a:srgbClr val="8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379024" y="4122097"/>
            <a:ext cx="184150" cy="184785"/>
          </a:xfrm>
          <a:custGeom>
            <a:avLst/>
            <a:gdLst/>
            <a:ahLst/>
            <a:cxnLst/>
            <a:rect l="l" t="t" r="r" b="b"/>
            <a:pathLst>
              <a:path w="184150" h="184785">
                <a:moveTo>
                  <a:pt x="183801" y="92163"/>
                </a:moveTo>
                <a:lnTo>
                  <a:pt x="0" y="92163"/>
                </a:lnTo>
              </a:path>
              <a:path w="184150" h="184785">
                <a:moveTo>
                  <a:pt x="91890" y="184214"/>
                </a:moveTo>
                <a:lnTo>
                  <a:pt x="91890" y="0"/>
                </a:lnTo>
              </a:path>
            </a:pathLst>
          </a:custGeom>
          <a:ln w="41662">
            <a:solidFill>
              <a:srgbClr val="8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436581" y="4122097"/>
            <a:ext cx="184150" cy="184785"/>
          </a:xfrm>
          <a:custGeom>
            <a:avLst/>
            <a:gdLst/>
            <a:ahLst/>
            <a:cxnLst/>
            <a:rect l="l" t="t" r="r" b="b"/>
            <a:pathLst>
              <a:path w="184150" h="184785">
                <a:moveTo>
                  <a:pt x="183760" y="92163"/>
                </a:moveTo>
                <a:lnTo>
                  <a:pt x="0" y="92163"/>
                </a:lnTo>
              </a:path>
              <a:path w="184150" h="184785">
                <a:moveTo>
                  <a:pt x="91931" y="184214"/>
                </a:moveTo>
                <a:lnTo>
                  <a:pt x="91931" y="0"/>
                </a:lnTo>
              </a:path>
            </a:pathLst>
          </a:custGeom>
          <a:ln w="41662">
            <a:solidFill>
              <a:srgbClr val="8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757626" y="3569320"/>
            <a:ext cx="184150" cy="184150"/>
          </a:xfrm>
          <a:custGeom>
            <a:avLst/>
            <a:gdLst/>
            <a:ahLst/>
            <a:cxnLst/>
            <a:rect l="l" t="t" r="r" b="b"/>
            <a:pathLst>
              <a:path w="184150" h="184150">
                <a:moveTo>
                  <a:pt x="183760" y="92061"/>
                </a:moveTo>
                <a:lnTo>
                  <a:pt x="0" y="92061"/>
                </a:lnTo>
              </a:path>
              <a:path w="184150" h="184150">
                <a:moveTo>
                  <a:pt x="91829" y="184122"/>
                </a:moveTo>
                <a:lnTo>
                  <a:pt x="91829" y="0"/>
                </a:lnTo>
              </a:path>
            </a:pathLst>
          </a:custGeom>
          <a:ln w="41662">
            <a:solidFill>
              <a:srgbClr val="8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068856" y="2601398"/>
            <a:ext cx="184150" cy="184785"/>
          </a:xfrm>
          <a:custGeom>
            <a:avLst/>
            <a:gdLst/>
            <a:ahLst/>
            <a:cxnLst/>
            <a:rect l="l" t="t" r="r" b="b"/>
            <a:pathLst>
              <a:path w="184150" h="184785">
                <a:moveTo>
                  <a:pt x="183760" y="92163"/>
                </a:moveTo>
                <a:lnTo>
                  <a:pt x="0" y="92163"/>
                </a:lnTo>
              </a:path>
              <a:path w="184150" h="184785">
                <a:moveTo>
                  <a:pt x="91829" y="184224"/>
                </a:moveTo>
                <a:lnTo>
                  <a:pt x="91829" y="0"/>
                </a:lnTo>
              </a:path>
            </a:pathLst>
          </a:custGeom>
          <a:ln w="41662">
            <a:solidFill>
              <a:srgbClr val="8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673049" y="1910785"/>
            <a:ext cx="176530" cy="0"/>
          </a:xfrm>
          <a:custGeom>
            <a:avLst/>
            <a:gdLst/>
            <a:ahLst/>
            <a:cxnLst/>
            <a:rect l="l" t="t" r="r" b="b"/>
            <a:pathLst>
              <a:path w="176530">
                <a:moveTo>
                  <a:pt x="176405" y="0"/>
                </a:moveTo>
                <a:lnTo>
                  <a:pt x="0" y="0"/>
                </a:lnTo>
              </a:path>
            </a:pathLst>
          </a:custGeom>
          <a:ln w="41668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478269" y="2140683"/>
            <a:ext cx="176530" cy="0"/>
          </a:xfrm>
          <a:custGeom>
            <a:avLst/>
            <a:gdLst/>
            <a:ahLst/>
            <a:cxnLst/>
            <a:rect l="l" t="t" r="r" b="b"/>
            <a:pathLst>
              <a:path w="176530">
                <a:moveTo>
                  <a:pt x="176385" y="0"/>
                </a:moveTo>
                <a:lnTo>
                  <a:pt x="0" y="0"/>
                </a:lnTo>
              </a:path>
            </a:pathLst>
          </a:custGeom>
          <a:ln w="41668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80123" y="3753442"/>
            <a:ext cx="177800" cy="0"/>
          </a:xfrm>
          <a:custGeom>
            <a:avLst/>
            <a:gdLst/>
            <a:ahLst/>
            <a:cxnLst/>
            <a:rect l="l" t="t" r="r" b="b"/>
            <a:pathLst>
              <a:path w="177800">
                <a:moveTo>
                  <a:pt x="177662" y="0"/>
                </a:moveTo>
                <a:lnTo>
                  <a:pt x="0" y="0"/>
                </a:lnTo>
              </a:path>
            </a:pathLst>
          </a:custGeom>
          <a:ln w="41668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19632" y="2740154"/>
            <a:ext cx="177800" cy="0"/>
          </a:xfrm>
          <a:custGeom>
            <a:avLst/>
            <a:gdLst/>
            <a:ahLst/>
            <a:cxnLst/>
            <a:rect l="l" t="t" r="r" b="b"/>
            <a:pathLst>
              <a:path w="177800">
                <a:moveTo>
                  <a:pt x="177652" y="0"/>
                </a:moveTo>
                <a:lnTo>
                  <a:pt x="0" y="0"/>
                </a:lnTo>
              </a:path>
            </a:pathLst>
          </a:custGeom>
          <a:ln w="41668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11522" y="2187377"/>
            <a:ext cx="177800" cy="0"/>
          </a:xfrm>
          <a:custGeom>
            <a:avLst/>
            <a:gdLst/>
            <a:ahLst/>
            <a:cxnLst/>
            <a:rect l="l" t="t" r="r" b="b"/>
            <a:pathLst>
              <a:path w="177800">
                <a:moveTo>
                  <a:pt x="177652" y="0"/>
                </a:moveTo>
                <a:lnTo>
                  <a:pt x="0" y="0"/>
                </a:lnTo>
              </a:path>
            </a:pathLst>
          </a:custGeom>
          <a:ln w="41668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42911" y="1726662"/>
            <a:ext cx="176530" cy="0"/>
          </a:xfrm>
          <a:custGeom>
            <a:avLst/>
            <a:gdLst/>
            <a:ahLst/>
            <a:cxnLst/>
            <a:rect l="l" t="t" r="r" b="b"/>
            <a:pathLst>
              <a:path w="176530">
                <a:moveTo>
                  <a:pt x="176426" y="0"/>
                </a:moveTo>
                <a:lnTo>
                  <a:pt x="0" y="0"/>
                </a:lnTo>
              </a:path>
            </a:pathLst>
          </a:custGeom>
          <a:ln w="41668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757626" y="2371500"/>
            <a:ext cx="184150" cy="184785"/>
          </a:xfrm>
          <a:custGeom>
            <a:avLst/>
            <a:gdLst/>
            <a:ahLst/>
            <a:cxnLst/>
            <a:rect l="l" t="t" r="r" b="b"/>
            <a:pathLst>
              <a:path w="184150" h="184785">
                <a:moveTo>
                  <a:pt x="183760" y="92163"/>
                </a:moveTo>
                <a:lnTo>
                  <a:pt x="0" y="92163"/>
                </a:lnTo>
              </a:path>
              <a:path w="184150" h="184785">
                <a:moveTo>
                  <a:pt x="91829" y="184224"/>
                </a:moveTo>
                <a:lnTo>
                  <a:pt x="91829" y="0"/>
                </a:lnTo>
              </a:path>
            </a:pathLst>
          </a:custGeom>
          <a:ln w="41662">
            <a:solidFill>
              <a:srgbClr val="8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166814" y="2187377"/>
            <a:ext cx="177800" cy="0"/>
          </a:xfrm>
          <a:custGeom>
            <a:avLst/>
            <a:gdLst/>
            <a:ahLst/>
            <a:cxnLst/>
            <a:rect l="l" t="t" r="r" b="b"/>
            <a:pathLst>
              <a:path w="177800">
                <a:moveTo>
                  <a:pt x="177631" y="0"/>
                </a:moveTo>
                <a:lnTo>
                  <a:pt x="0" y="0"/>
                </a:lnTo>
              </a:path>
            </a:pathLst>
          </a:custGeom>
          <a:ln w="41668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914412" y="1818723"/>
            <a:ext cx="177800" cy="0"/>
          </a:xfrm>
          <a:custGeom>
            <a:avLst/>
            <a:gdLst/>
            <a:ahLst/>
            <a:cxnLst/>
            <a:rect l="l" t="t" r="r" b="b"/>
            <a:pathLst>
              <a:path w="177800">
                <a:moveTo>
                  <a:pt x="177631" y="0"/>
                </a:moveTo>
                <a:lnTo>
                  <a:pt x="0" y="0"/>
                </a:lnTo>
              </a:path>
            </a:pathLst>
          </a:custGeom>
          <a:ln w="41668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280722" y="2959937"/>
            <a:ext cx="177800" cy="0"/>
          </a:xfrm>
          <a:custGeom>
            <a:avLst/>
            <a:gdLst/>
            <a:ahLst/>
            <a:cxnLst/>
            <a:rect l="l" t="t" r="r" b="b"/>
            <a:pathLst>
              <a:path w="177800">
                <a:moveTo>
                  <a:pt x="177733" y="0"/>
                </a:moveTo>
                <a:lnTo>
                  <a:pt x="0" y="0"/>
                </a:lnTo>
              </a:path>
            </a:pathLst>
          </a:custGeom>
          <a:ln w="41668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818819" y="2440265"/>
            <a:ext cx="1332230" cy="1335405"/>
          </a:xfrm>
          <a:custGeom>
            <a:avLst/>
            <a:gdLst/>
            <a:ahLst/>
            <a:cxnLst/>
            <a:rect l="l" t="t" r="r" b="b"/>
            <a:pathLst>
              <a:path w="1332229" h="1335404">
                <a:moveTo>
                  <a:pt x="0" y="668338"/>
                </a:moveTo>
                <a:lnTo>
                  <a:pt x="2451" y="611835"/>
                </a:lnTo>
                <a:lnTo>
                  <a:pt x="4903" y="584758"/>
                </a:lnTo>
              </a:path>
              <a:path w="1332229" h="1335404">
                <a:moveTo>
                  <a:pt x="20837" y="502505"/>
                </a:moveTo>
                <a:lnTo>
                  <a:pt x="20837" y="500053"/>
                </a:lnTo>
                <a:lnTo>
                  <a:pt x="37998" y="446002"/>
                </a:lnTo>
                <a:lnTo>
                  <a:pt x="46578" y="423931"/>
                </a:lnTo>
              </a:path>
              <a:path w="1332229" h="1335404">
                <a:moveTo>
                  <a:pt x="82125" y="347810"/>
                </a:moveTo>
                <a:lnTo>
                  <a:pt x="84576" y="342905"/>
                </a:lnTo>
                <a:lnTo>
                  <a:pt x="113994" y="293758"/>
                </a:lnTo>
                <a:lnTo>
                  <a:pt x="126252" y="276592"/>
                </a:lnTo>
              </a:path>
              <a:path w="1332229" h="1335404">
                <a:moveTo>
                  <a:pt x="178959" y="212732"/>
                </a:moveTo>
                <a:lnTo>
                  <a:pt x="185088" y="205375"/>
                </a:lnTo>
                <a:lnTo>
                  <a:pt x="225435" y="167263"/>
                </a:lnTo>
                <a:lnTo>
                  <a:pt x="240144" y="156024"/>
                </a:lnTo>
              </a:path>
              <a:path w="1332229" h="1335404">
                <a:moveTo>
                  <a:pt x="306335" y="105650"/>
                </a:moveTo>
                <a:lnTo>
                  <a:pt x="316141" y="99520"/>
                </a:lnTo>
                <a:lnTo>
                  <a:pt x="366397" y="71217"/>
                </a:lnTo>
                <a:lnTo>
                  <a:pt x="379880" y="65086"/>
                </a:lnTo>
              </a:path>
              <a:path w="1332229" h="1335404">
                <a:moveTo>
                  <a:pt x="457000" y="34433"/>
                </a:moveTo>
                <a:lnTo>
                  <a:pt x="470483" y="29529"/>
                </a:lnTo>
                <a:lnTo>
                  <a:pt x="525642" y="14815"/>
                </a:lnTo>
                <a:lnTo>
                  <a:pt x="537900" y="12363"/>
                </a:lnTo>
              </a:path>
              <a:path w="1332229" h="1335404">
                <a:moveTo>
                  <a:pt x="620025" y="1226"/>
                </a:moveTo>
                <a:lnTo>
                  <a:pt x="637185" y="0"/>
                </a:lnTo>
                <a:lnTo>
                  <a:pt x="693468" y="0"/>
                </a:lnTo>
                <a:lnTo>
                  <a:pt x="703274" y="1226"/>
                </a:lnTo>
              </a:path>
              <a:path w="1332229" h="1335404">
                <a:moveTo>
                  <a:pt x="785399" y="11137"/>
                </a:moveTo>
                <a:lnTo>
                  <a:pt x="806237" y="14815"/>
                </a:lnTo>
                <a:lnTo>
                  <a:pt x="861396" y="29529"/>
                </a:lnTo>
                <a:lnTo>
                  <a:pt x="866299" y="30755"/>
                </a:lnTo>
              </a:path>
              <a:path w="1332229" h="1335404">
                <a:moveTo>
                  <a:pt x="943419" y="61408"/>
                </a:moveTo>
                <a:lnTo>
                  <a:pt x="965482" y="71217"/>
                </a:lnTo>
                <a:lnTo>
                  <a:pt x="1014512" y="99520"/>
                </a:lnTo>
                <a:lnTo>
                  <a:pt x="1016964" y="100746"/>
                </a:lnTo>
              </a:path>
              <a:path w="1332229" h="1335404">
                <a:moveTo>
                  <a:pt x="1084584" y="149893"/>
                </a:moveTo>
                <a:lnTo>
                  <a:pt x="1106648" y="167263"/>
                </a:lnTo>
                <a:lnTo>
                  <a:pt x="1147097" y="205375"/>
                </a:lnTo>
              </a:path>
              <a:path w="1332229" h="1335404">
                <a:moveTo>
                  <a:pt x="1106648" y="167263"/>
                </a:moveTo>
                <a:lnTo>
                  <a:pt x="1147097" y="205375"/>
                </a:lnTo>
              </a:path>
              <a:path w="1332229" h="1335404">
                <a:moveTo>
                  <a:pt x="1199805" y="269236"/>
                </a:moveTo>
                <a:lnTo>
                  <a:pt x="1218089" y="293758"/>
                </a:lnTo>
                <a:lnTo>
                  <a:pt x="1245055" y="339227"/>
                </a:lnTo>
              </a:path>
              <a:path w="1332229" h="1335404">
                <a:moveTo>
                  <a:pt x="1281828" y="414122"/>
                </a:moveTo>
                <a:lnTo>
                  <a:pt x="1294085" y="446002"/>
                </a:lnTo>
                <a:lnTo>
                  <a:pt x="1308794" y="492696"/>
                </a:lnTo>
              </a:path>
              <a:path w="1332229" h="1335404">
                <a:moveTo>
                  <a:pt x="1324729" y="574949"/>
                </a:moveTo>
                <a:lnTo>
                  <a:pt x="1329632" y="611835"/>
                </a:lnTo>
                <a:lnTo>
                  <a:pt x="1332084" y="658427"/>
                </a:lnTo>
              </a:path>
              <a:path w="1332229" h="1335404">
                <a:moveTo>
                  <a:pt x="1327181" y="742008"/>
                </a:moveTo>
                <a:lnTo>
                  <a:pt x="1322278" y="781244"/>
                </a:lnTo>
                <a:lnTo>
                  <a:pt x="1313697" y="824260"/>
                </a:lnTo>
              </a:path>
              <a:path w="1332229" h="1335404">
                <a:moveTo>
                  <a:pt x="1289182" y="904265"/>
                </a:moveTo>
                <a:lnTo>
                  <a:pt x="1273248" y="943603"/>
                </a:lnTo>
                <a:lnTo>
                  <a:pt x="1254861" y="980489"/>
                </a:lnTo>
              </a:path>
              <a:path w="1332229" h="1335404">
                <a:moveTo>
                  <a:pt x="1210734" y="1051706"/>
                </a:moveTo>
                <a:lnTo>
                  <a:pt x="1183870" y="1087264"/>
                </a:lnTo>
                <a:lnTo>
                  <a:pt x="1158129" y="1116793"/>
                </a:lnTo>
              </a:path>
              <a:path w="1332229" h="1335404">
                <a:moveTo>
                  <a:pt x="1099293" y="1175647"/>
                </a:moveTo>
                <a:lnTo>
                  <a:pt x="1062316" y="1205176"/>
                </a:lnTo>
                <a:lnTo>
                  <a:pt x="1031673" y="1224794"/>
                </a:lnTo>
              </a:path>
              <a:path w="1332229" h="1335404">
                <a:moveTo>
                  <a:pt x="959353" y="1266584"/>
                </a:moveTo>
                <a:lnTo>
                  <a:pt x="914001" y="1287428"/>
                </a:lnTo>
                <a:lnTo>
                  <a:pt x="882233" y="1299689"/>
                </a:lnTo>
              </a:path>
              <a:path w="1332229" h="1335404">
                <a:moveTo>
                  <a:pt x="801334" y="1321862"/>
                </a:moveTo>
                <a:lnTo>
                  <a:pt x="749852" y="1330445"/>
                </a:lnTo>
                <a:lnTo>
                  <a:pt x="719209" y="1332897"/>
                </a:lnTo>
              </a:path>
              <a:path w="1332229" h="1335404">
                <a:moveTo>
                  <a:pt x="635960" y="1335349"/>
                </a:moveTo>
                <a:lnTo>
                  <a:pt x="580801" y="1330445"/>
                </a:lnTo>
                <a:lnTo>
                  <a:pt x="553834" y="1325540"/>
                </a:lnTo>
              </a:path>
              <a:path w="1332229" h="1335404">
                <a:moveTo>
                  <a:pt x="472935" y="1307046"/>
                </a:moveTo>
                <a:lnTo>
                  <a:pt x="470483" y="1307046"/>
                </a:lnTo>
                <a:lnTo>
                  <a:pt x="417878" y="1287428"/>
                </a:lnTo>
                <a:lnTo>
                  <a:pt x="395815" y="1277619"/>
                </a:lnTo>
              </a:path>
              <a:path w="1332229" h="1335404">
                <a:moveTo>
                  <a:pt x="321044" y="1239507"/>
                </a:moveTo>
                <a:lnTo>
                  <a:pt x="316141" y="1237055"/>
                </a:lnTo>
                <a:lnTo>
                  <a:pt x="269562" y="1205176"/>
                </a:lnTo>
                <a:lnTo>
                  <a:pt x="252402" y="1191688"/>
                </a:lnTo>
              </a:path>
              <a:path w="1332229" h="1335404">
                <a:moveTo>
                  <a:pt x="191217" y="1135185"/>
                </a:moveTo>
                <a:lnTo>
                  <a:pt x="185088" y="1130280"/>
                </a:lnTo>
                <a:lnTo>
                  <a:pt x="147090" y="1087264"/>
                </a:lnTo>
                <a:lnTo>
                  <a:pt x="136058" y="1072550"/>
                </a:lnTo>
              </a:path>
              <a:path w="1332229" h="1335404">
                <a:moveTo>
                  <a:pt x="90705" y="1002559"/>
                </a:moveTo>
                <a:lnTo>
                  <a:pt x="84576" y="993976"/>
                </a:lnTo>
                <a:lnTo>
                  <a:pt x="58836" y="943603"/>
                </a:lnTo>
                <a:lnTo>
                  <a:pt x="52707" y="928889"/>
                </a:lnTo>
              </a:path>
              <a:path w="1332229" h="1335404">
                <a:moveTo>
                  <a:pt x="24515" y="850315"/>
                </a:moveTo>
                <a:lnTo>
                  <a:pt x="20837" y="836726"/>
                </a:lnTo>
                <a:lnTo>
                  <a:pt x="8580" y="781244"/>
                </a:lnTo>
                <a:lnTo>
                  <a:pt x="7354" y="768983"/>
                </a:lnTo>
              </a:path>
              <a:path w="1332229" h="1335404">
                <a:moveTo>
                  <a:pt x="1225" y="685504"/>
                </a:moveTo>
                <a:lnTo>
                  <a:pt x="0" y="668338"/>
                </a:lnTo>
              </a:path>
            </a:pathLst>
          </a:custGeom>
          <a:ln w="4166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3217078" y="1613685"/>
            <a:ext cx="2482850" cy="278511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50">
              <a:latin typeface="Times New Roman"/>
              <a:cs typeface="Times New Roman"/>
            </a:endParaRPr>
          </a:p>
          <a:p>
            <a:pPr marL="43815" algn="ctr">
              <a:lnSpc>
                <a:spcPct val="100000"/>
              </a:lnSpc>
            </a:pPr>
            <a:r>
              <a:rPr sz="1100" spc="15" dirty="0">
                <a:latin typeface="Arial"/>
                <a:cs typeface="Arial"/>
              </a:rPr>
              <a:t>X</a:t>
            </a:r>
            <a:endParaRPr sz="11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044255" y="4112288"/>
            <a:ext cx="184150" cy="184785"/>
          </a:xfrm>
          <a:custGeom>
            <a:avLst/>
            <a:gdLst/>
            <a:ahLst/>
            <a:cxnLst/>
            <a:rect l="l" t="t" r="r" b="b"/>
            <a:pathLst>
              <a:path w="184150" h="184785">
                <a:moveTo>
                  <a:pt x="183862" y="92061"/>
                </a:moveTo>
                <a:lnTo>
                  <a:pt x="0" y="92061"/>
                </a:lnTo>
              </a:path>
              <a:path w="184150" h="184785">
                <a:moveTo>
                  <a:pt x="91931" y="184204"/>
                </a:moveTo>
                <a:lnTo>
                  <a:pt x="91931" y="0"/>
                </a:lnTo>
              </a:path>
            </a:pathLst>
          </a:custGeom>
          <a:ln w="41662">
            <a:solidFill>
              <a:srgbClr val="8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101873" y="4112288"/>
            <a:ext cx="184150" cy="184785"/>
          </a:xfrm>
          <a:custGeom>
            <a:avLst/>
            <a:gdLst/>
            <a:ahLst/>
            <a:cxnLst/>
            <a:rect l="l" t="t" r="r" b="b"/>
            <a:pathLst>
              <a:path w="184150" h="184785">
                <a:moveTo>
                  <a:pt x="183760" y="92061"/>
                </a:moveTo>
                <a:lnTo>
                  <a:pt x="0" y="92061"/>
                </a:lnTo>
              </a:path>
              <a:path w="184150" h="184785">
                <a:moveTo>
                  <a:pt x="91931" y="184204"/>
                </a:moveTo>
                <a:lnTo>
                  <a:pt x="91931" y="0"/>
                </a:lnTo>
              </a:path>
            </a:pathLst>
          </a:custGeom>
          <a:ln w="41662">
            <a:solidFill>
              <a:srgbClr val="8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424143" y="3559511"/>
            <a:ext cx="184150" cy="184150"/>
          </a:xfrm>
          <a:custGeom>
            <a:avLst/>
            <a:gdLst/>
            <a:ahLst/>
            <a:cxnLst/>
            <a:rect l="l" t="t" r="r" b="b"/>
            <a:pathLst>
              <a:path w="184150" h="184150">
                <a:moveTo>
                  <a:pt x="183760" y="92061"/>
                </a:moveTo>
                <a:lnTo>
                  <a:pt x="0" y="92061"/>
                </a:lnTo>
              </a:path>
              <a:path w="184150" h="184150">
                <a:moveTo>
                  <a:pt x="91829" y="184122"/>
                </a:moveTo>
                <a:lnTo>
                  <a:pt x="91829" y="0"/>
                </a:lnTo>
              </a:path>
            </a:pathLst>
          </a:custGeom>
          <a:ln w="41662">
            <a:solidFill>
              <a:srgbClr val="8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688795" y="2591385"/>
            <a:ext cx="229870" cy="1336675"/>
          </a:xfrm>
          <a:custGeom>
            <a:avLst/>
            <a:gdLst/>
            <a:ahLst/>
            <a:cxnLst/>
            <a:rect l="l" t="t" r="r" b="b"/>
            <a:pathLst>
              <a:path w="229870" h="1336675">
                <a:moveTo>
                  <a:pt x="183760" y="1244412"/>
                </a:moveTo>
                <a:lnTo>
                  <a:pt x="0" y="1244412"/>
                </a:lnTo>
              </a:path>
              <a:path w="229870" h="1336675">
                <a:moveTo>
                  <a:pt x="91829" y="1336473"/>
                </a:moveTo>
                <a:lnTo>
                  <a:pt x="91829" y="1152248"/>
                </a:lnTo>
              </a:path>
              <a:path w="229870" h="1336675">
                <a:moveTo>
                  <a:pt x="229317" y="92265"/>
                </a:moveTo>
                <a:lnTo>
                  <a:pt x="45250" y="92265"/>
                </a:lnTo>
              </a:path>
              <a:path w="229870" h="1336675">
                <a:moveTo>
                  <a:pt x="137181" y="184429"/>
                </a:moveTo>
                <a:lnTo>
                  <a:pt x="137181" y="0"/>
                </a:lnTo>
              </a:path>
            </a:pathLst>
          </a:custGeom>
          <a:ln w="41662">
            <a:solidFill>
              <a:srgbClr val="8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338341" y="1899750"/>
            <a:ext cx="177800" cy="0"/>
          </a:xfrm>
          <a:custGeom>
            <a:avLst/>
            <a:gdLst/>
            <a:ahLst/>
            <a:cxnLst/>
            <a:rect l="l" t="t" r="r" b="b"/>
            <a:pathLst>
              <a:path w="177800">
                <a:moveTo>
                  <a:pt x="177631" y="0"/>
                </a:moveTo>
                <a:lnTo>
                  <a:pt x="0" y="0"/>
                </a:lnTo>
              </a:path>
            </a:pathLst>
          </a:custGeom>
          <a:ln w="41668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143540" y="2130874"/>
            <a:ext cx="176530" cy="0"/>
          </a:xfrm>
          <a:custGeom>
            <a:avLst/>
            <a:gdLst/>
            <a:ahLst/>
            <a:cxnLst/>
            <a:rect l="l" t="t" r="r" b="b"/>
            <a:pathLst>
              <a:path w="176529">
                <a:moveTo>
                  <a:pt x="176405" y="0"/>
                </a:moveTo>
                <a:lnTo>
                  <a:pt x="0" y="0"/>
                </a:lnTo>
              </a:path>
            </a:pathLst>
          </a:custGeom>
          <a:ln w="41668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545375" y="3743633"/>
            <a:ext cx="178435" cy="0"/>
          </a:xfrm>
          <a:custGeom>
            <a:avLst/>
            <a:gdLst/>
            <a:ahLst/>
            <a:cxnLst/>
            <a:rect l="l" t="t" r="r" b="b"/>
            <a:pathLst>
              <a:path w="178435">
                <a:moveTo>
                  <a:pt x="177938" y="0"/>
                </a:moveTo>
                <a:lnTo>
                  <a:pt x="0" y="0"/>
                </a:lnTo>
              </a:path>
            </a:pathLst>
          </a:custGeom>
          <a:ln w="41668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384903" y="2729119"/>
            <a:ext cx="177800" cy="0"/>
          </a:xfrm>
          <a:custGeom>
            <a:avLst/>
            <a:gdLst/>
            <a:ahLst/>
            <a:cxnLst/>
            <a:rect l="l" t="t" r="r" b="b"/>
            <a:pathLst>
              <a:path w="177800">
                <a:moveTo>
                  <a:pt x="177631" y="0"/>
                </a:moveTo>
                <a:lnTo>
                  <a:pt x="0" y="0"/>
                </a:lnTo>
              </a:path>
            </a:pathLst>
          </a:custGeom>
          <a:ln w="41668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476835" y="2176342"/>
            <a:ext cx="178435" cy="0"/>
          </a:xfrm>
          <a:custGeom>
            <a:avLst/>
            <a:gdLst/>
            <a:ahLst/>
            <a:cxnLst/>
            <a:rect l="l" t="t" r="r" b="b"/>
            <a:pathLst>
              <a:path w="178435">
                <a:moveTo>
                  <a:pt x="177835" y="0"/>
                </a:moveTo>
                <a:lnTo>
                  <a:pt x="0" y="0"/>
                </a:lnTo>
              </a:path>
            </a:pathLst>
          </a:custGeom>
          <a:ln w="41668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408193" y="1715525"/>
            <a:ext cx="176530" cy="0"/>
          </a:xfrm>
          <a:custGeom>
            <a:avLst/>
            <a:gdLst/>
            <a:ahLst/>
            <a:cxnLst/>
            <a:rect l="l" t="t" r="r" b="b"/>
            <a:pathLst>
              <a:path w="176529">
                <a:moveTo>
                  <a:pt x="176405" y="0"/>
                </a:moveTo>
                <a:lnTo>
                  <a:pt x="0" y="0"/>
                </a:lnTo>
              </a:path>
            </a:pathLst>
          </a:custGeom>
          <a:ln w="41668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424143" y="2360465"/>
            <a:ext cx="184150" cy="184785"/>
          </a:xfrm>
          <a:custGeom>
            <a:avLst/>
            <a:gdLst/>
            <a:ahLst/>
            <a:cxnLst/>
            <a:rect l="l" t="t" r="r" b="b"/>
            <a:pathLst>
              <a:path w="184150" h="184785">
                <a:moveTo>
                  <a:pt x="183760" y="92163"/>
                </a:moveTo>
                <a:lnTo>
                  <a:pt x="0" y="92163"/>
                </a:lnTo>
              </a:path>
              <a:path w="184150" h="184785">
                <a:moveTo>
                  <a:pt x="91829" y="184224"/>
                </a:moveTo>
                <a:lnTo>
                  <a:pt x="91829" y="0"/>
                </a:lnTo>
              </a:path>
            </a:pathLst>
          </a:custGeom>
          <a:ln w="41662">
            <a:solidFill>
              <a:srgbClr val="8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832106" y="2176342"/>
            <a:ext cx="178435" cy="0"/>
          </a:xfrm>
          <a:custGeom>
            <a:avLst/>
            <a:gdLst/>
            <a:ahLst/>
            <a:cxnLst/>
            <a:rect l="l" t="t" r="r" b="b"/>
            <a:pathLst>
              <a:path w="178435">
                <a:moveTo>
                  <a:pt x="177938" y="0"/>
                </a:moveTo>
                <a:lnTo>
                  <a:pt x="0" y="0"/>
                </a:lnTo>
              </a:path>
            </a:pathLst>
          </a:custGeom>
          <a:ln w="41668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579703" y="1807688"/>
            <a:ext cx="177800" cy="0"/>
          </a:xfrm>
          <a:custGeom>
            <a:avLst/>
            <a:gdLst/>
            <a:ahLst/>
            <a:cxnLst/>
            <a:rect l="l" t="t" r="r" b="b"/>
            <a:pathLst>
              <a:path w="177800">
                <a:moveTo>
                  <a:pt x="177631" y="0"/>
                </a:moveTo>
                <a:lnTo>
                  <a:pt x="0" y="0"/>
                </a:lnTo>
              </a:path>
            </a:pathLst>
          </a:custGeom>
          <a:ln w="41668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946014" y="2969848"/>
            <a:ext cx="177800" cy="0"/>
          </a:xfrm>
          <a:custGeom>
            <a:avLst/>
            <a:gdLst/>
            <a:ahLst/>
            <a:cxnLst/>
            <a:rect l="l" t="t" r="r" b="b"/>
            <a:pathLst>
              <a:path w="177800">
                <a:moveTo>
                  <a:pt x="177733" y="0"/>
                </a:moveTo>
                <a:lnTo>
                  <a:pt x="0" y="0"/>
                </a:lnTo>
              </a:path>
            </a:pathLst>
          </a:custGeom>
          <a:ln w="41668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273384" y="2256143"/>
            <a:ext cx="1741805" cy="1743710"/>
          </a:xfrm>
          <a:custGeom>
            <a:avLst/>
            <a:gdLst/>
            <a:ahLst/>
            <a:cxnLst/>
            <a:rect l="l" t="t" r="r" b="b"/>
            <a:pathLst>
              <a:path w="1741804" h="1743710">
                <a:moveTo>
                  <a:pt x="0" y="872079"/>
                </a:moveTo>
                <a:lnTo>
                  <a:pt x="2451" y="806992"/>
                </a:lnTo>
                <a:lnTo>
                  <a:pt x="4903" y="788601"/>
                </a:lnTo>
              </a:path>
              <a:path w="1741804" h="1743710">
                <a:moveTo>
                  <a:pt x="17160" y="706246"/>
                </a:moveTo>
                <a:lnTo>
                  <a:pt x="22063" y="678045"/>
                </a:lnTo>
                <a:lnTo>
                  <a:pt x="36772" y="625220"/>
                </a:lnTo>
              </a:path>
              <a:path w="1741804" h="1743710">
                <a:moveTo>
                  <a:pt x="63739" y="546646"/>
                </a:moveTo>
                <a:lnTo>
                  <a:pt x="87028" y="493820"/>
                </a:lnTo>
                <a:lnTo>
                  <a:pt x="99285" y="470524"/>
                </a:lnTo>
              </a:path>
              <a:path w="1741804" h="1743710">
                <a:moveTo>
                  <a:pt x="140961" y="398081"/>
                </a:moveTo>
                <a:lnTo>
                  <a:pt x="151993" y="380915"/>
                </a:lnTo>
                <a:lnTo>
                  <a:pt x="188663" y="329111"/>
                </a:lnTo>
              </a:path>
              <a:path w="1741804" h="1743710">
                <a:moveTo>
                  <a:pt x="245047" y="266477"/>
                </a:moveTo>
                <a:lnTo>
                  <a:pt x="278143" y="233269"/>
                </a:lnTo>
                <a:lnTo>
                  <a:pt x="306335" y="209973"/>
                </a:lnTo>
              </a:path>
              <a:path w="1741804" h="1743710">
                <a:moveTo>
                  <a:pt x="371300" y="157148"/>
                </a:moveTo>
                <a:lnTo>
                  <a:pt x="379880" y="151017"/>
                </a:lnTo>
                <a:lnTo>
                  <a:pt x="434937" y="116583"/>
                </a:lnTo>
                <a:lnTo>
                  <a:pt x="442291" y="112905"/>
                </a:lnTo>
              </a:path>
              <a:path w="1741804" h="1743710">
                <a:moveTo>
                  <a:pt x="517062" y="76121"/>
                </a:moveTo>
                <a:lnTo>
                  <a:pt x="552609" y="60182"/>
                </a:lnTo>
                <a:lnTo>
                  <a:pt x="594284" y="45366"/>
                </a:lnTo>
              </a:path>
              <a:path w="1741804" h="1743710">
                <a:moveTo>
                  <a:pt x="673856" y="22070"/>
                </a:moveTo>
                <a:lnTo>
                  <a:pt x="676307" y="22070"/>
                </a:lnTo>
                <a:lnTo>
                  <a:pt x="741272" y="9808"/>
                </a:lnTo>
                <a:lnTo>
                  <a:pt x="755981" y="8582"/>
                </a:lnTo>
              </a:path>
              <a:path w="1741804" h="1743710">
                <a:moveTo>
                  <a:pt x="839332" y="1226"/>
                </a:moveTo>
                <a:lnTo>
                  <a:pt x="869874" y="0"/>
                </a:lnTo>
                <a:lnTo>
                  <a:pt x="922581" y="2452"/>
                </a:lnTo>
              </a:path>
              <a:path w="1741804" h="1743710">
                <a:moveTo>
                  <a:pt x="1005932" y="11035"/>
                </a:moveTo>
                <a:lnTo>
                  <a:pt x="1064768" y="22070"/>
                </a:lnTo>
                <a:lnTo>
                  <a:pt x="1086729" y="28200"/>
                </a:lnTo>
              </a:path>
              <a:path w="1741804" h="1743710">
                <a:moveTo>
                  <a:pt x="1166607" y="52723"/>
                </a:moveTo>
                <a:lnTo>
                  <a:pt x="1188671" y="60182"/>
                </a:lnTo>
                <a:lnTo>
                  <a:pt x="1243830" y="83478"/>
                </a:lnTo>
              </a:path>
              <a:path w="1741804" h="1743710">
                <a:moveTo>
                  <a:pt x="1317375" y="122816"/>
                </a:moveTo>
                <a:lnTo>
                  <a:pt x="1361502" y="151017"/>
                </a:lnTo>
                <a:lnTo>
                  <a:pt x="1386017" y="169409"/>
                </a:lnTo>
              </a:path>
              <a:path w="1741804" h="1743710">
                <a:moveTo>
                  <a:pt x="1450879" y="222234"/>
                </a:moveTo>
                <a:lnTo>
                  <a:pt x="1463137" y="233269"/>
                </a:lnTo>
                <a:lnTo>
                  <a:pt x="1508490" y="278738"/>
                </a:lnTo>
                <a:lnTo>
                  <a:pt x="1509715" y="281190"/>
                </a:lnTo>
              </a:path>
              <a:path w="1741804" h="1743710">
                <a:moveTo>
                  <a:pt x="1563648" y="345255"/>
                </a:moveTo>
                <a:lnTo>
                  <a:pt x="1589389" y="380915"/>
                </a:lnTo>
                <a:lnTo>
                  <a:pt x="1610227" y="414020"/>
                </a:lnTo>
              </a:path>
              <a:path w="1741804" h="1743710">
                <a:moveTo>
                  <a:pt x="1650574" y="486464"/>
                </a:moveTo>
                <a:lnTo>
                  <a:pt x="1654252" y="493820"/>
                </a:lnTo>
                <a:lnTo>
                  <a:pt x="1681218" y="554003"/>
                </a:lnTo>
                <a:lnTo>
                  <a:pt x="1683670" y="562585"/>
                </a:lnTo>
              </a:path>
              <a:path w="1741804" h="1743710">
                <a:moveTo>
                  <a:pt x="1709410" y="642488"/>
                </a:moveTo>
                <a:lnTo>
                  <a:pt x="1719216" y="678045"/>
                </a:lnTo>
                <a:lnTo>
                  <a:pt x="1727797" y="723514"/>
                </a:lnTo>
              </a:path>
              <a:path w="1741804" h="1743710">
                <a:moveTo>
                  <a:pt x="1738828" y="805766"/>
                </a:moveTo>
                <a:lnTo>
                  <a:pt x="1738828" y="806992"/>
                </a:lnTo>
                <a:lnTo>
                  <a:pt x="1741280" y="872079"/>
                </a:lnTo>
                <a:lnTo>
                  <a:pt x="1740054" y="889245"/>
                </a:lnTo>
              </a:path>
              <a:path w="1741804" h="1743710">
                <a:moveTo>
                  <a:pt x="1735151" y="972723"/>
                </a:moveTo>
                <a:lnTo>
                  <a:pt x="1731474" y="1002252"/>
                </a:lnTo>
                <a:lnTo>
                  <a:pt x="1721668" y="1055282"/>
                </a:lnTo>
              </a:path>
              <a:path w="1741804" h="1743710">
                <a:moveTo>
                  <a:pt x="1699604" y="1136308"/>
                </a:moveTo>
                <a:lnTo>
                  <a:pt x="1681218" y="1191586"/>
                </a:lnTo>
                <a:lnTo>
                  <a:pt x="1670186" y="1214883"/>
                </a:lnTo>
              </a:path>
              <a:path w="1741804" h="1743710">
                <a:moveTo>
                  <a:pt x="1634640" y="1289778"/>
                </a:moveTo>
                <a:lnTo>
                  <a:pt x="1624834" y="1308272"/>
                </a:lnTo>
                <a:lnTo>
                  <a:pt x="1590615" y="1360995"/>
                </a:lnTo>
              </a:path>
              <a:path w="1741804" h="1743710">
                <a:moveTo>
                  <a:pt x="1541585" y="1428534"/>
                </a:moveTo>
                <a:lnTo>
                  <a:pt x="1508490" y="1465420"/>
                </a:lnTo>
                <a:lnTo>
                  <a:pt x="1485200" y="1489943"/>
                </a:lnTo>
              </a:path>
              <a:path w="1741804" h="1743710">
                <a:moveTo>
                  <a:pt x="1422687" y="1545220"/>
                </a:moveTo>
                <a:lnTo>
                  <a:pt x="1412881" y="1553803"/>
                </a:lnTo>
                <a:lnTo>
                  <a:pt x="1361502" y="1593141"/>
                </a:lnTo>
                <a:lnTo>
                  <a:pt x="1356599" y="1595594"/>
                </a:lnTo>
              </a:path>
              <a:path w="1741804" h="1743710">
                <a:moveTo>
                  <a:pt x="1285505" y="1638508"/>
                </a:moveTo>
                <a:lnTo>
                  <a:pt x="1248733" y="1658228"/>
                </a:lnTo>
                <a:lnTo>
                  <a:pt x="1210734" y="1674168"/>
                </a:lnTo>
              </a:path>
              <a:path w="1741804" h="1743710">
                <a:moveTo>
                  <a:pt x="1133614" y="1703901"/>
                </a:moveTo>
                <a:lnTo>
                  <a:pt x="1127486" y="1706353"/>
                </a:lnTo>
                <a:lnTo>
                  <a:pt x="1064768" y="1723519"/>
                </a:lnTo>
                <a:lnTo>
                  <a:pt x="1052510" y="1725971"/>
                </a:lnTo>
              </a:path>
              <a:path w="1741804" h="1743710">
                <a:moveTo>
                  <a:pt x="970385" y="1738232"/>
                </a:moveTo>
                <a:lnTo>
                  <a:pt x="936064" y="1741911"/>
                </a:lnTo>
                <a:lnTo>
                  <a:pt x="887034" y="1743137"/>
                </a:lnTo>
              </a:path>
              <a:path w="1741804" h="1743710">
                <a:moveTo>
                  <a:pt x="803785" y="1741911"/>
                </a:moveTo>
                <a:lnTo>
                  <a:pt x="741272" y="1734554"/>
                </a:lnTo>
                <a:lnTo>
                  <a:pt x="721660" y="1730876"/>
                </a:lnTo>
              </a:path>
              <a:path w="1741804" h="1743710">
                <a:moveTo>
                  <a:pt x="640760" y="1713710"/>
                </a:moveTo>
                <a:lnTo>
                  <a:pt x="613896" y="1706353"/>
                </a:lnTo>
                <a:lnTo>
                  <a:pt x="561189" y="1687961"/>
                </a:lnTo>
              </a:path>
              <a:path w="1741804" h="1743710">
                <a:moveTo>
                  <a:pt x="485192" y="1654550"/>
                </a:moveTo>
                <a:lnTo>
                  <a:pt x="434937" y="1627473"/>
                </a:lnTo>
                <a:lnTo>
                  <a:pt x="412873" y="1613985"/>
                </a:lnTo>
              </a:path>
              <a:path w="1741804" h="1743710">
                <a:moveTo>
                  <a:pt x="344333" y="1566064"/>
                </a:moveTo>
                <a:lnTo>
                  <a:pt x="328398" y="1553803"/>
                </a:lnTo>
                <a:lnTo>
                  <a:pt x="279368" y="1513341"/>
                </a:lnTo>
              </a:path>
              <a:path w="1741804" h="1743710">
                <a:moveTo>
                  <a:pt x="221758" y="1453159"/>
                </a:moveTo>
                <a:lnTo>
                  <a:pt x="189889" y="1416273"/>
                </a:lnTo>
                <a:lnTo>
                  <a:pt x="169153" y="1388072"/>
                </a:lnTo>
              </a:path>
              <a:path w="1741804" h="1743710">
                <a:moveTo>
                  <a:pt x="122575" y="1318081"/>
                </a:moveTo>
                <a:lnTo>
                  <a:pt x="116446" y="1308272"/>
                </a:lnTo>
                <a:lnTo>
                  <a:pt x="87028" y="1250542"/>
                </a:lnTo>
                <a:lnTo>
                  <a:pt x="84576" y="1244412"/>
                </a:lnTo>
              </a:path>
              <a:path w="1741804" h="1743710">
                <a:moveTo>
                  <a:pt x="51481" y="1167064"/>
                </a:moveTo>
                <a:lnTo>
                  <a:pt x="39224" y="1128952"/>
                </a:lnTo>
                <a:lnTo>
                  <a:pt x="28192" y="1087161"/>
                </a:lnTo>
              </a:path>
              <a:path w="1741804" h="1743710">
                <a:moveTo>
                  <a:pt x="11031" y="1005931"/>
                </a:moveTo>
                <a:lnTo>
                  <a:pt x="9806" y="1002252"/>
                </a:lnTo>
                <a:lnTo>
                  <a:pt x="2451" y="937166"/>
                </a:lnTo>
                <a:lnTo>
                  <a:pt x="2451" y="923678"/>
                </a:lnTo>
              </a:path>
            </a:pathLst>
          </a:custGeom>
          <a:ln w="4166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5883595" y="1623504"/>
            <a:ext cx="2481580" cy="278511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50">
              <a:latin typeface="Times New Roman"/>
              <a:cs typeface="Times New Roman"/>
            </a:endParaRPr>
          </a:p>
          <a:p>
            <a:pPr marL="42545" algn="ctr">
              <a:lnSpc>
                <a:spcPct val="100000"/>
              </a:lnSpc>
            </a:pPr>
            <a:r>
              <a:rPr sz="1100" spc="15" dirty="0">
                <a:latin typeface="Arial"/>
                <a:cs typeface="Arial"/>
              </a:rPr>
              <a:t>X</a:t>
            </a:r>
            <a:endParaRPr sz="11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6710773" y="4122097"/>
            <a:ext cx="184150" cy="184785"/>
          </a:xfrm>
          <a:custGeom>
            <a:avLst/>
            <a:gdLst/>
            <a:ahLst/>
            <a:cxnLst/>
            <a:rect l="l" t="t" r="r" b="b"/>
            <a:pathLst>
              <a:path w="184150" h="184785">
                <a:moveTo>
                  <a:pt x="183862" y="92163"/>
                </a:moveTo>
                <a:lnTo>
                  <a:pt x="0" y="92163"/>
                </a:lnTo>
              </a:path>
              <a:path w="184150" h="184785">
                <a:moveTo>
                  <a:pt x="91931" y="184214"/>
                </a:moveTo>
                <a:lnTo>
                  <a:pt x="91931" y="0"/>
                </a:lnTo>
              </a:path>
            </a:pathLst>
          </a:custGeom>
          <a:ln w="41662">
            <a:solidFill>
              <a:srgbClr val="8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767165" y="4122097"/>
            <a:ext cx="184150" cy="184785"/>
          </a:xfrm>
          <a:custGeom>
            <a:avLst/>
            <a:gdLst/>
            <a:ahLst/>
            <a:cxnLst/>
            <a:rect l="l" t="t" r="r" b="b"/>
            <a:pathLst>
              <a:path w="184150" h="184785">
                <a:moveTo>
                  <a:pt x="183760" y="92163"/>
                </a:moveTo>
                <a:lnTo>
                  <a:pt x="0" y="92163"/>
                </a:lnTo>
              </a:path>
              <a:path w="184150" h="184785">
                <a:moveTo>
                  <a:pt x="91931" y="184214"/>
                </a:moveTo>
                <a:lnTo>
                  <a:pt x="91931" y="0"/>
                </a:lnTo>
              </a:path>
            </a:pathLst>
          </a:custGeom>
          <a:ln w="41662">
            <a:solidFill>
              <a:srgbClr val="8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089435" y="3569320"/>
            <a:ext cx="184150" cy="184150"/>
          </a:xfrm>
          <a:custGeom>
            <a:avLst/>
            <a:gdLst/>
            <a:ahLst/>
            <a:cxnLst/>
            <a:rect l="l" t="t" r="r" b="b"/>
            <a:pathLst>
              <a:path w="184150" h="184150">
                <a:moveTo>
                  <a:pt x="183760" y="92061"/>
                </a:moveTo>
                <a:lnTo>
                  <a:pt x="0" y="92061"/>
                </a:lnTo>
              </a:path>
              <a:path w="184150" h="184150">
                <a:moveTo>
                  <a:pt x="91829" y="184122"/>
                </a:moveTo>
                <a:lnTo>
                  <a:pt x="91829" y="0"/>
                </a:lnTo>
              </a:path>
            </a:pathLst>
          </a:custGeom>
          <a:ln w="41662">
            <a:solidFill>
              <a:srgbClr val="8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8003633" y="1910785"/>
            <a:ext cx="177800" cy="0"/>
          </a:xfrm>
          <a:custGeom>
            <a:avLst/>
            <a:gdLst/>
            <a:ahLst/>
            <a:cxnLst/>
            <a:rect l="l" t="t" r="r" b="b"/>
            <a:pathLst>
              <a:path w="177800">
                <a:moveTo>
                  <a:pt x="177631" y="0"/>
                </a:moveTo>
                <a:lnTo>
                  <a:pt x="0" y="0"/>
                </a:lnTo>
              </a:path>
            </a:pathLst>
          </a:custGeom>
          <a:ln w="41668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808833" y="2140683"/>
            <a:ext cx="177800" cy="0"/>
          </a:xfrm>
          <a:custGeom>
            <a:avLst/>
            <a:gdLst/>
            <a:ahLst/>
            <a:cxnLst/>
            <a:rect l="l" t="t" r="r" b="b"/>
            <a:pathLst>
              <a:path w="177800">
                <a:moveTo>
                  <a:pt x="177631" y="0"/>
                </a:moveTo>
                <a:lnTo>
                  <a:pt x="0" y="0"/>
                </a:lnTo>
              </a:path>
            </a:pathLst>
          </a:custGeom>
          <a:ln w="41668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073485" y="1726662"/>
            <a:ext cx="178435" cy="0"/>
          </a:xfrm>
          <a:custGeom>
            <a:avLst/>
            <a:gdLst/>
            <a:ahLst/>
            <a:cxnLst/>
            <a:rect l="l" t="t" r="r" b="b"/>
            <a:pathLst>
              <a:path w="178435">
                <a:moveTo>
                  <a:pt x="177835" y="0"/>
                </a:moveTo>
                <a:lnTo>
                  <a:pt x="0" y="0"/>
                </a:lnTo>
              </a:path>
            </a:pathLst>
          </a:custGeom>
          <a:ln w="41668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8089435" y="2371500"/>
            <a:ext cx="184150" cy="184785"/>
          </a:xfrm>
          <a:custGeom>
            <a:avLst/>
            <a:gdLst/>
            <a:ahLst/>
            <a:cxnLst/>
            <a:rect l="l" t="t" r="r" b="b"/>
            <a:pathLst>
              <a:path w="184150" h="184785">
                <a:moveTo>
                  <a:pt x="183760" y="92163"/>
                </a:moveTo>
                <a:lnTo>
                  <a:pt x="0" y="92163"/>
                </a:lnTo>
              </a:path>
              <a:path w="184150" h="184785">
                <a:moveTo>
                  <a:pt x="91829" y="184224"/>
                </a:moveTo>
                <a:lnTo>
                  <a:pt x="91829" y="0"/>
                </a:lnTo>
              </a:path>
            </a:pathLst>
          </a:custGeom>
          <a:ln w="41662">
            <a:solidFill>
              <a:srgbClr val="8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8" name="object 48"/>
          <p:cNvGrpSpPr/>
          <p:nvPr/>
        </p:nvGrpSpPr>
        <p:grpSpPr>
          <a:xfrm>
            <a:off x="6050195" y="2166543"/>
            <a:ext cx="1625600" cy="1771650"/>
            <a:chOff x="6050195" y="2166543"/>
            <a:chExt cx="1625600" cy="1771650"/>
          </a:xfrm>
        </p:grpSpPr>
        <p:sp>
          <p:nvSpPr>
            <p:cNvPr id="49" name="object 49"/>
            <p:cNvSpPr/>
            <p:nvPr/>
          </p:nvSpPr>
          <p:spPr>
            <a:xfrm>
              <a:off x="7353985" y="2601398"/>
              <a:ext cx="229870" cy="1336675"/>
            </a:xfrm>
            <a:custGeom>
              <a:avLst/>
              <a:gdLst/>
              <a:ahLst/>
              <a:cxnLst/>
              <a:rect l="l" t="t" r="r" b="b"/>
              <a:pathLst>
                <a:path w="229870" h="1336675">
                  <a:moveTo>
                    <a:pt x="184066" y="1244207"/>
                  </a:moveTo>
                  <a:lnTo>
                    <a:pt x="0" y="1244207"/>
                  </a:lnTo>
                </a:path>
                <a:path w="229870" h="1336675">
                  <a:moveTo>
                    <a:pt x="92135" y="1336575"/>
                  </a:moveTo>
                  <a:lnTo>
                    <a:pt x="92135" y="1152044"/>
                  </a:lnTo>
                </a:path>
                <a:path w="229870" h="1336675">
                  <a:moveTo>
                    <a:pt x="229419" y="92163"/>
                  </a:moveTo>
                  <a:lnTo>
                    <a:pt x="45659" y="92163"/>
                  </a:lnTo>
                </a:path>
                <a:path w="229870" h="1336675">
                  <a:moveTo>
                    <a:pt x="137488" y="184224"/>
                  </a:moveTo>
                  <a:lnTo>
                    <a:pt x="137488" y="0"/>
                  </a:lnTo>
                </a:path>
              </a:pathLst>
            </a:custGeom>
            <a:ln w="41662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6050195" y="2187377"/>
              <a:ext cx="1625600" cy="1566545"/>
            </a:xfrm>
            <a:custGeom>
              <a:avLst/>
              <a:gdLst/>
              <a:ahLst/>
              <a:cxnLst/>
              <a:rect l="l" t="t" r="r" b="b"/>
              <a:pathLst>
                <a:path w="1625600" h="1566545">
                  <a:moveTo>
                    <a:pt x="338409" y="1566064"/>
                  </a:moveTo>
                  <a:lnTo>
                    <a:pt x="160777" y="1566064"/>
                  </a:lnTo>
                </a:path>
                <a:path w="1625600" h="1566545">
                  <a:moveTo>
                    <a:pt x="177938" y="552776"/>
                  </a:moveTo>
                  <a:lnTo>
                    <a:pt x="0" y="552776"/>
                  </a:lnTo>
                </a:path>
                <a:path w="1625600" h="1566545">
                  <a:moveTo>
                    <a:pt x="269767" y="0"/>
                  </a:moveTo>
                  <a:lnTo>
                    <a:pt x="92135" y="0"/>
                  </a:lnTo>
                </a:path>
                <a:path w="1625600" h="1566545">
                  <a:moveTo>
                    <a:pt x="1625038" y="0"/>
                  </a:moveTo>
                  <a:lnTo>
                    <a:pt x="1447406" y="0"/>
                  </a:lnTo>
                </a:path>
              </a:pathLst>
            </a:custGeom>
            <a:ln w="41662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/>
          <p:nvPr/>
        </p:nvSpPr>
        <p:spPr>
          <a:xfrm>
            <a:off x="7244995" y="1818723"/>
            <a:ext cx="178435" cy="0"/>
          </a:xfrm>
          <a:custGeom>
            <a:avLst/>
            <a:gdLst/>
            <a:ahLst/>
            <a:cxnLst/>
            <a:rect l="l" t="t" r="r" b="b"/>
            <a:pathLst>
              <a:path w="178434">
                <a:moveTo>
                  <a:pt x="177938" y="0"/>
                </a:moveTo>
                <a:lnTo>
                  <a:pt x="0" y="0"/>
                </a:lnTo>
              </a:path>
            </a:pathLst>
          </a:custGeom>
          <a:ln w="41668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622390" y="4689700"/>
            <a:ext cx="7617459" cy="13519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2722880" algn="l"/>
                <a:tab pos="5394325" algn="l"/>
              </a:tabLst>
            </a:pPr>
            <a:r>
              <a:rPr sz="1750" spc="5" dirty="0">
                <a:latin typeface="Arial"/>
                <a:cs typeface="Arial"/>
              </a:rPr>
              <a:t>(a)</a:t>
            </a:r>
            <a:r>
              <a:rPr sz="1750" spc="1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1-nearest</a:t>
            </a:r>
            <a:r>
              <a:rPr sz="1750" spc="15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neighbor	(b)</a:t>
            </a:r>
            <a:r>
              <a:rPr sz="1750" spc="15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2-nearest</a:t>
            </a:r>
            <a:r>
              <a:rPr sz="1750" spc="15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neighbor	(c)</a:t>
            </a:r>
            <a:r>
              <a:rPr sz="1750" spc="-15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3-nearest</a:t>
            </a:r>
            <a:r>
              <a:rPr sz="1750" spc="-2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neighbor</a:t>
            </a:r>
            <a:endParaRPr sz="17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200">
              <a:latin typeface="Arial"/>
              <a:cs typeface="Arial"/>
            </a:endParaRPr>
          </a:p>
          <a:p>
            <a:pPr marL="574040" marR="417830" indent="-508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K-nearest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neighbors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5" dirty="0">
                <a:latin typeface="Arial"/>
                <a:cs typeface="Arial"/>
              </a:rPr>
              <a:t>a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record x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are data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points </a:t>
            </a:r>
            <a:r>
              <a:rPr sz="2400" spc="-6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that</a:t>
            </a:r>
            <a:r>
              <a:rPr sz="2400" spc="-5" dirty="0">
                <a:latin typeface="Arial"/>
                <a:cs typeface="Arial"/>
              </a:rPr>
              <a:t> have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k </a:t>
            </a:r>
            <a:r>
              <a:rPr sz="2400" spc="-5" dirty="0">
                <a:latin typeface="Arial"/>
                <a:cs typeface="Arial"/>
              </a:rPr>
              <a:t>smallest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distance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to x</a:t>
            </a:r>
            <a:endParaRPr sz="2400">
              <a:latin typeface="Arial"/>
              <a:cs typeface="Arial"/>
            </a:endParaRPr>
          </a:p>
        </p:txBody>
      </p:sp>
      <p:sp>
        <p:nvSpPr>
          <p:cNvPr id="53" name="object 5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2332" y="187197"/>
            <a:ext cx="534162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KNN</a:t>
            </a:r>
            <a:r>
              <a:rPr spc="-25" dirty="0"/>
              <a:t> Feature</a:t>
            </a:r>
            <a:r>
              <a:rPr spc="-45" dirty="0"/>
              <a:t> </a:t>
            </a:r>
            <a:r>
              <a:rPr spc="-20" dirty="0"/>
              <a:t>Weighting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63370"/>
            <a:ext cx="6484620" cy="89471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355600" marR="5080" indent="-342900">
              <a:lnSpc>
                <a:spcPts val="3240"/>
              </a:lnSpc>
              <a:spcBef>
                <a:spcPts val="5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latin typeface="Calibri"/>
                <a:cs typeface="Calibri"/>
              </a:rPr>
              <a:t>Scale</a:t>
            </a:r>
            <a:r>
              <a:rPr sz="3000" spc="-4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each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feature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by </a:t>
            </a:r>
            <a:r>
              <a:rPr sz="3000" dirty="0">
                <a:latin typeface="Calibri"/>
                <a:cs typeface="Calibri"/>
              </a:rPr>
              <a:t>its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importance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for </a:t>
            </a:r>
            <a:r>
              <a:rPr sz="3000" spc="-66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classification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0540" y="3987165"/>
            <a:ext cx="8261350" cy="1809114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381000" marR="67945" indent="-342900">
              <a:lnSpc>
                <a:spcPts val="3240"/>
              </a:lnSpc>
              <a:spcBef>
                <a:spcPts val="505"/>
              </a:spcBef>
              <a:buFont typeface="Arial"/>
              <a:buChar char="•"/>
              <a:tabLst>
                <a:tab pos="380365" algn="l"/>
                <a:tab pos="381000" algn="l"/>
              </a:tabLst>
            </a:pPr>
            <a:r>
              <a:rPr sz="3000" spc="-5" dirty="0">
                <a:latin typeface="Calibri"/>
                <a:cs typeface="Calibri"/>
              </a:rPr>
              <a:t>Can use our prior </a:t>
            </a:r>
            <a:r>
              <a:rPr sz="3000" spc="-10" dirty="0">
                <a:latin typeface="Calibri"/>
                <a:cs typeface="Calibri"/>
              </a:rPr>
              <a:t>knowledge </a:t>
            </a:r>
            <a:r>
              <a:rPr sz="3000" dirty="0">
                <a:latin typeface="Calibri"/>
                <a:cs typeface="Calibri"/>
              </a:rPr>
              <a:t>about which </a:t>
            </a:r>
            <a:r>
              <a:rPr sz="3000" spc="-20" dirty="0">
                <a:latin typeface="Calibri"/>
                <a:cs typeface="Calibri"/>
              </a:rPr>
              <a:t>features </a:t>
            </a:r>
            <a:r>
              <a:rPr sz="3000" spc="-665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are </a:t>
            </a:r>
            <a:r>
              <a:rPr sz="3000" spc="-10" dirty="0">
                <a:latin typeface="Calibri"/>
                <a:cs typeface="Calibri"/>
              </a:rPr>
              <a:t>more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important</a:t>
            </a:r>
            <a:endParaRPr sz="3000">
              <a:latin typeface="Calibri"/>
              <a:cs typeface="Calibri"/>
            </a:endParaRPr>
          </a:p>
          <a:p>
            <a:pPr marL="381000" marR="30480" indent="-342900">
              <a:lnSpc>
                <a:spcPts val="3240"/>
              </a:lnSpc>
              <a:spcBef>
                <a:spcPts val="720"/>
              </a:spcBef>
              <a:buFont typeface="Arial"/>
              <a:buChar char="•"/>
              <a:tabLst>
                <a:tab pos="380365" algn="l"/>
                <a:tab pos="381000" algn="l"/>
              </a:tabLst>
            </a:pPr>
            <a:r>
              <a:rPr sz="3000" spc="-5" dirty="0">
                <a:latin typeface="Calibri"/>
                <a:cs typeface="Calibri"/>
              </a:rPr>
              <a:t>Can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learn</a:t>
            </a:r>
            <a:r>
              <a:rPr sz="3000" dirty="0">
                <a:latin typeface="Calibri"/>
                <a:cs typeface="Calibri"/>
              </a:rPr>
              <a:t> the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weights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b="1" spc="-5" dirty="0">
                <a:latin typeface="Calibri"/>
                <a:cs typeface="Calibri"/>
              </a:rPr>
              <a:t>w</a:t>
            </a:r>
            <a:r>
              <a:rPr sz="3000" b="1" spc="-7" baseline="-20833" dirty="0">
                <a:latin typeface="Calibri"/>
                <a:cs typeface="Calibri"/>
              </a:rPr>
              <a:t>k</a:t>
            </a:r>
            <a:r>
              <a:rPr sz="3000" b="1" spc="345" baseline="-20833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using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b="1" spc="-15" dirty="0">
                <a:solidFill>
                  <a:srgbClr val="FF0000"/>
                </a:solidFill>
                <a:latin typeface="Calibri"/>
                <a:cs typeface="Calibri"/>
              </a:rPr>
              <a:t>cross‐validation</a:t>
            </a:r>
            <a:r>
              <a:rPr sz="3000" b="1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(to </a:t>
            </a:r>
            <a:r>
              <a:rPr sz="3000" spc="-66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be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covered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later)</a:t>
            </a:r>
            <a:endParaRPr sz="30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90700" y="2616707"/>
            <a:ext cx="5562600" cy="1383791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60473" y="42417"/>
            <a:ext cx="46247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5" dirty="0"/>
              <a:t>Feature</a:t>
            </a:r>
            <a:r>
              <a:rPr sz="4000" spc="-80" dirty="0"/>
              <a:t> </a:t>
            </a:r>
            <a:r>
              <a:rPr sz="4000" spc="-10" dirty="0"/>
              <a:t>Normalization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705408" y="1199464"/>
            <a:ext cx="7938134" cy="1254125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355600" marR="5080" indent="-342900">
              <a:lnSpc>
                <a:spcPts val="3240"/>
              </a:lnSpc>
              <a:spcBef>
                <a:spcPts val="509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spc="-10" dirty="0">
                <a:latin typeface="Calibri"/>
                <a:cs typeface="Calibri"/>
              </a:rPr>
              <a:t>Distance between neighbors could </a:t>
            </a:r>
            <a:r>
              <a:rPr sz="3000" spc="-5" dirty="0">
                <a:latin typeface="Calibri"/>
                <a:cs typeface="Calibri"/>
              </a:rPr>
              <a:t>be </a:t>
            </a:r>
            <a:r>
              <a:rPr sz="3000" spc="-15" dirty="0">
                <a:latin typeface="Calibri"/>
                <a:cs typeface="Calibri"/>
              </a:rPr>
              <a:t>dominated </a:t>
            </a:r>
            <a:r>
              <a:rPr sz="3000" spc="-66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by</a:t>
            </a:r>
            <a:r>
              <a:rPr sz="3000" spc="-5" dirty="0">
                <a:latin typeface="Calibri"/>
                <a:cs typeface="Calibri"/>
              </a:rPr>
              <a:t> some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attributes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with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relatively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large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numbers.</a:t>
            </a:r>
            <a:endParaRPr sz="3000">
              <a:latin typeface="Calibri"/>
              <a:cs typeface="Calibri"/>
            </a:endParaRPr>
          </a:p>
          <a:p>
            <a:pPr marL="615950" lvl="1" indent="-256540">
              <a:lnSpc>
                <a:spcPct val="100000"/>
              </a:lnSpc>
              <a:spcBef>
                <a:spcPts val="140"/>
              </a:spcBef>
              <a:buSzPct val="68181"/>
              <a:buFont typeface="Wingdings 3"/>
              <a:buChar char=""/>
              <a:tabLst>
                <a:tab pos="615950" algn="l"/>
                <a:tab pos="616585" algn="l"/>
              </a:tabLst>
            </a:pPr>
            <a:r>
              <a:rPr sz="2200" dirty="0">
                <a:latin typeface="Calibri"/>
                <a:cs typeface="Calibri"/>
              </a:rPr>
              <a:t>e.g., </a:t>
            </a:r>
            <a:r>
              <a:rPr sz="2200" spc="-10" dirty="0">
                <a:latin typeface="Calibri"/>
                <a:cs typeface="Calibri"/>
              </a:rPr>
              <a:t>income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of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customers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our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previous</a:t>
            </a:r>
            <a:r>
              <a:rPr sz="2200" spc="-15" dirty="0">
                <a:latin typeface="Calibri"/>
                <a:cs typeface="Calibri"/>
              </a:rPr>
              <a:t> example.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5408" y="3472688"/>
            <a:ext cx="7759700" cy="18611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latin typeface="Calibri"/>
                <a:cs typeface="Calibri"/>
              </a:rPr>
              <a:t>Arises</a:t>
            </a:r>
            <a:r>
              <a:rPr sz="3000" dirty="0">
                <a:latin typeface="Calibri"/>
                <a:cs typeface="Calibri"/>
              </a:rPr>
              <a:t> when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two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features </a:t>
            </a:r>
            <a:r>
              <a:rPr sz="3000" spc="-15" dirty="0">
                <a:latin typeface="Calibri"/>
                <a:cs typeface="Calibri"/>
              </a:rPr>
              <a:t>are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in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different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scales.</a:t>
            </a:r>
            <a:endParaRPr sz="3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31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spc="-10" dirty="0">
                <a:latin typeface="Calibri"/>
                <a:cs typeface="Calibri"/>
              </a:rPr>
              <a:t>Important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to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normalize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those </a:t>
            </a:r>
            <a:r>
              <a:rPr sz="3000" spc="-20" dirty="0">
                <a:latin typeface="Calibri"/>
                <a:cs typeface="Calibri"/>
              </a:rPr>
              <a:t>features.</a:t>
            </a:r>
            <a:endParaRPr sz="30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340"/>
              </a:spcBef>
            </a:pPr>
            <a:r>
              <a:rPr sz="2600" dirty="0">
                <a:latin typeface="Arial"/>
                <a:cs typeface="Arial"/>
              </a:rPr>
              <a:t>–</a:t>
            </a:r>
            <a:r>
              <a:rPr sz="2600" spc="75" dirty="0">
                <a:latin typeface="Arial"/>
                <a:cs typeface="Arial"/>
              </a:rPr>
              <a:t> </a:t>
            </a:r>
            <a:r>
              <a:rPr sz="2600" dirty="0">
                <a:latin typeface="Calibri"/>
                <a:cs typeface="Calibri"/>
              </a:rPr>
              <a:t>Mapping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values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to</a:t>
            </a:r>
            <a:r>
              <a:rPr sz="2600" spc="-10" dirty="0">
                <a:latin typeface="Calibri"/>
                <a:cs typeface="Calibri"/>
              </a:rPr>
              <a:t> numbers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between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0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–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1.</a:t>
            </a:r>
            <a:endParaRPr sz="26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27106" y="2719399"/>
            <a:ext cx="2215854" cy="70065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13713" y="461899"/>
            <a:ext cx="58750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Nominal/Categorical</a:t>
            </a:r>
            <a:r>
              <a:rPr spc="-45" dirty="0"/>
              <a:t> </a:t>
            </a:r>
            <a:r>
              <a:rPr spc="-25" dirty="0"/>
              <a:t>Data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9343" y="1577721"/>
            <a:ext cx="8134984" cy="1701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500" spc="-10" dirty="0">
                <a:latin typeface="Calibri"/>
                <a:cs typeface="Calibri"/>
              </a:rPr>
              <a:t>Distance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works naturally </a:t>
            </a:r>
            <a:r>
              <a:rPr sz="2500" spc="-5" dirty="0">
                <a:latin typeface="Calibri"/>
                <a:cs typeface="Calibri"/>
              </a:rPr>
              <a:t>with</a:t>
            </a:r>
            <a:r>
              <a:rPr sz="2500" spc="-1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numerical</a:t>
            </a:r>
            <a:r>
              <a:rPr sz="2500" spc="2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attributes.</a:t>
            </a:r>
            <a:endParaRPr sz="2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34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500" dirty="0">
                <a:latin typeface="Calibri"/>
                <a:cs typeface="Calibri"/>
              </a:rPr>
              <a:t>Binary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value</a:t>
            </a:r>
            <a:r>
              <a:rPr sz="2500" spc="-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categorical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20" dirty="0">
                <a:latin typeface="Calibri"/>
                <a:cs typeface="Calibri"/>
              </a:rPr>
              <a:t>data</a:t>
            </a:r>
            <a:r>
              <a:rPr sz="2500" spc="1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attributes</a:t>
            </a:r>
            <a:r>
              <a:rPr sz="2500" spc="-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can</a:t>
            </a:r>
            <a:r>
              <a:rPr sz="2500" spc="1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be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regarded</a:t>
            </a:r>
            <a:r>
              <a:rPr sz="2500" spc="1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as 1 </a:t>
            </a:r>
            <a:r>
              <a:rPr sz="2500" spc="-55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or</a:t>
            </a:r>
            <a:r>
              <a:rPr sz="2500" spc="-1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0.</a:t>
            </a:r>
            <a:endParaRPr sz="25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3523" y="3131820"/>
            <a:ext cx="3198876" cy="34290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5"/>
              </a:spcBef>
            </a:pPr>
            <a:r>
              <a:rPr dirty="0"/>
              <a:t>KNN</a:t>
            </a:r>
            <a:r>
              <a:rPr spc="-80" dirty="0"/>
              <a:t> </a:t>
            </a:r>
            <a:r>
              <a:rPr spc="-5" dirty="0"/>
              <a:t>Classification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856232" y="1920239"/>
            <a:ext cx="5052060" cy="3238500"/>
            <a:chOff x="1856232" y="1920239"/>
            <a:chExt cx="5052060" cy="3238500"/>
          </a:xfrm>
        </p:grpSpPr>
        <p:sp>
          <p:nvSpPr>
            <p:cNvPr id="4" name="object 4"/>
            <p:cNvSpPr/>
            <p:nvPr/>
          </p:nvSpPr>
          <p:spPr>
            <a:xfrm>
              <a:off x="1912620" y="4459223"/>
              <a:ext cx="4991100" cy="0"/>
            </a:xfrm>
            <a:custGeom>
              <a:avLst/>
              <a:gdLst/>
              <a:ahLst/>
              <a:cxnLst/>
              <a:rect l="l" t="t" r="r" b="b"/>
              <a:pathLst>
                <a:path w="4991100">
                  <a:moveTo>
                    <a:pt x="0" y="0"/>
                  </a:moveTo>
                  <a:lnTo>
                    <a:pt x="4991100" y="0"/>
                  </a:lnTo>
                </a:path>
              </a:pathLst>
            </a:custGeom>
            <a:ln w="9144">
              <a:solidFill>
                <a:srgbClr val="8585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912620" y="3192779"/>
              <a:ext cx="4220210" cy="632460"/>
            </a:xfrm>
            <a:custGeom>
              <a:avLst/>
              <a:gdLst/>
              <a:ahLst/>
              <a:cxnLst/>
              <a:rect l="l" t="t" r="r" b="b"/>
              <a:pathLst>
                <a:path w="4220210" h="632460">
                  <a:moveTo>
                    <a:pt x="0" y="632460"/>
                  </a:moveTo>
                  <a:lnTo>
                    <a:pt x="4219956" y="632460"/>
                  </a:lnTo>
                </a:path>
                <a:path w="4220210" h="632460">
                  <a:moveTo>
                    <a:pt x="0" y="0"/>
                  </a:moveTo>
                  <a:lnTo>
                    <a:pt x="2295144" y="0"/>
                  </a:lnTo>
                </a:path>
              </a:pathLst>
            </a:custGeom>
            <a:ln w="9144">
              <a:solidFill>
                <a:srgbClr val="8585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856232" y="1924811"/>
              <a:ext cx="5047615" cy="3234055"/>
            </a:xfrm>
            <a:custGeom>
              <a:avLst/>
              <a:gdLst/>
              <a:ahLst/>
              <a:cxnLst/>
              <a:rect l="l" t="t" r="r" b="b"/>
              <a:pathLst>
                <a:path w="5047615" h="3234054">
                  <a:moveTo>
                    <a:pt x="56387" y="633984"/>
                  </a:moveTo>
                  <a:lnTo>
                    <a:pt x="5047488" y="633984"/>
                  </a:lnTo>
                </a:path>
                <a:path w="5047615" h="3234054">
                  <a:moveTo>
                    <a:pt x="56387" y="0"/>
                  </a:moveTo>
                  <a:lnTo>
                    <a:pt x="5047488" y="0"/>
                  </a:lnTo>
                </a:path>
                <a:path w="5047615" h="3234054">
                  <a:moveTo>
                    <a:pt x="56387" y="3168396"/>
                  </a:moveTo>
                  <a:lnTo>
                    <a:pt x="56387" y="0"/>
                  </a:lnTo>
                </a:path>
                <a:path w="5047615" h="3234054">
                  <a:moveTo>
                    <a:pt x="0" y="3168396"/>
                  </a:moveTo>
                  <a:lnTo>
                    <a:pt x="56387" y="3168396"/>
                  </a:lnTo>
                </a:path>
                <a:path w="5047615" h="3234054">
                  <a:moveTo>
                    <a:pt x="0" y="2534412"/>
                  </a:moveTo>
                  <a:lnTo>
                    <a:pt x="56387" y="2534412"/>
                  </a:lnTo>
                </a:path>
                <a:path w="5047615" h="3234054">
                  <a:moveTo>
                    <a:pt x="0" y="1900427"/>
                  </a:moveTo>
                  <a:lnTo>
                    <a:pt x="56387" y="1900427"/>
                  </a:lnTo>
                </a:path>
                <a:path w="5047615" h="3234054">
                  <a:moveTo>
                    <a:pt x="0" y="1267967"/>
                  </a:moveTo>
                  <a:lnTo>
                    <a:pt x="56387" y="1267967"/>
                  </a:lnTo>
                </a:path>
                <a:path w="5047615" h="3234054">
                  <a:moveTo>
                    <a:pt x="0" y="633984"/>
                  </a:moveTo>
                  <a:lnTo>
                    <a:pt x="56387" y="633984"/>
                  </a:lnTo>
                </a:path>
                <a:path w="5047615" h="3234054">
                  <a:moveTo>
                    <a:pt x="0" y="0"/>
                  </a:moveTo>
                  <a:lnTo>
                    <a:pt x="56387" y="0"/>
                  </a:lnTo>
                </a:path>
                <a:path w="5047615" h="3234054">
                  <a:moveTo>
                    <a:pt x="56387" y="3168396"/>
                  </a:moveTo>
                  <a:lnTo>
                    <a:pt x="5047488" y="3168396"/>
                  </a:lnTo>
                </a:path>
                <a:path w="5047615" h="3234054">
                  <a:moveTo>
                    <a:pt x="56387" y="3168396"/>
                  </a:moveTo>
                  <a:lnTo>
                    <a:pt x="56387" y="3233928"/>
                  </a:lnTo>
                </a:path>
                <a:path w="5047615" h="3234054">
                  <a:moveTo>
                    <a:pt x="769619" y="3168396"/>
                  </a:moveTo>
                  <a:lnTo>
                    <a:pt x="769619" y="3233928"/>
                  </a:lnTo>
                </a:path>
                <a:path w="5047615" h="3234054">
                  <a:moveTo>
                    <a:pt x="1482852" y="3168396"/>
                  </a:moveTo>
                  <a:lnTo>
                    <a:pt x="1482852" y="3233928"/>
                  </a:lnTo>
                </a:path>
                <a:path w="5047615" h="3234054">
                  <a:moveTo>
                    <a:pt x="2196084" y="3168396"/>
                  </a:moveTo>
                  <a:lnTo>
                    <a:pt x="2196084" y="3233928"/>
                  </a:lnTo>
                </a:path>
                <a:path w="5047615" h="3234054">
                  <a:moveTo>
                    <a:pt x="2909316" y="3168396"/>
                  </a:moveTo>
                  <a:lnTo>
                    <a:pt x="2909316" y="3233928"/>
                  </a:lnTo>
                </a:path>
                <a:path w="5047615" h="3234054">
                  <a:moveTo>
                    <a:pt x="3622548" y="3168396"/>
                  </a:moveTo>
                  <a:lnTo>
                    <a:pt x="3622548" y="3233928"/>
                  </a:lnTo>
                </a:path>
                <a:path w="5047615" h="3234054">
                  <a:moveTo>
                    <a:pt x="4334256" y="3168396"/>
                  </a:moveTo>
                  <a:lnTo>
                    <a:pt x="4334256" y="3233928"/>
                  </a:lnTo>
                </a:path>
                <a:path w="5047615" h="3234054">
                  <a:moveTo>
                    <a:pt x="5047488" y="3168396"/>
                  </a:moveTo>
                  <a:lnTo>
                    <a:pt x="5047488" y="3233928"/>
                  </a:lnTo>
                </a:path>
              </a:pathLst>
            </a:custGeom>
            <a:ln w="9144">
              <a:solidFill>
                <a:srgbClr val="8585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21024" y="4512563"/>
              <a:ext cx="149351" cy="14935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34255" y="4258055"/>
              <a:ext cx="149352" cy="14935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47488" y="4005072"/>
              <a:ext cx="149351" cy="149352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64408" y="4765547"/>
              <a:ext cx="149352" cy="149352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34255" y="3497579"/>
              <a:ext cx="149352" cy="149352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45835" y="4789932"/>
              <a:ext cx="149351" cy="149352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3494532" y="3831335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114300" y="0"/>
                  </a:moveTo>
                  <a:lnTo>
                    <a:pt x="0" y="0"/>
                  </a:lnTo>
                  <a:lnTo>
                    <a:pt x="0" y="114300"/>
                  </a:lnTo>
                  <a:lnTo>
                    <a:pt x="114300" y="114300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494532" y="3831335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0" y="114300"/>
                  </a:moveTo>
                  <a:lnTo>
                    <a:pt x="114300" y="114300"/>
                  </a:lnTo>
                  <a:lnTo>
                    <a:pt x="114300" y="0"/>
                  </a:lnTo>
                  <a:lnTo>
                    <a:pt x="0" y="0"/>
                  </a:lnTo>
                  <a:lnTo>
                    <a:pt x="0" y="114300"/>
                  </a:lnTo>
                  <a:close/>
                </a:path>
              </a:pathLst>
            </a:custGeom>
            <a:ln w="9144">
              <a:solidFill>
                <a:srgbClr val="BD4A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707636" y="4250435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114300" y="0"/>
                  </a:moveTo>
                  <a:lnTo>
                    <a:pt x="0" y="0"/>
                  </a:lnTo>
                  <a:lnTo>
                    <a:pt x="0" y="114300"/>
                  </a:lnTo>
                  <a:lnTo>
                    <a:pt x="114300" y="114300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07636" y="4250435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0" y="114300"/>
                  </a:moveTo>
                  <a:lnTo>
                    <a:pt x="114300" y="114300"/>
                  </a:lnTo>
                  <a:lnTo>
                    <a:pt x="114300" y="0"/>
                  </a:lnTo>
                  <a:lnTo>
                    <a:pt x="0" y="0"/>
                  </a:lnTo>
                  <a:lnTo>
                    <a:pt x="0" y="114300"/>
                  </a:lnTo>
                  <a:close/>
                </a:path>
              </a:pathLst>
            </a:custGeom>
            <a:ln w="9144">
              <a:solidFill>
                <a:srgbClr val="BD4A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246876" y="3825239"/>
              <a:ext cx="657225" cy="0"/>
            </a:xfrm>
            <a:custGeom>
              <a:avLst/>
              <a:gdLst/>
              <a:ahLst/>
              <a:cxnLst/>
              <a:rect l="l" t="t" r="r" b="b"/>
              <a:pathLst>
                <a:path w="657225">
                  <a:moveTo>
                    <a:pt x="0" y="0"/>
                  </a:moveTo>
                  <a:lnTo>
                    <a:pt x="656844" y="0"/>
                  </a:lnTo>
                </a:path>
              </a:pathLst>
            </a:custGeom>
            <a:ln w="9144">
              <a:solidFill>
                <a:srgbClr val="8585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132576" y="3767327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114300" y="0"/>
                  </a:moveTo>
                  <a:lnTo>
                    <a:pt x="0" y="0"/>
                  </a:lnTo>
                  <a:lnTo>
                    <a:pt x="0" y="114300"/>
                  </a:lnTo>
                  <a:lnTo>
                    <a:pt x="114300" y="114300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132576" y="3767327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0" y="114300"/>
                  </a:moveTo>
                  <a:lnTo>
                    <a:pt x="114300" y="114300"/>
                  </a:lnTo>
                  <a:lnTo>
                    <a:pt x="114300" y="0"/>
                  </a:lnTo>
                  <a:lnTo>
                    <a:pt x="0" y="0"/>
                  </a:lnTo>
                  <a:lnTo>
                    <a:pt x="0" y="114300"/>
                  </a:lnTo>
                  <a:close/>
                </a:path>
              </a:pathLst>
            </a:custGeom>
            <a:ln w="9144">
              <a:solidFill>
                <a:srgbClr val="BD4A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277611" y="2246375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114300" y="0"/>
                  </a:moveTo>
                  <a:lnTo>
                    <a:pt x="0" y="0"/>
                  </a:lnTo>
                  <a:lnTo>
                    <a:pt x="0" y="114300"/>
                  </a:lnTo>
                  <a:lnTo>
                    <a:pt x="114300" y="114300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277611" y="2246375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0" y="114300"/>
                  </a:moveTo>
                  <a:lnTo>
                    <a:pt x="114300" y="114300"/>
                  </a:lnTo>
                  <a:lnTo>
                    <a:pt x="114300" y="0"/>
                  </a:lnTo>
                  <a:lnTo>
                    <a:pt x="0" y="0"/>
                  </a:lnTo>
                  <a:lnTo>
                    <a:pt x="0" y="114300"/>
                  </a:lnTo>
                  <a:close/>
                </a:path>
              </a:pathLst>
            </a:custGeom>
            <a:ln w="9144">
              <a:solidFill>
                <a:srgbClr val="BD4A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322064" y="3192779"/>
              <a:ext cx="2581910" cy="0"/>
            </a:xfrm>
            <a:custGeom>
              <a:avLst/>
              <a:gdLst/>
              <a:ahLst/>
              <a:cxnLst/>
              <a:rect l="l" t="t" r="r" b="b"/>
              <a:pathLst>
                <a:path w="2581909">
                  <a:moveTo>
                    <a:pt x="0" y="0"/>
                  </a:moveTo>
                  <a:lnTo>
                    <a:pt x="2581656" y="0"/>
                  </a:lnTo>
                </a:path>
              </a:pathLst>
            </a:custGeom>
            <a:ln w="9144">
              <a:solidFill>
                <a:srgbClr val="8585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207764" y="3134867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114300" y="0"/>
                  </a:moveTo>
                  <a:lnTo>
                    <a:pt x="0" y="0"/>
                  </a:lnTo>
                  <a:lnTo>
                    <a:pt x="0" y="114300"/>
                  </a:lnTo>
                  <a:lnTo>
                    <a:pt x="114300" y="114300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207764" y="3134867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0" y="114300"/>
                  </a:moveTo>
                  <a:lnTo>
                    <a:pt x="114300" y="114300"/>
                  </a:lnTo>
                  <a:lnTo>
                    <a:pt x="114300" y="0"/>
                  </a:lnTo>
                  <a:lnTo>
                    <a:pt x="0" y="0"/>
                  </a:lnTo>
                  <a:lnTo>
                    <a:pt x="0" y="114300"/>
                  </a:lnTo>
                  <a:close/>
                </a:path>
              </a:pathLst>
            </a:custGeom>
            <a:ln w="9144">
              <a:solidFill>
                <a:srgbClr val="BD4A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38827" y="3241547"/>
              <a:ext cx="1042415" cy="441959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4496561" y="3264915"/>
              <a:ext cx="842010" cy="272415"/>
            </a:xfrm>
            <a:custGeom>
              <a:avLst/>
              <a:gdLst/>
              <a:ahLst/>
              <a:cxnLst/>
              <a:rect l="l" t="t" r="r" b="b"/>
              <a:pathLst>
                <a:path w="842010" h="272414">
                  <a:moveTo>
                    <a:pt x="91821" y="155829"/>
                  </a:moveTo>
                  <a:lnTo>
                    <a:pt x="83565" y="155956"/>
                  </a:lnTo>
                  <a:lnTo>
                    <a:pt x="78612" y="161036"/>
                  </a:lnTo>
                  <a:lnTo>
                    <a:pt x="0" y="241046"/>
                  </a:lnTo>
                  <a:lnTo>
                    <a:pt x="115188" y="271907"/>
                  </a:lnTo>
                  <a:lnTo>
                    <a:pt x="122300" y="267843"/>
                  </a:lnTo>
                  <a:lnTo>
                    <a:pt x="124205" y="260985"/>
                  </a:lnTo>
                  <a:lnTo>
                    <a:pt x="125984" y="254000"/>
                  </a:lnTo>
                  <a:lnTo>
                    <a:pt x="121920" y="246887"/>
                  </a:lnTo>
                  <a:lnTo>
                    <a:pt x="121430" y="246761"/>
                  </a:lnTo>
                  <a:lnTo>
                    <a:pt x="28193" y="246761"/>
                  </a:lnTo>
                  <a:lnTo>
                    <a:pt x="21336" y="221742"/>
                  </a:lnTo>
                  <a:lnTo>
                    <a:pt x="67638" y="209120"/>
                  </a:lnTo>
                  <a:lnTo>
                    <a:pt x="97027" y="179197"/>
                  </a:lnTo>
                  <a:lnTo>
                    <a:pt x="102108" y="174117"/>
                  </a:lnTo>
                  <a:lnTo>
                    <a:pt x="101980" y="165862"/>
                  </a:lnTo>
                  <a:lnTo>
                    <a:pt x="96900" y="160909"/>
                  </a:lnTo>
                  <a:lnTo>
                    <a:pt x="91821" y="155829"/>
                  </a:lnTo>
                  <a:close/>
                </a:path>
                <a:path w="842010" h="272414">
                  <a:moveTo>
                    <a:pt x="67638" y="209120"/>
                  </a:moveTo>
                  <a:lnTo>
                    <a:pt x="21336" y="221742"/>
                  </a:lnTo>
                  <a:lnTo>
                    <a:pt x="28193" y="246761"/>
                  </a:lnTo>
                  <a:lnTo>
                    <a:pt x="40765" y="243332"/>
                  </a:lnTo>
                  <a:lnTo>
                    <a:pt x="34036" y="243332"/>
                  </a:lnTo>
                  <a:lnTo>
                    <a:pt x="28066" y="221742"/>
                  </a:lnTo>
                  <a:lnTo>
                    <a:pt x="55241" y="221742"/>
                  </a:lnTo>
                  <a:lnTo>
                    <a:pt x="67638" y="209120"/>
                  </a:lnTo>
                  <a:close/>
                </a:path>
                <a:path w="842010" h="272414">
                  <a:moveTo>
                    <a:pt x="74345" y="234172"/>
                  </a:moveTo>
                  <a:lnTo>
                    <a:pt x="28193" y="246761"/>
                  </a:lnTo>
                  <a:lnTo>
                    <a:pt x="121430" y="246761"/>
                  </a:lnTo>
                  <a:lnTo>
                    <a:pt x="74345" y="234172"/>
                  </a:lnTo>
                  <a:close/>
                </a:path>
                <a:path w="842010" h="272414">
                  <a:moveTo>
                    <a:pt x="28066" y="221742"/>
                  </a:moveTo>
                  <a:lnTo>
                    <a:pt x="34036" y="243332"/>
                  </a:lnTo>
                  <a:lnTo>
                    <a:pt x="49568" y="227517"/>
                  </a:lnTo>
                  <a:lnTo>
                    <a:pt x="28066" y="221742"/>
                  </a:lnTo>
                  <a:close/>
                </a:path>
                <a:path w="842010" h="272414">
                  <a:moveTo>
                    <a:pt x="49568" y="227517"/>
                  </a:moveTo>
                  <a:lnTo>
                    <a:pt x="34036" y="243332"/>
                  </a:lnTo>
                  <a:lnTo>
                    <a:pt x="40765" y="243332"/>
                  </a:lnTo>
                  <a:lnTo>
                    <a:pt x="74345" y="234172"/>
                  </a:lnTo>
                  <a:lnTo>
                    <a:pt x="49568" y="227517"/>
                  </a:lnTo>
                  <a:close/>
                </a:path>
                <a:path w="842010" h="272414">
                  <a:moveTo>
                    <a:pt x="834771" y="0"/>
                  </a:moveTo>
                  <a:lnTo>
                    <a:pt x="67638" y="209120"/>
                  </a:lnTo>
                  <a:lnTo>
                    <a:pt x="49568" y="227517"/>
                  </a:lnTo>
                  <a:lnTo>
                    <a:pt x="74345" y="234172"/>
                  </a:lnTo>
                  <a:lnTo>
                    <a:pt x="841628" y="24892"/>
                  </a:lnTo>
                  <a:lnTo>
                    <a:pt x="834771" y="0"/>
                  </a:lnTo>
                  <a:close/>
                </a:path>
                <a:path w="842010" h="272414">
                  <a:moveTo>
                    <a:pt x="55241" y="221742"/>
                  </a:moveTo>
                  <a:lnTo>
                    <a:pt x="28066" y="221742"/>
                  </a:lnTo>
                  <a:lnTo>
                    <a:pt x="49568" y="227517"/>
                  </a:lnTo>
                  <a:lnTo>
                    <a:pt x="55241" y="221742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62955" y="3243072"/>
              <a:ext cx="967739" cy="592835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5405120" y="3265804"/>
              <a:ext cx="768350" cy="400685"/>
            </a:xfrm>
            <a:custGeom>
              <a:avLst/>
              <a:gdLst/>
              <a:ahLst/>
              <a:cxnLst/>
              <a:rect l="l" t="t" r="r" b="b"/>
              <a:pathLst>
                <a:path w="768350" h="400685">
                  <a:moveTo>
                    <a:pt x="696213" y="371220"/>
                  </a:moveTo>
                  <a:lnTo>
                    <a:pt x="647191" y="374396"/>
                  </a:lnTo>
                  <a:lnTo>
                    <a:pt x="641730" y="380619"/>
                  </a:lnTo>
                  <a:lnTo>
                    <a:pt x="642259" y="388112"/>
                  </a:lnTo>
                  <a:lnTo>
                    <a:pt x="642619" y="394843"/>
                  </a:lnTo>
                  <a:lnTo>
                    <a:pt x="648842" y="400304"/>
                  </a:lnTo>
                  <a:lnTo>
                    <a:pt x="765879" y="392684"/>
                  </a:lnTo>
                  <a:lnTo>
                    <a:pt x="739139" y="392684"/>
                  </a:lnTo>
                  <a:lnTo>
                    <a:pt x="696213" y="371220"/>
                  </a:lnTo>
                  <a:close/>
                </a:path>
                <a:path w="768350" h="400685">
                  <a:moveTo>
                    <a:pt x="721936" y="369583"/>
                  </a:moveTo>
                  <a:lnTo>
                    <a:pt x="696213" y="371220"/>
                  </a:lnTo>
                  <a:lnTo>
                    <a:pt x="739139" y="392684"/>
                  </a:lnTo>
                  <a:lnTo>
                    <a:pt x="741413" y="388112"/>
                  </a:lnTo>
                  <a:lnTo>
                    <a:pt x="734059" y="388112"/>
                  </a:lnTo>
                  <a:lnTo>
                    <a:pt x="721936" y="369583"/>
                  </a:lnTo>
                  <a:close/>
                </a:path>
                <a:path w="768350" h="400685">
                  <a:moveTo>
                    <a:pt x="694563" y="290957"/>
                  </a:moveTo>
                  <a:lnTo>
                    <a:pt x="682625" y="298831"/>
                  </a:lnTo>
                  <a:lnTo>
                    <a:pt x="680846" y="306832"/>
                  </a:lnTo>
                  <a:lnTo>
                    <a:pt x="684783" y="312800"/>
                  </a:lnTo>
                  <a:lnTo>
                    <a:pt x="707820" y="348008"/>
                  </a:lnTo>
                  <a:lnTo>
                    <a:pt x="750696" y="369443"/>
                  </a:lnTo>
                  <a:lnTo>
                    <a:pt x="739139" y="392684"/>
                  </a:lnTo>
                  <a:lnTo>
                    <a:pt x="765879" y="392684"/>
                  </a:lnTo>
                  <a:lnTo>
                    <a:pt x="767841" y="392557"/>
                  </a:lnTo>
                  <a:lnTo>
                    <a:pt x="706501" y="298704"/>
                  </a:lnTo>
                  <a:lnTo>
                    <a:pt x="702563" y="292735"/>
                  </a:lnTo>
                  <a:lnTo>
                    <a:pt x="694563" y="290957"/>
                  </a:lnTo>
                  <a:close/>
                </a:path>
                <a:path w="768350" h="400685">
                  <a:moveTo>
                    <a:pt x="744092" y="368173"/>
                  </a:moveTo>
                  <a:lnTo>
                    <a:pt x="721936" y="369583"/>
                  </a:lnTo>
                  <a:lnTo>
                    <a:pt x="734059" y="388112"/>
                  </a:lnTo>
                  <a:lnTo>
                    <a:pt x="744092" y="368173"/>
                  </a:lnTo>
                  <a:close/>
                </a:path>
                <a:path w="768350" h="400685">
                  <a:moveTo>
                    <a:pt x="748156" y="368173"/>
                  </a:moveTo>
                  <a:lnTo>
                    <a:pt x="744092" y="368173"/>
                  </a:lnTo>
                  <a:lnTo>
                    <a:pt x="734059" y="388112"/>
                  </a:lnTo>
                  <a:lnTo>
                    <a:pt x="741413" y="388112"/>
                  </a:lnTo>
                  <a:lnTo>
                    <a:pt x="750696" y="369443"/>
                  </a:lnTo>
                  <a:lnTo>
                    <a:pt x="748156" y="368173"/>
                  </a:lnTo>
                  <a:close/>
                </a:path>
                <a:path w="768350" h="400685">
                  <a:moveTo>
                    <a:pt x="11683" y="0"/>
                  </a:moveTo>
                  <a:lnTo>
                    <a:pt x="0" y="23114"/>
                  </a:lnTo>
                  <a:lnTo>
                    <a:pt x="696213" y="371220"/>
                  </a:lnTo>
                  <a:lnTo>
                    <a:pt x="721936" y="369583"/>
                  </a:lnTo>
                  <a:lnTo>
                    <a:pt x="707820" y="348008"/>
                  </a:lnTo>
                  <a:lnTo>
                    <a:pt x="11683" y="0"/>
                  </a:lnTo>
                  <a:close/>
                </a:path>
                <a:path w="768350" h="400685">
                  <a:moveTo>
                    <a:pt x="707820" y="348008"/>
                  </a:moveTo>
                  <a:lnTo>
                    <a:pt x="721936" y="369583"/>
                  </a:lnTo>
                  <a:lnTo>
                    <a:pt x="744092" y="368173"/>
                  </a:lnTo>
                  <a:lnTo>
                    <a:pt x="748156" y="368173"/>
                  </a:lnTo>
                  <a:lnTo>
                    <a:pt x="707820" y="348008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155691" y="2203703"/>
              <a:ext cx="361188" cy="1085088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5275834" y="2364485"/>
              <a:ext cx="120650" cy="838200"/>
            </a:xfrm>
            <a:custGeom>
              <a:avLst/>
              <a:gdLst/>
              <a:ahLst/>
              <a:cxnLst/>
              <a:rect l="l" t="t" r="r" b="b"/>
              <a:pathLst>
                <a:path w="120650" h="838200">
                  <a:moveTo>
                    <a:pt x="60399" y="51337"/>
                  </a:moveTo>
                  <a:lnTo>
                    <a:pt x="47318" y="73564"/>
                  </a:lnTo>
                  <a:lnTo>
                    <a:pt x="44450" y="838200"/>
                  </a:lnTo>
                  <a:lnTo>
                    <a:pt x="70357" y="838200"/>
                  </a:lnTo>
                  <a:lnTo>
                    <a:pt x="73226" y="73487"/>
                  </a:lnTo>
                  <a:lnTo>
                    <a:pt x="60399" y="51337"/>
                  </a:lnTo>
                  <a:close/>
                </a:path>
                <a:path w="120650" h="838200">
                  <a:moveTo>
                    <a:pt x="75420" y="25653"/>
                  </a:moveTo>
                  <a:lnTo>
                    <a:pt x="73405" y="25653"/>
                  </a:lnTo>
                  <a:lnTo>
                    <a:pt x="73270" y="73564"/>
                  </a:lnTo>
                  <a:lnTo>
                    <a:pt x="94361" y="109981"/>
                  </a:lnTo>
                  <a:lnTo>
                    <a:pt x="97916" y="116204"/>
                  </a:lnTo>
                  <a:lnTo>
                    <a:pt x="105790" y="118363"/>
                  </a:lnTo>
                  <a:lnTo>
                    <a:pt x="112013" y="114808"/>
                  </a:lnTo>
                  <a:lnTo>
                    <a:pt x="118237" y="111125"/>
                  </a:lnTo>
                  <a:lnTo>
                    <a:pt x="120268" y="103250"/>
                  </a:lnTo>
                  <a:lnTo>
                    <a:pt x="116712" y="97027"/>
                  </a:lnTo>
                  <a:lnTo>
                    <a:pt x="75420" y="25653"/>
                  </a:lnTo>
                  <a:close/>
                </a:path>
                <a:path w="120650" h="838200">
                  <a:moveTo>
                    <a:pt x="60578" y="0"/>
                  </a:moveTo>
                  <a:lnTo>
                    <a:pt x="3682" y="96647"/>
                  </a:lnTo>
                  <a:lnTo>
                    <a:pt x="0" y="102742"/>
                  </a:lnTo>
                  <a:lnTo>
                    <a:pt x="2158" y="110743"/>
                  </a:lnTo>
                  <a:lnTo>
                    <a:pt x="8254" y="114426"/>
                  </a:lnTo>
                  <a:lnTo>
                    <a:pt x="14477" y="117983"/>
                  </a:lnTo>
                  <a:lnTo>
                    <a:pt x="22351" y="115950"/>
                  </a:lnTo>
                  <a:lnTo>
                    <a:pt x="47318" y="73564"/>
                  </a:lnTo>
                  <a:lnTo>
                    <a:pt x="47498" y="25653"/>
                  </a:lnTo>
                  <a:lnTo>
                    <a:pt x="75420" y="25653"/>
                  </a:lnTo>
                  <a:lnTo>
                    <a:pt x="60578" y="0"/>
                  </a:lnTo>
                  <a:close/>
                </a:path>
                <a:path w="120650" h="838200">
                  <a:moveTo>
                    <a:pt x="73405" y="25653"/>
                  </a:moveTo>
                  <a:lnTo>
                    <a:pt x="47498" y="25653"/>
                  </a:lnTo>
                  <a:lnTo>
                    <a:pt x="47318" y="73564"/>
                  </a:lnTo>
                  <a:lnTo>
                    <a:pt x="60399" y="51337"/>
                  </a:lnTo>
                  <a:lnTo>
                    <a:pt x="49275" y="32130"/>
                  </a:lnTo>
                  <a:lnTo>
                    <a:pt x="73381" y="32130"/>
                  </a:lnTo>
                  <a:lnTo>
                    <a:pt x="73405" y="25653"/>
                  </a:lnTo>
                  <a:close/>
                </a:path>
                <a:path w="120650" h="838200">
                  <a:moveTo>
                    <a:pt x="73381" y="32130"/>
                  </a:moveTo>
                  <a:lnTo>
                    <a:pt x="49275" y="32130"/>
                  </a:lnTo>
                  <a:lnTo>
                    <a:pt x="71627" y="32258"/>
                  </a:lnTo>
                  <a:lnTo>
                    <a:pt x="60399" y="51337"/>
                  </a:lnTo>
                  <a:lnTo>
                    <a:pt x="73226" y="73487"/>
                  </a:lnTo>
                  <a:lnTo>
                    <a:pt x="73381" y="32130"/>
                  </a:lnTo>
                  <a:close/>
                </a:path>
                <a:path w="120650" h="838200">
                  <a:moveTo>
                    <a:pt x="49275" y="32130"/>
                  </a:moveTo>
                  <a:lnTo>
                    <a:pt x="60399" y="51337"/>
                  </a:lnTo>
                  <a:lnTo>
                    <a:pt x="71627" y="32258"/>
                  </a:lnTo>
                  <a:lnTo>
                    <a:pt x="49275" y="3213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001767" y="3305555"/>
              <a:ext cx="391667" cy="858012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5145659" y="3350767"/>
              <a:ext cx="182880" cy="612775"/>
            </a:xfrm>
            <a:custGeom>
              <a:avLst/>
              <a:gdLst/>
              <a:ahLst/>
              <a:cxnLst/>
              <a:rect l="l" t="t" r="r" b="b"/>
              <a:pathLst>
                <a:path w="182879" h="612775">
                  <a:moveTo>
                    <a:pt x="17271" y="487172"/>
                  </a:moveTo>
                  <a:lnTo>
                    <a:pt x="10540" y="489331"/>
                  </a:lnTo>
                  <a:lnTo>
                    <a:pt x="3682" y="491617"/>
                  </a:lnTo>
                  <a:lnTo>
                    <a:pt x="0" y="498856"/>
                  </a:lnTo>
                  <a:lnTo>
                    <a:pt x="2611" y="507111"/>
                  </a:lnTo>
                  <a:lnTo>
                    <a:pt x="36702" y="612394"/>
                  </a:lnTo>
                  <a:lnTo>
                    <a:pt x="57150" y="590169"/>
                  </a:lnTo>
                  <a:lnTo>
                    <a:pt x="54863" y="590169"/>
                  </a:lnTo>
                  <a:lnTo>
                    <a:pt x="29590" y="584581"/>
                  </a:lnTo>
                  <a:lnTo>
                    <a:pt x="39794" y="537896"/>
                  </a:lnTo>
                  <a:lnTo>
                    <a:pt x="26796" y="497713"/>
                  </a:lnTo>
                  <a:lnTo>
                    <a:pt x="24637" y="490982"/>
                  </a:lnTo>
                  <a:lnTo>
                    <a:pt x="17271" y="487172"/>
                  </a:lnTo>
                  <a:close/>
                </a:path>
                <a:path w="182879" h="612775">
                  <a:moveTo>
                    <a:pt x="39794" y="537896"/>
                  </a:moveTo>
                  <a:lnTo>
                    <a:pt x="29590" y="584581"/>
                  </a:lnTo>
                  <a:lnTo>
                    <a:pt x="54863" y="590169"/>
                  </a:lnTo>
                  <a:lnTo>
                    <a:pt x="56364" y="583311"/>
                  </a:lnTo>
                  <a:lnTo>
                    <a:pt x="54482" y="583311"/>
                  </a:lnTo>
                  <a:lnTo>
                    <a:pt x="32638" y="578612"/>
                  </a:lnTo>
                  <a:lnTo>
                    <a:pt x="47674" y="562260"/>
                  </a:lnTo>
                  <a:lnTo>
                    <a:pt x="39794" y="537896"/>
                  </a:lnTo>
                  <a:close/>
                </a:path>
                <a:path w="182879" h="612775">
                  <a:moveTo>
                    <a:pt x="106552" y="506730"/>
                  </a:moveTo>
                  <a:lnTo>
                    <a:pt x="98425" y="507111"/>
                  </a:lnTo>
                  <a:lnTo>
                    <a:pt x="65119" y="543288"/>
                  </a:lnTo>
                  <a:lnTo>
                    <a:pt x="54863" y="590169"/>
                  </a:lnTo>
                  <a:lnTo>
                    <a:pt x="57150" y="590169"/>
                  </a:lnTo>
                  <a:lnTo>
                    <a:pt x="117475" y="524637"/>
                  </a:lnTo>
                  <a:lnTo>
                    <a:pt x="117093" y="516382"/>
                  </a:lnTo>
                  <a:lnTo>
                    <a:pt x="111887" y="511556"/>
                  </a:lnTo>
                  <a:lnTo>
                    <a:pt x="106552" y="506730"/>
                  </a:lnTo>
                  <a:close/>
                </a:path>
                <a:path w="182879" h="612775">
                  <a:moveTo>
                    <a:pt x="47674" y="562260"/>
                  </a:moveTo>
                  <a:lnTo>
                    <a:pt x="32638" y="578612"/>
                  </a:lnTo>
                  <a:lnTo>
                    <a:pt x="54482" y="583311"/>
                  </a:lnTo>
                  <a:lnTo>
                    <a:pt x="47674" y="562260"/>
                  </a:lnTo>
                  <a:close/>
                </a:path>
                <a:path w="182879" h="612775">
                  <a:moveTo>
                    <a:pt x="65119" y="543288"/>
                  </a:moveTo>
                  <a:lnTo>
                    <a:pt x="47674" y="562260"/>
                  </a:lnTo>
                  <a:lnTo>
                    <a:pt x="54482" y="583311"/>
                  </a:lnTo>
                  <a:lnTo>
                    <a:pt x="56364" y="583311"/>
                  </a:lnTo>
                  <a:lnTo>
                    <a:pt x="65119" y="543288"/>
                  </a:lnTo>
                  <a:close/>
                </a:path>
                <a:path w="182879" h="612775">
                  <a:moveTo>
                    <a:pt x="157352" y="0"/>
                  </a:moveTo>
                  <a:lnTo>
                    <a:pt x="39794" y="537896"/>
                  </a:lnTo>
                  <a:lnTo>
                    <a:pt x="47674" y="562260"/>
                  </a:lnTo>
                  <a:lnTo>
                    <a:pt x="65119" y="543288"/>
                  </a:lnTo>
                  <a:lnTo>
                    <a:pt x="182752" y="5587"/>
                  </a:lnTo>
                  <a:lnTo>
                    <a:pt x="157352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213603" y="3179063"/>
              <a:ext cx="240791" cy="240791"/>
            </a:xfrm>
            <a:prstGeom prst="rect">
              <a:avLst/>
            </a:prstGeom>
          </p:spPr>
        </p:pic>
      </p:grpSp>
      <p:sp>
        <p:nvSpPr>
          <p:cNvPr id="34" name="object 34"/>
          <p:cNvSpPr txBox="1"/>
          <p:nvPr/>
        </p:nvSpPr>
        <p:spPr>
          <a:xfrm>
            <a:off x="1150721" y="4320285"/>
            <a:ext cx="611505" cy="873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libri"/>
                <a:cs typeface="Calibri"/>
              </a:rPr>
              <a:t>$50,000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00">
              <a:latin typeface="Calibri"/>
              <a:cs typeface="Calibri"/>
            </a:endParaRPr>
          </a:p>
          <a:p>
            <a:pPr marR="5715" algn="r">
              <a:lnSpc>
                <a:spcPct val="100000"/>
              </a:lnSpc>
            </a:pPr>
            <a:r>
              <a:rPr sz="1400" spc="-5" dirty="0">
                <a:latin typeface="Calibri"/>
                <a:cs typeface="Calibri"/>
              </a:rPr>
              <a:t>$0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060500" y="3686683"/>
            <a:ext cx="70167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libri"/>
                <a:cs typeface="Calibri"/>
              </a:rPr>
              <a:t>$100,000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060500" y="1784426"/>
            <a:ext cx="701675" cy="15081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Calibri"/>
                <a:cs typeface="Calibri"/>
              </a:rPr>
              <a:t>$250,000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Calibri"/>
                <a:cs typeface="Calibri"/>
              </a:rPr>
              <a:t>$200,000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Calibri"/>
                <a:cs typeface="Calibri"/>
              </a:rPr>
              <a:t>$150,000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849373" y="5201792"/>
            <a:ext cx="1282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alibri"/>
                <a:cs typeface="Calibri"/>
              </a:rPr>
              <a:t>0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511044" y="5201792"/>
            <a:ext cx="2330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Calibri"/>
                <a:cs typeface="Calibri"/>
              </a:rPr>
              <a:t>10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224022" y="5201792"/>
            <a:ext cx="2330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Calibri"/>
                <a:cs typeface="Calibri"/>
              </a:rPr>
              <a:t>20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937253" y="5201792"/>
            <a:ext cx="2330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Calibri"/>
                <a:cs typeface="Calibri"/>
              </a:rPr>
              <a:t>30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650104" y="5201792"/>
            <a:ext cx="2330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Calibri"/>
                <a:cs typeface="Calibri"/>
              </a:rPr>
              <a:t>40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363336" y="5201792"/>
            <a:ext cx="2330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Calibri"/>
                <a:cs typeface="Calibri"/>
              </a:rPr>
              <a:t>50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076315" y="5201792"/>
            <a:ext cx="2330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Calibri"/>
                <a:cs typeface="Calibri"/>
              </a:rPr>
              <a:t>60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6789546" y="5201792"/>
            <a:ext cx="2330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Calibri"/>
                <a:cs typeface="Calibri"/>
              </a:rPr>
              <a:t>70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45" name="object 4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7217664" y="3451859"/>
            <a:ext cx="109728" cy="109727"/>
          </a:xfrm>
          <a:prstGeom prst="rect">
            <a:avLst/>
          </a:prstGeom>
        </p:spPr>
      </p:pic>
      <p:sp>
        <p:nvSpPr>
          <p:cNvPr id="46" name="object 46"/>
          <p:cNvSpPr txBox="1"/>
          <p:nvPr/>
        </p:nvSpPr>
        <p:spPr>
          <a:xfrm>
            <a:off x="7354316" y="3290671"/>
            <a:ext cx="912494" cy="607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6400"/>
              </a:lnSpc>
              <a:spcBef>
                <a:spcPts val="100"/>
              </a:spcBef>
            </a:pPr>
            <a:r>
              <a:rPr sz="1400" spc="-10" dirty="0">
                <a:latin typeface="Calibri"/>
                <a:cs typeface="Calibri"/>
              </a:rPr>
              <a:t>N</a:t>
            </a:r>
            <a:r>
              <a:rPr sz="1400" spc="-5" dirty="0">
                <a:latin typeface="Calibri"/>
                <a:cs typeface="Calibri"/>
              </a:rPr>
              <a:t>on-De</a:t>
            </a:r>
            <a:r>
              <a:rPr sz="1400" spc="-15" dirty="0">
                <a:latin typeface="Calibri"/>
                <a:cs typeface="Calibri"/>
              </a:rPr>
              <a:t>f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10" dirty="0">
                <a:latin typeface="Calibri"/>
                <a:cs typeface="Calibri"/>
              </a:rPr>
              <a:t>u</a:t>
            </a:r>
            <a:r>
              <a:rPr sz="1400" dirty="0">
                <a:latin typeface="Calibri"/>
                <a:cs typeface="Calibri"/>
              </a:rPr>
              <a:t>lt  </a:t>
            </a:r>
            <a:r>
              <a:rPr sz="1400" spc="-5" dirty="0">
                <a:latin typeface="Calibri"/>
                <a:cs typeface="Calibri"/>
              </a:rPr>
              <a:t>Default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7217664" y="3742944"/>
            <a:ext cx="111760" cy="111760"/>
            <a:chOff x="7217664" y="3742944"/>
            <a:chExt cx="111760" cy="111760"/>
          </a:xfrm>
        </p:grpSpPr>
        <p:sp>
          <p:nvSpPr>
            <p:cNvPr id="48" name="object 48"/>
            <p:cNvSpPr/>
            <p:nvPr/>
          </p:nvSpPr>
          <p:spPr>
            <a:xfrm>
              <a:off x="7222236" y="3747516"/>
              <a:ext cx="102235" cy="102235"/>
            </a:xfrm>
            <a:custGeom>
              <a:avLst/>
              <a:gdLst/>
              <a:ahLst/>
              <a:cxnLst/>
              <a:rect l="l" t="t" r="r" b="b"/>
              <a:pathLst>
                <a:path w="102234" h="102235">
                  <a:moveTo>
                    <a:pt x="102107" y="0"/>
                  </a:moveTo>
                  <a:lnTo>
                    <a:pt x="0" y="0"/>
                  </a:lnTo>
                  <a:lnTo>
                    <a:pt x="0" y="102107"/>
                  </a:lnTo>
                  <a:lnTo>
                    <a:pt x="102107" y="102107"/>
                  </a:lnTo>
                  <a:lnTo>
                    <a:pt x="102107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7222236" y="3747516"/>
              <a:ext cx="102235" cy="102235"/>
            </a:xfrm>
            <a:custGeom>
              <a:avLst/>
              <a:gdLst/>
              <a:ahLst/>
              <a:cxnLst/>
              <a:rect l="l" t="t" r="r" b="b"/>
              <a:pathLst>
                <a:path w="102234" h="102235">
                  <a:moveTo>
                    <a:pt x="0" y="102107"/>
                  </a:moveTo>
                  <a:lnTo>
                    <a:pt x="102107" y="102107"/>
                  </a:lnTo>
                  <a:lnTo>
                    <a:pt x="102107" y="0"/>
                  </a:lnTo>
                  <a:lnTo>
                    <a:pt x="0" y="0"/>
                  </a:lnTo>
                  <a:lnTo>
                    <a:pt x="0" y="102107"/>
                  </a:lnTo>
                  <a:close/>
                </a:path>
              </a:pathLst>
            </a:custGeom>
            <a:ln w="9144">
              <a:solidFill>
                <a:srgbClr val="BD4A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4270375" y="5581599"/>
            <a:ext cx="3790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g</a:t>
            </a:r>
            <a:r>
              <a:rPr sz="1800" dirty="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307340" y="3371215"/>
            <a:ext cx="5873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Loan$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62836" y="461899"/>
            <a:ext cx="641731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KNN</a:t>
            </a:r>
            <a:r>
              <a:rPr spc="-10" dirty="0"/>
              <a:t> Classification</a:t>
            </a:r>
            <a:r>
              <a:rPr spc="10" dirty="0"/>
              <a:t> </a:t>
            </a:r>
            <a:r>
              <a:rPr dirty="0"/>
              <a:t>–</a:t>
            </a:r>
            <a:r>
              <a:rPr spc="-20" dirty="0"/>
              <a:t> </a:t>
            </a:r>
            <a:r>
              <a:rPr sz="4000" spc="-20" dirty="0"/>
              <a:t>Distance</a:t>
            </a:r>
            <a:endParaRPr sz="40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441450" y="1441450"/>
          <a:ext cx="6399528" cy="39687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52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49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82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310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3845">
                <a:tc>
                  <a:txBody>
                    <a:bodyPr/>
                    <a:lstStyle/>
                    <a:p>
                      <a:pPr marL="21590" algn="ctr">
                        <a:lnSpc>
                          <a:spcPts val="2115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Age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9BBA58"/>
                      </a:solidFill>
                      <a:prstDash val="solid"/>
                    </a:lnL>
                    <a:lnT w="12700">
                      <a:solidFill>
                        <a:srgbClr val="9BBA58"/>
                      </a:solidFill>
                      <a:prstDash val="solid"/>
                    </a:lnT>
                    <a:lnB w="12700">
                      <a:solidFill>
                        <a:srgbClr val="9BBA58"/>
                      </a:solidFill>
                      <a:prstDash val="solid"/>
                    </a:lnB>
                    <a:solidFill>
                      <a:srgbClr val="EBF0DE"/>
                    </a:solidFill>
                  </a:tcPr>
                </a:tc>
                <a:tc>
                  <a:txBody>
                    <a:bodyPr/>
                    <a:lstStyle/>
                    <a:p>
                      <a:pPr marL="574675">
                        <a:lnSpc>
                          <a:spcPts val="2115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Loan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12700">
                      <a:solidFill>
                        <a:srgbClr val="9BBA58"/>
                      </a:solidFill>
                      <a:prstDash val="solid"/>
                    </a:lnT>
                    <a:lnB w="12700">
                      <a:solidFill>
                        <a:srgbClr val="9BBA58"/>
                      </a:solidFill>
                      <a:prstDash val="solid"/>
                    </a:lnB>
                    <a:solidFill>
                      <a:srgbClr val="EBF0DE"/>
                    </a:solidFill>
                  </a:tcPr>
                </a:tc>
                <a:tc>
                  <a:txBody>
                    <a:bodyPr/>
                    <a:lstStyle/>
                    <a:p>
                      <a:pPr marR="227965" algn="ctr">
                        <a:lnSpc>
                          <a:spcPts val="2115"/>
                        </a:lnSpc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Default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12700">
                      <a:solidFill>
                        <a:srgbClr val="9BBA58"/>
                      </a:solidFill>
                      <a:prstDash val="solid"/>
                    </a:lnT>
                    <a:lnB w="12700">
                      <a:solidFill>
                        <a:srgbClr val="9BBA58"/>
                      </a:solidFill>
                      <a:prstDash val="solid"/>
                    </a:lnB>
                    <a:solidFill>
                      <a:srgbClr val="EBF0DE"/>
                    </a:solidFill>
                  </a:tcPr>
                </a:tc>
                <a:tc>
                  <a:txBody>
                    <a:bodyPr/>
                    <a:lstStyle/>
                    <a:p>
                      <a:pPr marL="458470">
                        <a:lnSpc>
                          <a:spcPts val="2115"/>
                        </a:lnSpc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Distance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>
                      <a:solidFill>
                        <a:srgbClr val="9BBA58"/>
                      </a:solidFill>
                      <a:prstDash val="solid"/>
                    </a:lnR>
                    <a:lnT w="12700">
                      <a:solidFill>
                        <a:srgbClr val="9BBA58"/>
                      </a:solidFill>
                      <a:prstDash val="solid"/>
                    </a:lnT>
                    <a:lnB w="12700">
                      <a:solidFill>
                        <a:srgbClr val="9BBA58"/>
                      </a:solidFill>
                      <a:prstDash val="solid"/>
                    </a:lnB>
                    <a:solidFill>
                      <a:srgbClr val="EBF0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3210">
                <a:tc>
                  <a:txBody>
                    <a:bodyPr/>
                    <a:lstStyle/>
                    <a:p>
                      <a:pPr marL="22225" algn="ctr">
                        <a:lnSpc>
                          <a:spcPts val="212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25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9BBA58"/>
                      </a:solidFill>
                      <a:prstDash val="solid"/>
                    </a:lnL>
                    <a:lnT w="12700">
                      <a:solidFill>
                        <a:srgbClr val="9BBA58"/>
                      </a:solidFill>
                      <a:prstDash val="solid"/>
                    </a:lnT>
                    <a:lnB w="12700">
                      <a:solidFill>
                        <a:srgbClr val="9BBA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265" algn="r">
                        <a:lnSpc>
                          <a:spcPts val="212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$40,000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12700">
                      <a:solidFill>
                        <a:srgbClr val="9BBA58"/>
                      </a:solidFill>
                      <a:prstDash val="solid"/>
                    </a:lnT>
                    <a:lnB w="12700">
                      <a:solidFill>
                        <a:srgbClr val="9BBA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7329" algn="ctr">
                        <a:lnSpc>
                          <a:spcPts val="212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12700">
                      <a:solidFill>
                        <a:srgbClr val="9BBA58"/>
                      </a:solidFill>
                      <a:prstDash val="solid"/>
                    </a:lnT>
                    <a:lnB w="12700">
                      <a:solidFill>
                        <a:srgbClr val="9BBA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r">
                        <a:lnSpc>
                          <a:spcPts val="212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102000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>
                      <a:solidFill>
                        <a:srgbClr val="9BBA58"/>
                      </a:solidFill>
                      <a:prstDash val="solid"/>
                    </a:lnR>
                    <a:lnT w="12700">
                      <a:solidFill>
                        <a:srgbClr val="9BBA58"/>
                      </a:solidFill>
                      <a:prstDash val="solid"/>
                    </a:lnT>
                    <a:lnB w="12700">
                      <a:solidFill>
                        <a:srgbClr val="9BBA5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3845">
                <a:tc>
                  <a:txBody>
                    <a:bodyPr/>
                    <a:lstStyle/>
                    <a:p>
                      <a:pPr marL="22225" algn="ctr">
                        <a:lnSpc>
                          <a:spcPts val="212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35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9BBA58"/>
                      </a:solidFill>
                      <a:prstDash val="solid"/>
                    </a:lnL>
                    <a:lnT w="12700">
                      <a:solidFill>
                        <a:srgbClr val="9BBA58"/>
                      </a:solidFill>
                      <a:prstDash val="solid"/>
                    </a:lnT>
                    <a:lnB w="12700">
                      <a:solidFill>
                        <a:srgbClr val="9BBA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265" algn="r">
                        <a:lnSpc>
                          <a:spcPts val="212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$60,000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12700">
                      <a:solidFill>
                        <a:srgbClr val="9BBA58"/>
                      </a:solidFill>
                      <a:prstDash val="solid"/>
                    </a:lnT>
                    <a:lnB w="12700">
                      <a:solidFill>
                        <a:srgbClr val="9BBA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7329" algn="ctr">
                        <a:lnSpc>
                          <a:spcPts val="212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12700">
                      <a:solidFill>
                        <a:srgbClr val="9BBA58"/>
                      </a:solidFill>
                      <a:prstDash val="solid"/>
                    </a:lnT>
                    <a:lnB w="12700">
                      <a:solidFill>
                        <a:srgbClr val="9BBA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r">
                        <a:lnSpc>
                          <a:spcPts val="212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82000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>
                      <a:solidFill>
                        <a:srgbClr val="9BBA58"/>
                      </a:solidFill>
                      <a:prstDash val="solid"/>
                    </a:lnR>
                    <a:lnT w="12700">
                      <a:solidFill>
                        <a:srgbClr val="9BBA58"/>
                      </a:solidFill>
                      <a:prstDash val="solid"/>
                    </a:lnT>
                    <a:lnB w="12700">
                      <a:solidFill>
                        <a:srgbClr val="9BBA5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3210">
                <a:tc>
                  <a:txBody>
                    <a:bodyPr/>
                    <a:lstStyle/>
                    <a:p>
                      <a:pPr marL="22225" algn="ctr">
                        <a:lnSpc>
                          <a:spcPts val="212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45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9BBA58"/>
                      </a:solidFill>
                      <a:prstDash val="solid"/>
                    </a:lnL>
                    <a:lnT w="12700">
                      <a:solidFill>
                        <a:srgbClr val="9BBA58"/>
                      </a:solidFill>
                      <a:prstDash val="solid"/>
                    </a:lnT>
                    <a:lnB w="12700">
                      <a:solidFill>
                        <a:srgbClr val="9BBA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265" algn="r">
                        <a:lnSpc>
                          <a:spcPts val="212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$80,000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12700">
                      <a:solidFill>
                        <a:srgbClr val="9BBA58"/>
                      </a:solidFill>
                      <a:prstDash val="solid"/>
                    </a:lnT>
                    <a:lnB w="12700">
                      <a:solidFill>
                        <a:srgbClr val="9BBA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7329" algn="ctr">
                        <a:lnSpc>
                          <a:spcPts val="212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12700">
                      <a:solidFill>
                        <a:srgbClr val="9BBA58"/>
                      </a:solidFill>
                      <a:prstDash val="solid"/>
                    </a:lnT>
                    <a:lnB w="12700">
                      <a:solidFill>
                        <a:srgbClr val="9BBA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r">
                        <a:lnSpc>
                          <a:spcPts val="212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62000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>
                      <a:solidFill>
                        <a:srgbClr val="9BBA58"/>
                      </a:solidFill>
                      <a:prstDash val="solid"/>
                    </a:lnR>
                    <a:lnT w="12700">
                      <a:solidFill>
                        <a:srgbClr val="9BBA58"/>
                      </a:solidFill>
                      <a:prstDash val="solid"/>
                    </a:lnT>
                    <a:lnB w="12700">
                      <a:solidFill>
                        <a:srgbClr val="9BBA5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3845">
                <a:tc>
                  <a:txBody>
                    <a:bodyPr/>
                    <a:lstStyle/>
                    <a:p>
                      <a:pPr marL="22225" algn="ctr">
                        <a:lnSpc>
                          <a:spcPts val="212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20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9BBA58"/>
                      </a:solidFill>
                      <a:prstDash val="solid"/>
                    </a:lnL>
                    <a:lnT w="12700">
                      <a:solidFill>
                        <a:srgbClr val="9BBA58"/>
                      </a:solidFill>
                      <a:prstDash val="solid"/>
                    </a:lnT>
                    <a:lnB w="12700">
                      <a:solidFill>
                        <a:srgbClr val="9BBA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265" algn="r">
                        <a:lnSpc>
                          <a:spcPts val="212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$20,000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12700">
                      <a:solidFill>
                        <a:srgbClr val="9BBA58"/>
                      </a:solidFill>
                      <a:prstDash val="solid"/>
                    </a:lnT>
                    <a:lnB w="12700">
                      <a:solidFill>
                        <a:srgbClr val="9BBA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7329" algn="ctr">
                        <a:lnSpc>
                          <a:spcPts val="212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12700">
                      <a:solidFill>
                        <a:srgbClr val="9BBA58"/>
                      </a:solidFill>
                      <a:prstDash val="solid"/>
                    </a:lnT>
                    <a:lnB w="12700">
                      <a:solidFill>
                        <a:srgbClr val="9BBA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r">
                        <a:lnSpc>
                          <a:spcPts val="212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122000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>
                      <a:solidFill>
                        <a:srgbClr val="9BBA58"/>
                      </a:solidFill>
                      <a:prstDash val="solid"/>
                    </a:lnR>
                    <a:lnT w="12700">
                      <a:solidFill>
                        <a:srgbClr val="9BBA58"/>
                      </a:solidFill>
                      <a:prstDash val="solid"/>
                    </a:lnT>
                    <a:lnB w="12700">
                      <a:solidFill>
                        <a:srgbClr val="9BBA5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3845">
                <a:tc>
                  <a:txBody>
                    <a:bodyPr/>
                    <a:lstStyle/>
                    <a:p>
                      <a:pPr marL="22225" algn="ctr">
                        <a:lnSpc>
                          <a:spcPts val="212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35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9BBA58"/>
                      </a:solidFill>
                      <a:prstDash val="solid"/>
                    </a:lnL>
                    <a:lnT w="12700">
                      <a:solidFill>
                        <a:srgbClr val="9BBA58"/>
                      </a:solidFill>
                      <a:prstDash val="solid"/>
                    </a:lnT>
                    <a:lnB w="12700">
                      <a:solidFill>
                        <a:srgbClr val="9BBA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4629" algn="r">
                        <a:lnSpc>
                          <a:spcPts val="212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$120,000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12700">
                      <a:solidFill>
                        <a:srgbClr val="9BBA58"/>
                      </a:solidFill>
                      <a:prstDash val="solid"/>
                    </a:lnT>
                    <a:lnB w="12700">
                      <a:solidFill>
                        <a:srgbClr val="9BBA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7329" algn="ctr">
                        <a:lnSpc>
                          <a:spcPts val="212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12700">
                      <a:solidFill>
                        <a:srgbClr val="9BBA58"/>
                      </a:solidFill>
                      <a:prstDash val="solid"/>
                    </a:lnT>
                    <a:lnB w="12700">
                      <a:solidFill>
                        <a:srgbClr val="9BBA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" algn="r">
                        <a:lnSpc>
                          <a:spcPts val="212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22000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>
                      <a:solidFill>
                        <a:srgbClr val="9BBA58"/>
                      </a:solidFill>
                      <a:prstDash val="solid"/>
                    </a:lnR>
                    <a:lnT w="12700">
                      <a:solidFill>
                        <a:srgbClr val="9BBA58"/>
                      </a:solidFill>
                      <a:prstDash val="solid"/>
                    </a:lnT>
                    <a:lnB w="12700">
                      <a:solidFill>
                        <a:srgbClr val="9BBA5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3210">
                <a:tc>
                  <a:txBody>
                    <a:bodyPr/>
                    <a:lstStyle/>
                    <a:p>
                      <a:pPr marL="22225" algn="ctr">
                        <a:lnSpc>
                          <a:spcPts val="212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52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9BBA58"/>
                      </a:solidFill>
                      <a:prstDash val="solid"/>
                    </a:lnL>
                    <a:lnT w="12700">
                      <a:solidFill>
                        <a:srgbClr val="9BBA58"/>
                      </a:solidFill>
                      <a:prstDash val="solid"/>
                    </a:lnT>
                    <a:lnB w="12700">
                      <a:solidFill>
                        <a:srgbClr val="9BBA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265" algn="r">
                        <a:lnSpc>
                          <a:spcPts val="212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$18,000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12700">
                      <a:solidFill>
                        <a:srgbClr val="9BBA58"/>
                      </a:solidFill>
                      <a:prstDash val="solid"/>
                    </a:lnT>
                    <a:lnB w="12700">
                      <a:solidFill>
                        <a:srgbClr val="9BBA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7329" algn="ctr">
                        <a:lnSpc>
                          <a:spcPts val="212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12700">
                      <a:solidFill>
                        <a:srgbClr val="9BBA58"/>
                      </a:solidFill>
                      <a:prstDash val="solid"/>
                    </a:lnT>
                    <a:lnB w="12700">
                      <a:solidFill>
                        <a:srgbClr val="9BBA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r">
                        <a:lnSpc>
                          <a:spcPts val="212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124000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>
                      <a:solidFill>
                        <a:srgbClr val="9BBA58"/>
                      </a:solidFill>
                      <a:prstDash val="solid"/>
                    </a:lnR>
                    <a:lnT w="12700">
                      <a:solidFill>
                        <a:srgbClr val="9BBA58"/>
                      </a:solidFill>
                      <a:prstDash val="solid"/>
                    </a:lnT>
                    <a:lnB w="12700">
                      <a:solidFill>
                        <a:srgbClr val="9BBA5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3845">
                <a:tc>
                  <a:txBody>
                    <a:bodyPr/>
                    <a:lstStyle/>
                    <a:p>
                      <a:pPr marL="22225" algn="ctr">
                        <a:lnSpc>
                          <a:spcPts val="212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23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9BBA58"/>
                      </a:solidFill>
                      <a:prstDash val="solid"/>
                    </a:lnL>
                    <a:lnT w="12700">
                      <a:solidFill>
                        <a:srgbClr val="9BBA58"/>
                      </a:solidFill>
                      <a:prstDash val="solid"/>
                    </a:lnT>
                    <a:lnB w="12700">
                      <a:solidFill>
                        <a:srgbClr val="9BBA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265" algn="r">
                        <a:lnSpc>
                          <a:spcPts val="212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$95,000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12700">
                      <a:solidFill>
                        <a:srgbClr val="9BBA58"/>
                      </a:solidFill>
                      <a:prstDash val="solid"/>
                    </a:lnT>
                    <a:lnB w="12700">
                      <a:solidFill>
                        <a:srgbClr val="9BBA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6695" algn="ctr">
                        <a:lnSpc>
                          <a:spcPts val="212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12700">
                      <a:solidFill>
                        <a:srgbClr val="9BBA58"/>
                      </a:solidFill>
                      <a:prstDash val="solid"/>
                    </a:lnT>
                    <a:lnB w="12700">
                      <a:solidFill>
                        <a:srgbClr val="9BBA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r">
                        <a:lnSpc>
                          <a:spcPts val="212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47000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>
                      <a:solidFill>
                        <a:srgbClr val="9BBA58"/>
                      </a:solidFill>
                      <a:prstDash val="solid"/>
                    </a:lnR>
                    <a:lnT w="12700">
                      <a:solidFill>
                        <a:srgbClr val="9BBA58"/>
                      </a:solidFill>
                      <a:prstDash val="solid"/>
                    </a:lnT>
                    <a:lnB w="12700">
                      <a:solidFill>
                        <a:srgbClr val="9BBA5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3210">
                <a:tc>
                  <a:txBody>
                    <a:bodyPr/>
                    <a:lstStyle/>
                    <a:p>
                      <a:pPr marL="22225" algn="ctr">
                        <a:lnSpc>
                          <a:spcPts val="212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40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9BBA58"/>
                      </a:solidFill>
                      <a:prstDash val="solid"/>
                    </a:lnL>
                    <a:lnT w="12700">
                      <a:solidFill>
                        <a:srgbClr val="9BBA58"/>
                      </a:solidFill>
                      <a:prstDash val="solid"/>
                    </a:lnT>
                    <a:lnB w="12700">
                      <a:solidFill>
                        <a:srgbClr val="9BBA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265" algn="r">
                        <a:lnSpc>
                          <a:spcPts val="212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$62,000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12700">
                      <a:solidFill>
                        <a:srgbClr val="9BBA58"/>
                      </a:solidFill>
                      <a:prstDash val="solid"/>
                    </a:lnT>
                    <a:lnB w="12700">
                      <a:solidFill>
                        <a:srgbClr val="9BBA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6695" algn="ctr">
                        <a:lnSpc>
                          <a:spcPts val="212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12700">
                      <a:solidFill>
                        <a:srgbClr val="9BBA58"/>
                      </a:solidFill>
                      <a:prstDash val="solid"/>
                    </a:lnT>
                    <a:lnB w="12700">
                      <a:solidFill>
                        <a:srgbClr val="9BBA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r">
                        <a:lnSpc>
                          <a:spcPts val="212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80000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>
                      <a:solidFill>
                        <a:srgbClr val="9BBA58"/>
                      </a:solidFill>
                      <a:prstDash val="solid"/>
                    </a:lnR>
                    <a:lnT w="12700">
                      <a:solidFill>
                        <a:srgbClr val="9BBA58"/>
                      </a:solidFill>
                      <a:prstDash val="solid"/>
                    </a:lnT>
                    <a:lnB w="12700">
                      <a:solidFill>
                        <a:srgbClr val="9BBA5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3210">
                <a:tc>
                  <a:txBody>
                    <a:bodyPr/>
                    <a:lstStyle/>
                    <a:p>
                      <a:pPr marL="22225" algn="ctr">
                        <a:lnSpc>
                          <a:spcPts val="212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60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9BBA58"/>
                      </a:solidFill>
                      <a:prstDash val="solid"/>
                    </a:lnL>
                    <a:lnT w="12700">
                      <a:solidFill>
                        <a:srgbClr val="9BBA58"/>
                      </a:solidFill>
                      <a:prstDash val="solid"/>
                    </a:lnT>
                    <a:lnB w="12700">
                      <a:solidFill>
                        <a:srgbClr val="9BBA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265" algn="r">
                        <a:lnSpc>
                          <a:spcPts val="212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$100,000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12700">
                      <a:solidFill>
                        <a:srgbClr val="9BBA58"/>
                      </a:solidFill>
                      <a:prstDash val="solid"/>
                    </a:lnT>
                    <a:lnB w="12700">
                      <a:solidFill>
                        <a:srgbClr val="9BBA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6695" algn="ctr">
                        <a:lnSpc>
                          <a:spcPts val="212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12700">
                      <a:solidFill>
                        <a:srgbClr val="9BBA58"/>
                      </a:solidFill>
                      <a:prstDash val="solid"/>
                    </a:lnT>
                    <a:lnB w="12700">
                      <a:solidFill>
                        <a:srgbClr val="9BBA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r">
                        <a:lnSpc>
                          <a:spcPts val="212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42000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>
                      <a:solidFill>
                        <a:srgbClr val="9BBA58"/>
                      </a:solidFill>
                      <a:prstDash val="solid"/>
                    </a:lnR>
                    <a:lnT w="12700">
                      <a:solidFill>
                        <a:srgbClr val="9BBA58"/>
                      </a:solidFill>
                      <a:prstDash val="solid"/>
                    </a:lnT>
                    <a:lnB w="12700">
                      <a:solidFill>
                        <a:srgbClr val="9BBA5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3210">
                <a:tc>
                  <a:txBody>
                    <a:bodyPr/>
                    <a:lstStyle/>
                    <a:p>
                      <a:pPr marL="22225" algn="ctr">
                        <a:lnSpc>
                          <a:spcPts val="2125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48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9BBA58"/>
                      </a:solidFill>
                      <a:prstDash val="solid"/>
                    </a:lnL>
                    <a:lnT w="12700">
                      <a:solidFill>
                        <a:srgbClr val="9BBA58"/>
                      </a:solidFill>
                      <a:prstDash val="solid"/>
                    </a:lnT>
                    <a:lnB w="12700">
                      <a:solidFill>
                        <a:srgbClr val="9BBA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265" algn="r">
                        <a:lnSpc>
                          <a:spcPts val="2125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$220,000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12700">
                      <a:solidFill>
                        <a:srgbClr val="9BBA58"/>
                      </a:solidFill>
                      <a:prstDash val="solid"/>
                    </a:lnT>
                    <a:lnB w="12700">
                      <a:solidFill>
                        <a:srgbClr val="9BBA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6695" algn="ctr">
                        <a:lnSpc>
                          <a:spcPts val="2125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12700">
                      <a:solidFill>
                        <a:srgbClr val="9BBA58"/>
                      </a:solidFill>
                      <a:prstDash val="solid"/>
                    </a:lnT>
                    <a:lnB w="12700">
                      <a:solidFill>
                        <a:srgbClr val="9BBA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r">
                        <a:lnSpc>
                          <a:spcPts val="2125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78000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>
                      <a:solidFill>
                        <a:srgbClr val="9BBA58"/>
                      </a:solidFill>
                      <a:prstDash val="solid"/>
                    </a:lnR>
                    <a:lnT w="12700">
                      <a:solidFill>
                        <a:srgbClr val="9BBA58"/>
                      </a:solidFill>
                      <a:prstDash val="solid"/>
                    </a:lnT>
                    <a:lnB w="12700">
                      <a:solidFill>
                        <a:srgbClr val="9BBA5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3210">
                <a:tc>
                  <a:txBody>
                    <a:bodyPr/>
                    <a:lstStyle/>
                    <a:p>
                      <a:pPr marL="22225" algn="ctr">
                        <a:lnSpc>
                          <a:spcPts val="212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33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9BBA58"/>
                      </a:solidFill>
                      <a:prstDash val="solid"/>
                    </a:lnL>
                    <a:lnT w="12700">
                      <a:solidFill>
                        <a:srgbClr val="9BBA58"/>
                      </a:solidFill>
                      <a:prstDash val="solid"/>
                    </a:lnT>
                    <a:lnB w="12700">
                      <a:solidFill>
                        <a:srgbClr val="9BBA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265" algn="r">
                        <a:lnSpc>
                          <a:spcPts val="212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$150,000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12700">
                      <a:solidFill>
                        <a:srgbClr val="9BBA58"/>
                      </a:solidFill>
                      <a:prstDash val="solid"/>
                    </a:lnT>
                    <a:lnB w="12700">
                      <a:solidFill>
                        <a:srgbClr val="9BBA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6695" algn="ctr">
                        <a:lnSpc>
                          <a:spcPts val="212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12700">
                      <a:solidFill>
                        <a:srgbClr val="9BBA58"/>
                      </a:solidFill>
                      <a:prstDash val="solid"/>
                    </a:lnT>
                    <a:lnB w="12700">
                      <a:solidFill>
                        <a:srgbClr val="9BBA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r">
                        <a:lnSpc>
                          <a:spcPts val="212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8000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>
                      <a:solidFill>
                        <a:srgbClr val="9BBA58"/>
                      </a:solidFill>
                      <a:prstDash val="solid"/>
                    </a:lnR>
                    <a:lnT w="12700">
                      <a:solidFill>
                        <a:srgbClr val="9BBA58"/>
                      </a:solidFill>
                      <a:prstDash val="solid"/>
                    </a:lnT>
                    <a:lnB w="12700">
                      <a:solidFill>
                        <a:srgbClr val="9BBA5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3845"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BA58"/>
                      </a:solidFill>
                      <a:prstDash val="solid"/>
                    </a:lnL>
                    <a:lnR w="12700">
                      <a:solidFill>
                        <a:srgbClr val="9BBA58"/>
                      </a:solidFill>
                      <a:prstDash val="solid"/>
                    </a:lnR>
                    <a:lnT w="12700">
                      <a:solidFill>
                        <a:srgbClr val="9BBA58"/>
                      </a:solidFill>
                      <a:prstDash val="solid"/>
                    </a:lnT>
                    <a:lnB w="12700">
                      <a:solidFill>
                        <a:srgbClr val="9BBA58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3210">
                <a:tc>
                  <a:txBody>
                    <a:bodyPr/>
                    <a:lstStyle/>
                    <a:p>
                      <a:pPr marL="22225" algn="ctr">
                        <a:lnSpc>
                          <a:spcPts val="2125"/>
                        </a:lnSpc>
                      </a:pPr>
                      <a:r>
                        <a:rPr sz="1800" b="1" spc="-5" dirty="0">
                          <a:solidFill>
                            <a:srgbClr val="006600"/>
                          </a:solidFill>
                          <a:latin typeface="Calibri"/>
                          <a:cs typeface="Calibri"/>
                        </a:rPr>
                        <a:t>48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9BBA58"/>
                      </a:solidFill>
                      <a:prstDash val="solid"/>
                    </a:lnL>
                    <a:lnT w="12700">
                      <a:solidFill>
                        <a:srgbClr val="9BBA58"/>
                      </a:solidFill>
                      <a:prstDash val="solid"/>
                    </a:lnT>
                    <a:lnB w="12700">
                      <a:solidFill>
                        <a:srgbClr val="9BBA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265" algn="r">
                        <a:lnSpc>
                          <a:spcPts val="2125"/>
                        </a:lnSpc>
                      </a:pPr>
                      <a:r>
                        <a:rPr sz="1800" b="1" dirty="0">
                          <a:solidFill>
                            <a:srgbClr val="006600"/>
                          </a:solidFill>
                          <a:latin typeface="Calibri"/>
                          <a:cs typeface="Calibri"/>
                        </a:rPr>
                        <a:t>$142,000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12700">
                      <a:solidFill>
                        <a:srgbClr val="9BBA58"/>
                      </a:solidFill>
                      <a:prstDash val="solid"/>
                    </a:lnT>
                    <a:lnB w="12700">
                      <a:solidFill>
                        <a:srgbClr val="9BBA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9235" algn="ctr">
                        <a:lnSpc>
                          <a:spcPts val="2125"/>
                        </a:lnSpc>
                      </a:pPr>
                      <a:r>
                        <a:rPr sz="1800" b="1" dirty="0">
                          <a:solidFill>
                            <a:srgbClr val="006600"/>
                          </a:solidFill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12700">
                      <a:solidFill>
                        <a:srgbClr val="9BBA58"/>
                      </a:solidFill>
                      <a:prstDash val="solid"/>
                    </a:lnT>
                    <a:lnB w="12700">
                      <a:solidFill>
                        <a:srgbClr val="9BBA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9BBA58"/>
                      </a:solidFill>
                      <a:prstDash val="solid"/>
                    </a:lnR>
                    <a:lnT w="12700">
                      <a:solidFill>
                        <a:srgbClr val="9BBA58"/>
                      </a:solidFill>
                      <a:prstDash val="solid"/>
                    </a:lnT>
                    <a:lnB w="12700">
                      <a:solidFill>
                        <a:srgbClr val="9BBA5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pSp>
        <p:nvGrpSpPr>
          <p:cNvPr id="4" name="object 4"/>
          <p:cNvGrpSpPr/>
          <p:nvPr/>
        </p:nvGrpSpPr>
        <p:grpSpPr>
          <a:xfrm>
            <a:off x="5152644" y="4564379"/>
            <a:ext cx="2153920" cy="820419"/>
            <a:chOff x="5152644" y="4564379"/>
            <a:chExt cx="2153920" cy="820419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06568" y="4564379"/>
              <a:ext cx="1999488" cy="36118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487162" y="4665090"/>
              <a:ext cx="1752600" cy="120650"/>
            </a:xfrm>
            <a:custGeom>
              <a:avLst/>
              <a:gdLst/>
              <a:ahLst/>
              <a:cxnLst/>
              <a:rect l="l" t="t" r="r" b="b"/>
              <a:pathLst>
                <a:path w="1752600" h="120650">
                  <a:moveTo>
                    <a:pt x="103124" y="0"/>
                  </a:moveTo>
                  <a:lnTo>
                    <a:pt x="0" y="60070"/>
                  </a:lnTo>
                  <a:lnTo>
                    <a:pt x="96774" y="116712"/>
                  </a:lnTo>
                  <a:lnTo>
                    <a:pt x="102997" y="120268"/>
                  </a:lnTo>
                  <a:lnTo>
                    <a:pt x="110871" y="118236"/>
                  </a:lnTo>
                  <a:lnTo>
                    <a:pt x="114553" y="112013"/>
                  </a:lnTo>
                  <a:lnTo>
                    <a:pt x="118110" y="105917"/>
                  </a:lnTo>
                  <a:lnTo>
                    <a:pt x="116077" y="97916"/>
                  </a:lnTo>
                  <a:lnTo>
                    <a:pt x="109854" y="94360"/>
                  </a:lnTo>
                  <a:lnTo>
                    <a:pt x="73459" y="73070"/>
                  </a:lnTo>
                  <a:lnTo>
                    <a:pt x="25653" y="73024"/>
                  </a:lnTo>
                  <a:lnTo>
                    <a:pt x="25653" y="47116"/>
                  </a:lnTo>
                  <a:lnTo>
                    <a:pt x="73667" y="47116"/>
                  </a:lnTo>
                  <a:lnTo>
                    <a:pt x="116077" y="22478"/>
                  </a:lnTo>
                  <a:lnTo>
                    <a:pt x="118237" y="14477"/>
                  </a:lnTo>
                  <a:lnTo>
                    <a:pt x="114553" y="8254"/>
                  </a:lnTo>
                  <a:lnTo>
                    <a:pt x="110998" y="2158"/>
                  </a:lnTo>
                  <a:lnTo>
                    <a:pt x="103124" y="0"/>
                  </a:lnTo>
                  <a:close/>
                </a:path>
                <a:path w="1752600" h="120650">
                  <a:moveTo>
                    <a:pt x="73588" y="47162"/>
                  </a:moveTo>
                  <a:lnTo>
                    <a:pt x="51302" y="60109"/>
                  </a:lnTo>
                  <a:lnTo>
                    <a:pt x="73459" y="73070"/>
                  </a:lnTo>
                  <a:lnTo>
                    <a:pt x="1752599" y="74675"/>
                  </a:lnTo>
                  <a:lnTo>
                    <a:pt x="1752599" y="48767"/>
                  </a:lnTo>
                  <a:lnTo>
                    <a:pt x="73588" y="47162"/>
                  </a:lnTo>
                  <a:close/>
                </a:path>
                <a:path w="1752600" h="120650">
                  <a:moveTo>
                    <a:pt x="25653" y="47116"/>
                  </a:moveTo>
                  <a:lnTo>
                    <a:pt x="25653" y="73024"/>
                  </a:lnTo>
                  <a:lnTo>
                    <a:pt x="73459" y="73070"/>
                  </a:lnTo>
                  <a:lnTo>
                    <a:pt x="70341" y="71246"/>
                  </a:lnTo>
                  <a:lnTo>
                    <a:pt x="32130" y="71246"/>
                  </a:lnTo>
                  <a:lnTo>
                    <a:pt x="32130" y="48894"/>
                  </a:lnTo>
                  <a:lnTo>
                    <a:pt x="70606" y="48894"/>
                  </a:lnTo>
                  <a:lnTo>
                    <a:pt x="73588" y="47162"/>
                  </a:lnTo>
                  <a:lnTo>
                    <a:pt x="25653" y="47116"/>
                  </a:lnTo>
                  <a:close/>
                </a:path>
                <a:path w="1752600" h="120650">
                  <a:moveTo>
                    <a:pt x="32130" y="48894"/>
                  </a:moveTo>
                  <a:lnTo>
                    <a:pt x="32130" y="71246"/>
                  </a:lnTo>
                  <a:lnTo>
                    <a:pt x="51302" y="60109"/>
                  </a:lnTo>
                  <a:lnTo>
                    <a:pt x="32130" y="48894"/>
                  </a:lnTo>
                  <a:close/>
                </a:path>
                <a:path w="1752600" h="120650">
                  <a:moveTo>
                    <a:pt x="51302" y="60109"/>
                  </a:moveTo>
                  <a:lnTo>
                    <a:pt x="32130" y="71246"/>
                  </a:lnTo>
                  <a:lnTo>
                    <a:pt x="70341" y="71246"/>
                  </a:lnTo>
                  <a:lnTo>
                    <a:pt x="51302" y="60109"/>
                  </a:lnTo>
                  <a:close/>
                </a:path>
                <a:path w="1752600" h="120650">
                  <a:moveTo>
                    <a:pt x="70606" y="48894"/>
                  </a:moveTo>
                  <a:lnTo>
                    <a:pt x="32130" y="48894"/>
                  </a:lnTo>
                  <a:lnTo>
                    <a:pt x="51302" y="60109"/>
                  </a:lnTo>
                  <a:lnTo>
                    <a:pt x="70606" y="48894"/>
                  </a:lnTo>
                  <a:close/>
                </a:path>
                <a:path w="1752600" h="120650">
                  <a:moveTo>
                    <a:pt x="73667" y="47116"/>
                  </a:moveTo>
                  <a:lnTo>
                    <a:pt x="25653" y="47116"/>
                  </a:lnTo>
                  <a:lnTo>
                    <a:pt x="73588" y="47162"/>
                  </a:lnTo>
                  <a:close/>
                </a:path>
              </a:pathLst>
            </a:custGeom>
            <a:solidFill>
              <a:srgbClr val="F795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52644" y="4832603"/>
              <a:ext cx="361188" cy="551688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5273675" y="4877434"/>
              <a:ext cx="120650" cy="306705"/>
            </a:xfrm>
            <a:custGeom>
              <a:avLst/>
              <a:gdLst/>
              <a:ahLst/>
              <a:cxnLst/>
              <a:rect l="l" t="t" r="r" b="b"/>
              <a:pathLst>
                <a:path w="120650" h="306704">
                  <a:moveTo>
                    <a:pt x="14477" y="188087"/>
                  </a:moveTo>
                  <a:lnTo>
                    <a:pt x="2032" y="195198"/>
                  </a:lnTo>
                  <a:lnTo>
                    <a:pt x="0" y="203200"/>
                  </a:lnTo>
                  <a:lnTo>
                    <a:pt x="3555" y="209422"/>
                  </a:lnTo>
                  <a:lnTo>
                    <a:pt x="59562" y="306577"/>
                  </a:lnTo>
                  <a:lnTo>
                    <a:pt x="74699" y="280923"/>
                  </a:lnTo>
                  <a:lnTo>
                    <a:pt x="46736" y="280796"/>
                  </a:lnTo>
                  <a:lnTo>
                    <a:pt x="46995" y="232927"/>
                  </a:lnTo>
                  <a:lnTo>
                    <a:pt x="26035" y="196469"/>
                  </a:lnTo>
                  <a:lnTo>
                    <a:pt x="22351" y="190245"/>
                  </a:lnTo>
                  <a:lnTo>
                    <a:pt x="14477" y="188087"/>
                  </a:lnTo>
                  <a:close/>
                </a:path>
                <a:path w="120650" h="306704">
                  <a:moveTo>
                    <a:pt x="46995" y="232927"/>
                  </a:moveTo>
                  <a:lnTo>
                    <a:pt x="46736" y="280796"/>
                  </a:lnTo>
                  <a:lnTo>
                    <a:pt x="72644" y="280923"/>
                  </a:lnTo>
                  <a:lnTo>
                    <a:pt x="72679" y="274446"/>
                  </a:lnTo>
                  <a:lnTo>
                    <a:pt x="48513" y="274319"/>
                  </a:lnTo>
                  <a:lnTo>
                    <a:pt x="59800" y="255199"/>
                  </a:lnTo>
                  <a:lnTo>
                    <a:pt x="46995" y="232927"/>
                  </a:lnTo>
                  <a:close/>
                </a:path>
                <a:path w="120650" h="306704">
                  <a:moveTo>
                    <a:pt x="105917" y="188594"/>
                  </a:moveTo>
                  <a:lnTo>
                    <a:pt x="97916" y="190626"/>
                  </a:lnTo>
                  <a:lnTo>
                    <a:pt x="72904" y="233000"/>
                  </a:lnTo>
                  <a:lnTo>
                    <a:pt x="72644" y="280923"/>
                  </a:lnTo>
                  <a:lnTo>
                    <a:pt x="74699" y="280923"/>
                  </a:lnTo>
                  <a:lnTo>
                    <a:pt x="116586" y="209931"/>
                  </a:lnTo>
                  <a:lnTo>
                    <a:pt x="120269" y="203834"/>
                  </a:lnTo>
                  <a:lnTo>
                    <a:pt x="118237" y="195833"/>
                  </a:lnTo>
                  <a:lnTo>
                    <a:pt x="112013" y="192277"/>
                  </a:lnTo>
                  <a:lnTo>
                    <a:pt x="105917" y="188594"/>
                  </a:lnTo>
                  <a:close/>
                </a:path>
                <a:path w="120650" h="306704">
                  <a:moveTo>
                    <a:pt x="59800" y="255199"/>
                  </a:moveTo>
                  <a:lnTo>
                    <a:pt x="48513" y="274319"/>
                  </a:lnTo>
                  <a:lnTo>
                    <a:pt x="70865" y="274446"/>
                  </a:lnTo>
                  <a:lnTo>
                    <a:pt x="59800" y="255199"/>
                  </a:lnTo>
                  <a:close/>
                </a:path>
                <a:path w="120650" h="306704">
                  <a:moveTo>
                    <a:pt x="72904" y="233000"/>
                  </a:moveTo>
                  <a:lnTo>
                    <a:pt x="59800" y="255199"/>
                  </a:lnTo>
                  <a:lnTo>
                    <a:pt x="70865" y="274446"/>
                  </a:lnTo>
                  <a:lnTo>
                    <a:pt x="72679" y="274446"/>
                  </a:lnTo>
                  <a:lnTo>
                    <a:pt x="72904" y="233000"/>
                  </a:lnTo>
                  <a:close/>
                </a:path>
                <a:path w="120650" h="306704">
                  <a:moveTo>
                    <a:pt x="48260" y="0"/>
                  </a:moveTo>
                  <a:lnTo>
                    <a:pt x="47157" y="203200"/>
                  </a:lnTo>
                  <a:lnTo>
                    <a:pt x="47037" y="233000"/>
                  </a:lnTo>
                  <a:lnTo>
                    <a:pt x="59800" y="255199"/>
                  </a:lnTo>
                  <a:lnTo>
                    <a:pt x="72904" y="233000"/>
                  </a:lnTo>
                  <a:lnTo>
                    <a:pt x="74167" y="253"/>
                  </a:lnTo>
                  <a:lnTo>
                    <a:pt x="48260" y="0"/>
                  </a:lnTo>
                  <a:close/>
                </a:path>
              </a:pathLst>
            </a:custGeom>
            <a:solidFill>
              <a:srgbClr val="F795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3569564" y="5576929"/>
            <a:ext cx="3508375" cy="558165"/>
            <a:chOff x="3569564" y="5576929"/>
            <a:chExt cx="3508375" cy="558165"/>
          </a:xfrm>
        </p:grpSpPr>
        <p:sp>
          <p:nvSpPr>
            <p:cNvPr id="10" name="object 10"/>
            <p:cNvSpPr/>
            <p:nvPr/>
          </p:nvSpPr>
          <p:spPr>
            <a:xfrm>
              <a:off x="3577216" y="5923250"/>
              <a:ext cx="50165" cy="28575"/>
            </a:xfrm>
            <a:custGeom>
              <a:avLst/>
              <a:gdLst/>
              <a:ahLst/>
              <a:cxnLst/>
              <a:rect l="l" t="t" r="r" b="b"/>
              <a:pathLst>
                <a:path w="50164" h="28575">
                  <a:moveTo>
                    <a:pt x="0" y="28015"/>
                  </a:moveTo>
                  <a:lnTo>
                    <a:pt x="49672" y="0"/>
                  </a:lnTo>
                </a:path>
              </a:pathLst>
            </a:custGeom>
            <a:ln w="152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626889" y="5931579"/>
              <a:ext cx="71120" cy="187325"/>
            </a:xfrm>
            <a:custGeom>
              <a:avLst/>
              <a:gdLst/>
              <a:ahLst/>
              <a:cxnLst/>
              <a:rect l="l" t="t" r="r" b="b"/>
              <a:pathLst>
                <a:path w="71120" h="187325">
                  <a:moveTo>
                    <a:pt x="0" y="0"/>
                  </a:moveTo>
                  <a:lnTo>
                    <a:pt x="70952" y="187011"/>
                  </a:lnTo>
                </a:path>
              </a:pathLst>
            </a:custGeom>
            <a:ln w="321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705725" y="5584806"/>
              <a:ext cx="3371850" cy="534035"/>
            </a:xfrm>
            <a:custGeom>
              <a:avLst/>
              <a:gdLst/>
              <a:ahLst/>
              <a:cxnLst/>
              <a:rect l="l" t="t" r="r" b="b"/>
              <a:pathLst>
                <a:path w="3371850" h="534035">
                  <a:moveTo>
                    <a:pt x="0" y="533785"/>
                  </a:moveTo>
                  <a:lnTo>
                    <a:pt x="94634" y="0"/>
                  </a:lnTo>
                </a:path>
                <a:path w="3371850" h="534035">
                  <a:moveTo>
                    <a:pt x="94634" y="0"/>
                  </a:moveTo>
                  <a:lnTo>
                    <a:pt x="3371766" y="0"/>
                  </a:lnTo>
                </a:path>
              </a:pathLst>
            </a:custGeom>
            <a:ln w="154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2851482" y="5603146"/>
            <a:ext cx="4238625" cy="558165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38100">
              <a:lnSpc>
                <a:spcPts val="2865"/>
              </a:lnSpc>
              <a:spcBef>
                <a:spcPts val="115"/>
              </a:spcBef>
              <a:tabLst>
                <a:tab pos="966469" algn="l"/>
                <a:tab pos="1470025" algn="l"/>
                <a:tab pos="2093595" algn="l"/>
                <a:tab pos="3261360" algn="l"/>
                <a:tab pos="3908425" algn="l"/>
              </a:tabLst>
            </a:pPr>
            <a:r>
              <a:rPr sz="3050" i="1" spc="100" dirty="0">
                <a:latin typeface="Times New Roman"/>
                <a:cs typeface="Times New Roman"/>
              </a:rPr>
              <a:t>D</a:t>
            </a:r>
            <a:r>
              <a:rPr sz="3050" i="1" spc="-130" dirty="0">
                <a:latin typeface="Times New Roman"/>
                <a:cs typeface="Times New Roman"/>
              </a:rPr>
              <a:t> </a:t>
            </a:r>
            <a:r>
              <a:rPr sz="3050" spc="75" dirty="0">
                <a:latin typeface="Symbol"/>
                <a:cs typeface="Symbol"/>
              </a:rPr>
              <a:t></a:t>
            </a:r>
            <a:r>
              <a:rPr sz="3050" spc="75" dirty="0">
                <a:latin typeface="Times New Roman"/>
                <a:cs typeface="Times New Roman"/>
              </a:rPr>
              <a:t>	</a:t>
            </a:r>
            <a:r>
              <a:rPr sz="3050" spc="135" dirty="0">
                <a:latin typeface="Times New Roman"/>
                <a:cs typeface="Times New Roman"/>
              </a:rPr>
              <a:t>(</a:t>
            </a:r>
            <a:r>
              <a:rPr sz="3050" i="1" spc="135" dirty="0">
                <a:latin typeface="Times New Roman"/>
                <a:cs typeface="Times New Roman"/>
              </a:rPr>
              <a:t>x	</a:t>
            </a:r>
            <a:r>
              <a:rPr sz="3050" spc="75" dirty="0">
                <a:latin typeface="Symbol"/>
                <a:cs typeface="Symbol"/>
              </a:rPr>
              <a:t></a:t>
            </a:r>
            <a:r>
              <a:rPr sz="3050" spc="-195" dirty="0">
                <a:latin typeface="Times New Roman"/>
                <a:cs typeface="Times New Roman"/>
              </a:rPr>
              <a:t> </a:t>
            </a:r>
            <a:r>
              <a:rPr sz="3050" i="1" spc="60" dirty="0">
                <a:latin typeface="Times New Roman"/>
                <a:cs typeface="Times New Roman"/>
              </a:rPr>
              <a:t>x	</a:t>
            </a:r>
            <a:r>
              <a:rPr sz="3050" spc="95" dirty="0">
                <a:latin typeface="Times New Roman"/>
                <a:cs typeface="Times New Roman"/>
              </a:rPr>
              <a:t>)</a:t>
            </a:r>
            <a:r>
              <a:rPr sz="2625" spc="142" baseline="42857" dirty="0">
                <a:latin typeface="Times New Roman"/>
                <a:cs typeface="Times New Roman"/>
              </a:rPr>
              <a:t>2</a:t>
            </a:r>
            <a:r>
              <a:rPr sz="2625" spc="494" baseline="42857" dirty="0">
                <a:latin typeface="Times New Roman"/>
                <a:cs typeface="Times New Roman"/>
              </a:rPr>
              <a:t> </a:t>
            </a:r>
            <a:r>
              <a:rPr sz="3050" spc="75" dirty="0">
                <a:latin typeface="Symbol"/>
                <a:cs typeface="Symbol"/>
              </a:rPr>
              <a:t></a:t>
            </a:r>
            <a:r>
              <a:rPr sz="3050" spc="-330" dirty="0">
                <a:latin typeface="Times New Roman"/>
                <a:cs typeface="Times New Roman"/>
              </a:rPr>
              <a:t> </a:t>
            </a:r>
            <a:r>
              <a:rPr sz="3050" spc="45" dirty="0">
                <a:latin typeface="Times New Roman"/>
                <a:cs typeface="Times New Roman"/>
              </a:rPr>
              <a:t>(</a:t>
            </a:r>
            <a:r>
              <a:rPr sz="3050" spc="-455" dirty="0">
                <a:latin typeface="Times New Roman"/>
                <a:cs typeface="Times New Roman"/>
              </a:rPr>
              <a:t> </a:t>
            </a:r>
            <a:r>
              <a:rPr sz="3050" i="1" spc="60" dirty="0">
                <a:latin typeface="Times New Roman"/>
                <a:cs typeface="Times New Roman"/>
              </a:rPr>
              <a:t>y	</a:t>
            </a:r>
            <a:r>
              <a:rPr sz="3050" spc="75" dirty="0">
                <a:latin typeface="Symbol"/>
                <a:cs typeface="Symbol"/>
              </a:rPr>
              <a:t></a:t>
            </a:r>
            <a:r>
              <a:rPr sz="3050" spc="-55" dirty="0">
                <a:latin typeface="Times New Roman"/>
                <a:cs typeface="Times New Roman"/>
              </a:rPr>
              <a:t> </a:t>
            </a:r>
            <a:r>
              <a:rPr sz="3050" i="1" spc="60" dirty="0">
                <a:latin typeface="Times New Roman"/>
                <a:cs typeface="Times New Roman"/>
              </a:rPr>
              <a:t>y	</a:t>
            </a:r>
            <a:r>
              <a:rPr sz="3050" spc="95" dirty="0">
                <a:latin typeface="Times New Roman"/>
                <a:cs typeface="Times New Roman"/>
              </a:rPr>
              <a:t>)</a:t>
            </a:r>
            <a:r>
              <a:rPr sz="2625" spc="142" baseline="42857" dirty="0">
                <a:latin typeface="Times New Roman"/>
                <a:cs typeface="Times New Roman"/>
              </a:rPr>
              <a:t>2</a:t>
            </a:r>
            <a:endParaRPr sz="2625" baseline="42857">
              <a:latin typeface="Times New Roman"/>
              <a:cs typeface="Times New Roman"/>
            </a:endParaRPr>
          </a:p>
          <a:p>
            <a:pPr marL="1271270">
              <a:lnSpc>
                <a:spcPts val="1305"/>
              </a:lnSpc>
              <a:tabLst>
                <a:tab pos="1938020" algn="l"/>
                <a:tab pos="3062605" algn="l"/>
                <a:tab pos="3753485" algn="l"/>
              </a:tabLst>
            </a:pPr>
            <a:r>
              <a:rPr sz="1750" spc="55" dirty="0">
                <a:latin typeface="Times New Roman"/>
                <a:cs typeface="Times New Roman"/>
              </a:rPr>
              <a:t>1	2	1	2</a:t>
            </a:r>
            <a:endParaRPr sz="1750">
              <a:latin typeface="Times New Roman"/>
              <a:cs typeface="Times New Roman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260347" y="5166359"/>
            <a:ext cx="1929764" cy="1324610"/>
            <a:chOff x="1260347" y="5166359"/>
            <a:chExt cx="1929764" cy="1324610"/>
          </a:xfrm>
        </p:grpSpPr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60347" y="5166359"/>
              <a:ext cx="1929383" cy="132435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12163" y="5315711"/>
              <a:ext cx="1652016" cy="1136904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01495" y="5187695"/>
              <a:ext cx="1847088" cy="1242059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66837" y="5253037"/>
              <a:ext cx="1716532" cy="1110653"/>
            </a:xfrm>
            <a:prstGeom prst="rect">
              <a:avLst/>
            </a:prstGeom>
          </p:spPr>
        </p:pic>
      </p:grp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721608" y="3569208"/>
            <a:ext cx="2312035" cy="2159635"/>
            <a:chOff x="3721608" y="3569208"/>
            <a:chExt cx="2312035" cy="2159635"/>
          </a:xfrm>
        </p:grpSpPr>
        <p:sp>
          <p:nvSpPr>
            <p:cNvPr id="3" name="object 3"/>
            <p:cNvSpPr/>
            <p:nvPr/>
          </p:nvSpPr>
          <p:spPr>
            <a:xfrm>
              <a:off x="3734562" y="3582162"/>
              <a:ext cx="2286000" cy="2133600"/>
            </a:xfrm>
            <a:custGeom>
              <a:avLst/>
              <a:gdLst/>
              <a:ahLst/>
              <a:cxnLst/>
              <a:rect l="l" t="t" r="r" b="b"/>
              <a:pathLst>
                <a:path w="2286000" h="2133600">
                  <a:moveTo>
                    <a:pt x="0" y="1066800"/>
                  </a:moveTo>
                  <a:lnTo>
                    <a:pt x="1055" y="1020526"/>
                  </a:lnTo>
                  <a:lnTo>
                    <a:pt x="4195" y="974755"/>
                  </a:lnTo>
                  <a:lnTo>
                    <a:pt x="9374" y="929528"/>
                  </a:lnTo>
                  <a:lnTo>
                    <a:pt x="16551" y="884885"/>
                  </a:lnTo>
                  <a:lnTo>
                    <a:pt x="25683" y="840865"/>
                  </a:lnTo>
                  <a:lnTo>
                    <a:pt x="36726" y="797508"/>
                  </a:lnTo>
                  <a:lnTo>
                    <a:pt x="49638" y="754855"/>
                  </a:lnTo>
                  <a:lnTo>
                    <a:pt x="64377" y="712946"/>
                  </a:lnTo>
                  <a:lnTo>
                    <a:pt x="80898" y="671820"/>
                  </a:lnTo>
                  <a:lnTo>
                    <a:pt x="99160" y="631517"/>
                  </a:lnTo>
                  <a:lnTo>
                    <a:pt x="119119" y="592079"/>
                  </a:lnTo>
                  <a:lnTo>
                    <a:pt x="140733" y="553544"/>
                  </a:lnTo>
                  <a:lnTo>
                    <a:pt x="163958" y="515953"/>
                  </a:lnTo>
                  <a:lnTo>
                    <a:pt x="188753" y="479346"/>
                  </a:lnTo>
                  <a:lnTo>
                    <a:pt x="215073" y="443762"/>
                  </a:lnTo>
                  <a:lnTo>
                    <a:pt x="242876" y="409242"/>
                  </a:lnTo>
                  <a:lnTo>
                    <a:pt x="272120" y="375827"/>
                  </a:lnTo>
                  <a:lnTo>
                    <a:pt x="302760" y="343555"/>
                  </a:lnTo>
                  <a:lnTo>
                    <a:pt x="334756" y="312467"/>
                  </a:lnTo>
                  <a:lnTo>
                    <a:pt x="368062" y="282603"/>
                  </a:lnTo>
                  <a:lnTo>
                    <a:pt x="402638" y="254003"/>
                  </a:lnTo>
                  <a:lnTo>
                    <a:pt x="438440" y="226708"/>
                  </a:lnTo>
                  <a:lnTo>
                    <a:pt x="475424" y="200756"/>
                  </a:lnTo>
                  <a:lnTo>
                    <a:pt x="513549" y="176189"/>
                  </a:lnTo>
                  <a:lnTo>
                    <a:pt x="552770" y="153045"/>
                  </a:lnTo>
                  <a:lnTo>
                    <a:pt x="593047" y="131366"/>
                  </a:lnTo>
                  <a:lnTo>
                    <a:pt x="634334" y="111192"/>
                  </a:lnTo>
                  <a:lnTo>
                    <a:pt x="676591" y="92561"/>
                  </a:lnTo>
                  <a:lnTo>
                    <a:pt x="719773" y="75515"/>
                  </a:lnTo>
                  <a:lnTo>
                    <a:pt x="763838" y="60093"/>
                  </a:lnTo>
                  <a:lnTo>
                    <a:pt x="808743" y="46336"/>
                  </a:lnTo>
                  <a:lnTo>
                    <a:pt x="854446" y="34283"/>
                  </a:lnTo>
                  <a:lnTo>
                    <a:pt x="900902" y="23974"/>
                  </a:lnTo>
                  <a:lnTo>
                    <a:pt x="948070" y="15450"/>
                  </a:lnTo>
                  <a:lnTo>
                    <a:pt x="995907" y="8750"/>
                  </a:lnTo>
                  <a:lnTo>
                    <a:pt x="1044369" y="3915"/>
                  </a:lnTo>
                  <a:lnTo>
                    <a:pt x="1093414" y="985"/>
                  </a:lnTo>
                  <a:lnTo>
                    <a:pt x="1143000" y="0"/>
                  </a:lnTo>
                  <a:lnTo>
                    <a:pt x="1192585" y="985"/>
                  </a:lnTo>
                  <a:lnTo>
                    <a:pt x="1241630" y="3915"/>
                  </a:lnTo>
                  <a:lnTo>
                    <a:pt x="1290092" y="8750"/>
                  </a:lnTo>
                  <a:lnTo>
                    <a:pt x="1337929" y="15450"/>
                  </a:lnTo>
                  <a:lnTo>
                    <a:pt x="1385097" y="23974"/>
                  </a:lnTo>
                  <a:lnTo>
                    <a:pt x="1431553" y="34283"/>
                  </a:lnTo>
                  <a:lnTo>
                    <a:pt x="1477256" y="46336"/>
                  </a:lnTo>
                  <a:lnTo>
                    <a:pt x="1522161" y="60093"/>
                  </a:lnTo>
                  <a:lnTo>
                    <a:pt x="1566226" y="75515"/>
                  </a:lnTo>
                  <a:lnTo>
                    <a:pt x="1609408" y="92561"/>
                  </a:lnTo>
                  <a:lnTo>
                    <a:pt x="1651665" y="111192"/>
                  </a:lnTo>
                  <a:lnTo>
                    <a:pt x="1692952" y="131366"/>
                  </a:lnTo>
                  <a:lnTo>
                    <a:pt x="1733229" y="153045"/>
                  </a:lnTo>
                  <a:lnTo>
                    <a:pt x="1772450" y="176189"/>
                  </a:lnTo>
                  <a:lnTo>
                    <a:pt x="1810575" y="200756"/>
                  </a:lnTo>
                  <a:lnTo>
                    <a:pt x="1847559" y="226708"/>
                  </a:lnTo>
                  <a:lnTo>
                    <a:pt x="1883361" y="254003"/>
                  </a:lnTo>
                  <a:lnTo>
                    <a:pt x="1917937" y="282603"/>
                  </a:lnTo>
                  <a:lnTo>
                    <a:pt x="1951243" y="312467"/>
                  </a:lnTo>
                  <a:lnTo>
                    <a:pt x="1983239" y="343555"/>
                  </a:lnTo>
                  <a:lnTo>
                    <a:pt x="2013879" y="375827"/>
                  </a:lnTo>
                  <a:lnTo>
                    <a:pt x="2043123" y="409242"/>
                  </a:lnTo>
                  <a:lnTo>
                    <a:pt x="2070926" y="443762"/>
                  </a:lnTo>
                  <a:lnTo>
                    <a:pt x="2097246" y="479346"/>
                  </a:lnTo>
                  <a:lnTo>
                    <a:pt x="2122041" y="515953"/>
                  </a:lnTo>
                  <a:lnTo>
                    <a:pt x="2145266" y="553544"/>
                  </a:lnTo>
                  <a:lnTo>
                    <a:pt x="2166880" y="592079"/>
                  </a:lnTo>
                  <a:lnTo>
                    <a:pt x="2186839" y="631517"/>
                  </a:lnTo>
                  <a:lnTo>
                    <a:pt x="2205101" y="671820"/>
                  </a:lnTo>
                  <a:lnTo>
                    <a:pt x="2221622" y="712946"/>
                  </a:lnTo>
                  <a:lnTo>
                    <a:pt x="2236361" y="754855"/>
                  </a:lnTo>
                  <a:lnTo>
                    <a:pt x="2249273" y="797508"/>
                  </a:lnTo>
                  <a:lnTo>
                    <a:pt x="2260316" y="840865"/>
                  </a:lnTo>
                  <a:lnTo>
                    <a:pt x="2269448" y="884885"/>
                  </a:lnTo>
                  <a:lnTo>
                    <a:pt x="2276625" y="929528"/>
                  </a:lnTo>
                  <a:lnTo>
                    <a:pt x="2281804" y="974755"/>
                  </a:lnTo>
                  <a:lnTo>
                    <a:pt x="2284944" y="1020526"/>
                  </a:lnTo>
                  <a:lnTo>
                    <a:pt x="2286000" y="1066800"/>
                  </a:lnTo>
                  <a:lnTo>
                    <a:pt x="2284944" y="1113073"/>
                  </a:lnTo>
                  <a:lnTo>
                    <a:pt x="2281804" y="1158844"/>
                  </a:lnTo>
                  <a:lnTo>
                    <a:pt x="2276625" y="1204071"/>
                  </a:lnTo>
                  <a:lnTo>
                    <a:pt x="2269448" y="1248714"/>
                  </a:lnTo>
                  <a:lnTo>
                    <a:pt x="2260316" y="1292734"/>
                  </a:lnTo>
                  <a:lnTo>
                    <a:pt x="2249273" y="1336091"/>
                  </a:lnTo>
                  <a:lnTo>
                    <a:pt x="2236361" y="1378744"/>
                  </a:lnTo>
                  <a:lnTo>
                    <a:pt x="2221622" y="1420653"/>
                  </a:lnTo>
                  <a:lnTo>
                    <a:pt x="2205101" y="1461779"/>
                  </a:lnTo>
                  <a:lnTo>
                    <a:pt x="2186839" y="1502082"/>
                  </a:lnTo>
                  <a:lnTo>
                    <a:pt x="2166880" y="1541520"/>
                  </a:lnTo>
                  <a:lnTo>
                    <a:pt x="2145266" y="1580055"/>
                  </a:lnTo>
                  <a:lnTo>
                    <a:pt x="2122041" y="1617646"/>
                  </a:lnTo>
                  <a:lnTo>
                    <a:pt x="2097246" y="1654253"/>
                  </a:lnTo>
                  <a:lnTo>
                    <a:pt x="2070926" y="1689837"/>
                  </a:lnTo>
                  <a:lnTo>
                    <a:pt x="2043123" y="1724357"/>
                  </a:lnTo>
                  <a:lnTo>
                    <a:pt x="2013879" y="1757772"/>
                  </a:lnTo>
                  <a:lnTo>
                    <a:pt x="1983239" y="1790044"/>
                  </a:lnTo>
                  <a:lnTo>
                    <a:pt x="1951243" y="1821132"/>
                  </a:lnTo>
                  <a:lnTo>
                    <a:pt x="1917937" y="1850996"/>
                  </a:lnTo>
                  <a:lnTo>
                    <a:pt x="1883361" y="1879596"/>
                  </a:lnTo>
                  <a:lnTo>
                    <a:pt x="1847559" y="1906891"/>
                  </a:lnTo>
                  <a:lnTo>
                    <a:pt x="1810575" y="1932843"/>
                  </a:lnTo>
                  <a:lnTo>
                    <a:pt x="1772450" y="1957410"/>
                  </a:lnTo>
                  <a:lnTo>
                    <a:pt x="1733229" y="1980554"/>
                  </a:lnTo>
                  <a:lnTo>
                    <a:pt x="1692952" y="2002233"/>
                  </a:lnTo>
                  <a:lnTo>
                    <a:pt x="1651665" y="2022407"/>
                  </a:lnTo>
                  <a:lnTo>
                    <a:pt x="1609408" y="2041038"/>
                  </a:lnTo>
                  <a:lnTo>
                    <a:pt x="1566226" y="2058084"/>
                  </a:lnTo>
                  <a:lnTo>
                    <a:pt x="1522161" y="2073506"/>
                  </a:lnTo>
                  <a:lnTo>
                    <a:pt x="1477256" y="2087263"/>
                  </a:lnTo>
                  <a:lnTo>
                    <a:pt x="1431553" y="2099316"/>
                  </a:lnTo>
                  <a:lnTo>
                    <a:pt x="1385097" y="2109625"/>
                  </a:lnTo>
                  <a:lnTo>
                    <a:pt x="1337929" y="2118149"/>
                  </a:lnTo>
                  <a:lnTo>
                    <a:pt x="1290092" y="2124849"/>
                  </a:lnTo>
                  <a:lnTo>
                    <a:pt x="1241630" y="2129684"/>
                  </a:lnTo>
                  <a:lnTo>
                    <a:pt x="1192585" y="2132614"/>
                  </a:lnTo>
                  <a:lnTo>
                    <a:pt x="1143000" y="2133600"/>
                  </a:lnTo>
                  <a:lnTo>
                    <a:pt x="1093414" y="2132614"/>
                  </a:lnTo>
                  <a:lnTo>
                    <a:pt x="1044369" y="2129684"/>
                  </a:lnTo>
                  <a:lnTo>
                    <a:pt x="995907" y="2124849"/>
                  </a:lnTo>
                  <a:lnTo>
                    <a:pt x="948070" y="2118149"/>
                  </a:lnTo>
                  <a:lnTo>
                    <a:pt x="900902" y="2109625"/>
                  </a:lnTo>
                  <a:lnTo>
                    <a:pt x="854446" y="2099316"/>
                  </a:lnTo>
                  <a:lnTo>
                    <a:pt x="808743" y="2087263"/>
                  </a:lnTo>
                  <a:lnTo>
                    <a:pt x="763838" y="2073506"/>
                  </a:lnTo>
                  <a:lnTo>
                    <a:pt x="719773" y="2058084"/>
                  </a:lnTo>
                  <a:lnTo>
                    <a:pt x="676591" y="2041038"/>
                  </a:lnTo>
                  <a:lnTo>
                    <a:pt x="634334" y="2022407"/>
                  </a:lnTo>
                  <a:lnTo>
                    <a:pt x="593047" y="2002233"/>
                  </a:lnTo>
                  <a:lnTo>
                    <a:pt x="552770" y="1980554"/>
                  </a:lnTo>
                  <a:lnTo>
                    <a:pt x="513549" y="1957410"/>
                  </a:lnTo>
                  <a:lnTo>
                    <a:pt x="475424" y="1932843"/>
                  </a:lnTo>
                  <a:lnTo>
                    <a:pt x="438440" y="1906891"/>
                  </a:lnTo>
                  <a:lnTo>
                    <a:pt x="402638" y="1879596"/>
                  </a:lnTo>
                  <a:lnTo>
                    <a:pt x="368062" y="1850996"/>
                  </a:lnTo>
                  <a:lnTo>
                    <a:pt x="334756" y="1821132"/>
                  </a:lnTo>
                  <a:lnTo>
                    <a:pt x="302760" y="1790044"/>
                  </a:lnTo>
                  <a:lnTo>
                    <a:pt x="272120" y="1757772"/>
                  </a:lnTo>
                  <a:lnTo>
                    <a:pt x="242876" y="1724357"/>
                  </a:lnTo>
                  <a:lnTo>
                    <a:pt x="215073" y="1689837"/>
                  </a:lnTo>
                  <a:lnTo>
                    <a:pt x="188753" y="1654253"/>
                  </a:lnTo>
                  <a:lnTo>
                    <a:pt x="163958" y="1617646"/>
                  </a:lnTo>
                  <a:lnTo>
                    <a:pt x="140733" y="1580055"/>
                  </a:lnTo>
                  <a:lnTo>
                    <a:pt x="119119" y="1541520"/>
                  </a:lnTo>
                  <a:lnTo>
                    <a:pt x="99160" y="1502082"/>
                  </a:lnTo>
                  <a:lnTo>
                    <a:pt x="80898" y="1461779"/>
                  </a:lnTo>
                  <a:lnTo>
                    <a:pt x="64377" y="1420653"/>
                  </a:lnTo>
                  <a:lnTo>
                    <a:pt x="49638" y="1378744"/>
                  </a:lnTo>
                  <a:lnTo>
                    <a:pt x="36726" y="1336091"/>
                  </a:lnTo>
                  <a:lnTo>
                    <a:pt x="25683" y="1292734"/>
                  </a:lnTo>
                  <a:lnTo>
                    <a:pt x="16551" y="1248714"/>
                  </a:lnTo>
                  <a:lnTo>
                    <a:pt x="9374" y="1204071"/>
                  </a:lnTo>
                  <a:lnTo>
                    <a:pt x="4195" y="1158844"/>
                  </a:lnTo>
                  <a:lnTo>
                    <a:pt x="1055" y="1113073"/>
                  </a:lnTo>
                  <a:lnTo>
                    <a:pt x="0" y="1066800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91000" y="3962400"/>
              <a:ext cx="1298754" cy="14478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693670" y="0"/>
            <a:ext cx="375285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Simple</a:t>
            </a:r>
            <a:r>
              <a:rPr spc="-65" dirty="0"/>
              <a:t> </a:t>
            </a:r>
            <a:r>
              <a:rPr spc="-35" dirty="0"/>
              <a:t>Analogy..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35940" y="899540"/>
            <a:ext cx="7863840" cy="10013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75" dirty="0">
                <a:latin typeface="Calibri"/>
                <a:cs typeface="Calibri"/>
              </a:rPr>
              <a:t>Tell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me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about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your </a:t>
            </a:r>
            <a:r>
              <a:rPr sz="3200" spc="-5" dirty="0">
                <a:latin typeface="Calibri"/>
                <a:cs typeface="Calibri"/>
              </a:rPr>
              <a:t>friends(</a:t>
            </a:r>
            <a:r>
              <a:rPr sz="3200" i="1" spc="-5" dirty="0">
                <a:latin typeface="Calibri"/>
                <a:cs typeface="Calibri"/>
              </a:rPr>
              <a:t>who</a:t>
            </a:r>
            <a:r>
              <a:rPr sz="3200" i="1" spc="15" dirty="0">
                <a:latin typeface="Calibri"/>
                <a:cs typeface="Calibri"/>
              </a:rPr>
              <a:t> </a:t>
            </a:r>
            <a:r>
              <a:rPr sz="3200" i="1" spc="-5" dirty="0">
                <a:latin typeface="Calibri"/>
                <a:cs typeface="Calibri"/>
              </a:rPr>
              <a:t>your </a:t>
            </a:r>
            <a:r>
              <a:rPr sz="3200" i="1" dirty="0">
                <a:latin typeface="Calibri"/>
                <a:cs typeface="Calibri"/>
              </a:rPr>
              <a:t> </a:t>
            </a:r>
            <a:r>
              <a:rPr sz="3200" i="1" spc="-5" dirty="0">
                <a:latin typeface="Calibri"/>
                <a:cs typeface="Calibri"/>
              </a:rPr>
              <a:t>neighbors</a:t>
            </a:r>
            <a:r>
              <a:rPr sz="3200" i="1" dirty="0">
                <a:latin typeface="Calibri"/>
                <a:cs typeface="Calibri"/>
              </a:rPr>
              <a:t> are</a:t>
            </a:r>
            <a:r>
              <a:rPr sz="3200" dirty="0">
                <a:latin typeface="Calibri"/>
                <a:cs typeface="Calibri"/>
              </a:rPr>
              <a:t>)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i="1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3200" i="1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i="1" dirty="0">
                <a:solidFill>
                  <a:srgbClr val="FF0000"/>
                </a:solidFill>
                <a:latin typeface="Calibri"/>
                <a:cs typeface="Calibri"/>
              </a:rPr>
              <a:t>will</a:t>
            </a:r>
            <a:r>
              <a:rPr sz="3200" i="1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i="1" spc="-10" dirty="0">
                <a:solidFill>
                  <a:srgbClr val="FF0000"/>
                </a:solidFill>
                <a:latin typeface="Calibri"/>
                <a:cs typeface="Calibri"/>
              </a:rPr>
              <a:t>tell</a:t>
            </a:r>
            <a:r>
              <a:rPr sz="3200" i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i="1" spc="-5" dirty="0">
                <a:solidFill>
                  <a:srgbClr val="FF0000"/>
                </a:solidFill>
                <a:latin typeface="Calibri"/>
                <a:cs typeface="Calibri"/>
              </a:rPr>
              <a:t>you</a:t>
            </a:r>
            <a:r>
              <a:rPr sz="3200" i="1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i="1" dirty="0">
                <a:solidFill>
                  <a:srgbClr val="FF0000"/>
                </a:solidFill>
                <a:latin typeface="Calibri"/>
                <a:cs typeface="Calibri"/>
              </a:rPr>
              <a:t>who </a:t>
            </a:r>
            <a:r>
              <a:rPr sz="3200" i="1" spc="-5" dirty="0">
                <a:solidFill>
                  <a:srgbClr val="FF0000"/>
                </a:solidFill>
                <a:latin typeface="Calibri"/>
                <a:cs typeface="Calibri"/>
              </a:rPr>
              <a:t>you </a:t>
            </a:r>
            <a:r>
              <a:rPr sz="3200" i="1" dirty="0">
                <a:solidFill>
                  <a:srgbClr val="FF0000"/>
                </a:solidFill>
                <a:latin typeface="Calibri"/>
                <a:cs typeface="Calibri"/>
              </a:rPr>
              <a:t>are</a:t>
            </a:r>
            <a:r>
              <a:rPr sz="3200" dirty="0">
                <a:latin typeface="Calibri"/>
                <a:cs typeface="Calibri"/>
              </a:rPr>
              <a:t>.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39511" y="1981200"/>
            <a:ext cx="1761315" cy="1534667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905000" y="2590800"/>
            <a:ext cx="1524000" cy="1530095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524000" y="4953000"/>
            <a:ext cx="2133600" cy="1263395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400800" y="5276087"/>
            <a:ext cx="1615440" cy="1581911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781800" y="3581400"/>
            <a:ext cx="1690116" cy="1371600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2866" y="496950"/>
            <a:ext cx="78771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KNN</a:t>
            </a:r>
            <a:r>
              <a:rPr sz="4000" dirty="0"/>
              <a:t> </a:t>
            </a:r>
            <a:r>
              <a:rPr sz="4000" spc="-15" dirty="0"/>
              <a:t>Classification</a:t>
            </a:r>
            <a:r>
              <a:rPr sz="4000" spc="5" dirty="0"/>
              <a:t> </a:t>
            </a:r>
            <a:r>
              <a:rPr sz="4000" spc="-5" dirty="0"/>
              <a:t>–</a:t>
            </a:r>
            <a:r>
              <a:rPr sz="4000" dirty="0"/>
              <a:t> </a:t>
            </a:r>
            <a:r>
              <a:rPr sz="3200" spc="-15" dirty="0"/>
              <a:t>Standardized</a:t>
            </a:r>
            <a:r>
              <a:rPr sz="3200" spc="25" dirty="0"/>
              <a:t> </a:t>
            </a:r>
            <a:r>
              <a:rPr sz="3200" spc="-15" dirty="0"/>
              <a:t>Distance</a:t>
            </a:r>
            <a:endParaRPr sz="3200"/>
          </a:p>
        </p:txBody>
      </p:sp>
      <p:grpSp>
        <p:nvGrpSpPr>
          <p:cNvPr id="3" name="object 3"/>
          <p:cNvGrpSpPr/>
          <p:nvPr/>
        </p:nvGrpSpPr>
        <p:grpSpPr>
          <a:xfrm>
            <a:off x="4949952" y="2278379"/>
            <a:ext cx="2204085" cy="3182620"/>
            <a:chOff x="4949952" y="2278379"/>
            <a:chExt cx="2204085" cy="318262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06568" y="2278379"/>
              <a:ext cx="1847088" cy="36118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5487162" y="2379090"/>
              <a:ext cx="1600200" cy="120650"/>
            </a:xfrm>
            <a:custGeom>
              <a:avLst/>
              <a:gdLst/>
              <a:ahLst/>
              <a:cxnLst/>
              <a:rect l="l" t="t" r="r" b="b"/>
              <a:pathLst>
                <a:path w="1600200" h="120650">
                  <a:moveTo>
                    <a:pt x="103124" y="0"/>
                  </a:moveTo>
                  <a:lnTo>
                    <a:pt x="0" y="60071"/>
                  </a:lnTo>
                  <a:lnTo>
                    <a:pt x="96774" y="116712"/>
                  </a:lnTo>
                  <a:lnTo>
                    <a:pt x="102997" y="120269"/>
                  </a:lnTo>
                  <a:lnTo>
                    <a:pt x="110871" y="118237"/>
                  </a:lnTo>
                  <a:lnTo>
                    <a:pt x="114553" y="112013"/>
                  </a:lnTo>
                  <a:lnTo>
                    <a:pt x="118110" y="105918"/>
                  </a:lnTo>
                  <a:lnTo>
                    <a:pt x="116077" y="97917"/>
                  </a:lnTo>
                  <a:lnTo>
                    <a:pt x="109854" y="94361"/>
                  </a:lnTo>
                  <a:lnTo>
                    <a:pt x="73466" y="73075"/>
                  </a:lnTo>
                  <a:lnTo>
                    <a:pt x="25653" y="73025"/>
                  </a:lnTo>
                  <a:lnTo>
                    <a:pt x="25653" y="47117"/>
                  </a:lnTo>
                  <a:lnTo>
                    <a:pt x="73667" y="47117"/>
                  </a:lnTo>
                  <a:lnTo>
                    <a:pt x="116077" y="22479"/>
                  </a:lnTo>
                  <a:lnTo>
                    <a:pt x="118237" y="14478"/>
                  </a:lnTo>
                  <a:lnTo>
                    <a:pt x="114553" y="8255"/>
                  </a:lnTo>
                  <a:lnTo>
                    <a:pt x="110998" y="2159"/>
                  </a:lnTo>
                  <a:lnTo>
                    <a:pt x="103124" y="0"/>
                  </a:lnTo>
                  <a:close/>
                </a:path>
                <a:path w="1600200" h="120650">
                  <a:moveTo>
                    <a:pt x="73580" y="47167"/>
                  </a:moveTo>
                  <a:lnTo>
                    <a:pt x="51302" y="60109"/>
                  </a:lnTo>
                  <a:lnTo>
                    <a:pt x="73466" y="73075"/>
                  </a:lnTo>
                  <a:lnTo>
                    <a:pt x="1600199" y="74675"/>
                  </a:lnTo>
                  <a:lnTo>
                    <a:pt x="1600199" y="48768"/>
                  </a:lnTo>
                  <a:lnTo>
                    <a:pt x="73580" y="47167"/>
                  </a:lnTo>
                  <a:close/>
                </a:path>
                <a:path w="1600200" h="120650">
                  <a:moveTo>
                    <a:pt x="25653" y="47117"/>
                  </a:moveTo>
                  <a:lnTo>
                    <a:pt x="25653" y="73025"/>
                  </a:lnTo>
                  <a:lnTo>
                    <a:pt x="73466" y="73075"/>
                  </a:lnTo>
                  <a:lnTo>
                    <a:pt x="70341" y="71247"/>
                  </a:lnTo>
                  <a:lnTo>
                    <a:pt x="32130" y="71247"/>
                  </a:lnTo>
                  <a:lnTo>
                    <a:pt x="32130" y="48895"/>
                  </a:lnTo>
                  <a:lnTo>
                    <a:pt x="70606" y="48895"/>
                  </a:lnTo>
                  <a:lnTo>
                    <a:pt x="73580" y="47167"/>
                  </a:lnTo>
                  <a:lnTo>
                    <a:pt x="25653" y="47117"/>
                  </a:lnTo>
                  <a:close/>
                </a:path>
                <a:path w="1600200" h="120650">
                  <a:moveTo>
                    <a:pt x="32130" y="48895"/>
                  </a:moveTo>
                  <a:lnTo>
                    <a:pt x="32130" y="71247"/>
                  </a:lnTo>
                  <a:lnTo>
                    <a:pt x="51302" y="60109"/>
                  </a:lnTo>
                  <a:lnTo>
                    <a:pt x="32130" y="48895"/>
                  </a:lnTo>
                  <a:close/>
                </a:path>
                <a:path w="1600200" h="120650">
                  <a:moveTo>
                    <a:pt x="51302" y="60109"/>
                  </a:moveTo>
                  <a:lnTo>
                    <a:pt x="32130" y="71247"/>
                  </a:lnTo>
                  <a:lnTo>
                    <a:pt x="70341" y="71247"/>
                  </a:lnTo>
                  <a:lnTo>
                    <a:pt x="51302" y="60109"/>
                  </a:lnTo>
                  <a:close/>
                </a:path>
                <a:path w="1600200" h="120650">
                  <a:moveTo>
                    <a:pt x="70606" y="48895"/>
                  </a:moveTo>
                  <a:lnTo>
                    <a:pt x="32130" y="48895"/>
                  </a:lnTo>
                  <a:lnTo>
                    <a:pt x="51302" y="60109"/>
                  </a:lnTo>
                  <a:lnTo>
                    <a:pt x="70606" y="48895"/>
                  </a:lnTo>
                  <a:close/>
                </a:path>
                <a:path w="1600200" h="120650">
                  <a:moveTo>
                    <a:pt x="73667" y="47117"/>
                  </a:moveTo>
                  <a:lnTo>
                    <a:pt x="25653" y="47117"/>
                  </a:lnTo>
                  <a:lnTo>
                    <a:pt x="73580" y="47167"/>
                  </a:lnTo>
                  <a:close/>
                </a:path>
              </a:pathLst>
            </a:custGeom>
            <a:solidFill>
              <a:srgbClr val="F795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49952" y="2394203"/>
              <a:ext cx="160020" cy="296265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63668" y="2380487"/>
              <a:ext cx="373379" cy="158496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5029962" y="2439161"/>
              <a:ext cx="228600" cy="1905"/>
            </a:xfrm>
            <a:custGeom>
              <a:avLst/>
              <a:gdLst/>
              <a:ahLst/>
              <a:cxnLst/>
              <a:rect l="l" t="t" r="r" b="b"/>
              <a:pathLst>
                <a:path w="228600" h="1905">
                  <a:moveTo>
                    <a:pt x="0" y="0"/>
                  </a:moveTo>
                  <a:lnTo>
                    <a:pt x="228600" y="1650"/>
                  </a:lnTo>
                </a:path>
              </a:pathLst>
            </a:custGeom>
            <a:ln w="25907">
              <a:solidFill>
                <a:srgbClr val="F795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963668" y="5099303"/>
              <a:ext cx="475488" cy="361188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029835" y="5199252"/>
              <a:ext cx="228726" cy="120269"/>
            </a:xfrm>
            <a:prstGeom prst="rect">
              <a:avLst/>
            </a:prstGeom>
          </p:spPr>
        </p:pic>
      </p:grp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1365250" y="1447800"/>
          <a:ext cx="6477635" cy="39687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89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10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904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3845">
                <a:tc>
                  <a:txBody>
                    <a:bodyPr/>
                    <a:lstStyle/>
                    <a:p>
                      <a:pPr marL="626110">
                        <a:lnSpc>
                          <a:spcPts val="2115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Age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9BBA58"/>
                      </a:solidFill>
                      <a:prstDash val="solid"/>
                    </a:lnL>
                    <a:lnT w="12700">
                      <a:solidFill>
                        <a:srgbClr val="9BBA58"/>
                      </a:solidFill>
                      <a:prstDash val="solid"/>
                    </a:lnT>
                    <a:lnB w="12700">
                      <a:solidFill>
                        <a:srgbClr val="9BBA58"/>
                      </a:solidFill>
                      <a:prstDash val="solid"/>
                    </a:lnB>
                    <a:solidFill>
                      <a:srgbClr val="EBF0DE"/>
                    </a:solidFill>
                  </a:tcPr>
                </a:tc>
                <a:tc>
                  <a:txBody>
                    <a:bodyPr/>
                    <a:lstStyle/>
                    <a:p>
                      <a:pPr marL="294005">
                        <a:lnSpc>
                          <a:spcPts val="2115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Loan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12700">
                      <a:solidFill>
                        <a:srgbClr val="9BBA58"/>
                      </a:solidFill>
                      <a:prstDash val="solid"/>
                    </a:lnT>
                    <a:lnB w="12700">
                      <a:solidFill>
                        <a:srgbClr val="9BBA58"/>
                      </a:solidFill>
                      <a:prstDash val="solid"/>
                    </a:lnB>
                    <a:solidFill>
                      <a:srgbClr val="EBF0DE"/>
                    </a:solidFill>
                  </a:tcPr>
                </a:tc>
                <a:tc>
                  <a:txBody>
                    <a:bodyPr/>
                    <a:lstStyle/>
                    <a:p>
                      <a:pPr marL="963294">
                        <a:lnSpc>
                          <a:spcPts val="2115"/>
                        </a:lnSpc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Default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12700">
                      <a:solidFill>
                        <a:srgbClr val="9BBA58"/>
                      </a:solidFill>
                      <a:prstDash val="solid"/>
                    </a:lnT>
                    <a:lnB w="12700">
                      <a:solidFill>
                        <a:srgbClr val="9BBA58"/>
                      </a:solidFill>
                      <a:prstDash val="solid"/>
                    </a:lnB>
                    <a:solidFill>
                      <a:srgbClr val="EBF0DE"/>
                    </a:solidFill>
                  </a:tcPr>
                </a:tc>
                <a:tc>
                  <a:txBody>
                    <a:bodyPr/>
                    <a:lstStyle/>
                    <a:p>
                      <a:pPr marL="448945">
                        <a:lnSpc>
                          <a:spcPts val="2115"/>
                        </a:lnSpc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Distance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>
                      <a:solidFill>
                        <a:srgbClr val="9BBA58"/>
                      </a:solidFill>
                      <a:prstDash val="solid"/>
                    </a:lnR>
                    <a:lnT w="12700">
                      <a:solidFill>
                        <a:srgbClr val="9BBA58"/>
                      </a:solidFill>
                      <a:prstDash val="solid"/>
                    </a:lnT>
                    <a:lnB w="12700">
                      <a:solidFill>
                        <a:srgbClr val="9BBA58"/>
                      </a:solidFill>
                      <a:prstDash val="solid"/>
                    </a:lnB>
                    <a:solidFill>
                      <a:srgbClr val="EBF0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3210">
                <a:tc>
                  <a:txBody>
                    <a:bodyPr/>
                    <a:lstStyle/>
                    <a:p>
                      <a:pPr marR="287020" algn="r">
                        <a:lnSpc>
                          <a:spcPts val="212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0.125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9BBA58"/>
                      </a:solidFill>
                      <a:prstDash val="solid"/>
                    </a:lnL>
                    <a:lnT w="12700">
                      <a:solidFill>
                        <a:srgbClr val="9BBA58"/>
                      </a:solidFill>
                      <a:prstDash val="solid"/>
                    </a:lnT>
                    <a:lnB w="12700">
                      <a:solidFill>
                        <a:srgbClr val="9BBA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9BBA58"/>
                      </a:solidFill>
                      <a:prstDash val="solid"/>
                    </a:lnT>
                    <a:lnB w="12700">
                      <a:solidFill>
                        <a:srgbClr val="9BBA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2120"/>
                        </a:lnSpc>
                        <a:tabLst>
                          <a:tab pos="1226820" algn="l"/>
                        </a:tabLst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0.11	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12700">
                      <a:solidFill>
                        <a:srgbClr val="9BBA58"/>
                      </a:solidFill>
                      <a:prstDash val="solid"/>
                    </a:lnT>
                    <a:lnB w="12700">
                      <a:solidFill>
                        <a:srgbClr val="9BBA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ts val="212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0.7652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>
                      <a:solidFill>
                        <a:srgbClr val="9BBA58"/>
                      </a:solidFill>
                      <a:prstDash val="solid"/>
                    </a:lnR>
                    <a:lnT w="12700">
                      <a:solidFill>
                        <a:srgbClr val="9BBA58"/>
                      </a:solidFill>
                      <a:prstDash val="solid"/>
                    </a:lnT>
                    <a:lnB w="12700">
                      <a:solidFill>
                        <a:srgbClr val="9BBA5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3845">
                <a:tc>
                  <a:txBody>
                    <a:bodyPr/>
                    <a:lstStyle/>
                    <a:p>
                      <a:pPr marR="287020" algn="r">
                        <a:lnSpc>
                          <a:spcPts val="212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0.375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9BBA58"/>
                      </a:solidFill>
                      <a:prstDash val="solid"/>
                    </a:lnL>
                    <a:lnT w="12700">
                      <a:solidFill>
                        <a:srgbClr val="9BBA58"/>
                      </a:solidFill>
                      <a:prstDash val="solid"/>
                    </a:lnT>
                    <a:lnB w="12700">
                      <a:solidFill>
                        <a:srgbClr val="9BBA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9BBA58"/>
                      </a:solidFill>
                      <a:prstDash val="solid"/>
                    </a:lnT>
                    <a:lnB w="12700">
                      <a:solidFill>
                        <a:srgbClr val="9BBA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2120"/>
                        </a:lnSpc>
                        <a:tabLst>
                          <a:tab pos="1226820" algn="l"/>
                        </a:tabLst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0.21	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12700">
                      <a:solidFill>
                        <a:srgbClr val="9BBA58"/>
                      </a:solidFill>
                      <a:prstDash val="solid"/>
                    </a:lnT>
                    <a:lnB w="12700">
                      <a:solidFill>
                        <a:srgbClr val="9BBA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ts val="212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0.5200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>
                      <a:solidFill>
                        <a:srgbClr val="9BBA58"/>
                      </a:solidFill>
                      <a:prstDash val="solid"/>
                    </a:lnR>
                    <a:lnT w="12700">
                      <a:solidFill>
                        <a:srgbClr val="9BBA58"/>
                      </a:solidFill>
                      <a:prstDash val="solid"/>
                    </a:lnT>
                    <a:lnB w="12700">
                      <a:solidFill>
                        <a:srgbClr val="9BBA5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3210">
                <a:tc>
                  <a:txBody>
                    <a:bodyPr/>
                    <a:lstStyle/>
                    <a:p>
                      <a:pPr marR="287020" algn="r">
                        <a:lnSpc>
                          <a:spcPts val="212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0.625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9BBA58"/>
                      </a:solidFill>
                      <a:prstDash val="solid"/>
                    </a:lnL>
                    <a:lnT w="12700">
                      <a:solidFill>
                        <a:srgbClr val="9BBA58"/>
                      </a:solidFill>
                      <a:prstDash val="solid"/>
                    </a:lnT>
                    <a:lnB w="12700">
                      <a:solidFill>
                        <a:srgbClr val="9BBA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9BBA58"/>
                      </a:solidFill>
                      <a:prstDash val="solid"/>
                    </a:lnT>
                    <a:lnB w="12700">
                      <a:solidFill>
                        <a:srgbClr val="9BBA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212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0.31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381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9BBA58"/>
                      </a:solidFill>
                      <a:prstDash val="solid"/>
                    </a:lnT>
                    <a:lnB w="12700">
                      <a:solidFill>
                        <a:srgbClr val="9BBA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ts val="212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0.3160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rgbClr val="F795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9BBA58"/>
                      </a:solidFill>
                      <a:prstDash val="solid"/>
                    </a:lnR>
                    <a:lnT w="12700">
                      <a:solidFill>
                        <a:srgbClr val="9BBA58"/>
                      </a:solidFill>
                      <a:prstDash val="solid"/>
                    </a:lnT>
                    <a:lnB w="12700">
                      <a:solidFill>
                        <a:srgbClr val="9BBA5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3845">
                <a:tc>
                  <a:txBody>
                    <a:bodyPr/>
                    <a:lstStyle/>
                    <a:p>
                      <a:pPr marR="286385" algn="r">
                        <a:lnSpc>
                          <a:spcPts val="212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9BBA58"/>
                      </a:solidFill>
                      <a:prstDash val="solid"/>
                    </a:lnL>
                    <a:lnT w="12700">
                      <a:solidFill>
                        <a:srgbClr val="9BBA58"/>
                      </a:solidFill>
                      <a:prstDash val="solid"/>
                    </a:lnT>
                    <a:lnB w="12700">
                      <a:solidFill>
                        <a:srgbClr val="9BBA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9BBA58"/>
                      </a:solidFill>
                      <a:prstDash val="solid"/>
                    </a:lnT>
                    <a:lnB w="12700">
                      <a:solidFill>
                        <a:srgbClr val="9BBA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212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0.01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381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9BBA58"/>
                      </a:solidFill>
                      <a:prstDash val="solid"/>
                    </a:lnT>
                    <a:lnB w="12700">
                      <a:solidFill>
                        <a:srgbClr val="9BBA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ts val="212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0.9245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rgbClr val="F795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9BBA58"/>
                      </a:solidFill>
                      <a:prstDash val="solid"/>
                    </a:lnR>
                    <a:lnT w="12700">
                      <a:solidFill>
                        <a:srgbClr val="9BBA58"/>
                      </a:solidFill>
                      <a:prstDash val="solid"/>
                    </a:lnT>
                    <a:lnB w="12700">
                      <a:solidFill>
                        <a:srgbClr val="9BBA5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3845">
                <a:tc>
                  <a:txBody>
                    <a:bodyPr/>
                    <a:lstStyle/>
                    <a:p>
                      <a:pPr marR="286385" algn="r">
                        <a:lnSpc>
                          <a:spcPts val="212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0.375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9BBA58"/>
                      </a:solidFill>
                      <a:prstDash val="solid"/>
                    </a:lnL>
                    <a:lnT w="12700">
                      <a:solidFill>
                        <a:srgbClr val="9BBA58"/>
                      </a:solidFill>
                      <a:prstDash val="solid"/>
                    </a:lnT>
                    <a:lnB w="12700">
                      <a:solidFill>
                        <a:srgbClr val="9BBA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9BBA58"/>
                      </a:solidFill>
                      <a:prstDash val="solid"/>
                    </a:lnT>
                    <a:lnB w="12700">
                      <a:solidFill>
                        <a:srgbClr val="9BBA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212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0.50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381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9BBA58"/>
                      </a:solidFill>
                      <a:prstDash val="solid"/>
                    </a:lnT>
                    <a:lnB w="12700">
                      <a:solidFill>
                        <a:srgbClr val="9BBA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ts val="212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0.3428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rgbClr val="F795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9BBA58"/>
                      </a:solidFill>
                      <a:prstDash val="solid"/>
                    </a:lnR>
                    <a:lnT w="12700">
                      <a:solidFill>
                        <a:srgbClr val="9BBA58"/>
                      </a:solidFill>
                      <a:prstDash val="solid"/>
                    </a:lnT>
                    <a:lnB w="12700">
                      <a:solidFill>
                        <a:srgbClr val="9BBA5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3210">
                <a:tc>
                  <a:txBody>
                    <a:bodyPr/>
                    <a:lstStyle/>
                    <a:p>
                      <a:pPr marR="286385" algn="r">
                        <a:lnSpc>
                          <a:spcPts val="212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0.8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9BBA58"/>
                      </a:solidFill>
                      <a:prstDash val="solid"/>
                    </a:lnL>
                    <a:lnT w="12700">
                      <a:solidFill>
                        <a:srgbClr val="9BBA58"/>
                      </a:solidFill>
                      <a:prstDash val="solid"/>
                    </a:lnT>
                    <a:lnB w="12700">
                      <a:solidFill>
                        <a:srgbClr val="9BBA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9BBA58"/>
                      </a:solidFill>
                      <a:prstDash val="solid"/>
                    </a:lnT>
                    <a:lnB w="12700">
                      <a:solidFill>
                        <a:srgbClr val="9BBA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212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0.00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381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9BBA58"/>
                      </a:solidFill>
                      <a:prstDash val="solid"/>
                    </a:lnT>
                    <a:lnB w="12700">
                      <a:solidFill>
                        <a:srgbClr val="9BBA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ts val="212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0.6220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rgbClr val="F795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9BBA58"/>
                      </a:solidFill>
                      <a:prstDash val="solid"/>
                    </a:lnR>
                    <a:lnT w="12700">
                      <a:solidFill>
                        <a:srgbClr val="9BBA58"/>
                      </a:solidFill>
                      <a:prstDash val="solid"/>
                    </a:lnT>
                    <a:lnB w="12700">
                      <a:solidFill>
                        <a:srgbClr val="9BBA5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3845">
                <a:tc>
                  <a:txBody>
                    <a:bodyPr/>
                    <a:lstStyle/>
                    <a:p>
                      <a:pPr marR="287020" algn="r">
                        <a:lnSpc>
                          <a:spcPts val="212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0.075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9BBA58"/>
                      </a:solidFill>
                      <a:prstDash val="solid"/>
                    </a:lnL>
                    <a:lnT w="12700">
                      <a:solidFill>
                        <a:srgbClr val="9BBA58"/>
                      </a:solidFill>
                      <a:prstDash val="solid"/>
                    </a:lnT>
                    <a:lnB w="12700">
                      <a:solidFill>
                        <a:srgbClr val="9BBA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9BBA58"/>
                      </a:solidFill>
                      <a:prstDash val="solid"/>
                    </a:lnT>
                    <a:lnB w="12700">
                      <a:solidFill>
                        <a:srgbClr val="9BBA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212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0.38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381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9BBA58"/>
                      </a:solidFill>
                      <a:prstDash val="solid"/>
                    </a:lnT>
                    <a:lnB w="12700">
                      <a:solidFill>
                        <a:srgbClr val="9BBA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ts val="212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0.6669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rgbClr val="F795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9BBA58"/>
                      </a:solidFill>
                      <a:prstDash val="solid"/>
                    </a:lnR>
                    <a:lnT w="12700">
                      <a:solidFill>
                        <a:srgbClr val="9BBA58"/>
                      </a:solidFill>
                      <a:prstDash val="solid"/>
                    </a:lnT>
                    <a:lnB w="12700">
                      <a:solidFill>
                        <a:srgbClr val="9BBA5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3210">
                <a:tc>
                  <a:txBody>
                    <a:bodyPr/>
                    <a:lstStyle/>
                    <a:p>
                      <a:pPr marR="286385" algn="r">
                        <a:lnSpc>
                          <a:spcPts val="212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0.5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9BBA58"/>
                      </a:solidFill>
                      <a:prstDash val="solid"/>
                    </a:lnL>
                    <a:lnT w="12700">
                      <a:solidFill>
                        <a:srgbClr val="9BBA58"/>
                      </a:solidFill>
                      <a:prstDash val="solid"/>
                    </a:lnT>
                    <a:lnB w="12700">
                      <a:solidFill>
                        <a:srgbClr val="9BBA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9BBA58"/>
                      </a:solidFill>
                      <a:prstDash val="solid"/>
                    </a:lnT>
                    <a:lnB w="12700">
                      <a:solidFill>
                        <a:srgbClr val="9BBA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212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0.22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381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9BBA58"/>
                      </a:solidFill>
                      <a:prstDash val="solid"/>
                    </a:lnT>
                    <a:lnB w="12700">
                      <a:solidFill>
                        <a:srgbClr val="9BBA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ts val="212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0.4437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rgbClr val="F795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9BBA58"/>
                      </a:solidFill>
                      <a:prstDash val="solid"/>
                    </a:lnR>
                    <a:lnT w="12700">
                      <a:solidFill>
                        <a:srgbClr val="9BBA58"/>
                      </a:solidFill>
                      <a:prstDash val="solid"/>
                    </a:lnT>
                    <a:lnB w="12700">
                      <a:solidFill>
                        <a:srgbClr val="9BBA5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3210">
                <a:tc>
                  <a:txBody>
                    <a:bodyPr/>
                    <a:lstStyle/>
                    <a:p>
                      <a:pPr marR="286385" algn="r">
                        <a:lnSpc>
                          <a:spcPts val="212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9BBA58"/>
                      </a:solidFill>
                      <a:prstDash val="solid"/>
                    </a:lnL>
                    <a:lnT w="12700">
                      <a:solidFill>
                        <a:srgbClr val="9BBA58"/>
                      </a:solidFill>
                      <a:prstDash val="solid"/>
                    </a:lnT>
                    <a:lnB w="12700">
                      <a:solidFill>
                        <a:srgbClr val="9BBA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9BBA58"/>
                      </a:solidFill>
                      <a:prstDash val="solid"/>
                    </a:lnT>
                    <a:lnB w="12700">
                      <a:solidFill>
                        <a:srgbClr val="9BBA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212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0.41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381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9BBA58"/>
                      </a:solidFill>
                      <a:prstDash val="solid"/>
                    </a:lnT>
                    <a:lnB w="12700">
                      <a:solidFill>
                        <a:srgbClr val="9BBA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ts val="212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0.3650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rgbClr val="F795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9BBA58"/>
                      </a:solidFill>
                      <a:prstDash val="solid"/>
                    </a:lnR>
                    <a:lnT w="12700">
                      <a:solidFill>
                        <a:srgbClr val="9BBA58"/>
                      </a:solidFill>
                      <a:prstDash val="solid"/>
                    </a:lnT>
                    <a:lnB w="12700">
                      <a:solidFill>
                        <a:srgbClr val="9BBA5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3210">
                <a:tc>
                  <a:txBody>
                    <a:bodyPr/>
                    <a:lstStyle/>
                    <a:p>
                      <a:pPr marR="286385" algn="r">
                        <a:lnSpc>
                          <a:spcPts val="2125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0.7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9BBA58"/>
                      </a:solidFill>
                      <a:prstDash val="solid"/>
                    </a:lnL>
                    <a:lnT w="12700">
                      <a:solidFill>
                        <a:srgbClr val="9BBA58"/>
                      </a:solidFill>
                      <a:prstDash val="solid"/>
                    </a:lnT>
                    <a:lnB w="12700">
                      <a:solidFill>
                        <a:srgbClr val="9BBA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9BBA58"/>
                      </a:solidFill>
                      <a:prstDash val="solid"/>
                    </a:lnT>
                    <a:lnB w="12700">
                      <a:solidFill>
                        <a:srgbClr val="9BBA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2125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1.00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381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9BBA58"/>
                      </a:solidFill>
                      <a:prstDash val="solid"/>
                    </a:lnT>
                    <a:lnB w="12700">
                      <a:solidFill>
                        <a:srgbClr val="9BBA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ts val="2125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0.3861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rgbClr val="F795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9BBA58"/>
                      </a:solidFill>
                      <a:prstDash val="solid"/>
                    </a:lnR>
                    <a:lnT w="12700">
                      <a:solidFill>
                        <a:srgbClr val="9BBA58"/>
                      </a:solidFill>
                      <a:prstDash val="solid"/>
                    </a:lnT>
                    <a:lnB w="12700">
                      <a:solidFill>
                        <a:srgbClr val="9BBA5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3210">
                <a:tc>
                  <a:txBody>
                    <a:bodyPr/>
                    <a:lstStyle/>
                    <a:p>
                      <a:pPr marR="287020" algn="r">
                        <a:lnSpc>
                          <a:spcPts val="212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0.325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9BBA58"/>
                      </a:solidFill>
                      <a:prstDash val="solid"/>
                    </a:lnL>
                    <a:lnT w="12700">
                      <a:solidFill>
                        <a:srgbClr val="9BBA58"/>
                      </a:solidFill>
                      <a:prstDash val="solid"/>
                    </a:lnT>
                    <a:lnB w="12700">
                      <a:solidFill>
                        <a:srgbClr val="9BBA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9BBA58"/>
                      </a:solidFill>
                      <a:prstDash val="solid"/>
                    </a:lnT>
                    <a:lnB w="12700">
                      <a:solidFill>
                        <a:srgbClr val="9BBA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212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0.65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381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9BBA58"/>
                      </a:solidFill>
                      <a:prstDash val="solid"/>
                    </a:lnT>
                    <a:lnB w="12700">
                      <a:solidFill>
                        <a:srgbClr val="9BBA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ts val="212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0.3771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rgbClr val="F795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9BBA58"/>
                      </a:solidFill>
                      <a:prstDash val="solid"/>
                    </a:lnR>
                    <a:lnT w="12700">
                      <a:solidFill>
                        <a:srgbClr val="9BBA58"/>
                      </a:solidFill>
                      <a:prstDash val="solid"/>
                    </a:lnT>
                    <a:lnB w="12700">
                      <a:solidFill>
                        <a:srgbClr val="9BBA5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38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BA58"/>
                      </a:solidFill>
                      <a:prstDash val="solid"/>
                    </a:lnL>
                    <a:lnT w="12700">
                      <a:solidFill>
                        <a:srgbClr val="9BBA58"/>
                      </a:solidFill>
                      <a:prstDash val="solid"/>
                    </a:lnT>
                    <a:lnB w="12700">
                      <a:solidFill>
                        <a:srgbClr val="9BBA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9BBA58"/>
                      </a:solidFill>
                      <a:prstDash val="solid"/>
                    </a:lnT>
                    <a:lnB w="12700">
                      <a:solidFill>
                        <a:srgbClr val="9BBA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9BBA58"/>
                      </a:solidFill>
                      <a:prstDash val="solid"/>
                    </a:lnT>
                    <a:lnB w="12700">
                      <a:solidFill>
                        <a:srgbClr val="9BBA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rgbClr val="F795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9BBA58"/>
                      </a:solidFill>
                      <a:prstDash val="solid"/>
                    </a:lnR>
                    <a:lnT w="12700">
                      <a:solidFill>
                        <a:srgbClr val="9BBA58"/>
                      </a:solidFill>
                      <a:prstDash val="solid"/>
                    </a:lnT>
                    <a:lnB w="12700">
                      <a:solidFill>
                        <a:srgbClr val="9BBA5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3210">
                <a:tc>
                  <a:txBody>
                    <a:bodyPr/>
                    <a:lstStyle/>
                    <a:p>
                      <a:pPr marR="286385" algn="r">
                        <a:lnSpc>
                          <a:spcPts val="2125"/>
                        </a:lnSpc>
                      </a:pPr>
                      <a:r>
                        <a:rPr sz="1800" b="1" spc="-5" dirty="0">
                          <a:solidFill>
                            <a:srgbClr val="006600"/>
                          </a:solidFill>
                          <a:latin typeface="Calibri"/>
                          <a:cs typeface="Calibri"/>
                        </a:rPr>
                        <a:t>0.7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9BBA58"/>
                      </a:solidFill>
                      <a:prstDash val="solid"/>
                    </a:lnL>
                    <a:lnT w="12700">
                      <a:solidFill>
                        <a:srgbClr val="9BBA58"/>
                      </a:solidFill>
                      <a:prstDash val="solid"/>
                    </a:lnT>
                    <a:lnB w="12700">
                      <a:solidFill>
                        <a:srgbClr val="9BBA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9BBA58"/>
                      </a:solidFill>
                      <a:prstDash val="solid"/>
                    </a:lnT>
                    <a:lnB w="12700">
                      <a:solidFill>
                        <a:srgbClr val="9BBA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ts val="2125"/>
                        </a:lnSpc>
                      </a:pPr>
                      <a:r>
                        <a:rPr sz="1800" b="1" spc="-5" dirty="0">
                          <a:solidFill>
                            <a:srgbClr val="006600"/>
                          </a:solidFill>
                          <a:latin typeface="Calibri"/>
                          <a:cs typeface="Calibri"/>
                        </a:rPr>
                        <a:t>0.61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38100">
                      <a:solidFill>
                        <a:srgbClr val="F79546"/>
                      </a:solidFill>
                      <a:prstDash val="solid"/>
                    </a:lnR>
                    <a:lnT w="12700">
                      <a:solidFill>
                        <a:srgbClr val="9BBA58"/>
                      </a:solidFill>
                      <a:prstDash val="solid"/>
                    </a:lnT>
                    <a:lnB w="12700">
                      <a:solidFill>
                        <a:srgbClr val="9BBA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rgbClr val="F795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9BBA58"/>
                      </a:solidFill>
                      <a:prstDash val="solid"/>
                    </a:lnR>
                    <a:lnT w="12700">
                      <a:solidFill>
                        <a:srgbClr val="9BBA58"/>
                      </a:solidFill>
                      <a:prstDash val="solid"/>
                    </a:lnT>
                    <a:lnB w="12700">
                      <a:solidFill>
                        <a:srgbClr val="9BBA5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12" name="object 12"/>
          <p:cNvSpPr txBox="1"/>
          <p:nvPr/>
        </p:nvSpPr>
        <p:spPr>
          <a:xfrm>
            <a:off x="5296661" y="2281554"/>
            <a:ext cx="173355" cy="313880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 marR="5080" algn="just">
              <a:lnSpc>
                <a:spcPct val="103499"/>
              </a:lnSpc>
              <a:spcBef>
                <a:spcPts val="25"/>
              </a:spcBef>
            </a:pPr>
            <a:r>
              <a:rPr sz="1800" dirty="0">
                <a:latin typeface="Calibri"/>
                <a:cs typeface="Calibri"/>
              </a:rPr>
              <a:t>N  N  N  N  Y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Y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Y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Y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Y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50">
              <a:latin typeface="Calibri"/>
              <a:cs typeface="Calibri"/>
            </a:endParaRPr>
          </a:p>
          <a:p>
            <a:pPr marL="33655">
              <a:lnSpc>
                <a:spcPct val="100000"/>
              </a:lnSpc>
            </a:pPr>
            <a:r>
              <a:rPr sz="1800" b="1" dirty="0">
                <a:solidFill>
                  <a:srgbClr val="006600"/>
                </a:solidFill>
                <a:latin typeface="Calibri"/>
                <a:cs typeface="Calibri"/>
              </a:rPr>
              <a:t>?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222546" y="5896269"/>
            <a:ext cx="1499235" cy="0"/>
          </a:xfrm>
          <a:custGeom>
            <a:avLst/>
            <a:gdLst/>
            <a:ahLst/>
            <a:cxnLst/>
            <a:rect l="l" t="t" r="r" b="b"/>
            <a:pathLst>
              <a:path w="1499235">
                <a:moveTo>
                  <a:pt x="0" y="0"/>
                </a:moveTo>
                <a:lnTo>
                  <a:pt x="1498927" y="0"/>
                </a:lnTo>
              </a:path>
            </a:pathLst>
          </a:custGeom>
          <a:ln w="128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237874" y="5893376"/>
            <a:ext cx="1504950" cy="3949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00" i="1" spc="355" dirty="0">
                <a:latin typeface="Times New Roman"/>
                <a:cs typeface="Times New Roman"/>
              </a:rPr>
              <a:t>M</a:t>
            </a:r>
            <a:r>
              <a:rPr sz="2400" i="1" spc="165" dirty="0">
                <a:latin typeface="Times New Roman"/>
                <a:cs typeface="Times New Roman"/>
              </a:rPr>
              <a:t>a</a:t>
            </a:r>
            <a:r>
              <a:rPr sz="2400" i="1" spc="130" dirty="0">
                <a:latin typeface="Times New Roman"/>
                <a:cs typeface="Times New Roman"/>
              </a:rPr>
              <a:t>x</a:t>
            </a:r>
            <a:r>
              <a:rPr sz="2400" i="1" spc="-325" dirty="0">
                <a:latin typeface="Times New Roman"/>
                <a:cs typeface="Times New Roman"/>
              </a:rPr>
              <a:t> </a:t>
            </a:r>
            <a:r>
              <a:rPr sz="2400" spc="165" dirty="0">
                <a:latin typeface="Symbol"/>
                <a:cs typeface="Symbol"/>
              </a:rPr>
              <a:t></a:t>
            </a:r>
            <a:r>
              <a:rPr sz="2400" spc="-130" dirty="0">
                <a:latin typeface="Times New Roman"/>
                <a:cs typeface="Times New Roman"/>
              </a:rPr>
              <a:t> </a:t>
            </a:r>
            <a:r>
              <a:rPr sz="2400" i="1" spc="355" dirty="0">
                <a:latin typeface="Times New Roman"/>
                <a:cs typeface="Times New Roman"/>
              </a:rPr>
              <a:t>M</a:t>
            </a:r>
            <a:r>
              <a:rPr sz="2400" i="1" spc="110" dirty="0">
                <a:latin typeface="Times New Roman"/>
                <a:cs typeface="Times New Roman"/>
              </a:rPr>
              <a:t>i</a:t>
            </a:r>
            <a:r>
              <a:rPr sz="2400" i="1" spc="150" dirty="0">
                <a:latin typeface="Times New Roman"/>
                <a:cs typeface="Times New Roman"/>
              </a:rPr>
              <a:t>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745074" y="5857833"/>
            <a:ext cx="103505" cy="2413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00" i="1" spc="65" dirty="0">
                <a:latin typeface="Times New Roman"/>
                <a:cs typeface="Times New Roman"/>
              </a:rPr>
              <a:t>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420372" y="5458999"/>
            <a:ext cx="1161415" cy="3949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00" i="1" spc="180" dirty="0">
                <a:latin typeface="Times New Roman"/>
                <a:cs typeface="Times New Roman"/>
              </a:rPr>
              <a:t>X</a:t>
            </a:r>
            <a:r>
              <a:rPr sz="2400" i="1" spc="245" dirty="0">
                <a:latin typeface="Times New Roman"/>
                <a:cs typeface="Times New Roman"/>
              </a:rPr>
              <a:t> </a:t>
            </a:r>
            <a:r>
              <a:rPr sz="2400" spc="165" dirty="0">
                <a:latin typeface="Symbol"/>
                <a:cs typeface="Symbol"/>
              </a:rPr>
              <a:t></a:t>
            </a:r>
            <a:r>
              <a:rPr sz="2400" spc="-130" dirty="0">
                <a:latin typeface="Times New Roman"/>
                <a:cs typeface="Times New Roman"/>
              </a:rPr>
              <a:t> </a:t>
            </a:r>
            <a:r>
              <a:rPr sz="2400" i="1" spc="355" dirty="0">
                <a:latin typeface="Times New Roman"/>
                <a:cs typeface="Times New Roman"/>
              </a:rPr>
              <a:t>M</a:t>
            </a:r>
            <a:r>
              <a:rPr sz="2400" i="1" spc="110" dirty="0">
                <a:latin typeface="Times New Roman"/>
                <a:cs typeface="Times New Roman"/>
              </a:rPr>
              <a:t>i</a:t>
            </a:r>
            <a:r>
              <a:rPr sz="2400" i="1" spc="150" dirty="0">
                <a:latin typeface="Times New Roman"/>
                <a:cs typeface="Times New Roman"/>
              </a:rPr>
              <a:t>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493534" y="5653207"/>
            <a:ext cx="661035" cy="3949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459105" algn="l"/>
              </a:tabLst>
            </a:pPr>
            <a:r>
              <a:rPr sz="2400" i="1" spc="180" dirty="0">
                <a:latin typeface="Times New Roman"/>
                <a:cs typeface="Times New Roman"/>
              </a:rPr>
              <a:t>X	</a:t>
            </a:r>
            <a:r>
              <a:rPr sz="2400" spc="165" dirty="0">
                <a:latin typeface="Symbol"/>
                <a:cs typeface="Symbol"/>
              </a:rPr>
              <a:t></a:t>
            </a:r>
            <a:endParaRPr sz="2400">
              <a:latin typeface="Symbol"/>
              <a:cs typeface="Symbo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946148" y="5013959"/>
            <a:ext cx="2146300" cy="1435735"/>
            <a:chOff x="1946148" y="5013959"/>
            <a:chExt cx="2146300" cy="1435735"/>
          </a:xfrm>
        </p:grpSpPr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946148" y="5013959"/>
              <a:ext cx="2145792" cy="1435608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997964" y="5178551"/>
              <a:ext cx="1839467" cy="1232916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87296" y="5035295"/>
              <a:ext cx="2063495" cy="1353312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057400" y="5105399"/>
              <a:ext cx="1923034" cy="1212557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2057400" y="5105399"/>
              <a:ext cx="1923414" cy="1212850"/>
            </a:xfrm>
            <a:custGeom>
              <a:avLst/>
              <a:gdLst/>
              <a:ahLst/>
              <a:cxnLst/>
              <a:rect l="l" t="t" r="r" b="b"/>
              <a:pathLst>
                <a:path w="1923414" h="1212850">
                  <a:moveTo>
                    <a:pt x="0" y="911656"/>
                  </a:moveTo>
                  <a:lnTo>
                    <a:pt x="1767966" y="0"/>
                  </a:lnTo>
                  <a:lnTo>
                    <a:pt x="1923034" y="300863"/>
                  </a:lnTo>
                  <a:lnTo>
                    <a:pt x="155194" y="1212557"/>
                  </a:lnTo>
                  <a:lnTo>
                    <a:pt x="0" y="911656"/>
                  </a:lnTo>
                  <a:close/>
                </a:path>
              </a:pathLst>
            </a:custGeom>
            <a:ln w="9525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201164" y="5385676"/>
              <a:ext cx="1414907" cy="768451"/>
            </a:xfrm>
            <a:prstGeom prst="rect">
              <a:avLst/>
            </a:prstGeom>
          </p:spPr>
        </p:pic>
      </p:grp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7066" y="90043"/>
            <a:ext cx="285623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0" dirty="0"/>
              <a:t>Strengths</a:t>
            </a:r>
            <a:r>
              <a:rPr sz="3200" spc="-55" dirty="0"/>
              <a:t> </a:t>
            </a:r>
            <a:r>
              <a:rPr sz="3200" dirty="0"/>
              <a:t>of</a:t>
            </a:r>
            <a:r>
              <a:rPr sz="3200" spc="-40" dirty="0"/>
              <a:t> </a:t>
            </a:r>
            <a:r>
              <a:rPr sz="3200" dirty="0"/>
              <a:t>KNN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535940" y="676211"/>
            <a:ext cx="8053070" cy="4951095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30" dirty="0">
                <a:latin typeface="Calibri"/>
                <a:cs typeface="Calibri"/>
              </a:rPr>
              <a:t>Very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simple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intuitive.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Can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be</a:t>
            </a:r>
            <a:r>
              <a:rPr sz="2400" dirty="0">
                <a:latin typeface="Calibri"/>
                <a:cs typeface="Calibri"/>
              </a:rPr>
              <a:t> applied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5" dirty="0">
                <a:latin typeface="Calibri"/>
                <a:cs typeface="Calibri"/>
              </a:rPr>
              <a:t> data from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any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distribution.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Good </a:t>
            </a:r>
            <a:r>
              <a:rPr sz="2400" spc="-5" dirty="0">
                <a:latin typeface="Calibri"/>
                <a:cs typeface="Calibri"/>
              </a:rPr>
              <a:t>classification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if the </a:t>
            </a:r>
            <a:r>
              <a:rPr sz="2400" spc="-5" dirty="0">
                <a:latin typeface="Calibri"/>
                <a:cs typeface="Calibri"/>
              </a:rPr>
              <a:t>number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 samples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15" dirty="0">
                <a:latin typeface="Calibri"/>
                <a:cs typeface="Calibri"/>
              </a:rPr>
              <a:t>large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enough.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27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2650">
              <a:latin typeface="Calibri"/>
              <a:cs typeface="Calibri"/>
            </a:endParaRPr>
          </a:p>
          <a:p>
            <a:pPr marL="516255">
              <a:lnSpc>
                <a:spcPct val="100000"/>
              </a:lnSpc>
            </a:pPr>
            <a:r>
              <a:rPr sz="3200" spc="-15" dirty="0">
                <a:latin typeface="Calibri"/>
                <a:cs typeface="Calibri"/>
              </a:rPr>
              <a:t>Weaknesses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of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KNN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95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spc="-55" dirty="0">
                <a:latin typeface="Calibri"/>
                <a:cs typeface="Calibri"/>
              </a:rPr>
              <a:t>Takes</a:t>
            </a:r>
            <a:r>
              <a:rPr sz="2400" spc="-10" dirty="0">
                <a:latin typeface="Calibri"/>
                <a:cs typeface="Calibri"/>
              </a:rPr>
              <a:t> more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time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classify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new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example.</a:t>
            </a:r>
            <a:endParaRPr sz="2400">
              <a:latin typeface="Calibri"/>
              <a:cs typeface="Calibri"/>
            </a:endParaRPr>
          </a:p>
          <a:p>
            <a:pPr marL="756285" marR="5080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400" spc="-5" dirty="0">
                <a:latin typeface="Calibri"/>
                <a:cs typeface="Calibri"/>
              </a:rPr>
              <a:t>need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10" dirty="0">
                <a:latin typeface="Calibri"/>
                <a:cs typeface="Calibri"/>
              </a:rPr>
              <a:t> calculate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compare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distance </a:t>
            </a:r>
            <a:r>
              <a:rPr sz="2400" spc="-15" dirty="0">
                <a:latin typeface="Calibri"/>
                <a:cs typeface="Calibri"/>
              </a:rPr>
              <a:t>from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new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example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dirty="0">
                <a:latin typeface="Calibri"/>
                <a:cs typeface="Calibri"/>
              </a:rPr>
              <a:t>all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other </a:t>
            </a:r>
            <a:r>
              <a:rPr sz="2400" spc="-10" dirty="0">
                <a:latin typeface="Calibri"/>
                <a:cs typeface="Calibri"/>
              </a:rPr>
              <a:t>examples.</a:t>
            </a:r>
            <a:endParaRPr sz="24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spc="-5" dirty="0">
                <a:latin typeface="Calibri"/>
                <a:cs typeface="Calibri"/>
              </a:rPr>
              <a:t>Choosing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may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tricky.</a:t>
            </a:r>
            <a:endParaRPr sz="24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dirty="0">
                <a:latin typeface="Calibri"/>
                <a:cs typeface="Calibri"/>
              </a:rPr>
              <a:t>Need </a:t>
            </a:r>
            <a:r>
              <a:rPr sz="2400" spc="-15" dirty="0">
                <a:latin typeface="Calibri"/>
                <a:cs typeface="Calibri"/>
              </a:rPr>
              <a:t>large</a:t>
            </a:r>
            <a:r>
              <a:rPr sz="2400" spc="-5" dirty="0">
                <a:latin typeface="Calibri"/>
                <a:cs typeface="Calibri"/>
              </a:rPr>
              <a:t> number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samples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for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accuracy.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DD1FA-A1BF-4C4F-B626-62AA8E71A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A15AD3-9CB5-4E5D-8F5B-FB0F534A5E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7777A1-BD20-4E85-902A-435D4E976B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66800"/>
            <a:ext cx="9144000" cy="822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8364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994E3-7247-463B-9C56-687B91355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29CCFF-E0F7-406B-B98E-CCCE8F163B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DD141C-8D88-42AC-A1F0-6F2B3DA0EF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1000" y="-76200"/>
            <a:ext cx="9525000" cy="746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3181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35F93-A94E-4056-8C41-BDA493E5B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FF6726-69DE-4DE4-82CC-52DF036A92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FB0882-2BCD-444D-A4FA-A433FA9E35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" y="-1981200"/>
            <a:ext cx="9133840" cy="106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6693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17445" y="461899"/>
            <a:ext cx="431101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3-KNN:</a:t>
            </a:r>
            <a:r>
              <a:rPr spc="-75" dirty="0"/>
              <a:t> </a:t>
            </a:r>
            <a:r>
              <a:rPr lang="en-IN" spc="-10" dirty="0"/>
              <a:t>solution</a:t>
            </a:r>
            <a:endParaRPr spc="-10" dirty="0"/>
          </a:p>
        </p:txBody>
      </p:sp>
      <p:grpSp>
        <p:nvGrpSpPr>
          <p:cNvPr id="3" name="object 3"/>
          <p:cNvGrpSpPr/>
          <p:nvPr/>
        </p:nvGrpSpPr>
        <p:grpSpPr>
          <a:xfrm>
            <a:off x="6318503" y="1254252"/>
            <a:ext cx="2801620" cy="4250690"/>
            <a:chOff x="6318503" y="1254252"/>
            <a:chExt cx="2801620" cy="425069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53555" y="1267968"/>
              <a:ext cx="2766059" cy="423672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00799" y="1295400"/>
              <a:ext cx="2667000" cy="41376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18503" y="1254252"/>
              <a:ext cx="2609088" cy="623315"/>
            </a:xfrm>
            <a:prstGeom prst="rect">
              <a:avLst/>
            </a:prstGeom>
          </p:spPr>
        </p:pic>
      </p:grpSp>
      <p:graphicFrame>
        <p:nvGraphicFramePr>
          <p:cNvPr id="7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5213081"/>
              </p:ext>
            </p:extLst>
          </p:nvPr>
        </p:nvGraphicFramePr>
        <p:xfrm>
          <a:off x="6419087" y="1295400"/>
          <a:ext cx="2635759" cy="41157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357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66201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200" spc="-10" dirty="0">
                          <a:latin typeface="Calibri"/>
                          <a:cs typeface="Calibri"/>
                        </a:rPr>
                        <a:t>Distance</a:t>
                      </a:r>
                      <a:r>
                        <a:rPr sz="2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15" dirty="0">
                          <a:latin typeface="Calibri"/>
                          <a:cs typeface="Calibri"/>
                        </a:rPr>
                        <a:t>from</a:t>
                      </a:r>
                      <a:r>
                        <a:rPr sz="2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5" dirty="0">
                          <a:latin typeface="Calibri"/>
                          <a:cs typeface="Calibri"/>
                        </a:rPr>
                        <a:t>John</a:t>
                      </a:r>
                      <a:endParaRPr sz="2200" dirty="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28575">
                      <a:solidFill>
                        <a:srgbClr val="385D8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2363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sqrt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 [(35-37)</a:t>
                      </a:r>
                      <a:r>
                        <a:rPr sz="1575" spc="-7" baseline="26455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+(35-50)</a:t>
                      </a:r>
                      <a:r>
                        <a:rPr sz="1575" spc="-7" baseline="26455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1575" spc="75" baseline="264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+(3-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2)</a:t>
                      </a:r>
                      <a:r>
                        <a:rPr sz="1575" spc="-7" baseline="26455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]=15.16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28575">
                      <a:solidFill>
                        <a:srgbClr val="385D89"/>
                      </a:solidFill>
                      <a:prstDash val="solid"/>
                    </a:lnL>
                    <a:lnR w="28575">
                      <a:solidFill>
                        <a:srgbClr val="385D89"/>
                      </a:solidFill>
                      <a:prstDash val="solid"/>
                    </a:lnR>
                    <a:lnT w="28575">
                      <a:solidFill>
                        <a:srgbClr val="385D89"/>
                      </a:solidFill>
                      <a:prstDash val="solid"/>
                    </a:lnT>
                    <a:lnB w="28575">
                      <a:solidFill>
                        <a:srgbClr val="385D89"/>
                      </a:solidFill>
                      <a:prstDash val="solid"/>
                    </a:lnB>
                    <a:solidFill>
                      <a:srgbClr val="F7EB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3673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sqrt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 [(22-37)</a:t>
                      </a:r>
                      <a:r>
                        <a:rPr sz="1575" spc="-7" baseline="26455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+(50-50)</a:t>
                      </a:r>
                      <a:r>
                        <a:rPr sz="1575" spc="-7" baseline="26455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1575" spc="75" baseline="264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+(2-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2)</a:t>
                      </a:r>
                      <a:r>
                        <a:rPr sz="1575" spc="-7" baseline="26455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]=15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65405" marB="0">
                    <a:lnL w="28575">
                      <a:solidFill>
                        <a:srgbClr val="385D89"/>
                      </a:solidFill>
                      <a:prstDash val="solid"/>
                    </a:lnL>
                    <a:lnR w="28575">
                      <a:solidFill>
                        <a:srgbClr val="385D89"/>
                      </a:solidFill>
                      <a:prstDash val="solid"/>
                    </a:lnR>
                    <a:lnT w="28575">
                      <a:solidFill>
                        <a:srgbClr val="385D89"/>
                      </a:solidFill>
                      <a:prstDash val="solid"/>
                    </a:lnT>
                    <a:lnB w="28575">
                      <a:solidFill>
                        <a:srgbClr val="385D89"/>
                      </a:solidFill>
                      <a:prstDash val="solid"/>
                    </a:lnB>
                    <a:solidFill>
                      <a:srgbClr val="F7EB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4942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sqrt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[(63-37)</a:t>
                      </a:r>
                      <a:r>
                        <a:rPr sz="1575" spc="-7" baseline="26455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+(200-50)</a:t>
                      </a:r>
                      <a:r>
                        <a:rPr sz="1575" spc="-7" baseline="26455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1575" spc="75" baseline="264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+(1-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2)</a:t>
                      </a:r>
                      <a:r>
                        <a:rPr sz="1575" spc="-7" baseline="26455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]=152.23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5080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28575">
                      <a:solidFill>
                        <a:srgbClr val="385D89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0016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sqrt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[(59-37)</a:t>
                      </a:r>
                      <a:r>
                        <a:rPr sz="1575" spc="-7" baseline="26455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+(170-50)</a:t>
                      </a:r>
                      <a:r>
                        <a:rPr sz="1575" spc="-7" baseline="26455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1575" spc="75" baseline="264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+(1-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2)</a:t>
                      </a:r>
                      <a:r>
                        <a:rPr sz="1575" spc="-7" baseline="26455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]=122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28575">
                      <a:solidFill>
                        <a:srgbClr val="385D8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8558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sqrt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 [(25-37)</a:t>
                      </a:r>
                      <a:r>
                        <a:rPr sz="1575" spc="-7" baseline="26455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+(40-50)</a:t>
                      </a:r>
                      <a:r>
                        <a:rPr sz="1575" spc="-7" baseline="26455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1575" spc="75" baseline="264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+(4-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2)</a:t>
                      </a:r>
                      <a:r>
                        <a:rPr sz="1575" spc="-7" baseline="26455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]=15.74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12065" marB="0">
                    <a:lnL w="28575">
                      <a:solidFill>
                        <a:srgbClr val="385D89"/>
                      </a:solidFill>
                      <a:prstDash val="solid"/>
                    </a:lnL>
                    <a:lnR w="28575">
                      <a:solidFill>
                        <a:srgbClr val="385D89"/>
                      </a:solidFill>
                      <a:prstDash val="solid"/>
                    </a:lnR>
                    <a:lnT w="28575">
                      <a:solidFill>
                        <a:srgbClr val="385D89"/>
                      </a:solidFill>
                      <a:prstDash val="solid"/>
                    </a:lnT>
                    <a:lnB w="28575">
                      <a:solidFill>
                        <a:srgbClr val="385D89"/>
                      </a:solidFill>
                      <a:prstDash val="solid"/>
                    </a:lnB>
                    <a:solidFill>
                      <a:srgbClr val="F7EB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3" name="object 5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84273" y="858774"/>
            <a:ext cx="553402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Instance-based</a:t>
            </a:r>
            <a:r>
              <a:rPr spc="-50" dirty="0"/>
              <a:t> </a:t>
            </a:r>
            <a:r>
              <a:rPr spc="-5" dirty="0"/>
              <a:t>Learning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145028" y="3729037"/>
            <a:ext cx="4727575" cy="2138680"/>
            <a:chOff x="1145028" y="3729037"/>
            <a:chExt cx="4727575" cy="2138680"/>
          </a:xfrm>
        </p:grpSpPr>
        <p:sp>
          <p:nvSpPr>
            <p:cNvPr id="4" name="object 4"/>
            <p:cNvSpPr/>
            <p:nvPr/>
          </p:nvSpPr>
          <p:spPr>
            <a:xfrm>
              <a:off x="1329880" y="4442904"/>
              <a:ext cx="1155700" cy="1424940"/>
            </a:xfrm>
            <a:custGeom>
              <a:avLst/>
              <a:gdLst/>
              <a:ahLst/>
              <a:cxnLst/>
              <a:rect l="l" t="t" r="r" b="b"/>
              <a:pathLst>
                <a:path w="1155700" h="1424939">
                  <a:moveTo>
                    <a:pt x="449884" y="580288"/>
                  </a:moveTo>
                  <a:lnTo>
                    <a:pt x="428193" y="548728"/>
                  </a:lnTo>
                  <a:lnTo>
                    <a:pt x="376326" y="540207"/>
                  </a:lnTo>
                  <a:lnTo>
                    <a:pt x="301815" y="553313"/>
                  </a:lnTo>
                  <a:lnTo>
                    <a:pt x="196176" y="613435"/>
                  </a:lnTo>
                  <a:lnTo>
                    <a:pt x="130162" y="667359"/>
                  </a:lnTo>
                  <a:lnTo>
                    <a:pt x="90538" y="694334"/>
                  </a:lnTo>
                  <a:lnTo>
                    <a:pt x="66027" y="663498"/>
                  </a:lnTo>
                  <a:lnTo>
                    <a:pt x="69786" y="587209"/>
                  </a:lnTo>
                  <a:lnTo>
                    <a:pt x="98094" y="493204"/>
                  </a:lnTo>
                  <a:lnTo>
                    <a:pt x="130162" y="462381"/>
                  </a:lnTo>
                  <a:lnTo>
                    <a:pt x="175425" y="434619"/>
                  </a:lnTo>
                  <a:lnTo>
                    <a:pt x="203720" y="412305"/>
                  </a:lnTo>
                  <a:lnTo>
                    <a:pt x="125437" y="368376"/>
                  </a:lnTo>
                  <a:lnTo>
                    <a:pt x="55651" y="314439"/>
                  </a:lnTo>
                  <a:lnTo>
                    <a:pt x="41503" y="265112"/>
                  </a:lnTo>
                  <a:lnTo>
                    <a:pt x="10375" y="267436"/>
                  </a:lnTo>
                  <a:lnTo>
                    <a:pt x="0" y="332155"/>
                  </a:lnTo>
                  <a:lnTo>
                    <a:pt x="58483" y="372237"/>
                  </a:lnTo>
                  <a:lnTo>
                    <a:pt x="122605" y="415378"/>
                  </a:lnTo>
                  <a:lnTo>
                    <a:pt x="90538" y="459308"/>
                  </a:lnTo>
                  <a:lnTo>
                    <a:pt x="58483" y="513245"/>
                  </a:lnTo>
                  <a:lnTo>
                    <a:pt x="37719" y="582612"/>
                  </a:lnTo>
                  <a:lnTo>
                    <a:pt x="23583" y="653516"/>
                  </a:lnTo>
                  <a:lnTo>
                    <a:pt x="37719" y="714362"/>
                  </a:lnTo>
                  <a:lnTo>
                    <a:pt x="55651" y="742924"/>
                  </a:lnTo>
                  <a:lnTo>
                    <a:pt x="87718" y="757516"/>
                  </a:lnTo>
                  <a:lnTo>
                    <a:pt x="111290" y="742924"/>
                  </a:lnTo>
                  <a:lnTo>
                    <a:pt x="171653" y="681215"/>
                  </a:lnTo>
                  <a:lnTo>
                    <a:pt x="277291" y="627291"/>
                  </a:lnTo>
                  <a:lnTo>
                    <a:pt x="350850" y="616496"/>
                  </a:lnTo>
                  <a:lnTo>
                    <a:pt x="434797" y="609574"/>
                  </a:lnTo>
                  <a:lnTo>
                    <a:pt x="449884" y="580288"/>
                  </a:lnTo>
                  <a:close/>
                </a:path>
                <a:path w="1155700" h="1424939">
                  <a:moveTo>
                    <a:pt x="645134" y="332892"/>
                  </a:moveTo>
                  <a:lnTo>
                    <a:pt x="630047" y="294398"/>
                  </a:lnTo>
                  <a:lnTo>
                    <a:pt x="602653" y="247396"/>
                  </a:lnTo>
                  <a:lnTo>
                    <a:pt x="577202" y="206527"/>
                  </a:lnTo>
                  <a:lnTo>
                    <a:pt x="573455" y="198069"/>
                  </a:lnTo>
                  <a:lnTo>
                    <a:pt x="585685" y="151066"/>
                  </a:lnTo>
                  <a:lnTo>
                    <a:pt x="621563" y="104063"/>
                  </a:lnTo>
                  <a:lnTo>
                    <a:pt x="627202" y="90157"/>
                  </a:lnTo>
                  <a:lnTo>
                    <a:pt x="608355" y="79362"/>
                  </a:lnTo>
                  <a:lnTo>
                    <a:pt x="585685" y="79362"/>
                  </a:lnTo>
                  <a:lnTo>
                    <a:pt x="559295" y="140284"/>
                  </a:lnTo>
                  <a:lnTo>
                    <a:pt x="547966" y="180352"/>
                  </a:lnTo>
                  <a:lnTo>
                    <a:pt x="514972" y="153327"/>
                  </a:lnTo>
                  <a:lnTo>
                    <a:pt x="488556" y="133350"/>
                  </a:lnTo>
                  <a:lnTo>
                    <a:pt x="431965" y="117119"/>
                  </a:lnTo>
                  <a:lnTo>
                    <a:pt x="391414" y="117119"/>
                  </a:lnTo>
                  <a:lnTo>
                    <a:pt x="329158" y="140284"/>
                  </a:lnTo>
                  <a:lnTo>
                    <a:pt x="311238" y="204990"/>
                  </a:lnTo>
                  <a:lnTo>
                    <a:pt x="326339" y="287477"/>
                  </a:lnTo>
                  <a:lnTo>
                    <a:pt x="352742" y="366039"/>
                  </a:lnTo>
                  <a:lnTo>
                    <a:pt x="379145" y="388404"/>
                  </a:lnTo>
                  <a:lnTo>
                    <a:pt x="417817" y="422300"/>
                  </a:lnTo>
                  <a:lnTo>
                    <a:pt x="480072" y="453123"/>
                  </a:lnTo>
                  <a:lnTo>
                    <a:pt x="532879" y="460044"/>
                  </a:lnTo>
                  <a:lnTo>
                    <a:pt x="573455" y="453123"/>
                  </a:lnTo>
                  <a:lnTo>
                    <a:pt x="621563" y="426961"/>
                  </a:lnTo>
                  <a:lnTo>
                    <a:pt x="638530" y="372973"/>
                  </a:lnTo>
                  <a:lnTo>
                    <a:pt x="645134" y="332892"/>
                  </a:lnTo>
                  <a:close/>
                </a:path>
                <a:path w="1155700" h="1424939">
                  <a:moveTo>
                    <a:pt x="890371" y="1380985"/>
                  </a:moveTo>
                  <a:lnTo>
                    <a:pt x="858253" y="1372501"/>
                  </a:lnTo>
                  <a:lnTo>
                    <a:pt x="708342" y="1358633"/>
                  </a:lnTo>
                  <a:lnTo>
                    <a:pt x="651738" y="1347838"/>
                  </a:lnTo>
                  <a:lnTo>
                    <a:pt x="646036" y="1327810"/>
                  </a:lnTo>
                  <a:lnTo>
                    <a:pt x="743178" y="1271549"/>
                  </a:lnTo>
                  <a:lnTo>
                    <a:pt x="848868" y="1218374"/>
                  </a:lnTo>
                  <a:lnTo>
                    <a:pt x="872439" y="1198346"/>
                  </a:lnTo>
                  <a:lnTo>
                    <a:pt x="881811" y="1171359"/>
                  </a:lnTo>
                  <a:lnTo>
                    <a:pt x="872439" y="1133614"/>
                  </a:lnTo>
                  <a:lnTo>
                    <a:pt x="840384" y="1104328"/>
                  </a:lnTo>
                  <a:lnTo>
                    <a:pt x="734695" y="1006449"/>
                  </a:lnTo>
                  <a:lnTo>
                    <a:pt x="661123" y="944029"/>
                  </a:lnTo>
                  <a:lnTo>
                    <a:pt x="644169" y="935520"/>
                  </a:lnTo>
                  <a:lnTo>
                    <a:pt x="659244" y="924763"/>
                  </a:lnTo>
                  <a:lnTo>
                    <a:pt x="703618" y="869276"/>
                  </a:lnTo>
                  <a:lnTo>
                    <a:pt x="732815" y="770623"/>
                  </a:lnTo>
                  <a:lnTo>
                    <a:pt x="732815" y="656577"/>
                  </a:lnTo>
                  <a:lnTo>
                    <a:pt x="724331" y="594131"/>
                  </a:lnTo>
                  <a:lnTo>
                    <a:pt x="703618" y="535609"/>
                  </a:lnTo>
                  <a:lnTo>
                    <a:pt x="680046" y="502450"/>
                  </a:lnTo>
                  <a:lnTo>
                    <a:pt x="597992" y="475488"/>
                  </a:lnTo>
                  <a:lnTo>
                    <a:pt x="535711" y="486283"/>
                  </a:lnTo>
                  <a:lnTo>
                    <a:pt x="503643" y="515569"/>
                  </a:lnTo>
                  <a:lnTo>
                    <a:pt x="477240" y="560247"/>
                  </a:lnTo>
                  <a:lnTo>
                    <a:pt x="477240" y="614172"/>
                  </a:lnTo>
                  <a:lnTo>
                    <a:pt x="491375" y="688200"/>
                  </a:lnTo>
                  <a:lnTo>
                    <a:pt x="482892" y="775284"/>
                  </a:lnTo>
                  <a:lnTo>
                    <a:pt x="459320" y="842302"/>
                  </a:lnTo>
                  <a:lnTo>
                    <a:pt x="432904" y="902423"/>
                  </a:lnTo>
                  <a:lnTo>
                    <a:pt x="433933" y="909866"/>
                  </a:lnTo>
                  <a:lnTo>
                    <a:pt x="396125" y="925537"/>
                  </a:lnTo>
                  <a:lnTo>
                    <a:pt x="328218" y="970229"/>
                  </a:lnTo>
                  <a:lnTo>
                    <a:pt x="292379" y="1010310"/>
                  </a:lnTo>
                  <a:lnTo>
                    <a:pt x="265963" y="1052690"/>
                  </a:lnTo>
                  <a:lnTo>
                    <a:pt x="236728" y="1119733"/>
                  </a:lnTo>
                  <a:lnTo>
                    <a:pt x="236728" y="1159802"/>
                  </a:lnTo>
                  <a:lnTo>
                    <a:pt x="254660" y="1186776"/>
                  </a:lnTo>
                  <a:lnTo>
                    <a:pt x="360286" y="1298524"/>
                  </a:lnTo>
                  <a:lnTo>
                    <a:pt x="390461" y="1347838"/>
                  </a:lnTo>
                  <a:lnTo>
                    <a:pt x="381038" y="1358633"/>
                  </a:lnTo>
                  <a:lnTo>
                    <a:pt x="346138" y="1358633"/>
                  </a:lnTo>
                  <a:lnTo>
                    <a:pt x="271627" y="1351699"/>
                  </a:lnTo>
                  <a:lnTo>
                    <a:pt x="130162" y="1371727"/>
                  </a:lnTo>
                  <a:lnTo>
                    <a:pt x="95262" y="1387919"/>
                  </a:lnTo>
                  <a:lnTo>
                    <a:pt x="95262" y="1407947"/>
                  </a:lnTo>
                  <a:lnTo>
                    <a:pt x="160705" y="1424508"/>
                  </a:lnTo>
                  <a:lnTo>
                    <a:pt x="193776" y="1424508"/>
                  </a:lnTo>
                  <a:lnTo>
                    <a:pt x="213156" y="1407947"/>
                  </a:lnTo>
                  <a:lnTo>
                    <a:pt x="325386" y="1387919"/>
                  </a:lnTo>
                  <a:lnTo>
                    <a:pt x="398957" y="1385608"/>
                  </a:lnTo>
                  <a:lnTo>
                    <a:pt x="422529" y="1371727"/>
                  </a:lnTo>
                  <a:lnTo>
                    <a:pt x="422529" y="1358633"/>
                  </a:lnTo>
                  <a:lnTo>
                    <a:pt x="422529" y="1351699"/>
                  </a:lnTo>
                  <a:lnTo>
                    <a:pt x="414045" y="1318552"/>
                  </a:lnTo>
                  <a:lnTo>
                    <a:pt x="378206" y="1264615"/>
                  </a:lnTo>
                  <a:lnTo>
                    <a:pt x="328218" y="1206817"/>
                  </a:lnTo>
                  <a:lnTo>
                    <a:pt x="281063" y="1166749"/>
                  </a:lnTo>
                  <a:lnTo>
                    <a:pt x="289547" y="1132840"/>
                  </a:lnTo>
                  <a:lnTo>
                    <a:pt x="325386" y="1077353"/>
                  </a:lnTo>
                  <a:lnTo>
                    <a:pt x="378206" y="1030338"/>
                  </a:lnTo>
                  <a:lnTo>
                    <a:pt x="466864" y="992581"/>
                  </a:lnTo>
                  <a:lnTo>
                    <a:pt x="509790" y="976922"/>
                  </a:lnTo>
                  <a:lnTo>
                    <a:pt x="552030" y="978293"/>
                  </a:lnTo>
                  <a:lnTo>
                    <a:pt x="554583" y="990269"/>
                  </a:lnTo>
                  <a:lnTo>
                    <a:pt x="601751" y="1030338"/>
                  </a:lnTo>
                  <a:lnTo>
                    <a:pt x="698881" y="1066558"/>
                  </a:lnTo>
                  <a:lnTo>
                    <a:pt x="811110" y="1144397"/>
                  </a:lnTo>
                  <a:lnTo>
                    <a:pt x="829043" y="1178306"/>
                  </a:lnTo>
                  <a:lnTo>
                    <a:pt x="819594" y="1193711"/>
                  </a:lnTo>
                  <a:lnTo>
                    <a:pt x="734695" y="1245349"/>
                  </a:lnTo>
                  <a:lnTo>
                    <a:pt x="634784" y="1305458"/>
                  </a:lnTo>
                  <a:lnTo>
                    <a:pt x="611136" y="1332433"/>
                  </a:lnTo>
                  <a:lnTo>
                    <a:pt x="611136" y="1358633"/>
                  </a:lnTo>
                  <a:lnTo>
                    <a:pt x="687552" y="1387919"/>
                  </a:lnTo>
                  <a:lnTo>
                    <a:pt x="805472" y="1421053"/>
                  </a:lnTo>
                  <a:lnTo>
                    <a:pt x="846010" y="1421053"/>
                  </a:lnTo>
                  <a:lnTo>
                    <a:pt x="890371" y="1398701"/>
                  </a:lnTo>
                  <a:lnTo>
                    <a:pt x="890371" y="1380985"/>
                  </a:lnTo>
                  <a:close/>
                </a:path>
                <a:path w="1155700" h="1424939">
                  <a:moveTo>
                    <a:pt x="1155357" y="393001"/>
                  </a:moveTo>
                  <a:lnTo>
                    <a:pt x="1128928" y="345998"/>
                  </a:lnTo>
                  <a:lnTo>
                    <a:pt x="1076159" y="285889"/>
                  </a:lnTo>
                  <a:lnTo>
                    <a:pt x="995997" y="234289"/>
                  </a:lnTo>
                  <a:lnTo>
                    <a:pt x="937514" y="214249"/>
                  </a:lnTo>
                  <a:lnTo>
                    <a:pt x="880922" y="178765"/>
                  </a:lnTo>
                  <a:lnTo>
                    <a:pt x="872439" y="165709"/>
                  </a:lnTo>
                  <a:lnTo>
                    <a:pt x="884669" y="151803"/>
                  </a:lnTo>
                  <a:lnTo>
                    <a:pt x="945997" y="127165"/>
                  </a:lnTo>
                  <a:lnTo>
                    <a:pt x="979030" y="118706"/>
                  </a:lnTo>
                  <a:lnTo>
                    <a:pt x="1013853" y="87083"/>
                  </a:lnTo>
                  <a:lnTo>
                    <a:pt x="1002601" y="44678"/>
                  </a:lnTo>
                  <a:lnTo>
                    <a:pt x="969568" y="4597"/>
                  </a:lnTo>
                  <a:lnTo>
                    <a:pt x="945997" y="0"/>
                  </a:lnTo>
                  <a:lnTo>
                    <a:pt x="951623" y="17716"/>
                  </a:lnTo>
                  <a:lnTo>
                    <a:pt x="951623" y="64719"/>
                  </a:lnTo>
                  <a:lnTo>
                    <a:pt x="943140" y="98666"/>
                  </a:lnTo>
                  <a:lnTo>
                    <a:pt x="880922" y="131762"/>
                  </a:lnTo>
                  <a:lnTo>
                    <a:pt x="830922" y="141020"/>
                  </a:lnTo>
                  <a:lnTo>
                    <a:pt x="810209" y="158724"/>
                  </a:lnTo>
                  <a:lnTo>
                    <a:pt x="813955" y="178765"/>
                  </a:lnTo>
                  <a:lnTo>
                    <a:pt x="848868" y="205790"/>
                  </a:lnTo>
                  <a:lnTo>
                    <a:pt x="911098" y="232752"/>
                  </a:lnTo>
                  <a:lnTo>
                    <a:pt x="990282" y="281292"/>
                  </a:lnTo>
                  <a:lnTo>
                    <a:pt x="1066698" y="339877"/>
                  </a:lnTo>
                  <a:lnTo>
                    <a:pt x="1105357" y="379958"/>
                  </a:lnTo>
                  <a:lnTo>
                    <a:pt x="1096886" y="393001"/>
                  </a:lnTo>
                  <a:lnTo>
                    <a:pt x="1013853" y="409181"/>
                  </a:lnTo>
                  <a:lnTo>
                    <a:pt x="872439" y="435419"/>
                  </a:lnTo>
                  <a:lnTo>
                    <a:pt x="757364" y="467029"/>
                  </a:lnTo>
                  <a:lnTo>
                    <a:pt x="730935" y="494004"/>
                  </a:lnTo>
                  <a:lnTo>
                    <a:pt x="730935" y="529424"/>
                  </a:lnTo>
                  <a:lnTo>
                    <a:pt x="748880" y="534073"/>
                  </a:lnTo>
                  <a:lnTo>
                    <a:pt x="783780" y="527088"/>
                  </a:lnTo>
                  <a:lnTo>
                    <a:pt x="840384" y="502450"/>
                  </a:lnTo>
                  <a:lnTo>
                    <a:pt x="925207" y="473964"/>
                  </a:lnTo>
                  <a:lnTo>
                    <a:pt x="1061072" y="440004"/>
                  </a:lnTo>
                  <a:lnTo>
                    <a:pt x="1128928" y="419976"/>
                  </a:lnTo>
                  <a:lnTo>
                    <a:pt x="1146873" y="409181"/>
                  </a:lnTo>
                  <a:lnTo>
                    <a:pt x="1155357" y="39300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45028" y="4301894"/>
              <a:ext cx="163167" cy="12329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79925" y="4542303"/>
              <a:ext cx="163168" cy="12329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70281" y="4238713"/>
              <a:ext cx="163116" cy="122502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819400" y="3733800"/>
              <a:ext cx="3048000" cy="990600"/>
            </a:xfrm>
            <a:custGeom>
              <a:avLst/>
              <a:gdLst/>
              <a:ahLst/>
              <a:cxnLst/>
              <a:rect l="l" t="t" r="r" b="b"/>
              <a:pathLst>
                <a:path w="3048000" h="990600">
                  <a:moveTo>
                    <a:pt x="1524000" y="0"/>
                  </a:moveTo>
                  <a:lnTo>
                    <a:pt x="1454244" y="509"/>
                  </a:lnTo>
                  <a:lnTo>
                    <a:pt x="1385292" y="2024"/>
                  </a:lnTo>
                  <a:lnTo>
                    <a:pt x="1317213" y="4521"/>
                  </a:lnTo>
                  <a:lnTo>
                    <a:pt x="1250073" y="7979"/>
                  </a:lnTo>
                  <a:lnTo>
                    <a:pt x="1183939" y="12377"/>
                  </a:lnTo>
                  <a:lnTo>
                    <a:pt x="1118878" y="17691"/>
                  </a:lnTo>
                  <a:lnTo>
                    <a:pt x="1054959" y="23902"/>
                  </a:lnTo>
                  <a:lnTo>
                    <a:pt x="992248" y="30985"/>
                  </a:lnTo>
                  <a:lnTo>
                    <a:pt x="930812" y="38921"/>
                  </a:lnTo>
                  <a:lnTo>
                    <a:pt x="870719" y="47687"/>
                  </a:lnTo>
                  <a:lnTo>
                    <a:pt x="812037" y="57260"/>
                  </a:lnTo>
                  <a:lnTo>
                    <a:pt x="754831" y="67620"/>
                  </a:lnTo>
                  <a:lnTo>
                    <a:pt x="699170" y="78744"/>
                  </a:lnTo>
                  <a:lnTo>
                    <a:pt x="645121" y="90611"/>
                  </a:lnTo>
                  <a:lnTo>
                    <a:pt x="592751" y="103198"/>
                  </a:lnTo>
                  <a:lnTo>
                    <a:pt x="542127" y="116484"/>
                  </a:lnTo>
                  <a:lnTo>
                    <a:pt x="493318" y="130447"/>
                  </a:lnTo>
                  <a:lnTo>
                    <a:pt x="446389" y="145065"/>
                  </a:lnTo>
                  <a:lnTo>
                    <a:pt x="401408" y="160317"/>
                  </a:lnTo>
                  <a:lnTo>
                    <a:pt x="358443" y="176179"/>
                  </a:lnTo>
                  <a:lnTo>
                    <a:pt x="317560" y="192632"/>
                  </a:lnTo>
                  <a:lnTo>
                    <a:pt x="278828" y="209652"/>
                  </a:lnTo>
                  <a:lnTo>
                    <a:pt x="242313" y="227217"/>
                  </a:lnTo>
                  <a:lnTo>
                    <a:pt x="208082" y="245307"/>
                  </a:lnTo>
                  <a:lnTo>
                    <a:pt x="146744" y="282971"/>
                  </a:lnTo>
                  <a:lnTo>
                    <a:pt x="95351" y="322469"/>
                  </a:lnTo>
                  <a:lnTo>
                    <a:pt x="54442" y="363625"/>
                  </a:lnTo>
                  <a:lnTo>
                    <a:pt x="24555" y="406266"/>
                  </a:lnTo>
                  <a:lnTo>
                    <a:pt x="6228" y="450215"/>
                  </a:lnTo>
                  <a:lnTo>
                    <a:pt x="0" y="495300"/>
                  </a:lnTo>
                  <a:lnTo>
                    <a:pt x="1568" y="517972"/>
                  </a:lnTo>
                  <a:lnTo>
                    <a:pt x="13913" y="562511"/>
                  </a:lnTo>
                  <a:lnTo>
                    <a:pt x="38087" y="605828"/>
                  </a:lnTo>
                  <a:lnTo>
                    <a:pt x="73552" y="647748"/>
                  </a:lnTo>
                  <a:lnTo>
                    <a:pt x="119770" y="688097"/>
                  </a:lnTo>
                  <a:lnTo>
                    <a:pt x="176203" y="726700"/>
                  </a:lnTo>
                  <a:lnTo>
                    <a:pt x="242313" y="763382"/>
                  </a:lnTo>
                  <a:lnTo>
                    <a:pt x="278828" y="780947"/>
                  </a:lnTo>
                  <a:lnTo>
                    <a:pt x="317560" y="797967"/>
                  </a:lnTo>
                  <a:lnTo>
                    <a:pt x="358443" y="814420"/>
                  </a:lnTo>
                  <a:lnTo>
                    <a:pt x="401408" y="830282"/>
                  </a:lnTo>
                  <a:lnTo>
                    <a:pt x="446389" y="845534"/>
                  </a:lnTo>
                  <a:lnTo>
                    <a:pt x="493318" y="860152"/>
                  </a:lnTo>
                  <a:lnTo>
                    <a:pt x="542127" y="874115"/>
                  </a:lnTo>
                  <a:lnTo>
                    <a:pt x="592751" y="887401"/>
                  </a:lnTo>
                  <a:lnTo>
                    <a:pt x="645121" y="899988"/>
                  </a:lnTo>
                  <a:lnTo>
                    <a:pt x="699170" y="911855"/>
                  </a:lnTo>
                  <a:lnTo>
                    <a:pt x="754831" y="922979"/>
                  </a:lnTo>
                  <a:lnTo>
                    <a:pt x="812037" y="933339"/>
                  </a:lnTo>
                  <a:lnTo>
                    <a:pt x="870719" y="942912"/>
                  </a:lnTo>
                  <a:lnTo>
                    <a:pt x="930812" y="951678"/>
                  </a:lnTo>
                  <a:lnTo>
                    <a:pt x="992248" y="959614"/>
                  </a:lnTo>
                  <a:lnTo>
                    <a:pt x="1054959" y="966697"/>
                  </a:lnTo>
                  <a:lnTo>
                    <a:pt x="1118878" y="972908"/>
                  </a:lnTo>
                  <a:lnTo>
                    <a:pt x="1183939" y="978222"/>
                  </a:lnTo>
                  <a:lnTo>
                    <a:pt x="1250073" y="982620"/>
                  </a:lnTo>
                  <a:lnTo>
                    <a:pt x="1317213" y="986078"/>
                  </a:lnTo>
                  <a:lnTo>
                    <a:pt x="1385292" y="988575"/>
                  </a:lnTo>
                  <a:lnTo>
                    <a:pt x="1454244" y="990090"/>
                  </a:lnTo>
                  <a:lnTo>
                    <a:pt x="1524000" y="990600"/>
                  </a:lnTo>
                  <a:lnTo>
                    <a:pt x="1593755" y="990090"/>
                  </a:lnTo>
                  <a:lnTo>
                    <a:pt x="1662707" y="988575"/>
                  </a:lnTo>
                  <a:lnTo>
                    <a:pt x="1730786" y="986078"/>
                  </a:lnTo>
                  <a:lnTo>
                    <a:pt x="1797926" y="982620"/>
                  </a:lnTo>
                  <a:lnTo>
                    <a:pt x="1864060" y="978222"/>
                  </a:lnTo>
                  <a:lnTo>
                    <a:pt x="1929121" y="972908"/>
                  </a:lnTo>
                  <a:lnTo>
                    <a:pt x="1993040" y="966697"/>
                  </a:lnTo>
                  <a:lnTo>
                    <a:pt x="2055751" y="959614"/>
                  </a:lnTo>
                  <a:lnTo>
                    <a:pt x="2117187" y="951678"/>
                  </a:lnTo>
                  <a:lnTo>
                    <a:pt x="2177280" y="942912"/>
                  </a:lnTo>
                  <a:lnTo>
                    <a:pt x="2235962" y="933339"/>
                  </a:lnTo>
                  <a:lnTo>
                    <a:pt x="2293168" y="922979"/>
                  </a:lnTo>
                  <a:lnTo>
                    <a:pt x="2348829" y="911855"/>
                  </a:lnTo>
                  <a:lnTo>
                    <a:pt x="2402878" y="899988"/>
                  </a:lnTo>
                  <a:lnTo>
                    <a:pt x="2455248" y="887401"/>
                  </a:lnTo>
                  <a:lnTo>
                    <a:pt x="2505872" y="874115"/>
                  </a:lnTo>
                  <a:lnTo>
                    <a:pt x="2554681" y="860152"/>
                  </a:lnTo>
                  <a:lnTo>
                    <a:pt x="2601610" y="845534"/>
                  </a:lnTo>
                  <a:lnTo>
                    <a:pt x="2646591" y="830282"/>
                  </a:lnTo>
                  <a:lnTo>
                    <a:pt x="2689556" y="814420"/>
                  </a:lnTo>
                  <a:lnTo>
                    <a:pt x="2730439" y="797967"/>
                  </a:lnTo>
                  <a:lnTo>
                    <a:pt x="2769171" y="780947"/>
                  </a:lnTo>
                  <a:lnTo>
                    <a:pt x="2805686" y="763382"/>
                  </a:lnTo>
                  <a:lnTo>
                    <a:pt x="2839917" y="745292"/>
                  </a:lnTo>
                  <a:lnTo>
                    <a:pt x="2901255" y="707628"/>
                  </a:lnTo>
                  <a:lnTo>
                    <a:pt x="2952648" y="668130"/>
                  </a:lnTo>
                  <a:lnTo>
                    <a:pt x="2993557" y="626974"/>
                  </a:lnTo>
                  <a:lnTo>
                    <a:pt x="3023444" y="584333"/>
                  </a:lnTo>
                  <a:lnTo>
                    <a:pt x="3041771" y="540384"/>
                  </a:lnTo>
                  <a:lnTo>
                    <a:pt x="3048000" y="495300"/>
                  </a:lnTo>
                  <a:lnTo>
                    <a:pt x="3046431" y="472627"/>
                  </a:lnTo>
                  <a:lnTo>
                    <a:pt x="3034086" y="428088"/>
                  </a:lnTo>
                  <a:lnTo>
                    <a:pt x="3009912" y="384771"/>
                  </a:lnTo>
                  <a:lnTo>
                    <a:pt x="2974447" y="342851"/>
                  </a:lnTo>
                  <a:lnTo>
                    <a:pt x="2928229" y="302502"/>
                  </a:lnTo>
                  <a:lnTo>
                    <a:pt x="2871796" y="263899"/>
                  </a:lnTo>
                  <a:lnTo>
                    <a:pt x="2805686" y="227217"/>
                  </a:lnTo>
                  <a:lnTo>
                    <a:pt x="2769171" y="209652"/>
                  </a:lnTo>
                  <a:lnTo>
                    <a:pt x="2730439" y="192632"/>
                  </a:lnTo>
                  <a:lnTo>
                    <a:pt x="2689556" y="176179"/>
                  </a:lnTo>
                  <a:lnTo>
                    <a:pt x="2646591" y="160317"/>
                  </a:lnTo>
                  <a:lnTo>
                    <a:pt x="2601610" y="145065"/>
                  </a:lnTo>
                  <a:lnTo>
                    <a:pt x="2554681" y="130447"/>
                  </a:lnTo>
                  <a:lnTo>
                    <a:pt x="2505872" y="116484"/>
                  </a:lnTo>
                  <a:lnTo>
                    <a:pt x="2455248" y="103198"/>
                  </a:lnTo>
                  <a:lnTo>
                    <a:pt x="2402878" y="90611"/>
                  </a:lnTo>
                  <a:lnTo>
                    <a:pt x="2348829" y="78744"/>
                  </a:lnTo>
                  <a:lnTo>
                    <a:pt x="2293168" y="67620"/>
                  </a:lnTo>
                  <a:lnTo>
                    <a:pt x="2235962" y="57260"/>
                  </a:lnTo>
                  <a:lnTo>
                    <a:pt x="2177280" y="47687"/>
                  </a:lnTo>
                  <a:lnTo>
                    <a:pt x="2117187" y="38921"/>
                  </a:lnTo>
                  <a:lnTo>
                    <a:pt x="2055751" y="30985"/>
                  </a:lnTo>
                  <a:lnTo>
                    <a:pt x="1993040" y="23902"/>
                  </a:lnTo>
                  <a:lnTo>
                    <a:pt x="1929121" y="17691"/>
                  </a:lnTo>
                  <a:lnTo>
                    <a:pt x="1864060" y="12377"/>
                  </a:lnTo>
                  <a:lnTo>
                    <a:pt x="1797926" y="7979"/>
                  </a:lnTo>
                  <a:lnTo>
                    <a:pt x="1730786" y="4521"/>
                  </a:lnTo>
                  <a:lnTo>
                    <a:pt x="1662707" y="2024"/>
                  </a:lnTo>
                  <a:lnTo>
                    <a:pt x="1593755" y="509"/>
                  </a:lnTo>
                  <a:lnTo>
                    <a:pt x="15240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819400" y="3733800"/>
              <a:ext cx="3048000" cy="990600"/>
            </a:xfrm>
            <a:custGeom>
              <a:avLst/>
              <a:gdLst/>
              <a:ahLst/>
              <a:cxnLst/>
              <a:rect l="l" t="t" r="r" b="b"/>
              <a:pathLst>
                <a:path w="3048000" h="990600">
                  <a:moveTo>
                    <a:pt x="0" y="495300"/>
                  </a:moveTo>
                  <a:lnTo>
                    <a:pt x="6228" y="450215"/>
                  </a:lnTo>
                  <a:lnTo>
                    <a:pt x="24555" y="406266"/>
                  </a:lnTo>
                  <a:lnTo>
                    <a:pt x="54442" y="363625"/>
                  </a:lnTo>
                  <a:lnTo>
                    <a:pt x="95351" y="322469"/>
                  </a:lnTo>
                  <a:lnTo>
                    <a:pt x="146744" y="282971"/>
                  </a:lnTo>
                  <a:lnTo>
                    <a:pt x="208082" y="245307"/>
                  </a:lnTo>
                  <a:lnTo>
                    <a:pt x="242313" y="227217"/>
                  </a:lnTo>
                  <a:lnTo>
                    <a:pt x="278828" y="209652"/>
                  </a:lnTo>
                  <a:lnTo>
                    <a:pt x="317560" y="192632"/>
                  </a:lnTo>
                  <a:lnTo>
                    <a:pt x="358443" y="176179"/>
                  </a:lnTo>
                  <a:lnTo>
                    <a:pt x="401408" y="160317"/>
                  </a:lnTo>
                  <a:lnTo>
                    <a:pt x="446389" y="145065"/>
                  </a:lnTo>
                  <a:lnTo>
                    <a:pt x="493318" y="130447"/>
                  </a:lnTo>
                  <a:lnTo>
                    <a:pt x="542127" y="116484"/>
                  </a:lnTo>
                  <a:lnTo>
                    <a:pt x="592751" y="103198"/>
                  </a:lnTo>
                  <a:lnTo>
                    <a:pt x="645121" y="90611"/>
                  </a:lnTo>
                  <a:lnTo>
                    <a:pt x="699170" y="78744"/>
                  </a:lnTo>
                  <a:lnTo>
                    <a:pt x="754831" y="67620"/>
                  </a:lnTo>
                  <a:lnTo>
                    <a:pt x="812037" y="57260"/>
                  </a:lnTo>
                  <a:lnTo>
                    <a:pt x="870719" y="47687"/>
                  </a:lnTo>
                  <a:lnTo>
                    <a:pt x="930812" y="38921"/>
                  </a:lnTo>
                  <a:lnTo>
                    <a:pt x="992248" y="30985"/>
                  </a:lnTo>
                  <a:lnTo>
                    <a:pt x="1054959" y="23902"/>
                  </a:lnTo>
                  <a:lnTo>
                    <a:pt x="1118878" y="17691"/>
                  </a:lnTo>
                  <a:lnTo>
                    <a:pt x="1183939" y="12377"/>
                  </a:lnTo>
                  <a:lnTo>
                    <a:pt x="1250073" y="7979"/>
                  </a:lnTo>
                  <a:lnTo>
                    <a:pt x="1317213" y="4521"/>
                  </a:lnTo>
                  <a:lnTo>
                    <a:pt x="1385292" y="2024"/>
                  </a:lnTo>
                  <a:lnTo>
                    <a:pt x="1454244" y="509"/>
                  </a:lnTo>
                  <a:lnTo>
                    <a:pt x="1524000" y="0"/>
                  </a:lnTo>
                  <a:lnTo>
                    <a:pt x="1593755" y="509"/>
                  </a:lnTo>
                  <a:lnTo>
                    <a:pt x="1662707" y="2024"/>
                  </a:lnTo>
                  <a:lnTo>
                    <a:pt x="1730786" y="4521"/>
                  </a:lnTo>
                  <a:lnTo>
                    <a:pt x="1797926" y="7979"/>
                  </a:lnTo>
                  <a:lnTo>
                    <a:pt x="1864060" y="12377"/>
                  </a:lnTo>
                  <a:lnTo>
                    <a:pt x="1929121" y="17691"/>
                  </a:lnTo>
                  <a:lnTo>
                    <a:pt x="1993040" y="23902"/>
                  </a:lnTo>
                  <a:lnTo>
                    <a:pt x="2055751" y="30985"/>
                  </a:lnTo>
                  <a:lnTo>
                    <a:pt x="2117187" y="38921"/>
                  </a:lnTo>
                  <a:lnTo>
                    <a:pt x="2177280" y="47687"/>
                  </a:lnTo>
                  <a:lnTo>
                    <a:pt x="2235962" y="57260"/>
                  </a:lnTo>
                  <a:lnTo>
                    <a:pt x="2293168" y="67620"/>
                  </a:lnTo>
                  <a:lnTo>
                    <a:pt x="2348829" y="78744"/>
                  </a:lnTo>
                  <a:lnTo>
                    <a:pt x="2402878" y="90611"/>
                  </a:lnTo>
                  <a:lnTo>
                    <a:pt x="2455248" y="103198"/>
                  </a:lnTo>
                  <a:lnTo>
                    <a:pt x="2505872" y="116484"/>
                  </a:lnTo>
                  <a:lnTo>
                    <a:pt x="2554681" y="130447"/>
                  </a:lnTo>
                  <a:lnTo>
                    <a:pt x="2601610" y="145065"/>
                  </a:lnTo>
                  <a:lnTo>
                    <a:pt x="2646591" y="160317"/>
                  </a:lnTo>
                  <a:lnTo>
                    <a:pt x="2689556" y="176179"/>
                  </a:lnTo>
                  <a:lnTo>
                    <a:pt x="2730439" y="192632"/>
                  </a:lnTo>
                  <a:lnTo>
                    <a:pt x="2769171" y="209652"/>
                  </a:lnTo>
                  <a:lnTo>
                    <a:pt x="2805686" y="227217"/>
                  </a:lnTo>
                  <a:lnTo>
                    <a:pt x="2839917" y="245307"/>
                  </a:lnTo>
                  <a:lnTo>
                    <a:pt x="2901255" y="282971"/>
                  </a:lnTo>
                  <a:lnTo>
                    <a:pt x="2952648" y="322469"/>
                  </a:lnTo>
                  <a:lnTo>
                    <a:pt x="2993557" y="363625"/>
                  </a:lnTo>
                  <a:lnTo>
                    <a:pt x="3023444" y="406266"/>
                  </a:lnTo>
                  <a:lnTo>
                    <a:pt x="3041771" y="450215"/>
                  </a:lnTo>
                  <a:lnTo>
                    <a:pt x="3048000" y="495300"/>
                  </a:lnTo>
                  <a:lnTo>
                    <a:pt x="3046431" y="517972"/>
                  </a:lnTo>
                  <a:lnTo>
                    <a:pt x="3034086" y="562511"/>
                  </a:lnTo>
                  <a:lnTo>
                    <a:pt x="3009912" y="605828"/>
                  </a:lnTo>
                  <a:lnTo>
                    <a:pt x="2974447" y="647748"/>
                  </a:lnTo>
                  <a:lnTo>
                    <a:pt x="2928229" y="688097"/>
                  </a:lnTo>
                  <a:lnTo>
                    <a:pt x="2871796" y="726700"/>
                  </a:lnTo>
                  <a:lnTo>
                    <a:pt x="2805686" y="763382"/>
                  </a:lnTo>
                  <a:lnTo>
                    <a:pt x="2769171" y="780947"/>
                  </a:lnTo>
                  <a:lnTo>
                    <a:pt x="2730439" y="797967"/>
                  </a:lnTo>
                  <a:lnTo>
                    <a:pt x="2689556" y="814420"/>
                  </a:lnTo>
                  <a:lnTo>
                    <a:pt x="2646591" y="830282"/>
                  </a:lnTo>
                  <a:lnTo>
                    <a:pt x="2601610" y="845534"/>
                  </a:lnTo>
                  <a:lnTo>
                    <a:pt x="2554681" y="860152"/>
                  </a:lnTo>
                  <a:lnTo>
                    <a:pt x="2505872" y="874115"/>
                  </a:lnTo>
                  <a:lnTo>
                    <a:pt x="2455248" y="887401"/>
                  </a:lnTo>
                  <a:lnTo>
                    <a:pt x="2402878" y="899988"/>
                  </a:lnTo>
                  <a:lnTo>
                    <a:pt x="2348829" y="911855"/>
                  </a:lnTo>
                  <a:lnTo>
                    <a:pt x="2293168" y="922979"/>
                  </a:lnTo>
                  <a:lnTo>
                    <a:pt x="2235962" y="933339"/>
                  </a:lnTo>
                  <a:lnTo>
                    <a:pt x="2177280" y="942912"/>
                  </a:lnTo>
                  <a:lnTo>
                    <a:pt x="2117187" y="951678"/>
                  </a:lnTo>
                  <a:lnTo>
                    <a:pt x="2055751" y="959614"/>
                  </a:lnTo>
                  <a:lnTo>
                    <a:pt x="1993040" y="966697"/>
                  </a:lnTo>
                  <a:lnTo>
                    <a:pt x="1929121" y="972908"/>
                  </a:lnTo>
                  <a:lnTo>
                    <a:pt x="1864060" y="978222"/>
                  </a:lnTo>
                  <a:lnTo>
                    <a:pt x="1797926" y="982620"/>
                  </a:lnTo>
                  <a:lnTo>
                    <a:pt x="1730786" y="986078"/>
                  </a:lnTo>
                  <a:lnTo>
                    <a:pt x="1662707" y="988575"/>
                  </a:lnTo>
                  <a:lnTo>
                    <a:pt x="1593755" y="990090"/>
                  </a:lnTo>
                  <a:lnTo>
                    <a:pt x="1524000" y="990600"/>
                  </a:lnTo>
                  <a:lnTo>
                    <a:pt x="1454244" y="990090"/>
                  </a:lnTo>
                  <a:lnTo>
                    <a:pt x="1385292" y="988575"/>
                  </a:lnTo>
                  <a:lnTo>
                    <a:pt x="1317213" y="986078"/>
                  </a:lnTo>
                  <a:lnTo>
                    <a:pt x="1250073" y="982620"/>
                  </a:lnTo>
                  <a:lnTo>
                    <a:pt x="1183939" y="978222"/>
                  </a:lnTo>
                  <a:lnTo>
                    <a:pt x="1118878" y="972908"/>
                  </a:lnTo>
                  <a:lnTo>
                    <a:pt x="1054959" y="966697"/>
                  </a:lnTo>
                  <a:lnTo>
                    <a:pt x="992248" y="959614"/>
                  </a:lnTo>
                  <a:lnTo>
                    <a:pt x="930812" y="951678"/>
                  </a:lnTo>
                  <a:lnTo>
                    <a:pt x="870719" y="942912"/>
                  </a:lnTo>
                  <a:lnTo>
                    <a:pt x="812037" y="933339"/>
                  </a:lnTo>
                  <a:lnTo>
                    <a:pt x="754831" y="922979"/>
                  </a:lnTo>
                  <a:lnTo>
                    <a:pt x="699170" y="911855"/>
                  </a:lnTo>
                  <a:lnTo>
                    <a:pt x="645121" y="899988"/>
                  </a:lnTo>
                  <a:lnTo>
                    <a:pt x="592751" y="887401"/>
                  </a:lnTo>
                  <a:lnTo>
                    <a:pt x="542127" y="874115"/>
                  </a:lnTo>
                  <a:lnTo>
                    <a:pt x="493318" y="860152"/>
                  </a:lnTo>
                  <a:lnTo>
                    <a:pt x="446389" y="845534"/>
                  </a:lnTo>
                  <a:lnTo>
                    <a:pt x="401408" y="830282"/>
                  </a:lnTo>
                  <a:lnTo>
                    <a:pt x="358443" y="814420"/>
                  </a:lnTo>
                  <a:lnTo>
                    <a:pt x="317560" y="797967"/>
                  </a:lnTo>
                  <a:lnTo>
                    <a:pt x="278828" y="780947"/>
                  </a:lnTo>
                  <a:lnTo>
                    <a:pt x="242313" y="763382"/>
                  </a:lnTo>
                  <a:lnTo>
                    <a:pt x="208082" y="745292"/>
                  </a:lnTo>
                  <a:lnTo>
                    <a:pt x="146744" y="707628"/>
                  </a:lnTo>
                  <a:lnTo>
                    <a:pt x="95351" y="668130"/>
                  </a:lnTo>
                  <a:lnTo>
                    <a:pt x="54442" y="626974"/>
                  </a:lnTo>
                  <a:lnTo>
                    <a:pt x="24555" y="584333"/>
                  </a:lnTo>
                  <a:lnTo>
                    <a:pt x="6228" y="540384"/>
                  </a:lnTo>
                  <a:lnTo>
                    <a:pt x="0" y="4953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832587" y="4010561"/>
            <a:ext cx="163154" cy="12329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523235" y="3964354"/>
            <a:ext cx="163161" cy="123299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32740" y="4030600"/>
            <a:ext cx="163169" cy="123299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295400" y="2439202"/>
            <a:ext cx="627845" cy="837397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733800" y="2514600"/>
            <a:ext cx="1110342" cy="849299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667307" y="2749415"/>
            <a:ext cx="488960" cy="674172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950852" y="5029630"/>
            <a:ext cx="1063628" cy="813860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486400" y="2971800"/>
            <a:ext cx="877824" cy="571500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3355975" y="3895725"/>
            <a:ext cx="197548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1965" marR="5080" indent="-4699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libri"/>
                <a:cs typeface="Calibri"/>
              </a:rPr>
              <a:t>Its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very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similar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Desktop!!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979548" y="4250435"/>
            <a:ext cx="840105" cy="251460"/>
          </a:xfrm>
          <a:custGeom>
            <a:avLst/>
            <a:gdLst/>
            <a:ahLst/>
            <a:cxnLst/>
            <a:rect l="l" t="t" r="r" b="b"/>
            <a:pathLst>
              <a:path w="840105" h="251460">
                <a:moveTo>
                  <a:pt x="764645" y="30637"/>
                </a:moveTo>
                <a:lnTo>
                  <a:pt x="0" y="239268"/>
                </a:lnTo>
                <a:lnTo>
                  <a:pt x="3301" y="251459"/>
                </a:lnTo>
                <a:lnTo>
                  <a:pt x="768011" y="42971"/>
                </a:lnTo>
                <a:lnTo>
                  <a:pt x="764645" y="30637"/>
                </a:lnTo>
                <a:close/>
              </a:path>
              <a:path w="840105" h="251460">
                <a:moveTo>
                  <a:pt x="828060" y="27305"/>
                </a:moveTo>
                <a:lnTo>
                  <a:pt x="776858" y="27305"/>
                </a:lnTo>
                <a:lnTo>
                  <a:pt x="780288" y="39624"/>
                </a:lnTo>
                <a:lnTo>
                  <a:pt x="768011" y="42971"/>
                </a:lnTo>
                <a:lnTo>
                  <a:pt x="776351" y="73532"/>
                </a:lnTo>
                <a:lnTo>
                  <a:pt x="828060" y="27305"/>
                </a:lnTo>
                <a:close/>
              </a:path>
              <a:path w="840105" h="251460">
                <a:moveTo>
                  <a:pt x="776858" y="27305"/>
                </a:moveTo>
                <a:lnTo>
                  <a:pt x="764645" y="30637"/>
                </a:lnTo>
                <a:lnTo>
                  <a:pt x="768011" y="42971"/>
                </a:lnTo>
                <a:lnTo>
                  <a:pt x="780288" y="39624"/>
                </a:lnTo>
                <a:lnTo>
                  <a:pt x="776858" y="27305"/>
                </a:lnTo>
                <a:close/>
              </a:path>
              <a:path w="840105" h="251460">
                <a:moveTo>
                  <a:pt x="756284" y="0"/>
                </a:moveTo>
                <a:lnTo>
                  <a:pt x="764645" y="30637"/>
                </a:lnTo>
                <a:lnTo>
                  <a:pt x="776858" y="27305"/>
                </a:lnTo>
                <a:lnTo>
                  <a:pt x="828060" y="27305"/>
                </a:lnTo>
                <a:lnTo>
                  <a:pt x="839851" y="16763"/>
                </a:lnTo>
                <a:lnTo>
                  <a:pt x="7562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3292" y="461899"/>
            <a:ext cx="52146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KNN</a:t>
            </a:r>
            <a:r>
              <a:rPr spc="-30" dirty="0"/>
              <a:t> </a:t>
            </a:r>
            <a:r>
              <a:rPr dirty="0"/>
              <a:t>–</a:t>
            </a:r>
            <a:r>
              <a:rPr spc="-30" dirty="0"/>
              <a:t> Different</a:t>
            </a:r>
            <a:r>
              <a:rPr spc="-25" dirty="0"/>
              <a:t> </a:t>
            </a:r>
            <a:r>
              <a:rPr spc="-5" dirty="0"/>
              <a:t>names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99644" y="1386839"/>
            <a:ext cx="8557260" cy="4829810"/>
            <a:chOff x="199644" y="1386839"/>
            <a:chExt cx="8557260" cy="482981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7096" y="1549907"/>
              <a:ext cx="8369808" cy="466648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9644" y="1386839"/>
              <a:ext cx="6460235" cy="388010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7200" y="1600199"/>
              <a:ext cx="8229600" cy="452628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57200" y="1600199"/>
              <a:ext cx="8229600" cy="4526280"/>
            </a:xfrm>
            <a:custGeom>
              <a:avLst/>
              <a:gdLst/>
              <a:ahLst/>
              <a:cxnLst/>
              <a:rect l="l" t="t" r="r" b="b"/>
              <a:pathLst>
                <a:path w="8229600" h="4526280">
                  <a:moveTo>
                    <a:pt x="0" y="4526280"/>
                  </a:moveTo>
                  <a:lnTo>
                    <a:pt x="8229600" y="4526280"/>
                  </a:lnTo>
                  <a:lnTo>
                    <a:pt x="8229600" y="0"/>
                  </a:lnTo>
                  <a:lnTo>
                    <a:pt x="0" y="0"/>
                  </a:lnTo>
                  <a:lnTo>
                    <a:pt x="0" y="4526280"/>
                  </a:lnTo>
                  <a:close/>
                </a:path>
              </a:pathLst>
            </a:custGeom>
            <a:ln w="9144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35940" y="1478278"/>
            <a:ext cx="5767070" cy="3380104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5"/>
              </a:spcBef>
              <a:buFont typeface="Arial"/>
              <a:buChar char="•"/>
              <a:tabLst>
                <a:tab pos="355600" algn="l"/>
              </a:tabLst>
            </a:pPr>
            <a:r>
              <a:rPr sz="4000" spc="-15" dirty="0">
                <a:latin typeface="Calibri"/>
                <a:cs typeface="Calibri"/>
              </a:rPr>
              <a:t>K-Nearest</a:t>
            </a:r>
            <a:r>
              <a:rPr sz="4000" spc="-25" dirty="0">
                <a:latin typeface="Calibri"/>
                <a:cs typeface="Calibri"/>
              </a:rPr>
              <a:t> </a:t>
            </a:r>
            <a:r>
              <a:rPr sz="4000" spc="-15" dirty="0">
                <a:latin typeface="Calibri"/>
                <a:cs typeface="Calibri"/>
              </a:rPr>
              <a:t>Neighbors</a:t>
            </a:r>
            <a:endParaRPr sz="4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355600" algn="l"/>
              </a:tabLst>
            </a:pPr>
            <a:r>
              <a:rPr sz="4000" dirty="0">
                <a:latin typeface="Calibri"/>
                <a:cs typeface="Calibri"/>
              </a:rPr>
              <a:t>Memory-Based</a:t>
            </a:r>
            <a:r>
              <a:rPr sz="4000" spc="-45" dirty="0">
                <a:latin typeface="Calibri"/>
                <a:cs typeface="Calibri"/>
              </a:rPr>
              <a:t> </a:t>
            </a:r>
            <a:r>
              <a:rPr sz="4000" spc="-15" dirty="0">
                <a:latin typeface="Calibri"/>
                <a:cs typeface="Calibri"/>
              </a:rPr>
              <a:t>Reasoning</a:t>
            </a:r>
            <a:endParaRPr sz="4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5600" algn="l"/>
              </a:tabLst>
            </a:pPr>
            <a:r>
              <a:rPr sz="4000" spc="-10" dirty="0">
                <a:latin typeface="Calibri"/>
                <a:cs typeface="Calibri"/>
              </a:rPr>
              <a:t>Example-Based</a:t>
            </a:r>
            <a:r>
              <a:rPr sz="4000" spc="-55" dirty="0">
                <a:latin typeface="Calibri"/>
                <a:cs typeface="Calibri"/>
              </a:rPr>
              <a:t> </a:t>
            </a:r>
            <a:r>
              <a:rPr sz="4000" spc="-10" dirty="0">
                <a:latin typeface="Calibri"/>
                <a:cs typeface="Calibri"/>
              </a:rPr>
              <a:t>Reasoning</a:t>
            </a:r>
            <a:endParaRPr sz="4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5600" algn="l"/>
              </a:tabLst>
            </a:pPr>
            <a:r>
              <a:rPr sz="4000" spc="-10" dirty="0">
                <a:latin typeface="Calibri"/>
                <a:cs typeface="Calibri"/>
              </a:rPr>
              <a:t>Instance-Based</a:t>
            </a:r>
            <a:r>
              <a:rPr sz="4000" spc="-40" dirty="0">
                <a:latin typeface="Calibri"/>
                <a:cs typeface="Calibri"/>
              </a:rPr>
              <a:t> </a:t>
            </a:r>
            <a:r>
              <a:rPr sz="4000" spc="-10" dirty="0">
                <a:latin typeface="Calibri"/>
                <a:cs typeface="Calibri"/>
              </a:rPr>
              <a:t>Learning</a:t>
            </a:r>
            <a:endParaRPr sz="4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5600" algn="l"/>
              </a:tabLst>
            </a:pPr>
            <a:r>
              <a:rPr sz="4000" spc="-10" dirty="0">
                <a:latin typeface="Calibri"/>
                <a:cs typeface="Calibri"/>
              </a:rPr>
              <a:t>Lazy</a:t>
            </a:r>
            <a:r>
              <a:rPr sz="4000" spc="-30" dirty="0">
                <a:latin typeface="Calibri"/>
                <a:cs typeface="Calibri"/>
              </a:rPr>
              <a:t> </a:t>
            </a:r>
            <a:r>
              <a:rPr sz="4000" spc="-10" dirty="0">
                <a:latin typeface="Calibri"/>
                <a:cs typeface="Calibri"/>
              </a:rPr>
              <a:t>Learning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01517" y="115315"/>
            <a:ext cx="314071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What</a:t>
            </a:r>
            <a:r>
              <a:rPr spc="-40" dirty="0"/>
              <a:t> </a:t>
            </a:r>
            <a:r>
              <a:rPr spc="-10" dirty="0"/>
              <a:t>is</a:t>
            </a:r>
            <a:r>
              <a:rPr spc="-45" dirty="0"/>
              <a:t> </a:t>
            </a:r>
            <a:r>
              <a:rPr dirty="0"/>
              <a:t>KNN?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37461"/>
            <a:ext cx="7962265" cy="422402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355600" marR="595630" indent="-342900">
              <a:lnSpc>
                <a:spcPts val="2590"/>
              </a:lnSpc>
              <a:spcBef>
                <a:spcPts val="7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700" dirty="0">
                <a:latin typeface="Calibri"/>
                <a:cs typeface="Calibri"/>
              </a:rPr>
              <a:t>A </a:t>
            </a:r>
            <a:r>
              <a:rPr sz="2700" spc="-5" dirty="0">
                <a:latin typeface="Calibri"/>
                <a:cs typeface="Calibri"/>
              </a:rPr>
              <a:t>powerful classification algorithm used </a:t>
            </a:r>
            <a:r>
              <a:rPr sz="2700" dirty="0">
                <a:latin typeface="Calibri"/>
                <a:cs typeface="Calibri"/>
              </a:rPr>
              <a:t>in </a:t>
            </a:r>
            <a:r>
              <a:rPr sz="2700" spc="-15" dirty="0">
                <a:latin typeface="Calibri"/>
                <a:cs typeface="Calibri"/>
              </a:rPr>
              <a:t>pattern </a:t>
            </a:r>
            <a:r>
              <a:rPr sz="2700" spc="-60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recognition.</a:t>
            </a:r>
            <a:endParaRPr sz="27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3200">
              <a:latin typeface="Calibri"/>
              <a:cs typeface="Calibri"/>
            </a:endParaRPr>
          </a:p>
          <a:p>
            <a:pPr marL="355600" marR="135890" indent="-342900">
              <a:lnSpc>
                <a:spcPct val="8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700" dirty="0">
                <a:latin typeface="Calibri"/>
                <a:cs typeface="Calibri"/>
              </a:rPr>
              <a:t>K </a:t>
            </a:r>
            <a:r>
              <a:rPr sz="2700" spc="-15" dirty="0">
                <a:latin typeface="Calibri"/>
                <a:cs typeface="Calibri"/>
              </a:rPr>
              <a:t>nearest </a:t>
            </a:r>
            <a:r>
              <a:rPr sz="2700" spc="-10" dirty="0">
                <a:latin typeface="Calibri"/>
                <a:cs typeface="Calibri"/>
              </a:rPr>
              <a:t>neighbors </a:t>
            </a:r>
            <a:r>
              <a:rPr sz="2700" spc="-20" dirty="0">
                <a:latin typeface="Calibri"/>
                <a:cs typeface="Calibri"/>
              </a:rPr>
              <a:t>stores </a:t>
            </a:r>
            <a:r>
              <a:rPr sz="2700" dirty="0">
                <a:latin typeface="Calibri"/>
                <a:cs typeface="Calibri"/>
              </a:rPr>
              <a:t>all </a:t>
            </a:r>
            <a:r>
              <a:rPr sz="2700" spc="-10" dirty="0">
                <a:latin typeface="Calibri"/>
                <a:cs typeface="Calibri"/>
              </a:rPr>
              <a:t>available </a:t>
            </a:r>
            <a:r>
              <a:rPr sz="2700" spc="-5" dirty="0">
                <a:latin typeface="Calibri"/>
                <a:cs typeface="Calibri"/>
              </a:rPr>
              <a:t>cases </a:t>
            </a:r>
            <a:r>
              <a:rPr sz="2700" dirty="0">
                <a:latin typeface="Calibri"/>
                <a:cs typeface="Calibri"/>
              </a:rPr>
              <a:t>and </a:t>
            </a:r>
            <a:r>
              <a:rPr sz="2700" spc="5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classifies</a:t>
            </a:r>
            <a:r>
              <a:rPr sz="2700" spc="-4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new</a:t>
            </a:r>
            <a:r>
              <a:rPr sz="270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cases</a:t>
            </a:r>
            <a:r>
              <a:rPr sz="2700" spc="-35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based</a:t>
            </a:r>
            <a:r>
              <a:rPr sz="2700" spc="-2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on</a:t>
            </a:r>
            <a:r>
              <a:rPr sz="2700" dirty="0">
                <a:latin typeface="Calibri"/>
                <a:cs typeface="Calibri"/>
              </a:rPr>
              <a:t> a</a:t>
            </a:r>
            <a:r>
              <a:rPr sz="2700" spc="-30" dirty="0">
                <a:latin typeface="Calibri"/>
                <a:cs typeface="Calibri"/>
              </a:rPr>
              <a:t> </a:t>
            </a:r>
            <a:r>
              <a:rPr sz="2700" i="1" dirty="0">
                <a:solidFill>
                  <a:srgbClr val="FF0000"/>
                </a:solidFill>
                <a:latin typeface="Calibri"/>
                <a:cs typeface="Calibri"/>
              </a:rPr>
              <a:t>similarity measure</a:t>
            </a:r>
            <a:r>
              <a:rPr sz="2700" dirty="0">
                <a:latin typeface="Calibri"/>
                <a:cs typeface="Calibri"/>
              </a:rPr>
              <a:t>(e.g </a:t>
            </a:r>
            <a:r>
              <a:rPr sz="2700" spc="-600" dirty="0">
                <a:latin typeface="Calibri"/>
                <a:cs typeface="Calibri"/>
              </a:rPr>
              <a:t> </a:t>
            </a:r>
            <a:r>
              <a:rPr sz="2700" b="1" spc="-10" dirty="0">
                <a:solidFill>
                  <a:srgbClr val="FF0000"/>
                </a:solidFill>
                <a:latin typeface="Calibri"/>
                <a:cs typeface="Calibri"/>
              </a:rPr>
              <a:t>distance</a:t>
            </a:r>
            <a:r>
              <a:rPr sz="2700" b="1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b="1" spc="-5" dirty="0">
                <a:solidFill>
                  <a:srgbClr val="FF0000"/>
                </a:solidFill>
                <a:latin typeface="Calibri"/>
                <a:cs typeface="Calibri"/>
              </a:rPr>
              <a:t>function</a:t>
            </a:r>
            <a:r>
              <a:rPr sz="2700" spc="-5" dirty="0">
                <a:latin typeface="Calibri"/>
                <a:cs typeface="Calibri"/>
              </a:rPr>
              <a:t>)</a:t>
            </a:r>
            <a:endParaRPr sz="27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26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700" spc="-5" dirty="0">
                <a:latin typeface="Calibri"/>
                <a:cs typeface="Calibri"/>
              </a:rPr>
              <a:t>One</a:t>
            </a:r>
            <a:r>
              <a:rPr sz="2700" spc="-15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of </a:t>
            </a:r>
            <a:r>
              <a:rPr sz="2700" dirty="0">
                <a:latin typeface="Calibri"/>
                <a:cs typeface="Calibri"/>
              </a:rPr>
              <a:t>the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spc="-15" dirty="0">
                <a:solidFill>
                  <a:srgbClr val="943735"/>
                </a:solidFill>
                <a:latin typeface="Calibri"/>
                <a:cs typeface="Calibri"/>
              </a:rPr>
              <a:t>top</a:t>
            </a:r>
            <a:r>
              <a:rPr sz="2700" spc="-10" dirty="0">
                <a:solidFill>
                  <a:srgbClr val="943735"/>
                </a:solidFill>
                <a:latin typeface="Calibri"/>
                <a:cs typeface="Calibri"/>
              </a:rPr>
              <a:t> </a:t>
            </a:r>
            <a:r>
              <a:rPr sz="2700" spc="-25" dirty="0">
                <a:solidFill>
                  <a:srgbClr val="943735"/>
                </a:solidFill>
                <a:latin typeface="Calibri"/>
                <a:cs typeface="Calibri"/>
              </a:rPr>
              <a:t>data</a:t>
            </a:r>
            <a:r>
              <a:rPr sz="2700" spc="-10" dirty="0">
                <a:solidFill>
                  <a:srgbClr val="943735"/>
                </a:solidFill>
                <a:latin typeface="Calibri"/>
                <a:cs typeface="Calibri"/>
              </a:rPr>
              <a:t> </a:t>
            </a:r>
            <a:r>
              <a:rPr sz="2700" dirty="0">
                <a:solidFill>
                  <a:srgbClr val="943735"/>
                </a:solidFill>
                <a:latin typeface="Calibri"/>
                <a:cs typeface="Calibri"/>
              </a:rPr>
              <a:t>mining</a:t>
            </a:r>
            <a:r>
              <a:rPr sz="2700" spc="-5" dirty="0">
                <a:solidFill>
                  <a:srgbClr val="943735"/>
                </a:solidFill>
                <a:latin typeface="Calibri"/>
                <a:cs typeface="Calibri"/>
              </a:rPr>
              <a:t> algorithms </a:t>
            </a:r>
            <a:r>
              <a:rPr sz="2700" spc="-5" dirty="0">
                <a:latin typeface="Calibri"/>
                <a:cs typeface="Calibri"/>
              </a:rPr>
              <a:t>used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spc="-45" dirty="0">
                <a:latin typeface="Calibri"/>
                <a:cs typeface="Calibri"/>
              </a:rPr>
              <a:t>today.</a:t>
            </a:r>
            <a:endParaRPr sz="27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•"/>
            </a:pPr>
            <a:endParaRPr sz="3150">
              <a:latin typeface="Calibri"/>
              <a:cs typeface="Calibri"/>
            </a:endParaRPr>
          </a:p>
          <a:p>
            <a:pPr marL="355600" marR="5080" indent="-342900">
              <a:lnSpc>
                <a:spcPts val="259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700" dirty="0">
                <a:latin typeface="Calibri"/>
                <a:cs typeface="Calibri"/>
              </a:rPr>
              <a:t>A </a:t>
            </a:r>
            <a:r>
              <a:rPr sz="2700" spc="-10" dirty="0">
                <a:solidFill>
                  <a:srgbClr val="943735"/>
                </a:solidFill>
                <a:latin typeface="Calibri"/>
                <a:cs typeface="Calibri"/>
              </a:rPr>
              <a:t>non-parametric </a:t>
            </a:r>
            <a:r>
              <a:rPr sz="2700" spc="-5" dirty="0">
                <a:latin typeface="Calibri"/>
                <a:cs typeface="Calibri"/>
              </a:rPr>
              <a:t>lazy </a:t>
            </a:r>
            <a:r>
              <a:rPr sz="2700" dirty="0">
                <a:latin typeface="Calibri"/>
                <a:cs typeface="Calibri"/>
              </a:rPr>
              <a:t>learning </a:t>
            </a:r>
            <a:r>
              <a:rPr sz="2700" spc="-10" dirty="0">
                <a:latin typeface="Calibri"/>
                <a:cs typeface="Calibri"/>
              </a:rPr>
              <a:t>algorithm </a:t>
            </a:r>
            <a:r>
              <a:rPr sz="2700" spc="-5" dirty="0">
                <a:latin typeface="Calibri"/>
                <a:cs typeface="Calibri"/>
              </a:rPr>
              <a:t>(An </a:t>
            </a:r>
            <a:r>
              <a:rPr sz="2700" spc="-15" dirty="0">
                <a:latin typeface="Calibri"/>
                <a:cs typeface="Calibri"/>
              </a:rPr>
              <a:t>Instance- </a:t>
            </a:r>
            <a:r>
              <a:rPr sz="2700" spc="-60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based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Learning</a:t>
            </a:r>
            <a:r>
              <a:rPr sz="2700" spc="-2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method).</a:t>
            </a:r>
            <a:endParaRPr sz="2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75969" y="102234"/>
            <a:ext cx="6591934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KNN:</a:t>
            </a:r>
            <a:r>
              <a:rPr spc="-25" dirty="0"/>
              <a:t> </a:t>
            </a:r>
            <a:r>
              <a:rPr spc="-10" dirty="0"/>
              <a:t>Classification Approach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7243" y="1464309"/>
            <a:ext cx="8404860" cy="25628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949325" indent="-342900" algn="just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An </a:t>
            </a:r>
            <a:r>
              <a:rPr sz="3200" spc="-5" dirty="0">
                <a:latin typeface="Calibri"/>
                <a:cs typeface="Calibri"/>
              </a:rPr>
              <a:t>object (a new </a:t>
            </a:r>
            <a:r>
              <a:rPr sz="3200" spc="-10" dirty="0">
                <a:latin typeface="Calibri"/>
                <a:cs typeface="Calibri"/>
              </a:rPr>
              <a:t>instance) </a:t>
            </a:r>
            <a:r>
              <a:rPr sz="3200" dirty="0">
                <a:latin typeface="Calibri"/>
                <a:cs typeface="Calibri"/>
              </a:rPr>
              <a:t>is </a:t>
            </a:r>
            <a:r>
              <a:rPr sz="3200" spc="-5" dirty="0">
                <a:latin typeface="Calibri"/>
                <a:cs typeface="Calibri"/>
              </a:rPr>
              <a:t>classified </a:t>
            </a:r>
            <a:r>
              <a:rPr sz="3200" spc="-10" dirty="0">
                <a:latin typeface="Calibri"/>
                <a:cs typeface="Calibri"/>
              </a:rPr>
              <a:t>by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majority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votes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for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its </a:t>
            </a:r>
            <a:r>
              <a:rPr sz="3200" spc="-5" dirty="0">
                <a:latin typeface="Calibri"/>
                <a:cs typeface="Calibri"/>
              </a:rPr>
              <a:t>neighbor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classes.</a:t>
            </a:r>
            <a:endParaRPr sz="3200">
              <a:latin typeface="Calibri"/>
              <a:cs typeface="Calibri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The object </a:t>
            </a:r>
            <a:r>
              <a:rPr sz="3200" dirty="0">
                <a:latin typeface="Calibri"/>
                <a:cs typeface="Calibri"/>
              </a:rPr>
              <a:t>is assigned </a:t>
            </a:r>
            <a:r>
              <a:rPr sz="3200" spc="-20" dirty="0">
                <a:latin typeface="Calibri"/>
                <a:cs typeface="Calibri"/>
              </a:rPr>
              <a:t>to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10" dirty="0">
                <a:latin typeface="Calibri"/>
                <a:cs typeface="Calibri"/>
              </a:rPr>
              <a:t>most </a:t>
            </a:r>
            <a:r>
              <a:rPr sz="3200" spc="-5" dirty="0">
                <a:latin typeface="Calibri"/>
                <a:cs typeface="Calibri"/>
              </a:rPr>
              <a:t>common </a:t>
            </a:r>
            <a:r>
              <a:rPr sz="3200" dirty="0">
                <a:latin typeface="Calibri"/>
                <a:cs typeface="Calibri"/>
              </a:rPr>
              <a:t>class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amongst its </a:t>
            </a:r>
            <a:r>
              <a:rPr sz="3200" dirty="0">
                <a:latin typeface="Calibri"/>
                <a:cs typeface="Calibri"/>
              </a:rPr>
              <a:t>K </a:t>
            </a:r>
            <a:r>
              <a:rPr sz="3200" spc="-15" dirty="0">
                <a:latin typeface="Calibri"/>
                <a:cs typeface="Calibri"/>
              </a:rPr>
              <a:t>nearest </a:t>
            </a:r>
            <a:r>
              <a:rPr sz="3200" spc="-5" dirty="0">
                <a:latin typeface="Calibri"/>
                <a:cs typeface="Calibri"/>
              </a:rPr>
              <a:t>neighbors.(</a:t>
            </a:r>
            <a:r>
              <a:rPr sz="3200" i="1" spc="-5" dirty="0">
                <a:latin typeface="Calibri"/>
                <a:cs typeface="Calibri"/>
              </a:rPr>
              <a:t>measured </a:t>
            </a:r>
            <a:r>
              <a:rPr sz="3200" i="1" spc="-10" dirty="0">
                <a:latin typeface="Calibri"/>
                <a:cs typeface="Calibri"/>
              </a:rPr>
              <a:t>by </a:t>
            </a:r>
            <a:r>
              <a:rPr sz="3200" i="1" dirty="0">
                <a:latin typeface="Calibri"/>
                <a:cs typeface="Calibri"/>
              </a:rPr>
              <a:t>a </a:t>
            </a:r>
            <a:r>
              <a:rPr sz="3200" i="1" spc="5" dirty="0">
                <a:latin typeface="Calibri"/>
                <a:cs typeface="Calibri"/>
              </a:rPr>
              <a:t> </a:t>
            </a:r>
            <a:r>
              <a:rPr sz="3200" i="1" spc="-25" dirty="0">
                <a:latin typeface="Calibri"/>
                <a:cs typeface="Calibri"/>
              </a:rPr>
              <a:t>distant</a:t>
            </a:r>
            <a:r>
              <a:rPr sz="3200" i="1" spc="30" dirty="0">
                <a:latin typeface="Calibri"/>
                <a:cs typeface="Calibri"/>
              </a:rPr>
              <a:t> </a:t>
            </a:r>
            <a:r>
              <a:rPr sz="3200" i="1" spc="-5" dirty="0">
                <a:latin typeface="Calibri"/>
                <a:cs typeface="Calibri"/>
              </a:rPr>
              <a:t>function</a:t>
            </a:r>
            <a:r>
              <a:rPr sz="3200" i="1" spc="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)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58667" y="4331208"/>
            <a:ext cx="2772156" cy="218084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9052" y="1600200"/>
            <a:ext cx="6249846" cy="452628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21076" y="461899"/>
            <a:ext cx="409892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Distance</a:t>
            </a:r>
            <a:r>
              <a:rPr spc="-45" dirty="0"/>
              <a:t> </a:t>
            </a:r>
            <a:r>
              <a:rPr spc="-10" dirty="0"/>
              <a:t>Measure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5360" y="3468930"/>
            <a:ext cx="866044" cy="70706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98904" y="1781555"/>
            <a:ext cx="3441192" cy="344119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94994" y="4177106"/>
            <a:ext cx="93916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5" dirty="0">
                <a:latin typeface="Arial"/>
                <a:cs typeface="Arial"/>
              </a:rPr>
              <a:t>Training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spc="-5" dirty="0">
                <a:latin typeface="Arial"/>
                <a:cs typeface="Arial"/>
              </a:rPr>
              <a:t>R</a:t>
            </a:r>
            <a:r>
              <a:rPr sz="1800" b="1" spc="-15" dirty="0">
                <a:latin typeface="Arial"/>
                <a:cs typeface="Arial"/>
              </a:rPr>
              <a:t>e</a:t>
            </a:r>
            <a:r>
              <a:rPr sz="1800" b="1" spc="-5" dirty="0">
                <a:latin typeface="Arial"/>
                <a:cs typeface="Arial"/>
              </a:rPr>
              <a:t>cords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569454" y="2729610"/>
            <a:ext cx="8121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65735">
              <a:lnSpc>
                <a:spcPct val="100000"/>
              </a:lnSpc>
              <a:spcBef>
                <a:spcPts val="100"/>
              </a:spcBef>
            </a:pPr>
            <a:r>
              <a:rPr sz="1800" b="1" spc="-40" dirty="0">
                <a:latin typeface="Arial"/>
                <a:cs typeface="Arial"/>
              </a:rPr>
              <a:t>Test 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R</a:t>
            </a:r>
            <a:r>
              <a:rPr sz="1800" b="1" spc="-15" dirty="0">
                <a:latin typeface="Arial"/>
                <a:cs typeface="Arial"/>
              </a:rPr>
              <a:t>e</a:t>
            </a:r>
            <a:r>
              <a:rPr sz="1800" b="1" spc="-5" dirty="0">
                <a:latin typeface="Arial"/>
                <a:cs typeface="Arial"/>
              </a:rPr>
              <a:t>cord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13628" y="2272029"/>
            <a:ext cx="10166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Compute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Distance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742692" y="2760979"/>
            <a:ext cx="4573270" cy="1789430"/>
          </a:xfrm>
          <a:custGeom>
            <a:avLst/>
            <a:gdLst/>
            <a:ahLst/>
            <a:cxnLst/>
            <a:rect l="l" t="t" r="r" b="b"/>
            <a:pathLst>
              <a:path w="4573270" h="1789429">
                <a:moveTo>
                  <a:pt x="4420870" y="1008634"/>
                </a:moveTo>
                <a:lnTo>
                  <a:pt x="4419905" y="1007872"/>
                </a:lnTo>
                <a:lnTo>
                  <a:pt x="4320540" y="929386"/>
                </a:lnTo>
                <a:lnTo>
                  <a:pt x="4312780" y="966787"/>
                </a:lnTo>
                <a:lnTo>
                  <a:pt x="386080" y="151765"/>
                </a:lnTo>
                <a:lnTo>
                  <a:pt x="378460" y="189103"/>
                </a:lnTo>
                <a:lnTo>
                  <a:pt x="4305058" y="1004011"/>
                </a:lnTo>
                <a:lnTo>
                  <a:pt x="4297299" y="1041400"/>
                </a:lnTo>
                <a:lnTo>
                  <a:pt x="4420870" y="1008634"/>
                </a:lnTo>
                <a:close/>
              </a:path>
              <a:path w="4573270" h="1789429">
                <a:moveTo>
                  <a:pt x="4497070" y="1237234"/>
                </a:moveTo>
                <a:lnTo>
                  <a:pt x="4466996" y="1224661"/>
                </a:lnTo>
                <a:lnTo>
                  <a:pt x="4379214" y="1187958"/>
                </a:lnTo>
                <a:lnTo>
                  <a:pt x="4381741" y="1225956"/>
                </a:lnTo>
                <a:lnTo>
                  <a:pt x="0" y="1522984"/>
                </a:lnTo>
                <a:lnTo>
                  <a:pt x="2540" y="1561084"/>
                </a:lnTo>
                <a:lnTo>
                  <a:pt x="4384281" y="1263929"/>
                </a:lnTo>
                <a:lnTo>
                  <a:pt x="4385411" y="1280845"/>
                </a:lnTo>
                <a:lnTo>
                  <a:pt x="4374388" y="1277620"/>
                </a:lnTo>
                <a:lnTo>
                  <a:pt x="4381208" y="1315186"/>
                </a:lnTo>
                <a:lnTo>
                  <a:pt x="1979041" y="1751838"/>
                </a:lnTo>
                <a:lnTo>
                  <a:pt x="1985899" y="1789430"/>
                </a:lnTo>
                <a:lnTo>
                  <a:pt x="4388015" y="1352664"/>
                </a:lnTo>
                <a:lnTo>
                  <a:pt x="4394835" y="1390142"/>
                </a:lnTo>
                <a:lnTo>
                  <a:pt x="4497070" y="1313434"/>
                </a:lnTo>
                <a:lnTo>
                  <a:pt x="4491406" y="1311783"/>
                </a:lnTo>
                <a:lnTo>
                  <a:pt x="4410418" y="1288148"/>
                </a:lnTo>
                <a:lnTo>
                  <a:pt x="4497070" y="1237234"/>
                </a:lnTo>
                <a:close/>
              </a:path>
              <a:path w="4573270" h="1789429">
                <a:moveTo>
                  <a:pt x="4497070" y="932434"/>
                </a:moveTo>
                <a:lnTo>
                  <a:pt x="4484471" y="919607"/>
                </a:lnTo>
                <a:lnTo>
                  <a:pt x="4407535" y="841248"/>
                </a:lnTo>
                <a:lnTo>
                  <a:pt x="4395152" y="877379"/>
                </a:lnTo>
                <a:lnTo>
                  <a:pt x="1836293" y="0"/>
                </a:lnTo>
                <a:lnTo>
                  <a:pt x="1823847" y="36068"/>
                </a:lnTo>
                <a:lnTo>
                  <a:pt x="4382795" y="913434"/>
                </a:lnTo>
                <a:lnTo>
                  <a:pt x="4370451" y="949452"/>
                </a:lnTo>
                <a:lnTo>
                  <a:pt x="4497070" y="932434"/>
                </a:lnTo>
                <a:close/>
              </a:path>
              <a:path w="4573270" h="1789429">
                <a:moveTo>
                  <a:pt x="4537621" y="1101598"/>
                </a:moveTo>
                <a:lnTo>
                  <a:pt x="4477639" y="1101598"/>
                </a:lnTo>
                <a:lnTo>
                  <a:pt x="4458576" y="1101598"/>
                </a:lnTo>
                <a:lnTo>
                  <a:pt x="4457700" y="1139190"/>
                </a:lnTo>
                <a:lnTo>
                  <a:pt x="4537621" y="1101598"/>
                </a:lnTo>
                <a:close/>
              </a:path>
              <a:path w="4573270" h="1789429">
                <a:moveTo>
                  <a:pt x="4573270" y="1084834"/>
                </a:moveTo>
                <a:lnTo>
                  <a:pt x="4460367" y="1025017"/>
                </a:lnTo>
                <a:lnTo>
                  <a:pt x="4459478" y="1063053"/>
                </a:lnTo>
                <a:lnTo>
                  <a:pt x="1373378" y="989584"/>
                </a:lnTo>
                <a:lnTo>
                  <a:pt x="1372362" y="1027684"/>
                </a:lnTo>
                <a:lnTo>
                  <a:pt x="4458576" y="1101153"/>
                </a:lnTo>
                <a:lnTo>
                  <a:pt x="4477639" y="1101153"/>
                </a:lnTo>
                <a:lnTo>
                  <a:pt x="4538586" y="1101153"/>
                </a:lnTo>
                <a:lnTo>
                  <a:pt x="4573270" y="108483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337428" y="4482465"/>
            <a:ext cx="1971039" cy="575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Choose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k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of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the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b="1" spc="-5" dirty="0">
                <a:latin typeface="MS PGothic"/>
                <a:cs typeface="MS PGothic"/>
              </a:rPr>
              <a:t>“</a:t>
            </a:r>
            <a:r>
              <a:rPr sz="1800" b="1" spc="-5" dirty="0">
                <a:latin typeface="Arial"/>
                <a:cs typeface="Arial"/>
              </a:rPr>
              <a:t>nearest</a:t>
            </a:r>
            <a:r>
              <a:rPr sz="1800" b="1" spc="-5" dirty="0">
                <a:latin typeface="MS PGothic"/>
                <a:cs typeface="MS PGothic"/>
              </a:rPr>
              <a:t>”</a:t>
            </a:r>
            <a:r>
              <a:rPr sz="1800" b="1" spc="-85" dirty="0">
                <a:latin typeface="MS PGothic"/>
                <a:cs typeface="MS PGothic"/>
              </a:rPr>
              <a:t> </a:t>
            </a:r>
            <a:r>
              <a:rPr sz="1800" b="1" spc="-5" dirty="0">
                <a:latin typeface="Arial"/>
                <a:cs typeface="Arial"/>
              </a:rPr>
              <a:t>records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115054" y="3747515"/>
            <a:ext cx="3201035" cy="805815"/>
          </a:xfrm>
          <a:custGeom>
            <a:avLst/>
            <a:gdLst/>
            <a:ahLst/>
            <a:cxnLst/>
            <a:rect l="l" t="t" r="r" b="b"/>
            <a:pathLst>
              <a:path w="3201034" h="805814">
                <a:moveTo>
                  <a:pt x="3124708" y="326898"/>
                </a:moveTo>
                <a:lnTo>
                  <a:pt x="3117735" y="324866"/>
                </a:lnTo>
                <a:lnTo>
                  <a:pt x="2982341" y="285369"/>
                </a:lnTo>
                <a:lnTo>
                  <a:pt x="2990253" y="328841"/>
                </a:lnTo>
                <a:lnTo>
                  <a:pt x="606171" y="762381"/>
                </a:lnTo>
                <a:lnTo>
                  <a:pt x="614045" y="805815"/>
                </a:lnTo>
                <a:lnTo>
                  <a:pt x="2998178" y="372389"/>
                </a:lnTo>
                <a:lnTo>
                  <a:pt x="3006090" y="415798"/>
                </a:lnTo>
                <a:lnTo>
                  <a:pt x="3124708" y="326898"/>
                </a:lnTo>
                <a:close/>
              </a:path>
              <a:path w="3201034" h="805814">
                <a:moveTo>
                  <a:pt x="3159620" y="117729"/>
                </a:moveTo>
                <a:lnTo>
                  <a:pt x="3089910" y="117729"/>
                </a:lnTo>
                <a:lnTo>
                  <a:pt x="3067837" y="117729"/>
                </a:lnTo>
                <a:lnTo>
                  <a:pt x="3066796" y="161417"/>
                </a:lnTo>
                <a:lnTo>
                  <a:pt x="3159620" y="117729"/>
                </a:lnTo>
                <a:close/>
              </a:path>
              <a:path w="3201034" h="805814">
                <a:moveTo>
                  <a:pt x="3200908" y="98298"/>
                </a:moveTo>
                <a:lnTo>
                  <a:pt x="3069971" y="28829"/>
                </a:lnTo>
                <a:lnTo>
                  <a:pt x="3068904" y="73012"/>
                </a:lnTo>
                <a:lnTo>
                  <a:pt x="1016" y="0"/>
                </a:lnTo>
                <a:lnTo>
                  <a:pt x="0" y="44196"/>
                </a:lnTo>
                <a:lnTo>
                  <a:pt x="3067850" y="117208"/>
                </a:lnTo>
                <a:lnTo>
                  <a:pt x="3089910" y="117208"/>
                </a:lnTo>
                <a:lnTo>
                  <a:pt x="3160725" y="117208"/>
                </a:lnTo>
                <a:lnTo>
                  <a:pt x="3200908" y="98298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8834" y="192150"/>
            <a:ext cx="6863715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96820" marR="5080" indent="-2484755">
              <a:lnSpc>
                <a:spcPct val="100000"/>
              </a:lnSpc>
              <a:spcBef>
                <a:spcPts val="95"/>
              </a:spcBef>
            </a:pPr>
            <a:r>
              <a:rPr sz="4000" spc="-20" dirty="0"/>
              <a:t>Distance</a:t>
            </a:r>
            <a:r>
              <a:rPr sz="4000" spc="-10" dirty="0"/>
              <a:t> measure</a:t>
            </a:r>
            <a:r>
              <a:rPr sz="4000" dirty="0"/>
              <a:t> </a:t>
            </a:r>
            <a:r>
              <a:rPr sz="4000" spc="-35" dirty="0"/>
              <a:t>for</a:t>
            </a:r>
            <a:r>
              <a:rPr sz="4000" spc="-10" dirty="0"/>
              <a:t> Continuous </a:t>
            </a:r>
            <a:r>
              <a:rPr sz="4000" spc="-890" dirty="0"/>
              <a:t> </a:t>
            </a:r>
            <a:r>
              <a:rPr sz="4000" spc="-30" dirty="0"/>
              <a:t>Variables</a:t>
            </a:r>
            <a:endParaRPr sz="4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83257" y="1600200"/>
            <a:ext cx="4500944" cy="452628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392</TotalTime>
  <Words>874</Words>
  <Application>Microsoft Office PowerPoint</Application>
  <PresentationFormat>On-screen Show (4:3)</PresentationFormat>
  <Paragraphs>293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MS PGothic</vt:lpstr>
      <vt:lpstr>Arial</vt:lpstr>
      <vt:lpstr>Calibri</vt:lpstr>
      <vt:lpstr>Symbol</vt:lpstr>
      <vt:lpstr>Times New Roman</vt:lpstr>
      <vt:lpstr>Wingdings 3</vt:lpstr>
      <vt:lpstr>Office Theme</vt:lpstr>
      <vt:lpstr>Algorithms: K Nearest Neighbors</vt:lpstr>
      <vt:lpstr>Simple Analogy..</vt:lpstr>
      <vt:lpstr>Instance-based Learning</vt:lpstr>
      <vt:lpstr>KNN – Different names</vt:lpstr>
      <vt:lpstr>What is KNN?</vt:lpstr>
      <vt:lpstr>KNN: Classification Approach</vt:lpstr>
      <vt:lpstr>PowerPoint Presentation</vt:lpstr>
      <vt:lpstr>Distance Measure</vt:lpstr>
      <vt:lpstr>Distance measure for Continuous  Variables</vt:lpstr>
      <vt:lpstr>Distance Between Neighbors</vt:lpstr>
      <vt:lpstr>K-Nearest Neighbor Algorithm</vt:lpstr>
      <vt:lpstr>How to choose K?</vt:lpstr>
      <vt:lpstr>PowerPoint Presentation</vt:lpstr>
      <vt:lpstr>PowerPoint Presentation</vt:lpstr>
      <vt:lpstr>KNN Feature Weighting</vt:lpstr>
      <vt:lpstr>Feature Normalization</vt:lpstr>
      <vt:lpstr>Nominal/Categorical Data</vt:lpstr>
      <vt:lpstr>KNN Classification</vt:lpstr>
      <vt:lpstr>KNN Classification – Distance</vt:lpstr>
      <vt:lpstr>KNN Classification – Standardized Distance</vt:lpstr>
      <vt:lpstr>Strengths of KNN</vt:lpstr>
      <vt:lpstr>PowerPoint Presentation</vt:lpstr>
      <vt:lpstr>PowerPoint Presentation</vt:lpstr>
      <vt:lpstr>PowerPoint Presentation</vt:lpstr>
      <vt:lpstr>3-KNN: solution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Algorithms: K Nearest Neighbors</dc:title>
  <cp:lastModifiedBy>Maneet kaur</cp:lastModifiedBy>
  <cp:revision>8</cp:revision>
  <dcterms:created xsi:type="dcterms:W3CDTF">2021-08-30T06:21:12Z</dcterms:created>
  <dcterms:modified xsi:type="dcterms:W3CDTF">2023-08-21T10:57:38Z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2016-09-04T00:00:00Z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2021-08-30T00:00:00Z</vt:filetime>
  </property>
</Properties>
</file>