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4" y="920622"/>
            <a:ext cx="8073390" cy="818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263" y="2198497"/>
            <a:ext cx="6115050" cy="223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33550" y="1238250"/>
            <a:ext cx="5419725" cy="1181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540256"/>
            <a:ext cx="7999095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 marR="5080" indent="-192405" algn="just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511809" algn="l"/>
              </a:tabLst>
            </a:pPr>
            <a:r>
              <a:rPr sz="2600" spc="114" dirty="0">
                <a:latin typeface="Times New Roman"/>
                <a:cs typeface="Times New Roman"/>
              </a:rPr>
              <a:t>In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25" dirty="0">
                <a:latin typeface="Times New Roman"/>
                <a:cs typeface="Times New Roman"/>
              </a:rPr>
              <a:t>dataset </a:t>
            </a:r>
            <a:r>
              <a:rPr sz="2600" spc="95" dirty="0">
                <a:latin typeface="Times New Roman"/>
                <a:cs typeface="Times New Roman"/>
              </a:rPr>
              <a:t>where </a:t>
            </a:r>
            <a:r>
              <a:rPr sz="2600" spc="45" dirty="0">
                <a:latin typeface="Times New Roman"/>
                <a:cs typeface="Times New Roman"/>
              </a:rPr>
              <a:t>M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total </a:t>
            </a:r>
            <a:r>
              <a:rPr sz="2600" spc="160" dirty="0">
                <a:latin typeface="Times New Roman"/>
                <a:cs typeface="Times New Roman"/>
              </a:rPr>
              <a:t>number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40" dirty="0">
                <a:latin typeface="Times New Roman"/>
                <a:cs typeface="Times New Roman"/>
              </a:rPr>
              <a:t>input  </a:t>
            </a:r>
            <a:r>
              <a:rPr sz="2600" spc="114" dirty="0">
                <a:latin typeface="Times New Roman"/>
                <a:cs typeface="Times New Roman"/>
              </a:rPr>
              <a:t>attributes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0" dirty="0">
                <a:latin typeface="Times New Roman"/>
                <a:cs typeface="Times New Roman"/>
              </a:rPr>
              <a:t>dataset, </a:t>
            </a:r>
            <a:r>
              <a:rPr sz="2600" spc="60" dirty="0">
                <a:latin typeface="Times New Roman"/>
                <a:cs typeface="Times New Roman"/>
              </a:rPr>
              <a:t>only </a:t>
            </a:r>
            <a:r>
              <a:rPr sz="2600" spc="-95" dirty="0">
                <a:latin typeface="Times New Roman"/>
                <a:cs typeface="Times New Roman"/>
              </a:rPr>
              <a:t>R </a:t>
            </a:r>
            <a:r>
              <a:rPr sz="2600" spc="114" dirty="0">
                <a:latin typeface="Times New Roman"/>
                <a:cs typeface="Times New Roman"/>
              </a:rPr>
              <a:t>attributes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10" dirty="0">
                <a:latin typeface="Times New Roman"/>
                <a:cs typeface="Times New Roman"/>
              </a:rPr>
              <a:t>chosen  </a:t>
            </a:r>
            <a:r>
              <a:rPr sz="2600" spc="140" dirty="0">
                <a:latin typeface="Times New Roman"/>
                <a:cs typeface="Times New Roman"/>
              </a:rPr>
              <a:t>at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random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tree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where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R&lt;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M.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3"/>
            </a:pPr>
            <a:endParaRPr sz="3750">
              <a:latin typeface="Times New Roman"/>
              <a:cs typeface="Times New Roman"/>
            </a:endParaRPr>
          </a:p>
          <a:p>
            <a:pPr marL="204470" marR="5080" indent="-192405" algn="just">
              <a:lnSpc>
                <a:spcPct val="100000"/>
              </a:lnSpc>
              <a:buAutoNum type="arabicPeriod" startAt="3"/>
              <a:tabLst>
                <a:tab pos="38354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attributes </a:t>
            </a:r>
            <a:r>
              <a:rPr sz="2600" spc="85" dirty="0">
                <a:latin typeface="Times New Roman"/>
                <a:cs typeface="Times New Roman"/>
              </a:rPr>
              <a:t>from </a:t>
            </a:r>
            <a:r>
              <a:rPr sz="2600" spc="105" dirty="0">
                <a:latin typeface="Times New Roman"/>
                <a:cs typeface="Times New Roman"/>
              </a:rPr>
              <a:t>this set </a:t>
            </a:r>
            <a:r>
              <a:rPr sz="2600" spc="85" dirty="0">
                <a:latin typeface="Times New Roman"/>
                <a:cs typeface="Times New Roman"/>
              </a:rPr>
              <a:t>creates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best </a:t>
            </a:r>
            <a:r>
              <a:rPr sz="2600" spc="70" dirty="0">
                <a:latin typeface="Times New Roman"/>
                <a:cs typeface="Times New Roman"/>
              </a:rPr>
              <a:t>possible  </a:t>
            </a:r>
            <a:r>
              <a:rPr sz="2600" spc="75" dirty="0">
                <a:latin typeface="Times New Roman"/>
                <a:cs typeface="Times New Roman"/>
              </a:rPr>
              <a:t>split </a:t>
            </a:r>
            <a:r>
              <a:rPr sz="2600" spc="85" dirty="0">
                <a:latin typeface="Times New Roman"/>
                <a:cs typeface="Times New Roman"/>
              </a:rPr>
              <a:t>using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60" dirty="0">
                <a:latin typeface="Times New Roman"/>
                <a:cs typeface="Times New Roman"/>
              </a:rPr>
              <a:t>gini </a:t>
            </a:r>
            <a:r>
              <a:rPr sz="2600" spc="85" dirty="0">
                <a:latin typeface="Times New Roman"/>
                <a:cs typeface="Times New Roman"/>
              </a:rPr>
              <a:t>index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70" dirty="0">
                <a:latin typeface="Times New Roman"/>
                <a:cs typeface="Times New Roman"/>
              </a:rPr>
              <a:t>develop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85" dirty="0">
                <a:latin typeface="Times New Roman"/>
                <a:cs typeface="Times New Roman"/>
              </a:rPr>
              <a:t>decision </a:t>
            </a:r>
            <a:r>
              <a:rPr sz="2600" spc="114" dirty="0">
                <a:latin typeface="Times New Roman"/>
                <a:cs typeface="Times New Roman"/>
              </a:rPr>
              <a:t>tree  </a:t>
            </a:r>
            <a:r>
              <a:rPr sz="2600" spc="100" dirty="0">
                <a:latin typeface="Times New Roman"/>
                <a:cs typeface="Times New Roman"/>
              </a:rPr>
              <a:t>model. </a:t>
            </a:r>
            <a:r>
              <a:rPr sz="2600" spc="95" dirty="0">
                <a:latin typeface="Times New Roman"/>
                <a:cs typeface="Times New Roman"/>
              </a:rPr>
              <a:t>The </a:t>
            </a:r>
            <a:r>
              <a:rPr sz="2600" spc="70" dirty="0">
                <a:latin typeface="Times New Roman"/>
                <a:cs typeface="Times New Roman"/>
              </a:rPr>
              <a:t>process </a:t>
            </a:r>
            <a:r>
              <a:rPr sz="2600" spc="110" dirty="0">
                <a:latin typeface="Times New Roman"/>
                <a:cs typeface="Times New Roman"/>
              </a:rPr>
              <a:t>repeats </a:t>
            </a:r>
            <a:r>
              <a:rPr sz="2600" spc="45" dirty="0">
                <a:latin typeface="Times New Roman"/>
                <a:cs typeface="Times New Roman"/>
              </a:rPr>
              <a:t>for </a:t>
            </a:r>
            <a:r>
              <a:rPr sz="2600" spc="110" dirty="0">
                <a:latin typeface="Times New Roman"/>
                <a:cs typeface="Times New Roman"/>
              </a:rPr>
              <a:t>each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branches  until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30" dirty="0">
                <a:latin typeface="Times New Roman"/>
                <a:cs typeface="Times New Roman"/>
              </a:rPr>
              <a:t>termination </a:t>
            </a:r>
            <a:r>
              <a:rPr sz="2600" spc="105" dirty="0">
                <a:latin typeface="Times New Roman"/>
                <a:cs typeface="Times New Roman"/>
              </a:rPr>
              <a:t>condition stating </a:t>
            </a:r>
            <a:r>
              <a:rPr sz="2600" spc="170" dirty="0">
                <a:latin typeface="Times New Roman"/>
                <a:cs typeface="Times New Roman"/>
              </a:rPr>
              <a:t>that </a:t>
            </a:r>
            <a:r>
              <a:rPr sz="2600" spc="25" dirty="0">
                <a:latin typeface="Times New Roman"/>
                <a:cs typeface="Times New Roman"/>
              </a:rPr>
              <a:t>leaves </a:t>
            </a:r>
            <a:r>
              <a:rPr sz="2600" spc="90" dirty="0">
                <a:latin typeface="Times New Roman"/>
                <a:cs typeface="Times New Roman"/>
              </a:rPr>
              <a:t>are 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small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split.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3780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E</a:t>
            </a:r>
            <a:r>
              <a:rPr sz="5000" spc="-90" dirty="0">
                <a:solidFill>
                  <a:srgbClr val="04607A"/>
                </a:solidFill>
                <a:latin typeface="Carlito"/>
                <a:cs typeface="Carlito"/>
              </a:rPr>
              <a:t>x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ample: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418"/>
            <a:ext cx="788670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example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below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shows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construction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single  </a:t>
            </a:r>
            <a:r>
              <a:rPr sz="2600" spc="114" dirty="0">
                <a:latin typeface="Times New Roman"/>
                <a:cs typeface="Times New Roman"/>
              </a:rPr>
              <a:t>tree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using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abridged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dataset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4191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Only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two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original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four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attributes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chosen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for  </a:t>
            </a:r>
            <a:r>
              <a:rPr sz="2600" spc="110" dirty="0">
                <a:latin typeface="Times New Roman"/>
                <a:cs typeface="Times New Roman"/>
              </a:rPr>
              <a:t>this </a:t>
            </a:r>
            <a:r>
              <a:rPr sz="2600" spc="114" dirty="0">
                <a:latin typeface="Times New Roman"/>
                <a:cs typeface="Times New Roman"/>
              </a:rPr>
              <a:t>tree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construction.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21232" y="3710685"/>
          <a:ext cx="7056119" cy="2595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623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HOME_TYPE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SALARY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60" dirty="0"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318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8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8077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30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077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80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8318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0772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850138"/>
            <a:ext cx="807974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270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65" dirty="0">
                <a:latin typeface="Times New Roman"/>
                <a:cs typeface="Times New Roman"/>
              </a:rPr>
              <a:t>Assume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first </a:t>
            </a:r>
            <a:r>
              <a:rPr sz="2400" spc="114" dirty="0">
                <a:latin typeface="Times New Roman"/>
                <a:cs typeface="Times New Roman"/>
              </a:rPr>
              <a:t>attribute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be </a:t>
            </a:r>
            <a:r>
              <a:rPr sz="2400" spc="75" dirty="0">
                <a:latin typeface="Times New Roman"/>
                <a:cs typeface="Times New Roman"/>
              </a:rPr>
              <a:t>split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HOME_TYPE  </a:t>
            </a:r>
            <a:r>
              <a:rPr sz="2400" spc="105" dirty="0"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possible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splits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for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HOME_TYPE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attribute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130" dirty="0">
                <a:latin typeface="Times New Roman"/>
                <a:cs typeface="Times New Roman"/>
              </a:rPr>
              <a:t>node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range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&lt;=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 </a:t>
            </a:r>
            <a:r>
              <a:rPr sz="2400" spc="-30" dirty="0">
                <a:latin typeface="Times New Roman"/>
                <a:cs typeface="Times New Roman"/>
              </a:rPr>
              <a:t>&lt;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31,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where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split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9525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sz="2400" spc="-4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values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each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split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right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child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node.  </a:t>
            </a: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possible </a:t>
            </a:r>
            <a:r>
              <a:rPr sz="2400" spc="70" dirty="0">
                <a:latin typeface="Times New Roman"/>
                <a:cs typeface="Times New Roman"/>
              </a:rPr>
              <a:t>splits </a:t>
            </a:r>
            <a:r>
              <a:rPr sz="2400" spc="45" dirty="0">
                <a:latin typeface="Times New Roman"/>
                <a:cs typeface="Times New Roman"/>
              </a:rPr>
              <a:t>for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HOME_TYPE </a:t>
            </a:r>
            <a:r>
              <a:rPr sz="2400" spc="110" dirty="0">
                <a:latin typeface="Times New Roman"/>
                <a:cs typeface="Times New Roman"/>
              </a:rPr>
              <a:t>attributes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069460"/>
            <a:ext cx="779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  <a:tab pos="1949450" algn="l"/>
                <a:tab pos="4081145" algn="l"/>
                <a:tab pos="4973955" algn="l"/>
                <a:tab pos="7106920" algn="l"/>
              </a:tabLst>
            </a:pPr>
            <a:r>
              <a:rPr sz="2400" spc="110" dirty="0">
                <a:latin typeface="Times New Roman"/>
                <a:cs typeface="Times New Roman"/>
              </a:rPr>
              <a:t>dataset	</a:t>
            </a:r>
            <a:r>
              <a:rPr sz="2400" spc="85" dirty="0">
                <a:latin typeface="Times New Roman"/>
                <a:cs typeface="Times New Roman"/>
              </a:rPr>
              <a:t>are	</a:t>
            </a:r>
            <a:r>
              <a:rPr sz="2400" dirty="0">
                <a:latin typeface="Times New Roman"/>
                <a:cs typeface="Times New Roman"/>
              </a:rPr>
              <a:t>HOME_TYPE	</a:t>
            </a:r>
            <a:r>
              <a:rPr sz="2400" spc="5" dirty="0">
                <a:latin typeface="Times New Roman"/>
                <a:cs typeface="Times New Roman"/>
              </a:rPr>
              <a:t>&lt;=6,	</a:t>
            </a:r>
            <a:r>
              <a:rPr sz="2400" dirty="0">
                <a:latin typeface="Times New Roman"/>
                <a:cs typeface="Times New Roman"/>
              </a:rPr>
              <a:t>HOME_TYPE	</a:t>
            </a:r>
            <a:r>
              <a:rPr sz="2400" spc="-85" dirty="0">
                <a:latin typeface="Times New Roman"/>
                <a:cs typeface="Times New Roman"/>
              </a:rPr>
              <a:t>&lt;=10,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14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4435220"/>
            <a:ext cx="6953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  <a:tab pos="2934335" algn="l"/>
                <a:tab pos="3634104" algn="l"/>
                <a:tab pos="5836920" algn="l"/>
                <a:tab pos="6557645" algn="l"/>
              </a:tabLst>
            </a:pPr>
            <a:r>
              <a:rPr sz="2400" spc="55" dirty="0">
                <a:latin typeface="Times New Roman"/>
                <a:cs typeface="Times New Roman"/>
              </a:rPr>
              <a:t>HOME_</a:t>
            </a:r>
            <a:r>
              <a:rPr sz="2400" spc="13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-16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&lt;=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84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Times New Roman"/>
                <a:cs typeface="Times New Roman"/>
              </a:rPr>
              <a:t>5,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5" dirty="0">
                <a:latin typeface="Times New Roman"/>
                <a:cs typeface="Times New Roman"/>
              </a:rPr>
              <a:t>HOME_</a:t>
            </a:r>
            <a:r>
              <a:rPr sz="2400" spc="13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-16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&lt;=</a:t>
            </a:r>
            <a:r>
              <a:rPr sz="2400" dirty="0">
                <a:latin typeface="Times New Roman"/>
                <a:cs typeface="Times New Roman"/>
              </a:rPr>
              <a:t>	30,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HOME_TYPE </a:t>
            </a:r>
            <a:r>
              <a:rPr sz="2400" spc="-35" dirty="0">
                <a:latin typeface="Times New Roman"/>
                <a:cs typeface="Times New Roman"/>
              </a:rPr>
              <a:t>&lt;=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31.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679135"/>
            <a:ext cx="806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400" spc="35" dirty="0">
                <a:latin typeface="Times New Roman"/>
                <a:cs typeface="Times New Roman"/>
              </a:rPr>
              <a:t>Taking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first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split,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gini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index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calculated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tabLst>
                <a:tab pos="1884680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450" spc="-59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pc="100" dirty="0"/>
              <a:t>Partitions	</a:t>
            </a:r>
            <a:r>
              <a:rPr spc="80" dirty="0"/>
              <a:t>after </a:t>
            </a:r>
            <a:r>
              <a:rPr spc="160" dirty="0"/>
              <a:t>the </a:t>
            </a:r>
            <a:r>
              <a:rPr spc="35" dirty="0"/>
              <a:t>Binary </a:t>
            </a:r>
            <a:r>
              <a:rPr spc="45" dirty="0"/>
              <a:t>Split </a:t>
            </a:r>
            <a:r>
              <a:rPr spc="155" dirty="0"/>
              <a:t>on </a:t>
            </a:r>
            <a:r>
              <a:rPr dirty="0"/>
              <a:t>HOME_TYPE </a:t>
            </a:r>
            <a:r>
              <a:rPr spc="15" dirty="0"/>
              <a:t>&lt;=6  </a:t>
            </a:r>
            <a:r>
              <a:rPr spc="35" dirty="0"/>
              <a:t>by </a:t>
            </a:r>
            <a:r>
              <a:rPr spc="160" dirty="0"/>
              <a:t>the </a:t>
            </a:r>
            <a:r>
              <a:rPr spc="114" dirty="0"/>
              <a:t>Random</a:t>
            </a:r>
            <a:r>
              <a:rPr spc="-425" dirty="0"/>
              <a:t> </a:t>
            </a:r>
            <a:r>
              <a:rPr spc="65" dirty="0"/>
              <a:t>Forest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645863"/>
            <a:ext cx="80225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tabLst>
                <a:tab pos="1191260" algn="l"/>
                <a:tab pos="2564765" algn="l"/>
                <a:tab pos="2813685" algn="l"/>
                <a:tab pos="604837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1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Then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65" dirty="0">
                <a:latin typeface="Times New Roman"/>
                <a:cs typeface="Times New Roman"/>
              </a:rPr>
              <a:t>i</a:t>
            </a:r>
            <a:r>
              <a:rPr sz="2600" spc="-55" dirty="0">
                <a:latin typeface="Times New Roman"/>
                <a:cs typeface="Times New Roman"/>
              </a:rPr>
              <a:t>(D1)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65" dirty="0">
                <a:latin typeface="Times New Roman"/>
                <a:cs typeface="Times New Roman"/>
              </a:rPr>
              <a:t>G</a:t>
            </a:r>
            <a:r>
              <a:rPr sz="2600" spc="75" dirty="0">
                <a:latin typeface="Times New Roman"/>
                <a:cs typeface="Times New Roman"/>
              </a:rPr>
              <a:t>i</a:t>
            </a:r>
            <a:r>
              <a:rPr sz="2600" spc="130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(D2)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</a:t>
            </a:r>
            <a:r>
              <a:rPr sz="2600" spc="155" dirty="0">
                <a:latin typeface="Times New Roman"/>
                <a:cs typeface="Times New Roman"/>
              </a:rPr>
              <a:t>n</a:t>
            </a:r>
            <a:r>
              <a:rPr sz="2600" spc="175" dirty="0">
                <a:latin typeface="Times New Roman"/>
                <a:cs typeface="Times New Roman"/>
              </a:rPr>
              <a:t>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65" dirty="0">
                <a:latin typeface="Times New Roman"/>
                <a:cs typeface="Times New Roman"/>
              </a:rPr>
              <a:t>i</a:t>
            </a:r>
            <a:r>
              <a:rPr sz="800" spc="-20" dirty="0">
                <a:latin typeface="Times New Roman"/>
                <a:cs typeface="Times New Roman"/>
              </a:rPr>
              <a:t>SP</a:t>
            </a:r>
            <a:r>
              <a:rPr sz="800" spc="-25" dirty="0">
                <a:latin typeface="Times New Roman"/>
                <a:cs typeface="Times New Roman"/>
              </a:rPr>
              <a:t>L</a:t>
            </a:r>
            <a:r>
              <a:rPr sz="800" spc="5" dirty="0">
                <a:latin typeface="Times New Roman"/>
                <a:cs typeface="Times New Roman"/>
              </a:rPr>
              <a:t>I</a:t>
            </a:r>
            <a:r>
              <a:rPr sz="800" dirty="0">
                <a:latin typeface="Times New Roman"/>
                <a:cs typeface="Times New Roman"/>
              </a:rPr>
              <a:t>T	</a:t>
            </a:r>
            <a:r>
              <a:rPr sz="2600" spc="130" dirty="0">
                <a:latin typeface="Times New Roman"/>
                <a:cs typeface="Times New Roman"/>
              </a:rPr>
              <a:t>a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calcula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100" dirty="0">
                <a:latin typeface="Times New Roman"/>
                <a:cs typeface="Times New Roman"/>
              </a:rPr>
              <a:t>ed 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follows: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09268" y="2486532"/>
          <a:ext cx="609472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Zero(0)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(1)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HOME_TYPE</a:t>
                      </a:r>
                      <a:r>
                        <a:rPr sz="18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&lt;=6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n1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HOME_TYPE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n2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9514" y="1052791"/>
            <a:ext cx="8784971" cy="51845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784301"/>
            <a:ext cx="777811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59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105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next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step,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HOME_TYPE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&lt;=10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split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590"/>
              </a:lnSpc>
            </a:pP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10" dirty="0">
                <a:latin typeface="Times New Roman"/>
                <a:cs typeface="Times New Roman"/>
              </a:rPr>
              <a:t>tabulated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86385" marR="75565" indent="-274320">
              <a:lnSpc>
                <a:spcPct val="8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90" dirty="0">
                <a:latin typeface="Times New Roman"/>
                <a:cs typeface="Times New Roman"/>
              </a:rPr>
              <a:t>Partitions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after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Binary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Split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HOME_TYPE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&lt;=10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by 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Random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Forest: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028057"/>
            <a:ext cx="781939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5080" indent="-274320">
              <a:lnSpc>
                <a:spcPts val="2300"/>
              </a:lnSpc>
              <a:spcBef>
                <a:spcPts val="660"/>
              </a:spcBef>
              <a:tabLst>
                <a:tab pos="1120140" algn="l"/>
                <a:tab pos="5659755" algn="l"/>
              </a:tabLst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              </a:t>
            </a:r>
            <a:r>
              <a:rPr sz="2250" spc="-55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Then	</a:t>
            </a:r>
            <a:r>
              <a:rPr sz="2400" spc="40" dirty="0">
                <a:latin typeface="Times New Roman"/>
                <a:cs typeface="Times New Roman"/>
              </a:rPr>
              <a:t>Gini </a:t>
            </a:r>
            <a:r>
              <a:rPr sz="2400" spc="-55" dirty="0">
                <a:latin typeface="Times New Roman"/>
                <a:cs typeface="Times New Roman"/>
              </a:rPr>
              <a:t>(D1) 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spc="35" dirty="0">
                <a:latin typeface="Times New Roman"/>
                <a:cs typeface="Times New Roman"/>
              </a:rPr>
              <a:t>Gini </a:t>
            </a:r>
            <a:r>
              <a:rPr sz="2400" spc="50" dirty="0">
                <a:latin typeface="Times New Roman"/>
                <a:cs typeface="Times New Roman"/>
              </a:rPr>
              <a:t>(D2) 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Gini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Times New Roman"/>
                <a:cs typeface="Times New Roman"/>
              </a:rPr>
              <a:t>SPILT	</a:t>
            </a:r>
            <a:r>
              <a:rPr sz="2400" spc="85" dirty="0">
                <a:latin typeface="Times New Roman"/>
                <a:cs typeface="Times New Roman"/>
              </a:rPr>
              <a:t>are </a:t>
            </a:r>
            <a:r>
              <a:rPr sz="2400" spc="75" dirty="0">
                <a:latin typeface="Times New Roman"/>
                <a:cs typeface="Times New Roman"/>
              </a:rPr>
              <a:t>calculated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  </a:t>
            </a:r>
            <a:r>
              <a:rPr sz="2400" spc="1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53286" y="2846577"/>
          <a:ext cx="6095362" cy="1533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90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Zero(0)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HOME_TYPE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&lt;=10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n1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HOME_TYPE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n2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9546" y="1196809"/>
            <a:ext cx="7920863" cy="4752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704469"/>
            <a:ext cx="7503159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pc="110" dirty="0"/>
              <a:t>tabulates</a:t>
            </a:r>
            <a:r>
              <a:rPr spc="-125" dirty="0"/>
              <a:t> </a:t>
            </a:r>
            <a:r>
              <a:rPr spc="160" dirty="0"/>
              <a:t>the</a:t>
            </a:r>
            <a:r>
              <a:rPr spc="-125" dirty="0"/>
              <a:t> </a:t>
            </a:r>
            <a:r>
              <a:rPr spc="60" dirty="0"/>
              <a:t>gini</a:t>
            </a:r>
            <a:r>
              <a:rPr dirty="0"/>
              <a:t> </a:t>
            </a:r>
            <a:r>
              <a:rPr spc="85" dirty="0"/>
              <a:t>index</a:t>
            </a:r>
            <a:r>
              <a:rPr spc="-120" dirty="0"/>
              <a:t> </a:t>
            </a:r>
            <a:r>
              <a:rPr spc="60" dirty="0"/>
              <a:t>value</a:t>
            </a:r>
            <a:r>
              <a:rPr spc="-105" dirty="0"/>
              <a:t> </a:t>
            </a:r>
            <a:r>
              <a:rPr spc="50" dirty="0"/>
              <a:t>for</a:t>
            </a:r>
            <a:r>
              <a:rPr spc="-114" dirty="0"/>
              <a:t> </a:t>
            </a:r>
            <a:r>
              <a:rPr spc="160" dirty="0"/>
              <a:t>the</a:t>
            </a:r>
            <a:r>
              <a:rPr spc="-70" dirty="0"/>
              <a:t> </a:t>
            </a:r>
            <a:r>
              <a:rPr spc="-40" dirty="0"/>
              <a:t>HOME_TYPE  </a:t>
            </a:r>
            <a:r>
              <a:rPr spc="125" dirty="0"/>
              <a:t>attribute</a:t>
            </a:r>
            <a:r>
              <a:rPr spc="-180" dirty="0"/>
              <a:t> </a:t>
            </a:r>
            <a:r>
              <a:rPr spc="145" dirty="0"/>
              <a:t>at</a:t>
            </a:r>
            <a:r>
              <a:rPr spc="-135" dirty="0"/>
              <a:t> </a:t>
            </a:r>
            <a:r>
              <a:rPr spc="35" dirty="0"/>
              <a:t>all</a:t>
            </a:r>
            <a:r>
              <a:rPr spc="-55" dirty="0"/>
              <a:t> </a:t>
            </a:r>
            <a:r>
              <a:rPr spc="75" dirty="0"/>
              <a:t>possible</a:t>
            </a:r>
            <a:r>
              <a:rPr spc="-140" dirty="0"/>
              <a:t> </a:t>
            </a:r>
            <a:r>
              <a:rPr spc="60" dirty="0"/>
              <a:t>splits.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905502"/>
            <a:ext cx="7213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6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split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HOME_TYPE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lowest</a:t>
            </a:r>
            <a:r>
              <a:rPr sz="26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69263" y="2198497"/>
          <a:ext cx="6096635" cy="22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SPILT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(HOME_TYPE&lt;=6)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0.4000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(HOME_TYPE&lt;=10)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0.2671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(HOME_TYPE&lt;=15)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0.4671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(HOME_TYPE&lt;=30)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0.3000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(HOME_TYPE&lt;=31)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0.4800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828243"/>
            <a:ext cx="4685030" cy="9639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6385" marR="5080" indent="-274320" algn="just">
              <a:lnSpc>
                <a:spcPts val="2380"/>
              </a:lnSpc>
              <a:spcBef>
                <a:spcPts val="395"/>
              </a:spcBef>
            </a:pPr>
            <a:r>
              <a:rPr sz="2100" spc="-56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100" spc="-5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 </a:t>
            </a:r>
            <a:r>
              <a:rPr sz="2200" spc="95" dirty="0">
                <a:latin typeface="Times New Roman"/>
                <a:cs typeface="Times New Roman"/>
              </a:rPr>
              <a:t>Random </a:t>
            </a:r>
            <a:r>
              <a:rPr sz="2200" spc="45" dirty="0">
                <a:latin typeface="Times New Roman"/>
                <a:cs typeface="Times New Roman"/>
              </a:rPr>
              <a:t>Forest, </a:t>
            </a:r>
            <a:r>
              <a:rPr sz="2200" spc="135" dirty="0">
                <a:latin typeface="Times New Roman"/>
                <a:cs typeface="Times New Roman"/>
              </a:rPr>
              <a:t>the </a:t>
            </a:r>
            <a:r>
              <a:rPr sz="2200" spc="60" dirty="0">
                <a:latin typeface="Times New Roman"/>
                <a:cs typeface="Times New Roman"/>
              </a:rPr>
              <a:t>split </a:t>
            </a:r>
            <a:r>
              <a:rPr sz="2200" spc="120" dirty="0">
                <a:latin typeface="Times New Roman"/>
                <a:cs typeface="Times New Roman"/>
              </a:rPr>
              <a:t>at </a:t>
            </a:r>
            <a:r>
              <a:rPr sz="2200" spc="10" dirty="0">
                <a:latin typeface="Times New Roman"/>
                <a:cs typeface="Times New Roman"/>
              </a:rPr>
              <a:t>which 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45" dirty="0">
                <a:latin typeface="Times New Roman"/>
                <a:cs typeface="Times New Roman"/>
              </a:rPr>
              <a:t>gini </a:t>
            </a:r>
            <a:r>
              <a:rPr sz="2200" spc="70" dirty="0">
                <a:latin typeface="Times New Roman"/>
                <a:cs typeface="Times New Roman"/>
              </a:rPr>
              <a:t>index </a:t>
            </a:r>
            <a:r>
              <a:rPr sz="2200" spc="20" dirty="0">
                <a:latin typeface="Times New Roman"/>
                <a:cs typeface="Times New Roman"/>
              </a:rPr>
              <a:t>is </a:t>
            </a:r>
            <a:r>
              <a:rPr sz="2200" spc="45" dirty="0">
                <a:latin typeface="Times New Roman"/>
                <a:cs typeface="Times New Roman"/>
              </a:rPr>
              <a:t>lowest </a:t>
            </a:r>
            <a:r>
              <a:rPr sz="2200" spc="20" dirty="0">
                <a:latin typeface="Times New Roman"/>
                <a:cs typeface="Times New Roman"/>
              </a:rPr>
              <a:t>is </a:t>
            </a:r>
            <a:r>
              <a:rPr sz="2200" spc="90" dirty="0">
                <a:latin typeface="Times New Roman"/>
                <a:cs typeface="Times New Roman"/>
              </a:rPr>
              <a:t>chosen </a:t>
            </a:r>
            <a:r>
              <a:rPr sz="2200" spc="120" dirty="0">
                <a:latin typeface="Times New Roman"/>
                <a:cs typeface="Times New Roman"/>
              </a:rPr>
              <a:t>at 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65" dirty="0">
                <a:latin typeface="Times New Roman"/>
                <a:cs typeface="Times New Roman"/>
              </a:rPr>
              <a:t>split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471673"/>
            <a:ext cx="3397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9180" algn="l"/>
              </a:tabLst>
            </a:pPr>
            <a:r>
              <a:rPr sz="2200" dirty="0">
                <a:latin typeface="Times New Roman"/>
                <a:cs typeface="Times New Roman"/>
              </a:rPr>
              <a:t>HOME_TYPE	</a:t>
            </a:r>
            <a:r>
              <a:rPr sz="2200" spc="100" dirty="0">
                <a:latin typeface="Times New Roman"/>
                <a:cs typeface="Times New Roman"/>
              </a:rPr>
              <a:t>attribute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169667"/>
            <a:ext cx="468503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510"/>
              </a:lnSpc>
              <a:spcBef>
                <a:spcPts val="95"/>
              </a:spcBef>
              <a:tabLst>
                <a:tab pos="344170" algn="l"/>
                <a:tab pos="1621155" algn="l"/>
                <a:tab pos="2390775" algn="l"/>
                <a:tab pos="2946400" algn="l"/>
                <a:tab pos="3854450" algn="l"/>
                <a:tab pos="4264660" algn="l"/>
              </a:tabLst>
            </a:pPr>
            <a:r>
              <a:rPr sz="2050" spc="-509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200" spc="95" dirty="0">
                <a:latin typeface="Times New Roman"/>
                <a:cs typeface="Times New Roman"/>
              </a:rPr>
              <a:t>H</a:t>
            </a:r>
            <a:r>
              <a:rPr sz="2200" spc="35" dirty="0">
                <a:latin typeface="Times New Roman"/>
                <a:cs typeface="Times New Roman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w</a:t>
            </a:r>
            <a:r>
              <a:rPr sz="2200" spc="15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v</a:t>
            </a:r>
            <a:r>
              <a:rPr sz="2200" spc="65" dirty="0">
                <a:latin typeface="Times New Roman"/>
                <a:cs typeface="Times New Roman"/>
              </a:rPr>
              <a:t>e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10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105" dirty="0">
                <a:latin typeface="Times New Roman"/>
                <a:cs typeface="Times New Roman"/>
              </a:rPr>
              <a:t>n</a:t>
            </a:r>
            <a:r>
              <a:rPr sz="2200" spc="50" dirty="0">
                <a:latin typeface="Times New Roman"/>
                <a:cs typeface="Times New Roman"/>
              </a:rPr>
              <a:t>c</a:t>
            </a:r>
            <a:r>
              <a:rPr sz="2200" spc="7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25" dirty="0">
                <a:latin typeface="Times New Roman"/>
                <a:cs typeface="Times New Roman"/>
              </a:rPr>
              <a:t>th</a:t>
            </a:r>
            <a:r>
              <a:rPr sz="2200" spc="14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Times New Roman"/>
                <a:cs typeface="Times New Roman"/>
              </a:rPr>
              <a:t>v</a:t>
            </a:r>
            <a:r>
              <a:rPr sz="2200" spc="5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l</a:t>
            </a:r>
            <a:r>
              <a:rPr sz="2200" spc="85" dirty="0">
                <a:latin typeface="Times New Roman"/>
                <a:cs typeface="Times New Roman"/>
              </a:rPr>
              <a:t>ue</a:t>
            </a:r>
            <a:r>
              <a:rPr sz="2200" spc="7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ts val="2510"/>
              </a:lnSpc>
            </a:pPr>
            <a:r>
              <a:rPr sz="2200" spc="105" dirty="0">
                <a:latin typeface="Times New Roman"/>
                <a:cs typeface="Times New Roman"/>
              </a:rPr>
              <a:t>a</a:t>
            </a:r>
            <a:r>
              <a:rPr sz="2200" spc="30" dirty="0">
                <a:latin typeface="Times New Roman"/>
                <a:cs typeface="Times New Roman"/>
              </a:rPr>
              <a:t>r</a:t>
            </a:r>
            <a:r>
              <a:rPr sz="2200" spc="7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2773425"/>
            <a:ext cx="4688205" cy="29089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8890" algn="just">
              <a:lnSpc>
                <a:spcPts val="2380"/>
              </a:lnSpc>
              <a:spcBef>
                <a:spcPts val="390"/>
              </a:spcBef>
            </a:pPr>
            <a:r>
              <a:rPr sz="2200" spc="100" dirty="0">
                <a:latin typeface="Times New Roman"/>
                <a:cs typeface="Times New Roman"/>
              </a:rPr>
              <a:t>continuous </a:t>
            </a:r>
            <a:r>
              <a:rPr sz="2200" spc="85" dirty="0">
                <a:latin typeface="Times New Roman"/>
                <a:cs typeface="Times New Roman"/>
              </a:rPr>
              <a:t>in </a:t>
            </a:r>
            <a:r>
              <a:rPr sz="2200" spc="100" dirty="0">
                <a:latin typeface="Times New Roman"/>
                <a:cs typeface="Times New Roman"/>
              </a:rPr>
              <a:t>nature,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105" dirty="0">
                <a:latin typeface="Times New Roman"/>
                <a:cs typeface="Times New Roman"/>
              </a:rPr>
              <a:t>midpoint 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25" dirty="0">
                <a:latin typeface="Times New Roman"/>
                <a:cs typeface="Times New Roman"/>
              </a:rPr>
              <a:t>every </a:t>
            </a:r>
            <a:r>
              <a:rPr sz="2200" spc="75" dirty="0">
                <a:latin typeface="Times New Roman"/>
                <a:cs typeface="Times New Roman"/>
              </a:rPr>
              <a:t>pair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consecutive </a:t>
            </a:r>
            <a:r>
              <a:rPr sz="2200" spc="40" dirty="0">
                <a:latin typeface="Times New Roman"/>
                <a:cs typeface="Times New Roman"/>
              </a:rPr>
              <a:t>values </a:t>
            </a:r>
            <a:r>
              <a:rPr sz="2200" spc="10" dirty="0">
                <a:latin typeface="Times New Roman"/>
                <a:cs typeface="Times New Roman"/>
              </a:rPr>
              <a:t>is  </a:t>
            </a:r>
            <a:r>
              <a:rPr sz="2200" spc="90" dirty="0">
                <a:latin typeface="Times New Roman"/>
                <a:cs typeface="Times New Roman"/>
              </a:rPr>
              <a:t>chosen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as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best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split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point.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286385" marR="15875" indent="-274320">
              <a:lnSpc>
                <a:spcPts val="2380"/>
              </a:lnSpc>
              <a:tabLst>
                <a:tab pos="286385" algn="l"/>
                <a:tab pos="984885" algn="l"/>
                <a:tab pos="1670685" algn="l"/>
                <a:tab pos="1715135" algn="l"/>
                <a:tab pos="2066925" algn="l"/>
                <a:tab pos="2469515" algn="l"/>
                <a:tab pos="2928620" algn="l"/>
                <a:tab pos="3585210" algn="l"/>
                <a:tab pos="3997960" algn="l"/>
              </a:tabLst>
            </a:pPr>
            <a:r>
              <a:rPr sz="2050" spc="-509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200" spc="80" dirty="0">
                <a:latin typeface="Times New Roman"/>
                <a:cs typeface="Times New Roman"/>
              </a:rPr>
              <a:t>Th</a:t>
            </a:r>
            <a:r>
              <a:rPr sz="2200" spc="7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75" dirty="0">
                <a:latin typeface="Times New Roman"/>
                <a:cs typeface="Times New Roman"/>
              </a:rPr>
              <a:t>be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2200" spc="16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15" dirty="0">
                <a:latin typeface="Times New Roman"/>
                <a:cs typeface="Times New Roman"/>
              </a:rPr>
              <a:t>s</a:t>
            </a:r>
            <a:r>
              <a:rPr sz="2200" spc="85" dirty="0">
                <a:latin typeface="Times New Roman"/>
                <a:cs typeface="Times New Roman"/>
              </a:rPr>
              <a:t>p</a:t>
            </a:r>
            <a:r>
              <a:rPr sz="2200" spc="35" dirty="0">
                <a:latin typeface="Times New Roman"/>
                <a:cs typeface="Times New Roman"/>
              </a:rPr>
              <a:t>l</a:t>
            </a:r>
            <a:r>
              <a:rPr sz="2200" spc="80" dirty="0">
                <a:latin typeface="Times New Roman"/>
                <a:cs typeface="Times New Roman"/>
              </a:rPr>
              <a:t>i</a:t>
            </a:r>
            <a:r>
              <a:rPr sz="2200" spc="8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5" dirty="0">
                <a:latin typeface="Times New Roman"/>
                <a:cs typeface="Times New Roman"/>
              </a:rPr>
              <a:t>i</a:t>
            </a:r>
            <a:r>
              <a:rPr sz="2200" spc="1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o</a:t>
            </a:r>
            <a:r>
              <a:rPr sz="2200" spc="100" dirty="0">
                <a:latin typeface="Times New Roman"/>
                <a:cs typeface="Times New Roman"/>
              </a:rPr>
              <a:t>u</a:t>
            </a:r>
            <a:r>
              <a:rPr sz="2200" spc="10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35" dirty="0">
                <a:latin typeface="Times New Roman"/>
                <a:cs typeface="Times New Roman"/>
              </a:rPr>
              <a:t>ex</a:t>
            </a:r>
            <a:r>
              <a:rPr sz="2200" spc="10" dirty="0">
                <a:latin typeface="Times New Roman"/>
                <a:cs typeface="Times New Roman"/>
              </a:rPr>
              <a:t>a</a:t>
            </a:r>
            <a:r>
              <a:rPr sz="2200" spc="95" dirty="0">
                <a:latin typeface="Times New Roman"/>
                <a:cs typeface="Times New Roman"/>
              </a:rPr>
              <a:t>mpl</a:t>
            </a:r>
            <a:r>
              <a:rPr sz="2200" spc="70" dirty="0">
                <a:latin typeface="Times New Roman"/>
                <a:cs typeface="Times New Roman"/>
              </a:rPr>
              <a:t>e</a:t>
            </a:r>
            <a:r>
              <a:rPr sz="2200" spc="10" dirty="0">
                <a:latin typeface="Times New Roman"/>
                <a:cs typeface="Times New Roman"/>
              </a:rPr>
              <a:t>,  </a:t>
            </a:r>
            <a:r>
              <a:rPr sz="2200" spc="125" dirty="0">
                <a:latin typeface="Times New Roman"/>
                <a:cs typeface="Times New Roman"/>
              </a:rPr>
              <a:t>th</a:t>
            </a:r>
            <a:r>
              <a:rPr sz="2200" spc="145" dirty="0">
                <a:latin typeface="Times New Roman"/>
                <a:cs typeface="Times New Roman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re</a:t>
            </a:r>
            <a:r>
              <a:rPr sz="2200" spc="-65" dirty="0">
                <a:latin typeface="Times New Roman"/>
                <a:cs typeface="Times New Roman"/>
              </a:rPr>
              <a:t>f</a:t>
            </a:r>
            <a:r>
              <a:rPr sz="2200" spc="114" dirty="0">
                <a:latin typeface="Times New Roman"/>
                <a:cs typeface="Times New Roman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40" dirty="0">
                <a:latin typeface="Times New Roman"/>
                <a:cs typeface="Times New Roman"/>
              </a:rPr>
              <a:t>e,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2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20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135" dirty="0">
                <a:latin typeface="Times New Roman"/>
                <a:cs typeface="Times New Roman"/>
              </a:rPr>
              <a:t>H</a:t>
            </a:r>
            <a:r>
              <a:rPr sz="2200" spc="45" dirty="0">
                <a:latin typeface="Times New Roman"/>
                <a:cs typeface="Times New Roman"/>
              </a:rPr>
              <a:t>OM</a:t>
            </a:r>
            <a:r>
              <a:rPr sz="2200" spc="3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65" dirty="0">
                <a:latin typeface="Times New Roman"/>
                <a:cs typeface="Times New Roman"/>
              </a:rPr>
              <a:t>T</a:t>
            </a:r>
            <a:r>
              <a:rPr sz="2200" spc="-140" dirty="0">
                <a:latin typeface="Times New Roman"/>
                <a:cs typeface="Times New Roman"/>
              </a:rPr>
              <a:t>Y</a:t>
            </a:r>
            <a:r>
              <a:rPr sz="2200" spc="-145" dirty="0">
                <a:latin typeface="Times New Roman"/>
                <a:cs typeface="Times New Roman"/>
              </a:rPr>
              <a:t>P</a:t>
            </a:r>
            <a:r>
              <a:rPr sz="2200" spc="-7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205"/>
              </a:lnSpc>
            </a:pPr>
            <a:r>
              <a:rPr sz="2200" spc="-70" dirty="0">
                <a:latin typeface="Times New Roman"/>
                <a:cs typeface="Times New Roman"/>
              </a:rPr>
              <a:t>=(10+15)/2=12.5  </a:t>
            </a:r>
            <a:r>
              <a:rPr sz="2200" spc="90" dirty="0">
                <a:latin typeface="Times New Roman"/>
                <a:cs typeface="Times New Roman"/>
              </a:rPr>
              <a:t>instead </a:t>
            </a:r>
            <a:r>
              <a:rPr sz="2200" spc="5" dirty="0">
                <a:latin typeface="Times New Roman"/>
                <a:cs typeface="Times New Roman"/>
              </a:rPr>
              <a:t>of  </a:t>
            </a:r>
            <a:r>
              <a:rPr sz="2200" spc="110" dirty="0">
                <a:latin typeface="Times New Roman"/>
                <a:cs typeface="Times New Roman"/>
              </a:rPr>
              <a:t>at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HOME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375"/>
              </a:lnSpc>
            </a:pPr>
            <a:r>
              <a:rPr sz="2200" spc="-50" dirty="0">
                <a:latin typeface="Times New Roman"/>
                <a:cs typeface="Times New Roman"/>
              </a:rPr>
              <a:t>_TYPE&lt;= </a:t>
            </a:r>
            <a:r>
              <a:rPr sz="2200" spc="-170" dirty="0">
                <a:latin typeface="Times New Roman"/>
                <a:cs typeface="Times New Roman"/>
              </a:rPr>
              <a:t>10  </a:t>
            </a:r>
            <a:r>
              <a:rPr sz="2200" spc="10" dirty="0">
                <a:latin typeface="Times New Roman"/>
                <a:cs typeface="Times New Roman"/>
              </a:rPr>
              <a:t>. </a:t>
            </a:r>
            <a:r>
              <a:rPr sz="2200" spc="80" dirty="0">
                <a:latin typeface="Times New Roman"/>
                <a:cs typeface="Times New Roman"/>
              </a:rPr>
              <a:t>The </a:t>
            </a:r>
            <a:r>
              <a:rPr sz="2200" spc="65" dirty="0">
                <a:latin typeface="Times New Roman"/>
                <a:cs typeface="Times New Roman"/>
              </a:rPr>
              <a:t>decision </a:t>
            </a:r>
            <a:r>
              <a:rPr sz="2200" spc="90" dirty="0">
                <a:latin typeface="Times New Roman"/>
                <a:cs typeface="Times New Roman"/>
              </a:rPr>
              <a:t>tree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after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510"/>
              </a:lnSpc>
            </a:pP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first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split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is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shown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in: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20080" y="548728"/>
            <a:ext cx="3923918" cy="5760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370" y="1352803"/>
            <a:ext cx="8081009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9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procedure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repeated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remaining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attributes 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dataset.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marR="1143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725805" algn="l"/>
                <a:tab pos="1395095" algn="l"/>
                <a:tab pos="2812415" algn="l"/>
                <a:tab pos="3409950" algn="l"/>
                <a:tab pos="4095750" algn="l"/>
                <a:tab pos="5019040" algn="l"/>
                <a:tab pos="6038850" algn="l"/>
                <a:tab pos="6465570" algn="l"/>
                <a:tab pos="7065009" algn="l"/>
              </a:tabLst>
            </a:pPr>
            <a:r>
              <a:rPr sz="2600" spc="114" dirty="0">
                <a:latin typeface="Times New Roman"/>
                <a:cs typeface="Times New Roman"/>
              </a:rPr>
              <a:t>In	</a:t>
            </a:r>
            <a:r>
              <a:rPr sz="2600" spc="105" dirty="0">
                <a:latin typeface="Times New Roman"/>
                <a:cs typeface="Times New Roman"/>
              </a:rPr>
              <a:t>thi</a:t>
            </a:r>
            <a:r>
              <a:rPr sz="2600" spc="12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x</a:t>
            </a:r>
            <a:r>
              <a:rPr sz="2600" spc="120" dirty="0">
                <a:latin typeface="Times New Roman"/>
                <a:cs typeface="Times New Roman"/>
              </a:rPr>
              <a:t>ampl</a:t>
            </a:r>
            <a:r>
              <a:rPr sz="2600" spc="85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65" dirty="0">
                <a:latin typeface="Times New Roman"/>
                <a:cs typeface="Times New Roman"/>
              </a:rPr>
              <a:t>gini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i</a:t>
            </a:r>
            <a:r>
              <a:rPr sz="2600" spc="135" dirty="0">
                <a:latin typeface="Times New Roman"/>
                <a:cs typeface="Times New Roman"/>
              </a:rPr>
              <a:t>n</a:t>
            </a:r>
            <a:r>
              <a:rPr sz="2600" spc="180" dirty="0">
                <a:latin typeface="Times New Roman"/>
                <a:cs typeface="Times New Roman"/>
              </a:rPr>
              <a:t>d</a:t>
            </a:r>
            <a:r>
              <a:rPr sz="2600" spc="20" dirty="0">
                <a:latin typeface="Times New Roman"/>
                <a:cs typeface="Times New Roman"/>
              </a:rPr>
              <a:t>ex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Times New Roman"/>
                <a:cs typeface="Times New Roman"/>
              </a:rPr>
              <a:t>v</a:t>
            </a:r>
            <a:r>
              <a:rPr sz="2600" spc="60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l</a:t>
            </a:r>
            <a:r>
              <a:rPr sz="2600" spc="105" dirty="0">
                <a:latin typeface="Times New Roman"/>
                <a:cs typeface="Times New Roman"/>
              </a:rPr>
              <a:t>ue</a:t>
            </a:r>
            <a:r>
              <a:rPr sz="2600" spc="9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5" dirty="0">
                <a:latin typeface="Times New Roman"/>
                <a:cs typeface="Times New Roman"/>
              </a:rPr>
              <a:t>se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160" dirty="0">
                <a:latin typeface="Times New Roman"/>
                <a:cs typeface="Times New Roman"/>
              </a:rPr>
              <a:t>o</a:t>
            </a:r>
            <a:r>
              <a:rPr sz="2600" spc="150" dirty="0">
                <a:latin typeface="Times New Roman"/>
                <a:cs typeface="Times New Roman"/>
              </a:rPr>
              <a:t>n</a:t>
            </a:r>
            <a:r>
              <a:rPr sz="2600" spc="114" dirty="0">
                <a:latin typeface="Times New Roman"/>
                <a:cs typeface="Times New Roman"/>
              </a:rPr>
              <a:t>d  </a:t>
            </a:r>
            <a:r>
              <a:rPr sz="2600" spc="125" dirty="0">
                <a:latin typeface="Times New Roman"/>
                <a:cs typeface="Times New Roman"/>
              </a:rPr>
              <a:t>attribute </a:t>
            </a:r>
            <a:r>
              <a:rPr sz="2600" spc="-165" dirty="0">
                <a:latin typeface="Times New Roman"/>
                <a:cs typeface="Times New Roman"/>
              </a:rPr>
              <a:t>SALARY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calculated.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lowest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value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gini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index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chosen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best  </a:t>
            </a:r>
            <a:r>
              <a:rPr sz="2600" spc="80" dirty="0">
                <a:latin typeface="Times New Roman"/>
                <a:cs typeface="Times New Roman"/>
              </a:rPr>
              <a:t>split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49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attribute.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final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decision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trees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shown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in: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1652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5" dirty="0">
                <a:solidFill>
                  <a:srgbClr val="04607A"/>
                </a:solidFill>
                <a:latin typeface="Carlito"/>
                <a:cs typeface="Carlito"/>
              </a:rPr>
              <a:t>What </a:t>
            </a: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is </a:t>
            </a:r>
            <a:r>
              <a:rPr sz="5000" b="1" spc="-20" dirty="0">
                <a:solidFill>
                  <a:srgbClr val="04607A"/>
                </a:solidFill>
                <a:latin typeface="Carlito"/>
                <a:cs typeface="Carlito"/>
              </a:rPr>
              <a:t>random</a:t>
            </a:r>
            <a:r>
              <a:rPr sz="5000" b="1" spc="-9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1" spc="-30" dirty="0">
                <a:solidFill>
                  <a:srgbClr val="04607A"/>
                </a:solidFill>
                <a:latin typeface="Carlito"/>
                <a:cs typeface="Carlito"/>
              </a:rPr>
              <a:t>forests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2541"/>
            <a:ext cx="802830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48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  <a:tab pos="2947670" algn="l"/>
              </a:tabLst>
            </a:pPr>
            <a:r>
              <a:rPr sz="3200" b="1" spc="-40" dirty="0">
                <a:latin typeface="Arial"/>
                <a:cs typeface="Arial"/>
              </a:rPr>
              <a:t>An</a:t>
            </a:r>
            <a:r>
              <a:rPr sz="3200" b="1" spc="-2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ensemble</a:t>
            </a:r>
            <a:r>
              <a:rPr sz="3200" b="1" spc="-29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classifier</a:t>
            </a:r>
            <a:r>
              <a:rPr sz="3200" b="1" spc="-310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using</a:t>
            </a:r>
            <a:r>
              <a:rPr sz="3200" b="1" spc="-140" dirty="0">
                <a:latin typeface="Arial"/>
                <a:cs typeface="Arial"/>
              </a:rPr>
              <a:t> many  </a:t>
            </a:r>
            <a:r>
              <a:rPr sz="3200" b="1" spc="-25" dirty="0">
                <a:latin typeface="Arial"/>
                <a:cs typeface="Arial"/>
              </a:rPr>
              <a:t>decision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tree	</a:t>
            </a:r>
            <a:r>
              <a:rPr sz="3200" b="1" spc="-15" dirty="0">
                <a:latin typeface="Arial"/>
                <a:cs typeface="Arial"/>
              </a:rPr>
              <a:t>models.</a:t>
            </a:r>
            <a:endParaRPr sz="3200">
              <a:latin typeface="Arial"/>
              <a:cs typeface="Arial"/>
            </a:endParaRPr>
          </a:p>
          <a:p>
            <a:pPr marL="286385" marR="1556385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83540" algn="l"/>
              </a:tabLst>
            </a:pPr>
            <a:r>
              <a:rPr dirty="0"/>
              <a:t>	</a:t>
            </a:r>
            <a:r>
              <a:rPr sz="3200" b="1" spc="-60" dirty="0">
                <a:latin typeface="Arial"/>
                <a:cs typeface="Arial"/>
              </a:rPr>
              <a:t>Can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be</a:t>
            </a:r>
            <a:r>
              <a:rPr sz="3200" b="1" spc="-260" dirty="0">
                <a:latin typeface="Arial"/>
                <a:cs typeface="Arial"/>
              </a:rPr>
              <a:t> </a:t>
            </a:r>
            <a:r>
              <a:rPr sz="3200" b="1" spc="-75" dirty="0">
                <a:latin typeface="Arial"/>
                <a:cs typeface="Arial"/>
              </a:rPr>
              <a:t>used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for</a:t>
            </a:r>
            <a:r>
              <a:rPr sz="3200" b="1" spc="-325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classification</a:t>
            </a:r>
            <a:r>
              <a:rPr sz="3200" b="1" spc="-270" dirty="0">
                <a:latin typeface="Arial"/>
                <a:cs typeface="Arial"/>
              </a:rPr>
              <a:t> </a:t>
            </a:r>
            <a:r>
              <a:rPr sz="3200" b="1" spc="-225" dirty="0">
                <a:latin typeface="Arial"/>
                <a:cs typeface="Arial"/>
              </a:rPr>
              <a:t>or  </a:t>
            </a:r>
            <a:r>
              <a:rPr sz="3200" b="1" spc="-65" dirty="0">
                <a:latin typeface="Arial"/>
                <a:cs typeface="Arial"/>
              </a:rPr>
              <a:t>Regression.</a:t>
            </a:r>
            <a:endParaRPr sz="32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75920" algn="l"/>
              </a:tabLst>
            </a:pPr>
            <a:r>
              <a:rPr dirty="0"/>
              <a:t>	</a:t>
            </a:r>
            <a:r>
              <a:rPr sz="3200" b="1" spc="-130" dirty="0">
                <a:latin typeface="Arial"/>
                <a:cs typeface="Arial"/>
              </a:rPr>
              <a:t>Accuracy </a:t>
            </a:r>
            <a:r>
              <a:rPr sz="3200" b="1" spc="20" dirty="0">
                <a:latin typeface="Arial"/>
                <a:cs typeface="Arial"/>
              </a:rPr>
              <a:t>and </a:t>
            </a:r>
            <a:r>
              <a:rPr sz="3200" b="1" spc="15" dirty="0">
                <a:latin typeface="Arial"/>
                <a:cs typeface="Arial"/>
              </a:rPr>
              <a:t>variable </a:t>
            </a:r>
            <a:r>
              <a:rPr sz="3200" b="1" spc="30" dirty="0">
                <a:latin typeface="Arial"/>
                <a:cs typeface="Arial"/>
              </a:rPr>
              <a:t>importance  </a:t>
            </a:r>
            <a:r>
              <a:rPr sz="3200" b="1" spc="85" dirty="0">
                <a:latin typeface="Arial"/>
                <a:cs typeface="Arial"/>
              </a:rPr>
              <a:t>information</a:t>
            </a:r>
            <a:r>
              <a:rPr sz="3200" b="1" spc="-240" dirty="0">
                <a:latin typeface="Arial"/>
                <a:cs typeface="Arial"/>
              </a:rPr>
              <a:t> </a:t>
            </a:r>
            <a:r>
              <a:rPr sz="3200" b="1" spc="-75" dirty="0">
                <a:latin typeface="Arial"/>
                <a:cs typeface="Arial"/>
              </a:rPr>
              <a:t>is</a:t>
            </a:r>
            <a:r>
              <a:rPr sz="3200" b="1" spc="-25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provided</a:t>
            </a:r>
            <a:r>
              <a:rPr sz="3200" b="1" spc="-225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with</a:t>
            </a:r>
            <a:r>
              <a:rPr sz="3200" b="1" spc="-24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the</a:t>
            </a:r>
            <a:r>
              <a:rPr sz="3200" b="1" spc="-26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results</a:t>
            </a:r>
            <a:r>
              <a:rPr sz="2600" b="1" spc="-2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4366" y="846556"/>
            <a:ext cx="7306691" cy="5525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920622"/>
            <a:ext cx="7901305" cy="4623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decision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rules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decision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tree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illustrated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"/>
            </a:pPr>
            <a:endParaRPr sz="3250">
              <a:latin typeface="Times New Roman"/>
              <a:cs typeface="Times New Roman"/>
            </a:endParaRPr>
          </a:p>
          <a:p>
            <a:pPr marL="257810" marR="3476625" indent="-245745">
              <a:lnSpc>
                <a:spcPct val="12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dirty="0"/>
              <a:t>	</a:t>
            </a:r>
            <a:r>
              <a:rPr sz="2600" spc="-25" dirty="0">
                <a:latin typeface="Times New Roman"/>
                <a:cs typeface="Times New Roman"/>
              </a:rPr>
              <a:t>If </a:t>
            </a:r>
            <a:r>
              <a:rPr sz="2600" spc="5" dirty="0">
                <a:latin typeface="Times New Roman"/>
                <a:cs typeface="Times New Roman"/>
              </a:rPr>
              <a:t>HOME_TYPE </a:t>
            </a:r>
            <a:r>
              <a:rPr sz="2600" spc="-30" dirty="0">
                <a:latin typeface="Times New Roman"/>
                <a:cs typeface="Times New Roman"/>
              </a:rPr>
              <a:t>&lt;= </a:t>
            </a:r>
            <a:r>
              <a:rPr sz="2600" spc="-114" dirty="0">
                <a:latin typeface="Times New Roman"/>
                <a:cs typeface="Times New Roman"/>
              </a:rPr>
              <a:t>12.5, </a:t>
            </a:r>
            <a:r>
              <a:rPr sz="2600" spc="60" dirty="0">
                <a:latin typeface="Times New Roman"/>
                <a:cs typeface="Times New Roman"/>
              </a:rPr>
              <a:t>then 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-3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3250">
              <a:latin typeface="Times New Roman"/>
              <a:cs typeface="Times New Roman"/>
            </a:endParaRPr>
          </a:p>
          <a:p>
            <a:pPr marL="257810" marR="625475" indent="-245745">
              <a:lnSpc>
                <a:spcPct val="12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dirty="0"/>
              <a:t>	</a:t>
            </a:r>
            <a:r>
              <a:rPr sz="2600" spc="-20" dirty="0">
                <a:latin typeface="Times New Roman"/>
                <a:cs typeface="Times New Roman"/>
              </a:rPr>
              <a:t>If </a:t>
            </a:r>
            <a:r>
              <a:rPr sz="2600" spc="5" dirty="0">
                <a:latin typeface="Times New Roman"/>
                <a:cs typeface="Times New Roman"/>
              </a:rPr>
              <a:t>HOME_TYPE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-30" dirty="0">
                <a:latin typeface="Times New Roman"/>
                <a:cs typeface="Times New Roman"/>
              </a:rPr>
              <a:t>&gt; </a:t>
            </a:r>
            <a:r>
              <a:rPr sz="2600" spc="-145" dirty="0">
                <a:latin typeface="Times New Roman"/>
                <a:cs typeface="Times New Roman"/>
              </a:rPr>
              <a:t>12.5 </a:t>
            </a:r>
            <a:r>
              <a:rPr sz="2600" spc="160" dirty="0">
                <a:solidFill>
                  <a:srgbClr val="0E6EC5"/>
                </a:solidFill>
                <a:latin typeface="Times New Roman"/>
                <a:cs typeface="Times New Roman"/>
              </a:rPr>
              <a:t>and </a:t>
            </a:r>
            <a:r>
              <a:rPr sz="2600" spc="-165" dirty="0">
                <a:latin typeface="Times New Roman"/>
                <a:cs typeface="Times New Roman"/>
              </a:rPr>
              <a:t>SALARY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70" dirty="0">
                <a:latin typeface="Times New Roman"/>
                <a:cs typeface="Times New Roman"/>
              </a:rPr>
              <a:t>3/4, then 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-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3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-2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6385" marR="16954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0" dirty="0">
                <a:latin typeface="Times New Roman"/>
                <a:cs typeface="Times New Roman"/>
              </a:rPr>
              <a:t>If </a:t>
            </a:r>
            <a:r>
              <a:rPr sz="2600" spc="5" dirty="0">
                <a:latin typeface="Times New Roman"/>
                <a:cs typeface="Times New Roman"/>
              </a:rPr>
              <a:t>HOME_TYPE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-30" dirty="0">
                <a:latin typeface="Times New Roman"/>
                <a:cs typeface="Times New Roman"/>
              </a:rPr>
              <a:t>&gt; </a:t>
            </a:r>
            <a:r>
              <a:rPr sz="2600" spc="-145" dirty="0">
                <a:latin typeface="Times New Roman"/>
                <a:cs typeface="Times New Roman"/>
              </a:rPr>
              <a:t>12.5 </a:t>
            </a:r>
            <a:r>
              <a:rPr sz="2600" spc="160" dirty="0">
                <a:solidFill>
                  <a:srgbClr val="0E6EC5"/>
                </a:solidFill>
                <a:latin typeface="Times New Roman"/>
                <a:cs typeface="Times New Roman"/>
              </a:rPr>
              <a:t>and </a:t>
            </a:r>
            <a:r>
              <a:rPr sz="2600" spc="-165" dirty="0">
                <a:latin typeface="Times New Roman"/>
                <a:cs typeface="Times New Roman"/>
              </a:rPr>
              <a:t>SALARY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spc="175" dirty="0">
                <a:latin typeface="Times New Roman"/>
                <a:cs typeface="Times New Roman"/>
              </a:rPr>
              <a:t>then 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Class  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spc="5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208658"/>
            <a:ext cx="8081009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65" dirty="0">
                <a:latin typeface="Times New Roman"/>
                <a:cs typeface="Times New Roman"/>
              </a:rPr>
              <a:t>This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60" dirty="0">
                <a:latin typeface="Times New Roman"/>
                <a:cs typeface="Times New Roman"/>
              </a:rPr>
              <a:t>single </a:t>
            </a:r>
            <a:r>
              <a:rPr sz="2600" spc="114" dirty="0">
                <a:latin typeface="Times New Roman"/>
                <a:cs typeface="Times New Roman"/>
              </a:rPr>
              <a:t>tree construction </a:t>
            </a:r>
            <a:r>
              <a:rPr sz="2600" spc="85" dirty="0">
                <a:latin typeface="Times New Roman"/>
                <a:cs typeface="Times New Roman"/>
              </a:rPr>
              <a:t>using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-180" dirty="0">
                <a:latin typeface="Times New Roman"/>
                <a:cs typeface="Times New Roman"/>
              </a:rPr>
              <a:t>CART  </a:t>
            </a:r>
            <a:r>
              <a:rPr sz="2600" spc="90" dirty="0">
                <a:latin typeface="Times New Roman"/>
                <a:cs typeface="Times New Roman"/>
              </a:rPr>
              <a:t>algorithm. </a:t>
            </a:r>
            <a:r>
              <a:rPr sz="2600" spc="114" dirty="0">
                <a:latin typeface="Times New Roman"/>
                <a:cs typeface="Times New Roman"/>
              </a:rPr>
              <a:t>Random </a:t>
            </a:r>
            <a:r>
              <a:rPr sz="2600" spc="45" dirty="0">
                <a:latin typeface="Times New Roman"/>
                <a:cs typeface="Times New Roman"/>
              </a:rPr>
              <a:t>fores </a:t>
            </a:r>
            <a:r>
              <a:rPr sz="2600" spc="20" dirty="0">
                <a:latin typeface="Times New Roman"/>
                <a:cs typeface="Times New Roman"/>
              </a:rPr>
              <a:t>follows </a:t>
            </a:r>
            <a:r>
              <a:rPr sz="2600" spc="110" dirty="0">
                <a:latin typeface="Times New Roman"/>
                <a:cs typeface="Times New Roman"/>
              </a:rPr>
              <a:t>this  </a:t>
            </a:r>
            <a:r>
              <a:rPr sz="2600" spc="114" dirty="0">
                <a:latin typeface="Times New Roman"/>
                <a:cs typeface="Times New Roman"/>
              </a:rPr>
              <a:t>same  </a:t>
            </a:r>
            <a:r>
              <a:rPr sz="2600" spc="105" dirty="0">
                <a:latin typeface="Times New Roman"/>
                <a:cs typeface="Times New Roman"/>
              </a:rPr>
              <a:t>methodology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110" dirty="0">
                <a:latin typeface="Times New Roman"/>
                <a:cs typeface="Times New Roman"/>
              </a:rPr>
              <a:t>constructs </a:t>
            </a:r>
            <a:r>
              <a:rPr sz="2600" spc="100" dirty="0">
                <a:latin typeface="Times New Roman"/>
                <a:cs typeface="Times New Roman"/>
              </a:rPr>
              <a:t>multiple trees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70" dirty="0">
                <a:latin typeface="Times New Roman"/>
                <a:cs typeface="Times New Roman"/>
              </a:rPr>
              <a:t>forest </a:t>
            </a:r>
            <a:r>
              <a:rPr sz="2600" spc="85" dirty="0">
                <a:latin typeface="Times New Roman"/>
                <a:cs typeface="Times New Roman"/>
              </a:rPr>
              <a:t>using </a:t>
            </a:r>
            <a:r>
              <a:rPr sz="2600" spc="80" dirty="0">
                <a:latin typeface="Times New Roman"/>
                <a:cs typeface="Times New Roman"/>
              </a:rPr>
              <a:t>different </a:t>
            </a:r>
            <a:r>
              <a:rPr sz="2600" spc="90" dirty="0">
                <a:latin typeface="Times New Roman"/>
                <a:cs typeface="Times New Roman"/>
              </a:rPr>
              <a:t>sets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00" dirty="0">
                <a:latin typeface="Times New Roman"/>
                <a:cs typeface="Times New Roman"/>
              </a:rPr>
              <a:t>attributes. </a:t>
            </a:r>
            <a:r>
              <a:rPr sz="2600" spc="114" dirty="0">
                <a:latin typeface="Times New Roman"/>
                <a:cs typeface="Times New Roman"/>
              </a:rPr>
              <a:t>Random </a:t>
            </a:r>
            <a:r>
              <a:rPr sz="2600" spc="70" dirty="0">
                <a:latin typeface="Times New Roman"/>
                <a:cs typeface="Times New Roman"/>
              </a:rPr>
              <a:t>forest  </a:t>
            </a:r>
            <a:r>
              <a:rPr sz="2600" spc="114" dirty="0">
                <a:latin typeface="Times New Roman"/>
                <a:cs typeface="Times New Roman"/>
              </a:rPr>
              <a:t>has </a:t>
            </a:r>
            <a:r>
              <a:rPr sz="2600" spc="85" dirty="0">
                <a:latin typeface="Times New Roman"/>
                <a:cs typeface="Times New Roman"/>
              </a:rPr>
              <a:t>uses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40" dirty="0">
                <a:latin typeface="Times New Roman"/>
                <a:cs typeface="Times New Roman"/>
              </a:rPr>
              <a:t>part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0" dirty="0">
                <a:latin typeface="Times New Roman"/>
                <a:cs typeface="Times New Roman"/>
              </a:rPr>
              <a:t>training </a:t>
            </a:r>
            <a:r>
              <a:rPr sz="2600" spc="110" dirty="0">
                <a:latin typeface="Times New Roman"/>
                <a:cs typeface="Times New Roman"/>
              </a:rPr>
              <a:t>set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75" dirty="0">
                <a:latin typeface="Times New Roman"/>
                <a:cs typeface="Times New Roman"/>
              </a:rPr>
              <a:t>calculate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20" dirty="0">
                <a:latin typeface="Times New Roman"/>
                <a:cs typeface="Times New Roman"/>
              </a:rPr>
              <a:t>model </a:t>
            </a:r>
            <a:r>
              <a:rPr sz="2600" spc="110" dirty="0">
                <a:latin typeface="Times New Roman"/>
                <a:cs typeface="Times New Roman"/>
              </a:rPr>
              <a:t>error </a:t>
            </a:r>
            <a:r>
              <a:rPr sz="2600" spc="105" dirty="0">
                <a:latin typeface="Times New Roman"/>
                <a:cs typeface="Times New Roman"/>
              </a:rPr>
              <a:t>rate </a:t>
            </a:r>
            <a:r>
              <a:rPr sz="2600" spc="40" dirty="0">
                <a:latin typeface="Times New Roman"/>
                <a:cs typeface="Times New Roman"/>
              </a:rPr>
              <a:t>by </a:t>
            </a:r>
            <a:r>
              <a:rPr sz="2600" spc="150" dirty="0">
                <a:latin typeface="Times New Roman"/>
                <a:cs typeface="Times New Roman"/>
              </a:rPr>
              <a:t>an </a:t>
            </a:r>
            <a:r>
              <a:rPr sz="2600" spc="105" dirty="0">
                <a:latin typeface="Times New Roman"/>
                <a:cs typeface="Times New Roman"/>
              </a:rPr>
              <a:t>inbuilt </a:t>
            </a:r>
            <a:r>
              <a:rPr sz="2600" spc="110" dirty="0">
                <a:latin typeface="Times New Roman"/>
                <a:cs typeface="Times New Roman"/>
              </a:rPr>
              <a:t>error </a:t>
            </a:r>
            <a:r>
              <a:rPr sz="2600" spc="100" dirty="0">
                <a:latin typeface="Times New Roman"/>
                <a:cs typeface="Times New Roman"/>
              </a:rPr>
              <a:t>estimate,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30" dirty="0">
                <a:latin typeface="Times New Roman"/>
                <a:cs typeface="Times New Roman"/>
              </a:rPr>
              <a:t>out-  </a:t>
            </a:r>
            <a:r>
              <a:rPr sz="2600" spc="60" dirty="0">
                <a:latin typeface="Times New Roman"/>
                <a:cs typeface="Times New Roman"/>
              </a:rPr>
              <a:t>of-bag </a:t>
            </a:r>
            <a:r>
              <a:rPr sz="2600" spc="85" dirty="0">
                <a:latin typeface="Times New Roman"/>
                <a:cs typeface="Times New Roman"/>
              </a:rPr>
              <a:t>(OOB) </a:t>
            </a:r>
            <a:r>
              <a:rPr sz="2600" spc="110" dirty="0">
                <a:latin typeface="Times New Roman"/>
                <a:cs typeface="Times New Roman"/>
              </a:rPr>
              <a:t>error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estimate.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3254" y="3140710"/>
            <a:ext cx="41922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solidFill>
                  <a:srgbClr val="04607A"/>
                </a:solidFill>
                <a:latin typeface="Carlito"/>
                <a:cs typeface="Carlito"/>
              </a:rPr>
              <a:t>THANK</a:t>
            </a:r>
            <a:r>
              <a:rPr sz="6600" b="1" spc="-8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6600" b="1" spc="-95" dirty="0">
                <a:solidFill>
                  <a:srgbClr val="04607A"/>
                </a:solidFill>
                <a:latin typeface="Carlito"/>
                <a:cs typeface="Carlito"/>
              </a:rPr>
              <a:t>YOU</a:t>
            </a:r>
            <a:endParaRPr sz="6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876045"/>
            <a:ext cx="37826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solidFill>
                  <a:srgbClr val="04607A"/>
                </a:solidFill>
                <a:latin typeface="Carlito"/>
                <a:cs typeface="Carlito"/>
              </a:rPr>
              <a:t>The</a:t>
            </a:r>
            <a:r>
              <a:rPr sz="5000" b="1" spc="-9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1" spc="-5" dirty="0">
                <a:solidFill>
                  <a:srgbClr val="04607A"/>
                </a:solidFill>
                <a:latin typeface="Carlito"/>
                <a:cs typeface="Carlito"/>
              </a:rPr>
              <a:t>Algorithm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7229" y="1656333"/>
            <a:ext cx="4230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4385" algn="l"/>
                <a:tab pos="1245235" algn="l"/>
                <a:tab pos="1685925" algn="l"/>
                <a:tab pos="2307590" algn="l"/>
                <a:tab pos="2863850" algn="l"/>
                <a:tab pos="3979545" algn="l"/>
              </a:tabLst>
            </a:pPr>
            <a:r>
              <a:rPr sz="2200" spc="45" dirty="0">
                <a:latin typeface="Times New Roman"/>
                <a:cs typeface="Times New Roman"/>
              </a:rPr>
              <a:t>cases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9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1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20" dirty="0">
                <a:latin typeface="Times New Roman"/>
                <a:cs typeface="Times New Roman"/>
              </a:rPr>
              <a:t>a</a:t>
            </a:r>
            <a:r>
              <a:rPr sz="2200" spc="140" dirty="0">
                <a:latin typeface="Times New Roman"/>
                <a:cs typeface="Times New Roman"/>
              </a:rPr>
              <a:t>n</a:t>
            </a:r>
            <a:r>
              <a:rPr sz="2200" spc="14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25" dirty="0">
                <a:latin typeface="Times New Roman"/>
                <a:cs typeface="Times New Roman"/>
              </a:rPr>
              <a:t>th</a:t>
            </a:r>
            <a:r>
              <a:rPr sz="2200" spc="14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55" dirty="0">
                <a:latin typeface="Times New Roman"/>
                <a:cs typeface="Times New Roman"/>
              </a:rPr>
              <a:t>n</a:t>
            </a:r>
            <a:r>
              <a:rPr sz="2200" spc="150" dirty="0">
                <a:latin typeface="Times New Roman"/>
                <a:cs typeface="Times New Roman"/>
              </a:rPr>
              <a:t>u</a:t>
            </a:r>
            <a:r>
              <a:rPr sz="2200" spc="130" dirty="0">
                <a:latin typeface="Times New Roman"/>
                <a:cs typeface="Times New Roman"/>
              </a:rPr>
              <a:t>mbe</a:t>
            </a:r>
            <a:r>
              <a:rPr sz="2200" spc="8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" y="1656333"/>
            <a:ext cx="397510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145" algn="r">
              <a:lnSpc>
                <a:spcPts val="2375"/>
              </a:lnSpc>
              <a:spcBef>
                <a:spcPts val="95"/>
              </a:spcBef>
              <a:tabLst>
                <a:tab pos="344170" algn="l"/>
                <a:tab pos="897255" algn="l"/>
                <a:tab pos="1450340" algn="l"/>
                <a:tab pos="2567940" algn="l"/>
                <a:tab pos="2979420" algn="l"/>
              </a:tabLst>
            </a:pPr>
            <a:r>
              <a:rPr sz="2050" spc="-509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114" dirty="0">
                <a:latin typeface="Times New Roman"/>
                <a:cs typeface="Times New Roman"/>
              </a:rPr>
              <a:t>et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14" dirty="0">
                <a:latin typeface="Times New Roman"/>
                <a:cs typeface="Times New Roman"/>
              </a:rPr>
              <a:t>t</a:t>
            </a:r>
            <a:r>
              <a:rPr sz="2200" spc="204" dirty="0">
                <a:latin typeface="Times New Roman"/>
                <a:cs typeface="Times New Roman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40" dirty="0">
                <a:latin typeface="Times New Roman"/>
                <a:cs typeface="Times New Roman"/>
              </a:rPr>
              <a:t>nu</a:t>
            </a:r>
            <a:r>
              <a:rPr sz="2200" spc="229" dirty="0">
                <a:latin typeface="Times New Roman"/>
                <a:cs typeface="Times New Roman"/>
              </a:rPr>
              <a:t>m</a:t>
            </a:r>
            <a:r>
              <a:rPr sz="2200" spc="100" dirty="0">
                <a:latin typeface="Times New Roman"/>
                <a:cs typeface="Times New Roman"/>
              </a:rPr>
              <a:t>b</a:t>
            </a:r>
            <a:r>
              <a:rPr sz="2200" spc="80" dirty="0">
                <a:latin typeface="Times New Roman"/>
                <a:cs typeface="Times New Roman"/>
              </a:rPr>
              <a:t>e</a:t>
            </a:r>
            <a:r>
              <a:rPr sz="2200" spc="10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14" dirty="0">
                <a:latin typeface="Times New Roman"/>
                <a:cs typeface="Times New Roman"/>
              </a:rPr>
              <a:t>t</a:t>
            </a:r>
            <a:r>
              <a:rPr sz="2200" spc="100" dirty="0">
                <a:latin typeface="Times New Roman"/>
                <a:cs typeface="Times New Roman"/>
              </a:rPr>
              <a:t>r</a:t>
            </a:r>
            <a:r>
              <a:rPr sz="2200" spc="60" dirty="0">
                <a:latin typeface="Times New Roman"/>
                <a:cs typeface="Times New Roman"/>
              </a:rPr>
              <a:t>ai</a:t>
            </a:r>
            <a:r>
              <a:rPr sz="2200" spc="125" dirty="0">
                <a:latin typeface="Times New Roman"/>
                <a:cs typeface="Times New Roman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ing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ts val="2375"/>
              </a:lnSpc>
            </a:pPr>
            <a:r>
              <a:rPr sz="2200" spc="45" dirty="0">
                <a:latin typeface="Times New Roman"/>
                <a:cs typeface="Times New Roman"/>
              </a:rPr>
              <a:t>variables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classifier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M.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37" y="2595498"/>
            <a:ext cx="8347075" cy="371347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6385" marR="5080" indent="-274320" algn="just">
              <a:lnSpc>
                <a:spcPts val="2110"/>
              </a:lnSpc>
              <a:spcBef>
                <a:spcPts val="60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1155" algn="l"/>
              </a:tabLst>
            </a:pPr>
            <a:r>
              <a:rPr dirty="0"/>
              <a:t>	</a:t>
            </a:r>
            <a:r>
              <a:rPr sz="2200" spc="80" dirty="0">
                <a:latin typeface="Times New Roman"/>
                <a:cs typeface="Times New Roman"/>
              </a:rPr>
              <a:t>The </a:t>
            </a:r>
            <a:r>
              <a:rPr sz="2200" spc="130" dirty="0">
                <a:latin typeface="Times New Roman"/>
                <a:cs typeface="Times New Roman"/>
              </a:rPr>
              <a:t>number </a:t>
            </a:r>
            <a:r>
              <a:rPr sz="2200" spc="190" dirty="0">
                <a:latin typeface="Times New Roman"/>
                <a:cs typeface="Times New Roman"/>
              </a:rPr>
              <a:t>m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114" dirty="0">
                <a:latin typeface="Times New Roman"/>
                <a:cs typeface="Times New Roman"/>
              </a:rPr>
              <a:t>input </a:t>
            </a:r>
            <a:r>
              <a:rPr sz="2200" spc="45" dirty="0">
                <a:latin typeface="Times New Roman"/>
                <a:cs typeface="Times New Roman"/>
              </a:rPr>
              <a:t>variables </a:t>
            </a:r>
            <a:r>
              <a:rPr sz="2200" spc="70" dirty="0">
                <a:latin typeface="Times New Roman"/>
                <a:cs typeface="Times New Roman"/>
              </a:rPr>
              <a:t>are </a:t>
            </a:r>
            <a:r>
              <a:rPr sz="2200" spc="95" dirty="0">
                <a:latin typeface="Times New Roman"/>
                <a:cs typeface="Times New Roman"/>
              </a:rPr>
              <a:t>used </a:t>
            </a:r>
            <a:r>
              <a:rPr sz="2200" spc="100" dirty="0">
                <a:latin typeface="Times New Roman"/>
                <a:cs typeface="Times New Roman"/>
              </a:rPr>
              <a:t>to </a:t>
            </a:r>
            <a:r>
              <a:rPr sz="2200" spc="105" dirty="0">
                <a:latin typeface="Times New Roman"/>
                <a:cs typeface="Times New Roman"/>
              </a:rPr>
              <a:t>determine </a:t>
            </a:r>
            <a:r>
              <a:rPr sz="2200" spc="25" dirty="0">
                <a:latin typeface="Times New Roman"/>
                <a:cs typeface="Times New Roman"/>
              </a:rPr>
              <a:t>the  </a:t>
            </a:r>
            <a:r>
              <a:rPr sz="2200" spc="65" dirty="0">
                <a:latin typeface="Times New Roman"/>
                <a:cs typeface="Times New Roman"/>
              </a:rPr>
              <a:t>decision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at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node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tree;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should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much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less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M.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27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000"/>
              </a:lnSpc>
              <a:buClr>
                <a:srgbClr val="0AD0D9"/>
              </a:buClr>
              <a:buSzPct val="95454"/>
              <a:buFont typeface="Arial"/>
              <a:buChar char=""/>
              <a:tabLst>
                <a:tab pos="357505" algn="l"/>
              </a:tabLst>
            </a:pPr>
            <a:r>
              <a:rPr dirty="0"/>
              <a:t>	</a:t>
            </a:r>
            <a:r>
              <a:rPr sz="2200" spc="65" dirty="0">
                <a:latin typeface="Times New Roman"/>
                <a:cs typeface="Times New Roman"/>
              </a:rPr>
              <a:t>Choose </a:t>
            </a:r>
            <a:r>
              <a:rPr sz="2200" spc="75" dirty="0">
                <a:latin typeface="Times New Roman"/>
                <a:cs typeface="Times New Roman"/>
              </a:rPr>
              <a:t>a </a:t>
            </a:r>
            <a:r>
              <a:rPr sz="2200" spc="85" dirty="0">
                <a:latin typeface="Times New Roman"/>
                <a:cs typeface="Times New Roman"/>
              </a:rPr>
              <a:t>training </a:t>
            </a:r>
            <a:r>
              <a:rPr sz="2200" spc="80" dirty="0">
                <a:latin typeface="Times New Roman"/>
                <a:cs typeface="Times New Roman"/>
              </a:rPr>
              <a:t>set </a:t>
            </a:r>
            <a:r>
              <a:rPr sz="2200" spc="40" dirty="0">
                <a:latin typeface="Times New Roman"/>
                <a:cs typeface="Times New Roman"/>
              </a:rPr>
              <a:t>for </a:t>
            </a:r>
            <a:r>
              <a:rPr sz="2200" spc="90" dirty="0">
                <a:latin typeface="Times New Roman"/>
                <a:cs typeface="Times New Roman"/>
              </a:rPr>
              <a:t>this tree </a:t>
            </a:r>
            <a:r>
              <a:rPr sz="2200" spc="25" dirty="0">
                <a:latin typeface="Times New Roman"/>
                <a:cs typeface="Times New Roman"/>
              </a:rPr>
              <a:t>by </a:t>
            </a:r>
            <a:r>
              <a:rPr sz="2200" spc="75" dirty="0">
                <a:latin typeface="Times New Roman"/>
                <a:cs typeface="Times New Roman"/>
              </a:rPr>
              <a:t>choosing </a:t>
            </a:r>
            <a:r>
              <a:rPr sz="2200" spc="55" dirty="0">
                <a:latin typeface="Times New Roman"/>
                <a:cs typeface="Times New Roman"/>
              </a:rPr>
              <a:t>N </a:t>
            </a:r>
            <a:r>
              <a:rPr sz="2200" spc="90" dirty="0">
                <a:latin typeface="Times New Roman"/>
                <a:cs typeface="Times New Roman"/>
              </a:rPr>
              <a:t>times </a:t>
            </a:r>
            <a:r>
              <a:rPr sz="2200" spc="15" dirty="0">
                <a:latin typeface="Times New Roman"/>
                <a:cs typeface="Times New Roman"/>
              </a:rPr>
              <a:t>with  </a:t>
            </a:r>
            <a:r>
              <a:rPr sz="2200" spc="90" dirty="0">
                <a:latin typeface="Times New Roman"/>
                <a:cs typeface="Times New Roman"/>
              </a:rPr>
              <a:t>replacement </a:t>
            </a:r>
            <a:r>
              <a:rPr sz="2200" spc="70" dirty="0">
                <a:latin typeface="Times New Roman"/>
                <a:cs typeface="Times New Roman"/>
              </a:rPr>
              <a:t>from </a:t>
            </a:r>
            <a:r>
              <a:rPr sz="2200" spc="25" dirty="0">
                <a:latin typeface="Times New Roman"/>
                <a:cs typeface="Times New Roman"/>
              </a:rPr>
              <a:t>all </a:t>
            </a:r>
            <a:r>
              <a:rPr sz="2200" spc="55" dirty="0">
                <a:latin typeface="Times New Roman"/>
                <a:cs typeface="Times New Roman"/>
              </a:rPr>
              <a:t>N </a:t>
            </a:r>
            <a:r>
              <a:rPr sz="2200" spc="35" dirty="0">
                <a:latin typeface="Times New Roman"/>
                <a:cs typeface="Times New Roman"/>
              </a:rPr>
              <a:t>available </a:t>
            </a:r>
            <a:r>
              <a:rPr sz="2200" spc="80" dirty="0">
                <a:latin typeface="Times New Roman"/>
                <a:cs typeface="Times New Roman"/>
              </a:rPr>
              <a:t>training </a:t>
            </a:r>
            <a:r>
              <a:rPr sz="2200" spc="35" dirty="0">
                <a:latin typeface="Times New Roman"/>
                <a:cs typeface="Times New Roman"/>
              </a:rPr>
              <a:t>cases. </a:t>
            </a:r>
            <a:r>
              <a:rPr sz="2200" spc="30" dirty="0">
                <a:latin typeface="Times New Roman"/>
                <a:cs typeface="Times New Roman"/>
              </a:rPr>
              <a:t>Use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80" dirty="0">
                <a:latin typeface="Times New Roman"/>
                <a:cs typeface="Times New Roman"/>
              </a:rPr>
              <a:t>rest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130" dirty="0">
                <a:latin typeface="Times New Roman"/>
                <a:cs typeface="Times New Roman"/>
              </a:rPr>
              <a:t>the  </a:t>
            </a:r>
            <a:r>
              <a:rPr sz="2200" spc="45" dirty="0">
                <a:latin typeface="Times New Roman"/>
                <a:cs typeface="Times New Roman"/>
              </a:rPr>
              <a:t>cases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to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estimate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error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tree,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by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predicting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their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classes.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"/>
            </a:pPr>
            <a:endParaRPr sz="275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801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7505" algn="l"/>
              </a:tabLst>
            </a:pPr>
            <a:r>
              <a:rPr dirty="0"/>
              <a:t>	</a:t>
            </a:r>
            <a:r>
              <a:rPr sz="2200" spc="25" dirty="0">
                <a:latin typeface="Times New Roman"/>
                <a:cs typeface="Times New Roman"/>
              </a:rPr>
              <a:t>For </a:t>
            </a:r>
            <a:r>
              <a:rPr sz="2200" spc="85" dirty="0">
                <a:latin typeface="Times New Roman"/>
                <a:cs typeface="Times New Roman"/>
              </a:rPr>
              <a:t>each </a:t>
            </a:r>
            <a:r>
              <a:rPr sz="2200" spc="120" dirty="0">
                <a:latin typeface="Times New Roman"/>
                <a:cs typeface="Times New Roman"/>
              </a:rPr>
              <a:t>node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75" dirty="0">
                <a:latin typeface="Times New Roman"/>
                <a:cs typeface="Times New Roman"/>
              </a:rPr>
              <a:t>tree, </a:t>
            </a:r>
            <a:r>
              <a:rPr sz="2200" spc="80" dirty="0">
                <a:latin typeface="Times New Roman"/>
                <a:cs typeface="Times New Roman"/>
              </a:rPr>
              <a:t>randomly </a:t>
            </a:r>
            <a:r>
              <a:rPr sz="2200" spc="75" dirty="0">
                <a:latin typeface="Times New Roman"/>
                <a:cs typeface="Times New Roman"/>
              </a:rPr>
              <a:t>choose </a:t>
            </a:r>
            <a:r>
              <a:rPr sz="2200" spc="190" dirty="0">
                <a:latin typeface="Times New Roman"/>
                <a:cs typeface="Times New Roman"/>
              </a:rPr>
              <a:t>m </a:t>
            </a:r>
            <a:r>
              <a:rPr sz="2200" spc="45" dirty="0">
                <a:latin typeface="Times New Roman"/>
                <a:cs typeface="Times New Roman"/>
              </a:rPr>
              <a:t>variables </a:t>
            </a:r>
            <a:r>
              <a:rPr sz="2200" spc="130" dirty="0">
                <a:latin typeface="Times New Roman"/>
                <a:cs typeface="Times New Roman"/>
              </a:rPr>
              <a:t>on </a:t>
            </a:r>
            <a:r>
              <a:rPr sz="2200" spc="15" dirty="0">
                <a:latin typeface="Times New Roman"/>
                <a:cs typeface="Times New Roman"/>
              </a:rPr>
              <a:t>which  </a:t>
            </a:r>
            <a:r>
              <a:rPr sz="2200" spc="105" dirty="0">
                <a:latin typeface="Times New Roman"/>
                <a:cs typeface="Times New Roman"/>
              </a:rPr>
              <a:t>to </a:t>
            </a:r>
            <a:r>
              <a:rPr sz="2200" spc="70" dirty="0">
                <a:latin typeface="Times New Roman"/>
                <a:cs typeface="Times New Roman"/>
              </a:rPr>
              <a:t>base </a:t>
            </a:r>
            <a:r>
              <a:rPr sz="2200" spc="135" dirty="0">
                <a:latin typeface="Times New Roman"/>
                <a:cs typeface="Times New Roman"/>
              </a:rPr>
              <a:t>the </a:t>
            </a:r>
            <a:r>
              <a:rPr sz="2200" spc="70" dirty="0">
                <a:latin typeface="Times New Roman"/>
                <a:cs typeface="Times New Roman"/>
              </a:rPr>
              <a:t>decision </a:t>
            </a:r>
            <a:r>
              <a:rPr sz="2200" spc="110" dirty="0">
                <a:latin typeface="Times New Roman"/>
                <a:cs typeface="Times New Roman"/>
              </a:rPr>
              <a:t>at </a:t>
            </a:r>
            <a:r>
              <a:rPr sz="2200" spc="140" dirty="0">
                <a:latin typeface="Times New Roman"/>
                <a:cs typeface="Times New Roman"/>
              </a:rPr>
              <a:t>that </a:t>
            </a:r>
            <a:r>
              <a:rPr sz="2200" spc="95" dirty="0">
                <a:latin typeface="Times New Roman"/>
                <a:cs typeface="Times New Roman"/>
              </a:rPr>
              <a:t>node. </a:t>
            </a:r>
            <a:r>
              <a:rPr sz="2200" spc="50" dirty="0">
                <a:latin typeface="Times New Roman"/>
                <a:cs typeface="Times New Roman"/>
              </a:rPr>
              <a:t>Calculate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90" dirty="0">
                <a:latin typeface="Times New Roman"/>
                <a:cs typeface="Times New Roman"/>
              </a:rPr>
              <a:t>best </a:t>
            </a:r>
            <a:r>
              <a:rPr sz="2200" spc="60" dirty="0">
                <a:latin typeface="Times New Roman"/>
                <a:cs typeface="Times New Roman"/>
              </a:rPr>
              <a:t>split </a:t>
            </a:r>
            <a:r>
              <a:rPr sz="2200" spc="85" dirty="0">
                <a:latin typeface="Times New Roman"/>
                <a:cs typeface="Times New Roman"/>
              </a:rPr>
              <a:t>based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on  </a:t>
            </a:r>
            <a:r>
              <a:rPr sz="2200" spc="100" dirty="0">
                <a:latin typeface="Times New Roman"/>
                <a:cs typeface="Times New Roman"/>
              </a:rPr>
              <a:t>these </a:t>
            </a:r>
            <a:r>
              <a:rPr sz="2200" spc="190" dirty="0">
                <a:latin typeface="Times New Roman"/>
                <a:cs typeface="Times New Roman"/>
              </a:rPr>
              <a:t>m </a:t>
            </a:r>
            <a:r>
              <a:rPr sz="2200" spc="45" dirty="0">
                <a:latin typeface="Times New Roman"/>
                <a:cs typeface="Times New Roman"/>
              </a:rPr>
              <a:t>variables </a:t>
            </a:r>
            <a:r>
              <a:rPr sz="2200" spc="90" dirty="0">
                <a:latin typeface="Times New Roman"/>
                <a:cs typeface="Times New Roman"/>
              </a:rPr>
              <a:t>in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39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training </a:t>
            </a:r>
            <a:r>
              <a:rPr sz="2200" spc="70" dirty="0">
                <a:latin typeface="Times New Roman"/>
                <a:cs typeface="Times New Roman"/>
              </a:rPr>
              <a:t>set.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"/>
            </a:pPr>
            <a:endParaRPr sz="22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50" dirty="0">
                <a:latin typeface="Times New Roman"/>
                <a:cs typeface="Times New Roman"/>
              </a:rPr>
              <a:t>Each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tree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fully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grown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not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pruned.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30" y="677367"/>
            <a:ext cx="790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Carlito"/>
                <a:cs typeface="Carlito"/>
              </a:rPr>
              <a:t>Random </a:t>
            </a:r>
            <a:r>
              <a:rPr sz="4000" b="1" spc="-35" dirty="0">
                <a:solidFill>
                  <a:srgbClr val="04607A"/>
                </a:solidFill>
                <a:latin typeface="Carlito"/>
                <a:cs typeface="Carlito"/>
              </a:rPr>
              <a:t>forest </a:t>
            </a:r>
            <a:r>
              <a:rPr sz="4000" b="1" spc="-10" dirty="0">
                <a:solidFill>
                  <a:srgbClr val="04607A"/>
                </a:solidFill>
                <a:latin typeface="Carlito"/>
                <a:cs typeface="Carlito"/>
              </a:rPr>
              <a:t>algorithm(flow</a:t>
            </a:r>
            <a:r>
              <a:rPr sz="4000" b="1" spc="7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Carlito"/>
                <a:cs typeface="Carlito"/>
              </a:rPr>
              <a:t>chart):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618" y="1340827"/>
            <a:ext cx="7056754" cy="51845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30" y="731977"/>
            <a:ext cx="30905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Ad</a:t>
            </a:r>
            <a:r>
              <a:rPr sz="5000" b="1" spc="-75" dirty="0">
                <a:solidFill>
                  <a:srgbClr val="04607A"/>
                </a:solidFill>
                <a:latin typeface="Carlito"/>
                <a:cs typeface="Carlito"/>
              </a:rPr>
              <a:t>v</a:t>
            </a: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a</a:t>
            </a:r>
            <a:r>
              <a:rPr sz="5000" b="1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b="1" spc="-45" dirty="0">
                <a:solidFill>
                  <a:srgbClr val="04607A"/>
                </a:solidFill>
                <a:latin typeface="Carlito"/>
                <a:cs typeface="Carlito"/>
              </a:rPr>
              <a:t>t</a:t>
            </a: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a</a:t>
            </a:r>
            <a:r>
              <a:rPr sz="5000" b="1" spc="-45" dirty="0">
                <a:solidFill>
                  <a:srgbClr val="04607A"/>
                </a:solidFill>
                <a:latin typeface="Carlito"/>
                <a:cs typeface="Carlito"/>
              </a:rPr>
              <a:t>g</a:t>
            </a:r>
            <a:r>
              <a:rPr sz="5000" b="1" spc="-5" dirty="0">
                <a:solidFill>
                  <a:srgbClr val="04607A"/>
                </a:solidFill>
                <a:latin typeface="Carlito"/>
                <a:cs typeface="Carlito"/>
              </a:rPr>
              <a:t>es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1584452"/>
            <a:ext cx="7220584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  <a:tab pos="356235" algn="l"/>
              </a:tabLst>
            </a:pPr>
            <a:r>
              <a:rPr sz="2200" spc="60" dirty="0">
                <a:latin typeface="Times New Roman"/>
                <a:cs typeface="Times New Roman"/>
              </a:rPr>
              <a:t>It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produces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highly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accurate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classifier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learning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fast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"/>
            </a:pPr>
            <a:endParaRPr sz="2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  <a:tab pos="356235" algn="l"/>
              </a:tabLst>
            </a:pPr>
            <a:r>
              <a:rPr sz="2200" spc="60" dirty="0">
                <a:latin typeface="Times New Roman"/>
                <a:cs typeface="Times New Roman"/>
              </a:rPr>
              <a:t>It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runs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efficiently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large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data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bases.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"/>
            </a:pPr>
            <a:endParaRPr sz="2300">
              <a:latin typeface="Times New Roman"/>
              <a:cs typeface="Times New Roman"/>
            </a:endParaRPr>
          </a:p>
          <a:p>
            <a:pPr marL="12700" marR="833119">
              <a:lnSpc>
                <a:spcPct val="10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  <a:tab pos="356235" algn="l"/>
              </a:tabLst>
            </a:pPr>
            <a:r>
              <a:rPr sz="2200" spc="60" dirty="0">
                <a:latin typeface="Times New Roman"/>
                <a:cs typeface="Times New Roman"/>
              </a:rPr>
              <a:t>It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can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handle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thousands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input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variables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without  </a:t>
            </a:r>
            <a:r>
              <a:rPr sz="2200" spc="50" dirty="0">
                <a:latin typeface="Times New Roman"/>
                <a:cs typeface="Times New Roman"/>
              </a:rPr>
              <a:t>variable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deletion.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"/>
            </a:pPr>
            <a:endParaRPr sz="2250">
              <a:latin typeface="Times New Roman"/>
              <a:cs typeface="Times New Roman"/>
            </a:endParaRPr>
          </a:p>
          <a:p>
            <a:pPr marL="12700" marR="377190">
              <a:lnSpc>
                <a:spcPct val="100000"/>
              </a:lnSpc>
              <a:buClr>
                <a:srgbClr val="0AD0D9"/>
              </a:buClr>
              <a:buSzPct val="95454"/>
              <a:buFont typeface="Arial"/>
              <a:buChar char=""/>
              <a:tabLst>
                <a:tab pos="355600" algn="l"/>
                <a:tab pos="356235" algn="l"/>
              </a:tabLst>
            </a:pPr>
            <a:r>
              <a:rPr sz="2200" spc="60" dirty="0">
                <a:latin typeface="Times New Roman"/>
                <a:cs typeface="Times New Roman"/>
              </a:rPr>
              <a:t>It </a:t>
            </a:r>
            <a:r>
              <a:rPr sz="2200" spc="95" dirty="0">
                <a:latin typeface="Times New Roman"/>
                <a:cs typeface="Times New Roman"/>
              </a:rPr>
              <a:t>computes </a:t>
            </a:r>
            <a:r>
              <a:rPr sz="2200" spc="55" dirty="0">
                <a:latin typeface="Times New Roman"/>
                <a:cs typeface="Times New Roman"/>
              </a:rPr>
              <a:t>proximities </a:t>
            </a:r>
            <a:r>
              <a:rPr sz="2200" spc="90" dirty="0">
                <a:latin typeface="Times New Roman"/>
                <a:cs typeface="Times New Roman"/>
              </a:rPr>
              <a:t>between </a:t>
            </a:r>
            <a:r>
              <a:rPr sz="2200" spc="70" dirty="0">
                <a:latin typeface="Times New Roman"/>
                <a:cs typeface="Times New Roman"/>
              </a:rPr>
              <a:t>pairs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45" dirty="0">
                <a:latin typeface="Times New Roman"/>
                <a:cs typeface="Times New Roman"/>
              </a:rPr>
              <a:t>cases </a:t>
            </a:r>
            <a:r>
              <a:rPr sz="2200" spc="140" dirty="0">
                <a:latin typeface="Times New Roman"/>
                <a:cs typeface="Times New Roman"/>
              </a:rPr>
              <a:t>that  </a:t>
            </a:r>
            <a:r>
              <a:rPr sz="2200" spc="90" dirty="0">
                <a:latin typeface="Times New Roman"/>
                <a:cs typeface="Times New Roman"/>
              </a:rPr>
              <a:t>can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clustering,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locating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outliers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or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(by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scaling)  </a:t>
            </a:r>
            <a:r>
              <a:rPr sz="2200" spc="-5" dirty="0">
                <a:latin typeface="Times New Roman"/>
                <a:cs typeface="Times New Roman"/>
              </a:rPr>
              <a:t>give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interesting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views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 </a:t>
            </a:r>
            <a:r>
              <a:rPr sz="2200" spc="130" dirty="0">
                <a:latin typeface="Times New Roman"/>
                <a:cs typeface="Times New Roman"/>
              </a:rPr>
              <a:t>the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"/>
            </a:pPr>
            <a:endParaRPr sz="2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  <a:tab pos="356235" algn="l"/>
              </a:tabLst>
            </a:pPr>
            <a:r>
              <a:rPr sz="2200" spc="60" dirty="0">
                <a:latin typeface="Times New Roman"/>
                <a:cs typeface="Times New Roman"/>
              </a:rPr>
              <a:t>It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offers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an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experimental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method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for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detecting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0" dirty="0">
                <a:latin typeface="Times New Roman"/>
                <a:cs typeface="Times New Roman"/>
              </a:rPr>
              <a:t>variable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interactions.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208658"/>
            <a:ext cx="54552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3110" algn="l"/>
                <a:tab pos="2205355" algn="l"/>
                <a:tab pos="3321685" algn="l"/>
                <a:tab pos="3790950" algn="l"/>
                <a:tab pos="419036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	</a:t>
            </a:r>
            <a:r>
              <a:rPr sz="2600" spc="114" dirty="0">
                <a:latin typeface="Times New Roman"/>
                <a:cs typeface="Times New Roman"/>
              </a:rPr>
              <a:t>Random	</a:t>
            </a:r>
            <a:r>
              <a:rPr sz="2600" spc="60" dirty="0">
                <a:latin typeface="Times New Roman"/>
                <a:cs typeface="Times New Roman"/>
              </a:rPr>
              <a:t>Forest	</a:t>
            </a:r>
            <a:r>
              <a:rPr sz="2600" spc="20" dirty="0">
                <a:latin typeface="Times New Roman"/>
                <a:cs typeface="Times New Roman"/>
              </a:rPr>
              <a:t>is	</a:t>
            </a:r>
            <a:r>
              <a:rPr sz="2600" spc="95" dirty="0">
                <a:latin typeface="Times New Roman"/>
                <a:cs typeface="Times New Roman"/>
              </a:rPr>
              <a:t>a	</a:t>
            </a:r>
            <a:r>
              <a:rPr sz="2600" spc="40" dirty="0">
                <a:latin typeface="Times New Roman"/>
                <a:cs typeface="Times New Roman"/>
              </a:rPr>
              <a:t>classifier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3060" y="1208658"/>
            <a:ext cx="24142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7514" algn="l"/>
                <a:tab pos="2242185" algn="l"/>
              </a:tabLst>
            </a:pP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spc="90" dirty="0">
                <a:latin typeface="Times New Roman"/>
                <a:cs typeface="Times New Roman"/>
              </a:rPr>
              <a:t>o</a:t>
            </a:r>
            <a:r>
              <a:rPr sz="2600" spc="95" dirty="0">
                <a:latin typeface="Times New Roman"/>
                <a:cs typeface="Times New Roman"/>
              </a:rPr>
              <a:t>nsisti</a:t>
            </a:r>
            <a:r>
              <a:rPr sz="2600" spc="125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1604848"/>
            <a:ext cx="780732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75" dirty="0">
                <a:latin typeface="Times New Roman"/>
                <a:cs typeface="Times New Roman"/>
              </a:rPr>
              <a:t>collection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20" dirty="0">
                <a:latin typeface="Times New Roman"/>
                <a:cs typeface="Times New Roman"/>
              </a:rPr>
              <a:t>tree-structured </a:t>
            </a:r>
            <a:r>
              <a:rPr sz="2600" spc="40" dirty="0">
                <a:latin typeface="Times New Roman"/>
                <a:cs typeface="Times New Roman"/>
              </a:rPr>
              <a:t>classifiers </a:t>
            </a:r>
            <a:r>
              <a:rPr sz="2600" spc="-15" dirty="0">
                <a:latin typeface="Times New Roman"/>
                <a:cs typeface="Times New Roman"/>
              </a:rPr>
              <a:t>{h(x, </a:t>
            </a:r>
            <a:r>
              <a:rPr sz="2600" b="1" spc="110" dirty="0">
                <a:latin typeface="Arial"/>
                <a:cs typeface="Arial"/>
              </a:rPr>
              <a:t>Θ</a:t>
            </a:r>
            <a:r>
              <a:rPr sz="2600" spc="110" dirty="0">
                <a:latin typeface="Times New Roman"/>
                <a:cs typeface="Times New Roman"/>
              </a:rPr>
              <a:t>k </a:t>
            </a:r>
            <a:r>
              <a:rPr sz="2600" spc="50" dirty="0">
                <a:latin typeface="Times New Roman"/>
                <a:cs typeface="Times New Roman"/>
              </a:rPr>
              <a:t>), </a:t>
            </a:r>
            <a:r>
              <a:rPr sz="2600" spc="90" dirty="0">
                <a:latin typeface="Times New Roman"/>
                <a:cs typeface="Times New Roman"/>
              </a:rPr>
              <a:t>k </a:t>
            </a:r>
            <a:r>
              <a:rPr sz="2600" spc="-30" dirty="0">
                <a:latin typeface="Times New Roman"/>
                <a:cs typeface="Times New Roman"/>
              </a:rPr>
              <a:t>=  1....}where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b="1" spc="110" dirty="0">
                <a:latin typeface="Arial"/>
                <a:cs typeface="Arial"/>
              </a:rPr>
              <a:t>Θ</a:t>
            </a:r>
            <a:r>
              <a:rPr sz="2600" spc="110" dirty="0">
                <a:latin typeface="Times New Roman"/>
                <a:cs typeface="Times New Roman"/>
              </a:rPr>
              <a:t>k</a:t>
            </a:r>
            <a:r>
              <a:rPr sz="2600" spc="869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 independently, </a:t>
            </a:r>
            <a:r>
              <a:rPr sz="2600" spc="65" dirty="0">
                <a:latin typeface="Times New Roman"/>
                <a:cs typeface="Times New Roman"/>
              </a:rPr>
              <a:t>identically  </a:t>
            </a:r>
            <a:r>
              <a:rPr sz="2600" spc="114" dirty="0">
                <a:latin typeface="Times New Roman"/>
                <a:cs typeface="Times New Roman"/>
              </a:rPr>
              <a:t>distributed</a:t>
            </a:r>
            <a:r>
              <a:rPr sz="2600" spc="56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random</a:t>
            </a:r>
            <a:r>
              <a:rPr sz="2600" spc="509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trees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55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52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tree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casts</a:t>
            </a:r>
            <a:r>
              <a:rPr sz="2600" spc="509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unit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59" y="2793873"/>
            <a:ext cx="49415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6455" algn="l"/>
                <a:tab pos="1480185" algn="l"/>
                <a:tab pos="2182495" algn="l"/>
                <a:tab pos="3070225" algn="l"/>
              </a:tabLst>
            </a:pPr>
            <a:r>
              <a:rPr sz="2600" spc="55" dirty="0">
                <a:latin typeface="Times New Roman"/>
                <a:cs typeface="Times New Roman"/>
              </a:rPr>
              <a:t>vote	</a:t>
            </a:r>
            <a:r>
              <a:rPr sz="2600" spc="50" dirty="0">
                <a:latin typeface="Times New Roman"/>
                <a:cs typeface="Times New Roman"/>
              </a:rPr>
              <a:t>for	</a:t>
            </a:r>
            <a:r>
              <a:rPr sz="2600" spc="160" dirty="0">
                <a:latin typeface="Times New Roman"/>
                <a:cs typeface="Times New Roman"/>
              </a:rPr>
              <a:t>the	</a:t>
            </a:r>
            <a:r>
              <a:rPr sz="2600" spc="60" dirty="0">
                <a:latin typeface="Times New Roman"/>
                <a:cs typeface="Times New Roman"/>
              </a:rPr>
              <a:t>final	classification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5316" y="2793873"/>
            <a:ext cx="26517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1020" algn="l"/>
                <a:tab pos="1548765" algn="l"/>
                <a:tab pos="2033270" algn="l"/>
              </a:tabLst>
            </a:pP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i</a:t>
            </a:r>
            <a:r>
              <a:rPr sz="2600" spc="135" dirty="0">
                <a:latin typeface="Times New Roman"/>
                <a:cs typeface="Times New Roman"/>
              </a:rPr>
              <a:t>n</a:t>
            </a:r>
            <a:r>
              <a:rPr sz="2600" spc="165" dirty="0">
                <a:latin typeface="Times New Roman"/>
                <a:cs typeface="Times New Roman"/>
              </a:rPr>
              <a:t>p</a:t>
            </a:r>
            <a:r>
              <a:rPr sz="2600" spc="150" dirty="0">
                <a:latin typeface="Times New Roman"/>
                <a:cs typeface="Times New Roman"/>
              </a:rPr>
              <a:t>u</a:t>
            </a:r>
            <a:r>
              <a:rPr sz="2600" spc="19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x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Li</a:t>
            </a:r>
            <a:r>
              <a:rPr sz="2600" spc="-80" dirty="0">
                <a:latin typeface="Times New Roman"/>
                <a:cs typeface="Times New Roman"/>
              </a:rPr>
              <a:t>k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59" y="3190189"/>
            <a:ext cx="60445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5070" algn="l"/>
                <a:tab pos="2687320" algn="l"/>
                <a:tab pos="3843020" algn="l"/>
                <a:tab pos="4735830" algn="l"/>
                <a:tab pos="5484495" algn="l"/>
              </a:tabLst>
            </a:pPr>
            <a:r>
              <a:rPr sz="2600" spc="-8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spc="-22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R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160" dirty="0">
                <a:latin typeface="Times New Roman"/>
                <a:cs typeface="Times New Roman"/>
              </a:rPr>
              <a:t>nd</a:t>
            </a:r>
            <a:r>
              <a:rPr sz="2600" spc="150" dirty="0">
                <a:latin typeface="Times New Roman"/>
                <a:cs typeface="Times New Roman"/>
              </a:rPr>
              <a:t>o</a:t>
            </a:r>
            <a:r>
              <a:rPr sz="2600" spc="23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5" dirty="0">
                <a:latin typeface="Times New Roman"/>
                <a:cs typeface="Times New Roman"/>
              </a:rPr>
              <a:t>F</a:t>
            </a:r>
            <a:r>
              <a:rPr sz="2600" spc="85" dirty="0">
                <a:latin typeface="Times New Roman"/>
                <a:cs typeface="Times New Roman"/>
              </a:rPr>
              <a:t>o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est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0" dirty="0">
                <a:latin typeface="Times New Roman"/>
                <a:cs typeface="Times New Roman"/>
              </a:rPr>
              <a:t>us</a:t>
            </a:r>
            <a:r>
              <a:rPr sz="2600" spc="85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5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spc="110" dirty="0">
                <a:solidFill>
                  <a:srgbClr val="FF0000"/>
                </a:solidFill>
                <a:latin typeface="Times New Roman"/>
                <a:cs typeface="Times New Roman"/>
              </a:rPr>
              <a:t>ni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5936" y="3190189"/>
            <a:ext cx="15043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3945" algn="l"/>
              </a:tabLst>
            </a:pP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spc="1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75" dirty="0">
                <a:latin typeface="Times New Roman"/>
                <a:cs typeface="Times New Roman"/>
              </a:rPr>
              <a:t>f</a:t>
            </a:r>
            <a:r>
              <a:rPr sz="2600" spc="12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586734"/>
            <a:ext cx="8077834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sz="2600" spc="120" dirty="0">
                <a:latin typeface="Times New Roman"/>
                <a:cs typeface="Times New Roman"/>
              </a:rPr>
              <a:t>determining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final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tree.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tabLst>
                <a:tab pos="501332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60" dirty="0">
                <a:latin typeface="Times New Roman"/>
                <a:cs typeface="Times New Roman"/>
              </a:rPr>
              <a:t>final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10" dirty="0">
                <a:latin typeface="Times New Roman"/>
                <a:cs typeface="Times New Roman"/>
              </a:rPr>
              <a:t>each </a:t>
            </a:r>
            <a:r>
              <a:rPr sz="2600" spc="114" dirty="0">
                <a:latin typeface="Times New Roman"/>
                <a:cs typeface="Times New Roman"/>
              </a:rPr>
              <a:t>tree </a:t>
            </a:r>
            <a:r>
              <a:rPr sz="2600" spc="15" dirty="0">
                <a:latin typeface="Times New Roman"/>
                <a:cs typeface="Times New Roman"/>
              </a:rPr>
              <a:t>is </a:t>
            </a:r>
            <a:r>
              <a:rPr sz="2600" spc="85" dirty="0">
                <a:latin typeface="Times New Roman"/>
                <a:cs typeface="Times New Roman"/>
              </a:rPr>
              <a:t>aggregated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80" dirty="0">
                <a:latin typeface="Times New Roman"/>
                <a:cs typeface="Times New Roman"/>
              </a:rPr>
              <a:t>voted </a:t>
            </a:r>
            <a:r>
              <a:rPr sz="2600" spc="-175" dirty="0">
                <a:latin typeface="Times New Roman"/>
                <a:cs typeface="Times New Roman"/>
              </a:rPr>
              <a:t>by  </a:t>
            </a:r>
            <a:r>
              <a:rPr sz="2600" spc="85" dirty="0">
                <a:latin typeface="Times New Roman"/>
                <a:cs typeface="Times New Roman"/>
              </a:rPr>
              <a:t>weighted </a:t>
            </a:r>
            <a:r>
              <a:rPr sz="2600" spc="55" dirty="0">
                <a:latin typeface="Times New Roman"/>
                <a:cs typeface="Times New Roman"/>
              </a:rPr>
              <a:t>values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construct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	</a:t>
            </a:r>
            <a:r>
              <a:rPr sz="2600" spc="60" dirty="0">
                <a:latin typeface="Times New Roman"/>
                <a:cs typeface="Times New Roman"/>
              </a:rPr>
              <a:t>final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classifier.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13002"/>
            <a:ext cx="26777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solidFill>
                  <a:srgbClr val="04607A"/>
                </a:solidFill>
                <a:latin typeface="Carlito"/>
                <a:cs typeface="Carlito"/>
              </a:rPr>
              <a:t>Gini</a:t>
            </a:r>
            <a:r>
              <a:rPr sz="5000" b="1" spc="-11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1" spc="-15" dirty="0">
                <a:solidFill>
                  <a:srgbClr val="04607A"/>
                </a:solidFill>
                <a:latin typeface="Carlito"/>
                <a:cs typeface="Carlito"/>
              </a:rPr>
              <a:t>Index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03" y="1893823"/>
            <a:ext cx="8079740" cy="2513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0" indent="-274320" algn="just">
              <a:lnSpc>
                <a:spcPct val="90000"/>
              </a:lnSpc>
              <a:spcBef>
                <a:spcPts val="385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400" spc="105" dirty="0">
                <a:latin typeface="Times New Roman"/>
                <a:cs typeface="Times New Roman"/>
              </a:rPr>
              <a:t>Random </a:t>
            </a:r>
            <a:r>
              <a:rPr sz="2400" spc="60" dirty="0">
                <a:latin typeface="Times New Roman"/>
                <a:cs typeface="Times New Roman"/>
              </a:rPr>
              <a:t>Forest </a:t>
            </a:r>
            <a:r>
              <a:rPr sz="2400" spc="75" dirty="0">
                <a:latin typeface="Times New Roman"/>
                <a:cs typeface="Times New Roman"/>
              </a:rPr>
              <a:t>uses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gini </a:t>
            </a:r>
            <a:r>
              <a:rPr sz="2400" spc="75" dirty="0">
                <a:latin typeface="Times New Roman"/>
                <a:cs typeface="Times New Roman"/>
              </a:rPr>
              <a:t>index </a:t>
            </a:r>
            <a:r>
              <a:rPr sz="2400" spc="114" dirty="0">
                <a:latin typeface="Times New Roman"/>
                <a:cs typeface="Times New Roman"/>
              </a:rPr>
              <a:t>taken </a:t>
            </a:r>
            <a:r>
              <a:rPr sz="2400" spc="80" dirty="0">
                <a:latin typeface="Times New Roman"/>
                <a:cs typeface="Times New Roman"/>
              </a:rPr>
              <a:t>from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-170" dirty="0">
                <a:latin typeface="Times New Roman"/>
                <a:cs typeface="Times New Roman"/>
              </a:rPr>
              <a:t>CART  </a:t>
            </a:r>
            <a:r>
              <a:rPr sz="2400" spc="90" dirty="0">
                <a:latin typeface="Times New Roman"/>
                <a:cs typeface="Times New Roman"/>
              </a:rPr>
              <a:t>learning </a:t>
            </a:r>
            <a:r>
              <a:rPr sz="2400" spc="75" dirty="0">
                <a:latin typeface="Times New Roman"/>
                <a:cs typeface="Times New Roman"/>
              </a:rPr>
              <a:t>system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110" dirty="0">
                <a:latin typeface="Times New Roman"/>
                <a:cs typeface="Times New Roman"/>
              </a:rPr>
              <a:t>construct </a:t>
            </a:r>
            <a:r>
              <a:rPr sz="2400" spc="75" dirty="0">
                <a:latin typeface="Times New Roman"/>
                <a:cs typeface="Times New Roman"/>
              </a:rPr>
              <a:t>decision trees. 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gini 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index 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30" dirty="0">
                <a:latin typeface="Times New Roman"/>
                <a:cs typeface="Times New Roman"/>
              </a:rPr>
              <a:t>node </a:t>
            </a:r>
            <a:r>
              <a:rPr sz="2400" spc="95" dirty="0">
                <a:latin typeface="Times New Roman"/>
                <a:cs typeface="Times New Roman"/>
              </a:rPr>
              <a:t>impurity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40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measure </a:t>
            </a:r>
            <a:r>
              <a:rPr sz="2400" spc="125" dirty="0">
                <a:latin typeface="Times New Roman"/>
                <a:cs typeface="Times New Roman"/>
              </a:rPr>
              <a:t>most </a:t>
            </a:r>
            <a:r>
              <a:rPr sz="2400" spc="90" dirty="0">
                <a:latin typeface="Times New Roman"/>
                <a:cs typeface="Times New Roman"/>
              </a:rPr>
              <a:t>commonly </a:t>
            </a:r>
            <a:r>
              <a:rPr sz="2400" spc="100" dirty="0">
                <a:latin typeface="Times New Roman"/>
                <a:cs typeface="Times New Roman"/>
              </a:rPr>
              <a:t>chosen  </a:t>
            </a:r>
            <a:r>
              <a:rPr sz="2400" spc="45" dirty="0">
                <a:latin typeface="Times New Roman"/>
                <a:cs typeface="Times New Roman"/>
              </a:rPr>
              <a:t>for </a:t>
            </a:r>
            <a:r>
              <a:rPr sz="2400" spc="60" dirty="0">
                <a:latin typeface="Times New Roman"/>
                <a:cs typeface="Times New Roman"/>
              </a:rPr>
              <a:t>classification-type </a:t>
            </a:r>
            <a:r>
              <a:rPr sz="2400" spc="80" dirty="0">
                <a:latin typeface="Times New Roman"/>
                <a:cs typeface="Times New Roman"/>
              </a:rPr>
              <a:t>problems. </a:t>
            </a:r>
            <a:r>
              <a:rPr sz="2400" spc="-20" dirty="0">
                <a:latin typeface="Times New Roman"/>
                <a:cs typeface="Times New Roman"/>
              </a:rPr>
              <a:t>If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10" dirty="0">
                <a:latin typeface="Times New Roman"/>
                <a:cs typeface="Times New Roman"/>
              </a:rPr>
              <a:t>dataset </a:t>
            </a:r>
            <a:r>
              <a:rPr sz="2400" spc="5" dirty="0">
                <a:latin typeface="Times New Roman"/>
                <a:cs typeface="Times New Roman"/>
              </a:rPr>
              <a:t>T </a:t>
            </a:r>
            <a:r>
              <a:rPr sz="2400" spc="95" dirty="0">
                <a:latin typeface="Times New Roman"/>
                <a:cs typeface="Times New Roman"/>
              </a:rPr>
              <a:t>contains  </a:t>
            </a:r>
            <a:r>
              <a:rPr sz="2400" spc="70" dirty="0">
                <a:latin typeface="Times New Roman"/>
                <a:cs typeface="Times New Roman"/>
              </a:rPr>
              <a:t>examples </a:t>
            </a:r>
            <a:r>
              <a:rPr sz="2400" spc="80" dirty="0">
                <a:latin typeface="Times New Roman"/>
                <a:cs typeface="Times New Roman"/>
              </a:rPr>
              <a:t>from </a:t>
            </a:r>
            <a:r>
              <a:rPr sz="2400" spc="195" dirty="0">
                <a:latin typeface="Times New Roman"/>
                <a:cs typeface="Times New Roman"/>
              </a:rPr>
              <a:t>n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classes,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gini </a:t>
            </a:r>
            <a:r>
              <a:rPr sz="2400" spc="65" dirty="0">
                <a:latin typeface="Times New Roman"/>
                <a:cs typeface="Times New Roman"/>
              </a:rPr>
              <a:t>index, 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Gini(T)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defined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1775" y="4509109"/>
            <a:ext cx="3312414" cy="1338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370" y="5896152"/>
            <a:ext cx="460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7BC961"/>
                </a:solidFill>
                <a:latin typeface="Times New Roman"/>
                <a:cs typeface="Times New Roman"/>
              </a:rPr>
              <a:t>where</a:t>
            </a:r>
            <a:r>
              <a:rPr sz="1800" spc="-114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7BC961"/>
                </a:solidFill>
                <a:latin typeface="Times New Roman"/>
                <a:cs typeface="Times New Roman"/>
              </a:rPr>
              <a:t>pj</a:t>
            </a:r>
            <a:r>
              <a:rPr sz="1800" spc="-5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7BC961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7BC961"/>
                </a:solidFill>
                <a:latin typeface="Times New Roman"/>
                <a:cs typeface="Times New Roman"/>
              </a:rPr>
              <a:t>the</a:t>
            </a:r>
            <a:r>
              <a:rPr sz="1800" spc="-80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7BC961"/>
                </a:solidFill>
                <a:latin typeface="Times New Roman"/>
                <a:cs typeface="Times New Roman"/>
              </a:rPr>
              <a:t>relative</a:t>
            </a:r>
            <a:r>
              <a:rPr sz="1800" spc="-55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7BC961"/>
                </a:solidFill>
                <a:latin typeface="Times New Roman"/>
                <a:cs typeface="Times New Roman"/>
              </a:rPr>
              <a:t>frequency</a:t>
            </a:r>
            <a:r>
              <a:rPr sz="1800" spc="-80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7BC96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7BC961"/>
                </a:solidFill>
                <a:latin typeface="Times New Roman"/>
                <a:cs typeface="Times New Roman"/>
              </a:rPr>
              <a:t>class</a:t>
            </a:r>
            <a:r>
              <a:rPr sz="1800" spc="-70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7BC961"/>
                </a:solidFill>
                <a:latin typeface="Times New Roman"/>
                <a:cs typeface="Times New Roman"/>
              </a:rPr>
              <a:t>j</a:t>
            </a:r>
            <a:r>
              <a:rPr sz="1800" spc="5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7BC961"/>
                </a:solidFill>
                <a:latin typeface="Times New Roman"/>
                <a:cs typeface="Times New Roman"/>
              </a:rPr>
              <a:t>in</a:t>
            </a:r>
            <a:r>
              <a:rPr sz="1800" spc="-50" dirty="0">
                <a:solidFill>
                  <a:srgbClr val="7BC961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7BC961"/>
                </a:solidFill>
                <a:latin typeface="Times New Roman"/>
                <a:cs typeface="Times New Roman"/>
              </a:rPr>
              <a:t>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540" y="2000834"/>
            <a:ext cx="808100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pc="-20" dirty="0"/>
              <a:t>If </a:t>
            </a:r>
            <a:r>
              <a:rPr spc="95" dirty="0"/>
              <a:t>a </a:t>
            </a:r>
            <a:r>
              <a:rPr spc="120" dirty="0"/>
              <a:t>dataset </a:t>
            </a:r>
            <a:r>
              <a:rPr spc="10" dirty="0"/>
              <a:t>T </a:t>
            </a:r>
            <a:r>
              <a:rPr spc="20" dirty="0"/>
              <a:t>is </a:t>
            </a:r>
            <a:r>
              <a:rPr spc="75" dirty="0"/>
              <a:t>split </a:t>
            </a:r>
            <a:r>
              <a:rPr spc="120" dirty="0"/>
              <a:t>into </a:t>
            </a:r>
            <a:r>
              <a:rPr spc="85" dirty="0"/>
              <a:t>two </a:t>
            </a:r>
            <a:r>
              <a:rPr spc="100" dirty="0"/>
              <a:t>subsets </a:t>
            </a:r>
            <a:r>
              <a:rPr spc="-240" dirty="0"/>
              <a:t>T1 </a:t>
            </a:r>
            <a:r>
              <a:rPr spc="160" dirty="0"/>
              <a:t>and </a:t>
            </a:r>
            <a:r>
              <a:rPr spc="-20" dirty="0"/>
              <a:t>T2 </a:t>
            </a:r>
            <a:r>
              <a:rPr spc="20" dirty="0"/>
              <a:t>with  </a:t>
            </a:r>
            <a:r>
              <a:rPr spc="50" dirty="0"/>
              <a:t>sizes </a:t>
            </a:r>
            <a:r>
              <a:rPr spc="-204" dirty="0"/>
              <a:t>N1 </a:t>
            </a:r>
            <a:r>
              <a:rPr spc="155" dirty="0"/>
              <a:t>and </a:t>
            </a:r>
            <a:r>
              <a:rPr spc="15" dirty="0"/>
              <a:t>N2 </a:t>
            </a:r>
            <a:r>
              <a:rPr spc="25" dirty="0"/>
              <a:t>respectively, </a:t>
            </a:r>
            <a:r>
              <a:rPr spc="160" dirty="0"/>
              <a:t>the </a:t>
            </a:r>
            <a:r>
              <a:rPr spc="60" dirty="0">
                <a:solidFill>
                  <a:srgbClr val="FF0000"/>
                </a:solidFill>
              </a:rPr>
              <a:t>gini </a:t>
            </a:r>
            <a:r>
              <a:rPr spc="85" dirty="0">
                <a:solidFill>
                  <a:srgbClr val="FF0000"/>
                </a:solidFill>
              </a:rPr>
              <a:t>index </a:t>
            </a:r>
            <a:r>
              <a:rPr spc="20" dirty="0"/>
              <a:t>of </a:t>
            </a:r>
            <a:r>
              <a:rPr spc="160" dirty="0"/>
              <a:t>the </a:t>
            </a:r>
            <a:r>
              <a:rPr spc="80" dirty="0"/>
              <a:t>split  </a:t>
            </a:r>
            <a:r>
              <a:rPr spc="135" dirty="0"/>
              <a:t>data </a:t>
            </a:r>
            <a:r>
              <a:rPr spc="100" dirty="0"/>
              <a:t>contains </a:t>
            </a:r>
            <a:r>
              <a:rPr spc="80" dirty="0"/>
              <a:t>examples </a:t>
            </a:r>
            <a:r>
              <a:rPr spc="85" dirty="0"/>
              <a:t>from </a:t>
            </a:r>
            <a:r>
              <a:rPr spc="215" dirty="0"/>
              <a:t>n </a:t>
            </a:r>
            <a:r>
              <a:rPr spc="40" dirty="0"/>
              <a:t>classes, </a:t>
            </a:r>
            <a:r>
              <a:rPr spc="160" dirty="0"/>
              <a:t>the </a:t>
            </a:r>
            <a:r>
              <a:rPr spc="65" dirty="0"/>
              <a:t>gini</a:t>
            </a:r>
            <a:r>
              <a:rPr spc="245" dirty="0"/>
              <a:t> </a:t>
            </a:r>
            <a:r>
              <a:rPr spc="85" dirty="0"/>
              <a:t>index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860" y="3189858"/>
            <a:ext cx="2388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65" dirty="0">
                <a:latin typeface="Times New Roman"/>
                <a:cs typeface="Times New Roman"/>
              </a:rPr>
              <a:t>(T)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05" dirty="0">
                <a:latin typeface="Times New Roman"/>
                <a:cs typeface="Times New Roman"/>
              </a:rPr>
              <a:t>defined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as: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3694" y="3789045"/>
            <a:ext cx="4176522" cy="1440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370" y="5536183"/>
            <a:ext cx="7933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**The</a:t>
            </a:r>
            <a:r>
              <a:rPr sz="1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FF0000"/>
                </a:solidFill>
                <a:latin typeface="Times New Roman"/>
                <a:cs typeface="Times New Roman"/>
              </a:rPr>
              <a:t>attribute</a:t>
            </a:r>
            <a:r>
              <a:rPr sz="1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provides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smallest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SPLIT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Gini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Times New Roman"/>
                <a:cs typeface="Times New Roman"/>
              </a:rPr>
              <a:t>(T)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chosen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split 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node.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30" y="0"/>
            <a:ext cx="9146540" cy="6858000"/>
            <a:chOff x="-1030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26377"/>
            <a:ext cx="7922895" cy="150368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5000" b="1" spc="-20" dirty="0">
                <a:solidFill>
                  <a:srgbClr val="04607A"/>
                </a:solidFill>
                <a:latin typeface="Carlito"/>
                <a:cs typeface="Carlito"/>
              </a:rPr>
              <a:t>Operation </a:t>
            </a: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of </a:t>
            </a:r>
            <a:r>
              <a:rPr sz="5000" b="1" spc="-5" dirty="0">
                <a:solidFill>
                  <a:srgbClr val="04607A"/>
                </a:solidFill>
                <a:latin typeface="Carlito"/>
                <a:cs typeface="Carlito"/>
              </a:rPr>
              <a:t>Random</a:t>
            </a:r>
            <a:r>
              <a:rPr sz="5000" b="1" spc="-2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1" spc="-35" dirty="0">
                <a:solidFill>
                  <a:srgbClr val="04607A"/>
                </a:solidFill>
                <a:latin typeface="Carlito"/>
                <a:cs typeface="Carlito"/>
              </a:rPr>
              <a:t>Forest</a:t>
            </a:r>
            <a:endParaRPr sz="5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86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61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pc="100" dirty="0"/>
              <a:t>The</a:t>
            </a:r>
            <a:r>
              <a:rPr spc="-130" dirty="0"/>
              <a:t> </a:t>
            </a:r>
            <a:r>
              <a:rPr spc="70" dirty="0"/>
              <a:t>working</a:t>
            </a:r>
            <a:r>
              <a:rPr spc="-70" dirty="0"/>
              <a:t> </a:t>
            </a:r>
            <a:r>
              <a:rPr spc="20" dirty="0"/>
              <a:t>of </a:t>
            </a:r>
            <a:r>
              <a:rPr spc="145" dirty="0"/>
              <a:t>random</a:t>
            </a:r>
            <a:r>
              <a:rPr spc="-40" dirty="0"/>
              <a:t> </a:t>
            </a:r>
            <a:r>
              <a:rPr spc="70" dirty="0"/>
              <a:t>forest</a:t>
            </a:r>
            <a:r>
              <a:rPr spc="-135" dirty="0"/>
              <a:t> </a:t>
            </a:r>
            <a:r>
              <a:rPr spc="100" dirty="0"/>
              <a:t>algorithm</a:t>
            </a:r>
            <a:r>
              <a:rPr spc="-35" dirty="0"/>
              <a:t> </a:t>
            </a:r>
            <a:r>
              <a:rPr spc="25" dirty="0"/>
              <a:t>is</a:t>
            </a:r>
            <a:r>
              <a:rPr spc="-110" dirty="0"/>
              <a:t> </a:t>
            </a:r>
            <a:r>
              <a:rPr spc="65" dirty="0"/>
              <a:t>as</a:t>
            </a:r>
            <a:r>
              <a:rPr spc="-65" dirty="0"/>
              <a:t> </a:t>
            </a:r>
            <a:r>
              <a:rPr spc="-30" dirty="0"/>
              <a:t>follows.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779902"/>
            <a:ext cx="8082915" cy="3434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56565" marR="6350" indent="-456565" algn="just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45656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random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seed</a:t>
            </a:r>
            <a:r>
              <a:rPr sz="2600" spc="20" dirty="0">
                <a:latin typeface="Times New Roman"/>
                <a:cs typeface="Times New Roman"/>
              </a:rPr>
              <a:t> 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chosen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which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pulls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out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at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random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  </a:t>
            </a:r>
            <a:r>
              <a:rPr sz="2600" spc="75" dirty="0">
                <a:latin typeface="Times New Roman"/>
                <a:cs typeface="Times New Roman"/>
              </a:rPr>
              <a:t>collection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samples from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training </a:t>
            </a:r>
            <a:r>
              <a:rPr sz="2600" spc="125" dirty="0">
                <a:latin typeface="Times New Roman"/>
                <a:cs typeface="Times New Roman"/>
              </a:rPr>
              <a:t>dataset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while  </a:t>
            </a:r>
            <a:r>
              <a:rPr sz="2600" spc="114" dirty="0">
                <a:latin typeface="Times New Roman"/>
                <a:cs typeface="Times New Roman"/>
              </a:rPr>
              <a:t>maintaining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105" dirty="0">
                <a:latin typeface="Times New Roman"/>
                <a:cs typeface="Times New Roman"/>
              </a:rPr>
              <a:t>distribution.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4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buFont typeface="Times New Roman"/>
              <a:buAutoNum type="arabicPeriod"/>
              <a:tabLst>
                <a:tab pos="502284" algn="l"/>
              </a:tabLst>
            </a:pPr>
            <a:r>
              <a:rPr dirty="0"/>
              <a:t>	</a:t>
            </a:r>
            <a:r>
              <a:rPr sz="2600" spc="150" dirty="0">
                <a:latin typeface="Times New Roman"/>
                <a:cs typeface="Times New Roman"/>
              </a:rPr>
              <a:t>With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selected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set,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random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set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attributes  </a:t>
            </a:r>
            <a:r>
              <a:rPr sz="2600" spc="90" dirty="0">
                <a:latin typeface="Times New Roman"/>
                <a:cs typeface="Times New Roman"/>
              </a:rPr>
              <a:t>from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75" dirty="0">
                <a:latin typeface="Times New Roman"/>
                <a:cs typeface="Times New Roman"/>
              </a:rPr>
              <a:t>original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105" dirty="0">
                <a:latin typeface="Times New Roman"/>
                <a:cs typeface="Times New Roman"/>
              </a:rPr>
              <a:t>set </a:t>
            </a:r>
            <a:r>
              <a:rPr sz="2600" spc="15" dirty="0">
                <a:latin typeface="Times New Roman"/>
                <a:cs typeface="Times New Roman"/>
              </a:rPr>
              <a:t>is </a:t>
            </a:r>
            <a:r>
              <a:rPr sz="2600" spc="114" dirty="0">
                <a:latin typeface="Times New Roman"/>
                <a:cs typeface="Times New Roman"/>
              </a:rPr>
              <a:t>chosen </a:t>
            </a:r>
            <a:r>
              <a:rPr sz="2600" spc="105" dirty="0">
                <a:latin typeface="Times New Roman"/>
                <a:cs typeface="Times New Roman"/>
              </a:rPr>
              <a:t>based </a:t>
            </a:r>
            <a:r>
              <a:rPr sz="2600" spc="155" dirty="0">
                <a:latin typeface="Times New Roman"/>
                <a:cs typeface="Times New Roman"/>
              </a:rPr>
              <a:t>on </a:t>
            </a:r>
            <a:r>
              <a:rPr sz="2600" spc="105" dirty="0">
                <a:latin typeface="Times New Roman"/>
                <a:cs typeface="Times New Roman"/>
              </a:rPr>
              <a:t>user  defined </a:t>
            </a:r>
            <a:r>
              <a:rPr sz="2600" spc="40" dirty="0">
                <a:latin typeface="Times New Roman"/>
                <a:cs typeface="Times New Roman"/>
              </a:rPr>
              <a:t>values. </a:t>
            </a:r>
            <a:r>
              <a:rPr sz="2600" spc="-45" dirty="0">
                <a:latin typeface="Times New Roman"/>
                <a:cs typeface="Times New Roman"/>
              </a:rPr>
              <a:t>All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45" dirty="0">
                <a:latin typeface="Times New Roman"/>
                <a:cs typeface="Times New Roman"/>
              </a:rPr>
              <a:t>input </a:t>
            </a:r>
            <a:r>
              <a:rPr sz="2600" spc="60" dirty="0">
                <a:latin typeface="Times New Roman"/>
                <a:cs typeface="Times New Roman"/>
              </a:rPr>
              <a:t>variables</a:t>
            </a:r>
            <a:r>
              <a:rPr sz="2600" spc="7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60" dirty="0">
                <a:latin typeface="Times New Roman"/>
                <a:cs typeface="Times New Roman"/>
              </a:rPr>
              <a:t>not  </a:t>
            </a:r>
            <a:r>
              <a:rPr sz="2600" spc="95" dirty="0">
                <a:latin typeface="Times New Roman"/>
                <a:cs typeface="Times New Roman"/>
              </a:rPr>
              <a:t>considered because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30" dirty="0">
                <a:latin typeface="Times New Roman"/>
                <a:cs typeface="Times New Roman"/>
              </a:rPr>
              <a:t>enormous </a:t>
            </a:r>
            <a:r>
              <a:rPr sz="2600" spc="125" dirty="0">
                <a:latin typeface="Times New Roman"/>
                <a:cs typeface="Times New Roman"/>
              </a:rPr>
              <a:t>computation </a:t>
            </a:r>
            <a:r>
              <a:rPr sz="2600" spc="150" dirty="0">
                <a:latin typeface="Times New Roman"/>
                <a:cs typeface="Times New Roman"/>
              </a:rPr>
              <a:t>and  </a:t>
            </a:r>
            <a:r>
              <a:rPr sz="2600" spc="105" dirty="0">
                <a:latin typeface="Times New Roman"/>
                <a:cs typeface="Times New Roman"/>
              </a:rPr>
              <a:t>high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chances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over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fitting.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1388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Carlito</vt:lpstr>
      <vt:lpstr>Times New Roman</vt:lpstr>
      <vt:lpstr>Office Theme</vt:lpstr>
      <vt:lpstr>PowerPoint Presentation</vt:lpstr>
      <vt:lpstr>What is random forests</vt:lpstr>
      <vt:lpstr>The Algorithm</vt:lpstr>
      <vt:lpstr>Random forest algorithm(flow chart):</vt:lpstr>
      <vt:lpstr>Advantages</vt:lpstr>
      <vt:lpstr>PowerPoint Presentation</vt:lpstr>
      <vt:lpstr>Gini Index</vt:lpstr>
      <vt:lpstr> If a dataset T is split into two subsets T1 and T2 with  sizes N1 and N2 respectively, the gini index of the split  data contains examples from n classes, the gini index</vt:lpstr>
      <vt:lpstr>Operation of Random Forest  The working of random forest algorithm is as follows.</vt:lpstr>
      <vt:lpstr>PowerPoint Presentation</vt:lpstr>
      <vt:lpstr>Example:</vt:lpstr>
      <vt:lpstr>PowerPoint Presentation</vt:lpstr>
      <vt:lpstr>              Partitions after the Binary Split on HOME_TYPE &lt;=6  by the Random Forest</vt:lpstr>
      <vt:lpstr>PowerPoint Presentation</vt:lpstr>
      <vt:lpstr>PowerPoint Presentation</vt:lpstr>
      <vt:lpstr>PowerPoint Presentation</vt:lpstr>
      <vt:lpstr> tabulates the gini index value for the HOME_TYPE  attribute at all possible splits.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MANEET KAUR</dc:creator>
  <cp:lastModifiedBy>Maneet kaur</cp:lastModifiedBy>
  <cp:revision>1</cp:revision>
  <dcterms:created xsi:type="dcterms:W3CDTF">2021-10-25T06:38:30Z</dcterms:created>
  <dcterms:modified xsi:type="dcterms:W3CDTF">2021-10-25T06:41:34Z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2021-10-25T00:00:00Z</vt:filetime>
  </property>
</Properties>
</file>