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7" r:id="rId10"/>
    <p:sldId id="268" r:id="rId11"/>
    <p:sldId id="265" r:id="rId12"/>
    <p:sldId id="26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11EE-55D7-3AD3-A4D3-3C8F28030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B21F1-D5FD-252B-22F7-A2147F75C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EAF0-11B5-324D-F983-F4D34D8B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315-4E5B-4C73-A7CF-B5A6C13E8A86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15986-97B0-134E-E5B6-81FEEB6B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CD74-3522-F558-3C75-4357A2D2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CCBF-5E6A-4DF0-9912-D56BB56E7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00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C953-B234-6B0A-363E-1C642C27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B1BB1-16B3-3F62-8827-25B8ED7EC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6523C-BC90-5895-C129-B7F0FFE3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315-4E5B-4C73-A7CF-B5A6C13E8A86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E90FD-1DB3-D4FD-B05E-07273ED1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D89F-AB55-3FE8-3E24-41BF630E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CCBF-5E6A-4DF0-9912-D56BB56E7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07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769F0-C7D7-8C88-4587-618677500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F548C-9D70-1784-C02B-8779E799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4A0D-6A68-F4D8-6E3B-2047D202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315-4E5B-4C73-A7CF-B5A6C13E8A86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A5522-A932-76EF-C127-50E6454F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B1EE-5DBC-529D-A8A5-FAA64F58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CCBF-5E6A-4DF0-9912-D56BB56E7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ED94-50B6-FAA9-E413-9DAEDE0C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B04E-EB41-6583-92D9-9CD54E59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921B4-C27F-D87A-C937-531C8447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315-4E5B-4C73-A7CF-B5A6C13E8A86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13BB9-3A3E-7FFA-3743-1AADEA97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81F9-9F05-710A-7F42-9F1793A3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CCBF-5E6A-4DF0-9912-D56BB56E7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97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9823-9A24-66C2-1E66-B24FE66A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E8585-B45E-3A9E-4BB2-B37D34049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4DE5-6222-2FDA-2BFC-8D51FBC2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315-4E5B-4C73-A7CF-B5A6C13E8A86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16E0D-1416-7758-EC69-79668F93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8369-1526-E1D4-DE50-5EF8DCA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CCBF-5E6A-4DF0-9912-D56BB56E7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94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4EB9-5A73-74A0-B051-C8BE7845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98E5-6901-4A1C-B6FC-A39B7C249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E19D6-2C9F-A98F-CD38-31531F39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D4771-93AE-1C9B-9F65-0F837585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315-4E5B-4C73-A7CF-B5A6C13E8A86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C63FA-59C4-EC59-F27C-4B668EF9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1F992-7A8E-3866-A1CE-B27B6F61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CCBF-5E6A-4DF0-9912-D56BB56E7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5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88B8-4069-AAC2-E7AD-CB13C912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FE1A4-BB62-7BF5-01F1-D6963B04C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5825D-9C84-E8CD-F7FF-DC2724974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87BFA-3F91-CB9C-018F-9E922C776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E6031-3A1A-C3EC-6C59-478BB372A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6993F-30CA-74EA-DD2F-CD27B139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315-4E5B-4C73-A7CF-B5A6C13E8A86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BA822-5EC3-24FF-A224-957FCA80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A3626-1246-C82C-95A8-8BE77F76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CCBF-5E6A-4DF0-9912-D56BB56E7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81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0222-CDC7-2968-C7D7-B04EEFFB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9DF6C-056C-ABA5-83C5-FAECB718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315-4E5B-4C73-A7CF-B5A6C13E8A86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C4683-8F91-4F92-C97E-59F4A4D0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48AE2-F6A5-A7BE-4363-3B049C33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CCBF-5E6A-4DF0-9912-D56BB56E7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0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EAE47-5D12-9A1E-5C14-43E895F3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315-4E5B-4C73-A7CF-B5A6C13E8A86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4F42B-621F-15B4-66A7-3495A576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66C7C-D8D9-D47F-A32C-A1536CC0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CCBF-5E6A-4DF0-9912-D56BB56E7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99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9F29-5BC7-F501-7275-B6266157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5FDB-50AC-3511-F306-62242482D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D423A-CE77-91DB-B4F4-D63296A88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7DC50-C666-22C1-1211-5B7BFC72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315-4E5B-4C73-A7CF-B5A6C13E8A86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D026F-6B28-9FC9-DC1C-356338D3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FBD9B-2A0B-7432-5E91-C52B210A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CCBF-5E6A-4DF0-9912-D56BB56E7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7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3240-DDC3-EF25-9E4D-AECE412C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57405-72F2-235E-68CD-44A0C9A40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C0635-27BA-4196-771C-910C4B5AE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84463-D673-3F64-D822-30B1FB7F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315-4E5B-4C73-A7CF-B5A6C13E8A86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60953-46B1-99ED-AD06-9036EFB1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DF503-76F7-38E2-A168-13A6E406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CCBF-5E6A-4DF0-9912-D56BB56E7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8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2D4C5-1AAC-274F-16B7-CDC4379D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ECD7B-FE02-D58A-3D38-474DAFDA2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76C2-1D2D-3018-B76D-C2050F333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4D315-4E5B-4C73-A7CF-B5A6C13E8A86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A4BC-5D8A-ADBB-5EFA-75CE89C9B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EFE2E-3A81-4141-9BDD-13932D39F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CCBF-5E6A-4DF0-9912-D56BB56E7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5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5716-225E-C94C-0F48-BB24BA8AC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APPROVAL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13E77-66F7-3958-81B7-D0E555FFB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111242"/>
            <a:ext cx="9144000" cy="1655762"/>
          </a:xfrm>
        </p:spPr>
        <p:txBody>
          <a:bodyPr/>
          <a:lstStyle/>
          <a:p>
            <a:r>
              <a:rPr lang="en-US" dirty="0"/>
              <a:t>Presented by: Souvik Chowdhury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69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5" name="Rectangle 6154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7" name="Freeform: Shape 6156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59" name="Freeform: Shape 6158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D20B6-270A-E8A5-00B6-56DDC1DE1E7E}"/>
              </a:ext>
            </a:extLst>
          </p:cNvPr>
          <p:cNvSpPr txBox="1"/>
          <p:nvPr/>
        </p:nvSpPr>
        <p:spPr>
          <a:xfrm>
            <a:off x="438913" y="859536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Box Plot</a:t>
            </a:r>
          </a:p>
        </p:txBody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63" name="Rectangle 616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72262-B397-1959-5287-B73B62F15619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Verdana"/>
              </a:rPr>
              <a:t>Experience and AMT_INCOME_TOTAL has outliers</a:t>
            </a:r>
          </a:p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ym typeface="Verdana"/>
            </a:endParaRPr>
          </a:p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Verdana"/>
              </a:rPr>
              <a:t>People with experience close to 50 is something very strange. </a:t>
            </a:r>
          </a:p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ym typeface="Verdana"/>
            </a:endParaRPr>
          </a:p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Verdana"/>
              </a:rPr>
              <a:t>This gives me the intuition to deduce a new feature </a:t>
            </a:r>
            <a:r>
              <a:rPr lang="en-US" dirty="0" err="1">
                <a:sym typeface="Verdana"/>
              </a:rPr>
              <a:t>Age_Experience_Diff</a:t>
            </a:r>
            <a:r>
              <a:rPr lang="en-US" dirty="0">
                <a:sym typeface="Verdana"/>
              </a:rPr>
              <a:t>.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B9C3A1EA-8679-B66D-7AE7-0D753AE4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9509" y="276226"/>
            <a:ext cx="5524842" cy="298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E16A4AB-4F68-0EF0-F231-A0009974C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4283" y="3428999"/>
            <a:ext cx="5524842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3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41" name="Rectangle 824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62146B-0D36-E647-7CC8-ACE18E36B558}"/>
              </a:ext>
            </a:extLst>
          </p:cNvPr>
          <p:cNvSpPr txBox="1"/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Heatmap:</a:t>
            </a:r>
          </a:p>
        </p:txBody>
      </p:sp>
      <p:sp>
        <p:nvSpPr>
          <p:cNvPr id="8243" name="Rectangle 824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ED69C-17CC-7C45-F865-53BC31F8BE1C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Verdana"/>
              </a:rPr>
              <a:t>NAME_INCOME_TYPE has a strong correlation with </a:t>
            </a:r>
            <a:r>
              <a:rPr lang="en-US" dirty="0" err="1">
                <a:sym typeface="Verdana"/>
              </a:rPr>
              <a:t>Age_Experience_diff</a:t>
            </a:r>
            <a:r>
              <a:rPr lang="en-US" dirty="0">
                <a:sym typeface="Verdana"/>
              </a:rPr>
              <a:t>. </a:t>
            </a:r>
          </a:p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ym typeface="Verdana"/>
            </a:endParaRPr>
          </a:p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Verdana"/>
              </a:rPr>
              <a:t>I will drop NAME_INCOME_TYPE because it has quite a less information value.</a:t>
            </a:r>
          </a:p>
        </p:txBody>
      </p:sp>
      <p:sp>
        <p:nvSpPr>
          <p:cNvPr id="8245" name="Rectangle 824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7" name="Rectangle 824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9" name="Rectangle 824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A7B1107-5CF5-BDF8-2509-E264D25F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89" y="587829"/>
            <a:ext cx="6184973" cy="56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51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38867-2563-183E-D03F-9BC766121682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 :</a:t>
            </a:r>
          </a:p>
        </p:txBody>
      </p:sp>
      <p:sp>
        <p:nvSpPr>
          <p:cNvPr id="2064" name="Rectangle 205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Rectangle 205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E683D1-26F1-A557-B979-67EA239FE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3841" y="1265233"/>
            <a:ext cx="6837130" cy="41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9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70" name="Rectangle 9269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72" name="Group 927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273" name="Rectangle 927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4" name="Rectangle 927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5" name="Rectangle 927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77" name="Rectangle 927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CAA30-1242-D062-967F-25891E879266}"/>
              </a:ext>
            </a:extLst>
          </p:cNvPr>
          <p:cNvSpPr txBox="1"/>
          <p:nvPr/>
        </p:nvSpPr>
        <p:spPr>
          <a:xfrm>
            <a:off x="1043631" y="873940"/>
            <a:ext cx="4928291" cy="103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 AUC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A4A77-A460-0BEC-D444-9160403259C9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ym typeface="Verdana"/>
              </a:rPr>
              <a:t>From ROC AUC curve we can see CatBoost is covering 72% area.</a:t>
            </a:r>
          </a:p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ym typeface="Verdana"/>
              </a:rPr>
              <a:t>Below is performance statistics.</a:t>
            </a:r>
          </a:p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ym typeface="Verdana"/>
              </a:rPr>
              <a:t>Since the data is imbalanced accuracy will give misleading results. We should follow roc-auc,precision,recall,f1-socore which make more sense.</a:t>
            </a:r>
          </a:p>
        </p:txBody>
      </p:sp>
      <p:cxnSp>
        <p:nvCxnSpPr>
          <p:cNvPr id="9279" name="Straight Connector 927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Picture 8">
            <a:extLst>
              <a:ext uri="{FF2B5EF4-FFF2-40B4-BE49-F238E27FC236}">
                <a16:creationId xmlns:a16="http://schemas.microsoft.com/office/drawing/2014/main" id="{093D4EA8-4D2B-6521-A5D7-46755E0DA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73" y="138071"/>
            <a:ext cx="4978327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C4F3F2-3CCC-46FB-DA97-7215930D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845" y="3819442"/>
            <a:ext cx="522995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1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8" name="Rectangle 1025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DB044-9783-E747-73D4-E94193B89C37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sp>
        <p:nvSpPr>
          <p:cNvPr id="10260" name="Rectangle 1025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2" name="Rectangle 1026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E033C33-7799-82B3-C19E-1509419C8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7" y="295274"/>
            <a:ext cx="7806819" cy="596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4" name="Rectangle 1026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BD98F0-4918-0023-8DB5-083A5B66C422}"/>
              </a:ext>
            </a:extLst>
          </p:cNvPr>
          <p:cNvSpPr txBox="1">
            <a:spLocks/>
          </p:cNvSpPr>
          <p:nvPr/>
        </p:nvSpPr>
        <p:spPr>
          <a:xfrm>
            <a:off x="394224" y="1550225"/>
            <a:ext cx="11680054" cy="3757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438510 customers record present</a:t>
            </a:r>
          </a:p>
          <a:p>
            <a:r>
              <a:rPr lang="en-IN" sz="2400" dirty="0"/>
              <a:t>45985 customers have taken a credit card</a:t>
            </a:r>
          </a:p>
          <a:p>
            <a:r>
              <a:rPr lang="en-US" sz="2400" dirty="0"/>
              <a:t>No of Customers do not have any credit card : 402100</a:t>
            </a:r>
          </a:p>
          <a:p>
            <a:r>
              <a:rPr lang="en-US" sz="2400" dirty="0"/>
              <a:t>No of Customers have credit card but customer related records are missing : 270860</a:t>
            </a:r>
            <a:endParaRPr lang="en-IN" sz="2400" dirty="0"/>
          </a:p>
          <a:p>
            <a:r>
              <a:rPr lang="en-US" sz="2400" dirty="0"/>
              <a:t>No of customers with records available and has taken credit card: 36457</a:t>
            </a:r>
          </a:p>
          <a:p>
            <a:r>
              <a:rPr lang="en-US" sz="2400" dirty="0"/>
              <a:t>Average Income : 187520</a:t>
            </a:r>
            <a:endParaRPr lang="en-IN" sz="2400" dirty="0"/>
          </a:p>
        </p:txBody>
      </p:sp>
      <p:sp>
        <p:nvSpPr>
          <p:cNvPr id="5" name="Google Shape;323;p3">
            <a:extLst>
              <a:ext uri="{FF2B5EF4-FFF2-40B4-BE49-F238E27FC236}">
                <a16:creationId xmlns:a16="http://schemas.microsoft.com/office/drawing/2014/main" id="{2C0471F4-7172-F2D5-35F8-0745B6678D5E}"/>
              </a:ext>
            </a:extLst>
          </p:cNvPr>
          <p:cNvSpPr txBox="1">
            <a:spLocks/>
          </p:cNvSpPr>
          <p:nvPr/>
        </p:nvSpPr>
        <p:spPr>
          <a:xfrm>
            <a:off x="440340" y="423465"/>
            <a:ext cx="3528000" cy="69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Few Statistics</a:t>
            </a:r>
          </a:p>
        </p:txBody>
      </p:sp>
    </p:spTree>
    <p:extLst>
      <p:ext uri="{BB962C8B-B14F-4D97-AF65-F5344CB8AC3E}">
        <p14:creationId xmlns:p14="http://schemas.microsoft.com/office/powerpoint/2010/main" val="100417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3;p3">
            <a:extLst>
              <a:ext uri="{FF2B5EF4-FFF2-40B4-BE49-F238E27FC236}">
                <a16:creationId xmlns:a16="http://schemas.microsoft.com/office/drawing/2014/main" id="{53A421BA-EB18-FD69-2435-BF9D3CFF8A12}"/>
              </a:ext>
            </a:extLst>
          </p:cNvPr>
          <p:cNvSpPr txBox="1">
            <a:spLocks/>
          </p:cNvSpPr>
          <p:nvPr/>
        </p:nvSpPr>
        <p:spPr>
          <a:xfrm>
            <a:off x="440340" y="423465"/>
            <a:ext cx="3528000" cy="69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003C8-FC4E-5D3C-5449-1168CC7463FF}"/>
              </a:ext>
            </a:extLst>
          </p:cNvPr>
          <p:cNvSpPr txBox="1">
            <a:spLocks/>
          </p:cNvSpPr>
          <p:nvPr/>
        </p:nvSpPr>
        <p:spPr>
          <a:xfrm>
            <a:off x="511946" y="1480275"/>
            <a:ext cx="11680054" cy="3757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Need to identify customers who might default and based on that approval process will take place.</a:t>
            </a:r>
          </a:p>
          <a:p>
            <a:r>
              <a:rPr lang="en-US" sz="2400" dirty="0"/>
              <a:t>The data is highly imbalanced since only some small portion of customers will default the credit card payment.</a:t>
            </a:r>
          </a:p>
          <a:p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7511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1;p4">
            <a:extLst>
              <a:ext uri="{FF2B5EF4-FFF2-40B4-BE49-F238E27FC236}">
                <a16:creationId xmlns:a16="http://schemas.microsoft.com/office/drawing/2014/main" id="{1FA034FB-F48A-5B6B-B908-0D613FE5227B}"/>
              </a:ext>
            </a:extLst>
          </p:cNvPr>
          <p:cNvSpPr txBox="1">
            <a:spLocks/>
          </p:cNvSpPr>
          <p:nvPr/>
        </p:nvSpPr>
        <p:spPr>
          <a:xfrm>
            <a:off x="178855" y="230190"/>
            <a:ext cx="7470900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rgbClr val="0070C0"/>
                </a:solidFill>
              </a:rPr>
              <a:t>APPROACH</a:t>
            </a:r>
          </a:p>
        </p:txBody>
      </p:sp>
      <p:sp>
        <p:nvSpPr>
          <p:cNvPr id="3" name="Google Shape;332;p4">
            <a:extLst>
              <a:ext uri="{FF2B5EF4-FFF2-40B4-BE49-F238E27FC236}">
                <a16:creationId xmlns:a16="http://schemas.microsoft.com/office/drawing/2014/main" id="{F363F960-B156-1C74-FC20-87A2E8E2821B}"/>
              </a:ext>
            </a:extLst>
          </p:cNvPr>
          <p:cNvSpPr txBox="1"/>
          <p:nvPr/>
        </p:nvSpPr>
        <p:spPr>
          <a:xfrm>
            <a:off x="178855" y="977628"/>
            <a:ext cx="11841510" cy="522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1425" rIns="0" bIns="0" anchor="t" anchorCtr="0">
            <a:spAutoFit/>
          </a:bodyPr>
          <a:lstStyle/>
          <a:p>
            <a:pPr marL="43180" marR="5080" lvl="0" indent="0" algn="l" rtl="0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 of Evidence and Information value</a:t>
            </a:r>
            <a:endParaRPr sz="2000" dirty="0">
              <a:solidFill>
                <a:schemeClr val="accent5">
                  <a:lumMod val="75000"/>
                </a:schemeClr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12700" marR="1071880" lvl="0" indent="0" algn="l" rtl="0">
              <a:lnSpc>
                <a:spcPct val="1375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calculated the information value and weight of evidence for each features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431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Machine Learning Approach</a:t>
            </a:r>
            <a:endParaRPr sz="2000" dirty="0">
              <a:solidFill>
                <a:schemeClr val="accent5">
                  <a:lumMod val="75000"/>
                </a:schemeClr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3180" marR="1469390" lvl="0" indent="0" algn="just" rtl="0">
              <a:lnSpc>
                <a:spcPct val="108200"/>
              </a:lnSpc>
              <a:spcBef>
                <a:spcPts val="215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have used 6 Machine Learning models to test the performance. I have also used feature engineering methods to generate new features.</a:t>
            </a:r>
          </a:p>
          <a:p>
            <a:pPr marL="43180" marR="1469390" lvl="0" indent="0" algn="just" rtl="0">
              <a:lnSpc>
                <a:spcPct val="108200"/>
              </a:lnSpc>
              <a:spcBef>
                <a:spcPts val="215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Based on them found some of the newly generated features are working better in terms of information value and weight of evidence.</a:t>
            </a:r>
          </a:p>
          <a:p>
            <a:pPr marL="43180" marR="1469390" lvl="0" indent="0" algn="just" rtl="0">
              <a:lnSpc>
                <a:spcPct val="108200"/>
              </a:lnSpc>
              <a:spcBef>
                <a:spcPts val="215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Since the data is highly imbalanced I have used SMOTE (Synthetic Minority Oversampling Technique) to resample the dataset.</a:t>
            </a:r>
          </a:p>
          <a:p>
            <a:pPr marL="43180" marR="1469390" lvl="0" indent="0" algn="just" rtl="0">
              <a:lnSpc>
                <a:spcPct val="108200"/>
              </a:lnSpc>
              <a:spcBef>
                <a:spcPts val="215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5663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AB6CA-CC55-F7DE-53F6-D443D5C73645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WEIGHT OF EVIDENCE AND INFORMATION 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47B12-9005-7C8D-D333-5DBECDA84E4C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ym typeface="Palatino Linotype"/>
              </a:rPr>
              <a:t>WoE &amp; IV</a:t>
            </a:r>
          </a:p>
          <a:p>
            <a:pPr marL="12700" marR="5080" lvl="0" indent="-228600">
              <a:lnSpc>
                <a:spcPct val="90000"/>
              </a:lnSpc>
              <a:spcBef>
                <a:spcPts val="145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ym typeface="Verdana"/>
              </a:rPr>
              <a:t>IV is based on an analysis of each independent  variable without considering other predictor  variables. WOE - Closely related to the IV value,  WOE measures each grouped attribute's  strength in predicting the Dependent Variable's  desired value.</a:t>
            </a:r>
          </a:p>
          <a:p>
            <a:pPr marL="0" marR="0" lvl="0" indent="-228600">
              <a:lnSpc>
                <a:spcPct val="90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>
              <a:sym typeface="Verdana"/>
            </a:endParaRPr>
          </a:p>
          <a:p>
            <a:pPr marL="12700" marR="34544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sym typeface="Verdana"/>
              </a:rPr>
              <a:t>This table shows the value and the predictive  power</a:t>
            </a:r>
          </a:p>
        </p:txBody>
      </p:sp>
      <p:pic>
        <p:nvPicPr>
          <p:cNvPr id="4" name="Google Shape;339;p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38026B-F895-7949-1F24-32BE3528B001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5911532" y="3201878"/>
            <a:ext cx="5150277" cy="2278997"/>
          </a:xfrm>
          <a:prstGeom prst="rect">
            <a:avLst/>
          </a:prstGeom>
          <a:noFill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AB6CA-CC55-F7DE-53F6-D443D5C73645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WEIGHT OF EVIDENCE AND INFORMATION  VALUE (In the experiment)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47B12-9005-7C8D-D333-5DBECDA84E4C}"/>
              </a:ext>
            </a:extLst>
          </p:cNvPr>
          <p:cNvSpPr txBox="1"/>
          <p:nvPr/>
        </p:nvSpPr>
        <p:spPr>
          <a:xfrm>
            <a:off x="793661" y="2599509"/>
            <a:ext cx="6122044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Verdana"/>
              </a:rPr>
              <a:t>From the image, we can find </a:t>
            </a:r>
            <a:r>
              <a:rPr lang="en-US" sz="2000" dirty="0" err="1">
                <a:sym typeface="Verdana"/>
              </a:rPr>
              <a:t>begin_month</a:t>
            </a:r>
            <a:r>
              <a:rPr lang="en-US" sz="2000" dirty="0">
                <a:sym typeface="Verdana"/>
              </a:rPr>
              <a:t> and </a:t>
            </a:r>
            <a:r>
              <a:rPr lang="en-US" sz="2000" dirty="0" err="1">
                <a:sym typeface="Verdana"/>
              </a:rPr>
              <a:t>Age_Experiment_diff</a:t>
            </a:r>
            <a:r>
              <a:rPr lang="en-US" sz="2000" dirty="0">
                <a:sym typeface="Verdana"/>
              </a:rPr>
              <a:t> has quite a significant information value</a:t>
            </a:r>
          </a:p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ym typeface="Verdana"/>
            </a:endParaRPr>
          </a:p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Verdana"/>
              </a:rPr>
              <a:t>Both are new features generated </a:t>
            </a:r>
            <a:r>
              <a:rPr lang="en-US" sz="2000" dirty="0" err="1">
                <a:highlight>
                  <a:srgbClr val="FFFF00"/>
                </a:highlight>
                <a:sym typeface="Verdana"/>
              </a:rPr>
              <a:t>begin_month</a:t>
            </a:r>
            <a:r>
              <a:rPr lang="en-US" sz="2000" dirty="0">
                <a:sym typeface="Verdana"/>
              </a:rPr>
              <a:t> when customer has 1</a:t>
            </a:r>
            <a:r>
              <a:rPr lang="en-US" sz="2000" baseline="30000" dirty="0">
                <a:sym typeface="Verdana"/>
              </a:rPr>
              <a:t>st</a:t>
            </a:r>
            <a:r>
              <a:rPr lang="en-US" sz="2000" dirty="0">
                <a:sym typeface="Verdana"/>
              </a:rPr>
              <a:t> credit card opened.</a:t>
            </a:r>
          </a:p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ym typeface="Verdana"/>
            </a:endParaRPr>
          </a:p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highlight>
                  <a:srgbClr val="FFFF00"/>
                </a:highlight>
                <a:sym typeface="Verdana"/>
              </a:rPr>
              <a:t>Age_experiment_diff</a:t>
            </a:r>
            <a:r>
              <a:rPr lang="en-US" sz="2000" dirty="0">
                <a:highlight>
                  <a:srgbClr val="FFFF00"/>
                </a:highlight>
                <a:sym typeface="Verdana"/>
              </a:rPr>
              <a:t> </a:t>
            </a:r>
            <a:r>
              <a:rPr lang="en-US" sz="2000" dirty="0">
                <a:sym typeface="Verdana"/>
              </a:rPr>
              <a:t>is difference between customer age and experience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A8B0C-0FDA-B52F-4D83-F6C60889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5" y="2279439"/>
            <a:ext cx="3105150" cy="40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1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D20B6-270A-E8A5-00B6-56DDC1DE1E7E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Bar Plot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87D69-51E8-F1FE-C6DB-FD97E4D85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3" b="1"/>
          <a:stretch/>
        </p:blipFill>
        <p:spPr>
          <a:xfrm>
            <a:off x="1325689" y="2123447"/>
            <a:ext cx="9540621" cy="4515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C72262-B397-1959-5287-B73B62F15619}"/>
              </a:ext>
            </a:extLst>
          </p:cNvPr>
          <p:cNvSpPr txBox="1"/>
          <p:nvPr/>
        </p:nvSpPr>
        <p:spPr>
          <a:xfrm>
            <a:off x="5850573" y="111767"/>
            <a:ext cx="5880754" cy="1899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Verdana"/>
              </a:rPr>
              <a:t>CNT_CHILDREN, AMT_INCOME_TOTAL, CNT_FAM_MEMBERS has outliers</a:t>
            </a:r>
          </a:p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ym typeface="Verdana"/>
            </a:endParaRPr>
          </a:p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Verdana"/>
              </a:rPr>
              <a:t>The last bar in DAYS_EMPLOYED graph represents the customer is currently unemployed. (From the definition of dataset)</a:t>
            </a:r>
          </a:p>
        </p:txBody>
      </p:sp>
    </p:spTree>
    <p:extLst>
      <p:ext uri="{BB962C8B-B14F-4D97-AF65-F5344CB8AC3E}">
        <p14:creationId xmlns:p14="http://schemas.microsoft.com/office/powerpoint/2010/main" val="180385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42" name="Rectangle 4141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44" name="Rectangle 4143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6" name="Rectangle 4145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8" name="Rectangle 4147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FB39A-4756-ADD9-22D8-2D74B31D9834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Verdana"/>
              </a:rPr>
              <a:t>Majority of customer are female and own a property but don’t have  a car.</a:t>
            </a:r>
          </a:p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Verdana"/>
              </a:rPr>
              <a:t>I can infer from this majority of customers are sensible towards building wealth rather than going for luxury products like car. (though now a days car is almost essential). But I feel majority of customers prefer public transport.</a:t>
            </a:r>
          </a:p>
        </p:txBody>
      </p:sp>
      <p:pic>
        <p:nvPicPr>
          <p:cNvPr id="4115" name="Picture 19">
            <a:extLst>
              <a:ext uri="{FF2B5EF4-FFF2-40B4-BE49-F238E27FC236}">
                <a16:creationId xmlns:a16="http://schemas.microsoft.com/office/drawing/2014/main" id="{9AB9668D-BB2E-64FF-5382-E76A7AAC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884" y="3136166"/>
            <a:ext cx="3839702" cy="31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23">
            <a:extLst>
              <a:ext uri="{FF2B5EF4-FFF2-40B4-BE49-F238E27FC236}">
                <a16:creationId xmlns:a16="http://schemas.microsoft.com/office/drawing/2014/main" id="{97D5317E-C597-DDF1-CE88-298B6C362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9470" y="3086430"/>
            <a:ext cx="3740674" cy="31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21">
            <a:extLst>
              <a:ext uri="{FF2B5EF4-FFF2-40B4-BE49-F238E27FC236}">
                <a16:creationId xmlns:a16="http://schemas.microsoft.com/office/drawing/2014/main" id="{73C27407-B7FF-D55B-93CC-C5F93C217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4056" y="3086431"/>
            <a:ext cx="3584448" cy="310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6BADBB-DB52-8AAB-6248-E5F1231393EE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Bar Plot</a:t>
            </a:r>
          </a:p>
        </p:txBody>
      </p:sp>
    </p:spTree>
    <p:extLst>
      <p:ext uri="{BB962C8B-B14F-4D97-AF65-F5344CB8AC3E}">
        <p14:creationId xmlns:p14="http://schemas.microsoft.com/office/powerpoint/2010/main" val="244963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CFB39A-4756-ADD9-22D8-2D74B31D9834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Verdana"/>
              </a:rPr>
              <a:t>Majority of customer are female and own a property but don’t have  a car.</a:t>
            </a:r>
          </a:p>
          <a:p>
            <a:pPr marL="4318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Verdana"/>
              </a:rPr>
              <a:t>I can infer from this majority of customers are sensible towards building wealth rather than going for luxury products like car. (though now a days car is almost essential). But I feel majority of customers prefer public transport.</a:t>
            </a:r>
          </a:p>
        </p:txBody>
      </p:sp>
      <p:pic>
        <p:nvPicPr>
          <p:cNvPr id="4115" name="Picture 19">
            <a:extLst>
              <a:ext uri="{FF2B5EF4-FFF2-40B4-BE49-F238E27FC236}">
                <a16:creationId xmlns:a16="http://schemas.microsoft.com/office/drawing/2014/main" id="{9AB9668D-BB2E-64FF-5382-E76A7AAC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884" y="3136166"/>
            <a:ext cx="3839702" cy="31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23">
            <a:extLst>
              <a:ext uri="{FF2B5EF4-FFF2-40B4-BE49-F238E27FC236}">
                <a16:creationId xmlns:a16="http://schemas.microsoft.com/office/drawing/2014/main" id="{97D5317E-C597-DDF1-CE88-298B6C362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9470" y="3086430"/>
            <a:ext cx="3740674" cy="31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21">
            <a:extLst>
              <a:ext uri="{FF2B5EF4-FFF2-40B4-BE49-F238E27FC236}">
                <a16:creationId xmlns:a16="http://schemas.microsoft.com/office/drawing/2014/main" id="{73C27407-B7FF-D55B-93CC-C5F93C217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4056" y="3086431"/>
            <a:ext cx="3584448" cy="310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8DAC8-27FD-579F-52D1-9E716D031A22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Bar Plot</a:t>
            </a:r>
          </a:p>
        </p:txBody>
      </p:sp>
    </p:spTree>
    <p:extLst>
      <p:ext uri="{BB962C8B-B14F-4D97-AF65-F5344CB8AC3E}">
        <p14:creationId xmlns:p14="http://schemas.microsoft.com/office/powerpoint/2010/main" val="258328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595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Palatino Linotype</vt:lpstr>
      <vt:lpstr>Verdana</vt:lpstr>
      <vt:lpstr>Office Theme</vt:lpstr>
      <vt:lpstr>CREDIT CARD APPROVAL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 PREDICTION</dc:title>
  <dc:creator>Souvik Chowdhury</dc:creator>
  <cp:lastModifiedBy>Souvik Chowdhury</cp:lastModifiedBy>
  <cp:revision>56</cp:revision>
  <dcterms:created xsi:type="dcterms:W3CDTF">2022-12-17T09:48:15Z</dcterms:created>
  <dcterms:modified xsi:type="dcterms:W3CDTF">2022-12-17T10:46:18Z</dcterms:modified>
</cp:coreProperties>
</file>